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93" r:id="rId3"/>
    <p:sldId id="265" r:id="rId4"/>
    <p:sldId id="266" r:id="rId5"/>
    <p:sldId id="294" r:id="rId6"/>
    <p:sldId id="286" r:id="rId7"/>
    <p:sldId id="278" r:id="rId8"/>
    <p:sldId id="260" r:id="rId9"/>
    <p:sldId id="261" r:id="rId10"/>
    <p:sldId id="295" r:id="rId11"/>
    <p:sldId id="296" r:id="rId12"/>
    <p:sldId id="297" r:id="rId13"/>
    <p:sldId id="262" r:id="rId14"/>
    <p:sldId id="267" r:id="rId15"/>
    <p:sldId id="299" r:id="rId16"/>
    <p:sldId id="268" r:id="rId17"/>
    <p:sldId id="269" r:id="rId18"/>
    <p:sldId id="272" r:id="rId19"/>
    <p:sldId id="270" r:id="rId20"/>
    <p:sldId id="273" r:id="rId21"/>
    <p:sldId id="298" r:id="rId22"/>
    <p:sldId id="263" r:id="rId23"/>
    <p:sldId id="274" r:id="rId24"/>
    <p:sldId id="275" r:id="rId25"/>
    <p:sldId id="276" r:id="rId26"/>
    <p:sldId id="284" r:id="rId27"/>
    <p:sldId id="277" r:id="rId28"/>
    <p:sldId id="279" r:id="rId29"/>
    <p:sldId id="258" r:id="rId30"/>
    <p:sldId id="282" r:id="rId31"/>
    <p:sldId id="259" r:id="rId32"/>
    <p:sldId id="285" r:id="rId33"/>
    <p:sldId id="287" r:id="rId34"/>
    <p:sldId id="288" r:id="rId35"/>
    <p:sldId id="289" r:id="rId36"/>
    <p:sldId id="291" r:id="rId37"/>
    <p:sldId id="292" r:id="rId38"/>
    <p:sldId id="290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76" autoAdjust="0"/>
  </p:normalViewPr>
  <p:slideViewPr>
    <p:cSldViewPr>
      <p:cViewPr varScale="1">
        <p:scale>
          <a:sx n="94" d="100"/>
          <a:sy n="94" d="100"/>
        </p:scale>
        <p:origin x="20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6DEF9C-920C-42A4-971A-00591E10249C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661210-31DB-48A2-AEBD-62215A1104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70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Where to find the textbooks</a:t>
            </a:r>
            <a:r>
              <a:rPr lang="en-US" altLang="zh-CN" baseline="0" dirty="0" smtClean="0"/>
              <a:t> 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661210-31DB-48A2-AEBD-62215A11045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7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3D3B2C-1F0A-4F8A-841A-63535819E12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1364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Show an example: Upload a file scanned</a:t>
            </a:r>
            <a:r>
              <a:rPr lang="en-US" altLang="zh-CN" baseline="0" dirty="0" smtClean="0"/>
              <a:t> by multiple antivirus engines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661210-31DB-48A2-AEBD-62215A11045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1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DE92-EBC8-4950-BA2C-1AB8B59746FD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3A05F1-08E2-4D75-96AF-7C3D058005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B40EE-0ECF-41CE-B04A-7B99E3140749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CDBFA-DFA0-485A-BC39-D74526E5BB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14C9F-96F7-41CB-A290-747515226CF3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86B38-1F0A-4A98-B4F8-190E58231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6F8F0-E0F2-46E8-93CB-57A93BF14991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88435-8727-4B92-918F-D6ACA9C213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FA443-683C-4A2F-ACC2-61275C931A35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DC52-D5C1-4745-80B6-1AD09D2FDC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C6F03-9683-4CCE-A0C7-20E82758B963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B82B-C9F6-49E1-94DA-4EEBEC4577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9AFD0-59C6-4631-B27E-0EA3747BDA44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512B5-CC25-4A81-B2B2-7625724D58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B06E6-E13B-4964-8254-A84A0A981E73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47453-CF53-464B-8975-B4893B9C36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5769-C28B-46C3-8DC1-D54AD3E6CB4B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04AE6-8048-4B31-88E1-8A02ECC673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4F9D-8D9D-4E7E-A46E-2123992EEAD7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D6DA7-AB5C-4096-837E-74117C37FA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B0385-22A6-448A-BE13-0B28570485DE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7D505-7447-4B78-B9EB-CFF2FE7FA4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27B7210-2A01-4FAA-B3C2-AEB7B8C8F7AD}" type="datetimeFigureOut">
              <a:rPr lang="zh-CN" altLang="en-US"/>
              <a:pPr>
                <a:defRPr/>
              </a:pPr>
              <a:t>2017/8/29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A7462E0-E682-4439-98D2-6B98EEA622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幼圆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wang.odu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8280920" cy="17526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Cong Wang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Center of </a:t>
            </a:r>
            <a:r>
              <a:rPr lang="en-US" altLang="zh-CN" dirty="0" err="1" smtClean="0"/>
              <a:t>Cybersecurity</a:t>
            </a:r>
            <a:r>
              <a:rPr lang="en-US" altLang="zh-CN" dirty="0" smtClean="0"/>
              <a:t> Education and Research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Department of Computer Science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http://www.lions.odu.edu/~c1wang/malware_analysis.html</a:t>
            </a:r>
            <a:endParaRPr lang="zh-CN" altLang="en-US" dirty="0" smtClean="0"/>
          </a:p>
        </p:txBody>
      </p:sp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755650" y="1268413"/>
            <a:ext cx="7772400" cy="14700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altLang="zh-CN" dirty="0" smtClean="0">
                <a:cs typeface="+mj-cs"/>
              </a:rPr>
              <a:t/>
            </a:r>
            <a:br>
              <a:rPr altLang="zh-CN" dirty="0" smtClean="0">
                <a:cs typeface="+mj-cs"/>
              </a:rPr>
            </a:br>
            <a:r>
              <a:rPr altLang="zh-CN" sz="3600" dirty="0" smtClean="0">
                <a:cs typeface="+mj-cs"/>
              </a:rPr>
              <a:t>CS 495</a:t>
            </a:r>
            <a:br>
              <a:rPr altLang="zh-CN" sz="3600" dirty="0" smtClean="0">
                <a:cs typeface="+mj-cs"/>
              </a:rPr>
            </a:br>
            <a:r>
              <a:rPr altLang="zh-CN" sz="3600" dirty="0" smtClean="0">
                <a:cs typeface="+mj-cs"/>
              </a:rPr>
              <a:t>Lecture 1: Introduction to</a:t>
            </a:r>
            <a:br>
              <a:rPr altLang="zh-CN" sz="3600" dirty="0" smtClean="0">
                <a:cs typeface="+mj-cs"/>
              </a:rPr>
            </a:br>
            <a:r>
              <a:rPr altLang="zh-CN" sz="3600" dirty="0" smtClean="0">
                <a:cs typeface="+mj-cs"/>
              </a:rPr>
              <a:t>Software Reverse Engineering</a:t>
            </a:r>
            <a:endParaRPr lang="zh-CN" altLang="en-US" sz="3600" dirty="0" smtClean="0"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406" y="188640"/>
            <a:ext cx="7772400" cy="648072"/>
          </a:xfrm>
        </p:spPr>
        <p:txBody>
          <a:bodyPr/>
          <a:lstStyle/>
          <a:p>
            <a:r>
              <a:rPr lang="en-US" altLang="zh-CN" dirty="0" err="1"/>
              <a:t>Felten</a:t>
            </a:r>
            <a:r>
              <a:rPr lang="en-US" altLang="zh-CN" dirty="0"/>
              <a:t> vs. RIAA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1406" y="692696"/>
            <a:ext cx="8291264" cy="4933528"/>
          </a:xfrm>
        </p:spPr>
        <p:txBody>
          <a:bodyPr/>
          <a:lstStyle/>
          <a:p>
            <a:r>
              <a:rPr lang="en-US" altLang="zh-CN" dirty="0"/>
              <a:t>In 2000, SDMI (Secure Digital Music </a:t>
            </a:r>
            <a:r>
              <a:rPr lang="en-US" altLang="zh-CN" dirty="0" smtClean="0"/>
              <a:t>Initiative) announced </a:t>
            </a:r>
            <a:r>
              <a:rPr lang="en-US" altLang="zh-CN" dirty="0"/>
              <a:t>the Hack SDMI </a:t>
            </a:r>
            <a:r>
              <a:rPr lang="en-US" altLang="zh-CN" dirty="0" smtClean="0"/>
              <a:t>challenge – protect audio recordings</a:t>
            </a:r>
          </a:p>
          <a:p>
            <a:r>
              <a:rPr lang="en-US" altLang="zh-CN" dirty="0"/>
              <a:t>SDMI challenge offered a $10,000 </a:t>
            </a:r>
            <a:r>
              <a:rPr lang="en-US" altLang="zh-CN" dirty="0" smtClean="0"/>
              <a:t>reward in return of giving up ownership</a:t>
            </a:r>
          </a:p>
          <a:p>
            <a:r>
              <a:rPr lang="en-US" altLang="zh-CN" dirty="0" smtClean="0"/>
              <a:t>Princeton Prof. Felton’s team found weakness and wrote a paper</a:t>
            </a:r>
          </a:p>
          <a:p>
            <a:r>
              <a:rPr lang="en-US" altLang="zh-CN" sz="1800" dirty="0" smtClean="0"/>
              <a:t>[Wu et. al.] ANALYSIS </a:t>
            </a:r>
            <a:r>
              <a:rPr lang="en-US" altLang="zh-CN" sz="1800" dirty="0"/>
              <a:t>OF ATTACKS ON SDMI AUDIO </a:t>
            </a:r>
            <a:r>
              <a:rPr lang="en-US" altLang="zh-CN" sz="1800" dirty="0" smtClean="0"/>
              <a:t>WATERMARKS, ICASSP, 2001. </a:t>
            </a:r>
          </a:p>
          <a:p>
            <a:r>
              <a:rPr lang="en-US" altLang="zh-CN" sz="1800" dirty="0" smtClean="0"/>
              <a:t>[Craver et. </a:t>
            </a:r>
            <a:r>
              <a:rPr lang="en-US" altLang="zh-CN" sz="1800" dirty="0"/>
              <a:t>al.] Reading Between the Lines: Lessons from the SDMI </a:t>
            </a:r>
            <a:r>
              <a:rPr lang="en-US" altLang="zh-CN" sz="1800" dirty="0" smtClean="0"/>
              <a:t>Challenge, USENIX SP, 2001. </a:t>
            </a:r>
          </a:p>
          <a:p>
            <a:r>
              <a:rPr lang="en-US" altLang="zh-CN" dirty="0" err="1"/>
              <a:t>Felten’s</a:t>
            </a:r>
            <a:r>
              <a:rPr lang="en-US" altLang="zh-CN" dirty="0"/>
              <a:t> team chose to forego </a:t>
            </a:r>
            <a:r>
              <a:rPr lang="en-US" altLang="zh-CN" dirty="0" smtClean="0"/>
              <a:t>this reward </a:t>
            </a:r>
            <a:r>
              <a:rPr lang="en-US" altLang="zh-CN" dirty="0"/>
              <a:t>and retain ownership of the information </a:t>
            </a:r>
            <a:r>
              <a:rPr lang="en-US" altLang="zh-CN" dirty="0" smtClean="0"/>
              <a:t>to </a:t>
            </a:r>
            <a:r>
              <a:rPr lang="en-US" altLang="zh-CN" dirty="0"/>
              <a:t>allow </a:t>
            </a:r>
            <a:r>
              <a:rPr lang="en-US" altLang="zh-CN" dirty="0" smtClean="0"/>
              <a:t>them to </a:t>
            </a:r>
            <a:r>
              <a:rPr lang="en-US" altLang="zh-CN" dirty="0"/>
              <a:t>publish their findings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They </a:t>
            </a:r>
            <a:r>
              <a:rPr lang="en-US" altLang="zh-CN" dirty="0"/>
              <a:t>received legal threats </a:t>
            </a:r>
            <a:r>
              <a:rPr lang="en-US" altLang="zh-CN" dirty="0" smtClean="0"/>
              <a:t>from SDMI </a:t>
            </a:r>
            <a:r>
              <a:rPr lang="en-US" altLang="zh-CN" dirty="0"/>
              <a:t>and the RIAA (the Recording Industry Association of America) claiming liability under the </a:t>
            </a:r>
            <a:r>
              <a:rPr lang="en-US" altLang="zh-CN" dirty="0" smtClean="0"/>
              <a:t>DMCA</a:t>
            </a:r>
          </a:p>
          <a:p>
            <a:r>
              <a:rPr lang="en-US" altLang="zh-CN" dirty="0" smtClean="0"/>
              <a:t>They withdraw their original submission, but paper got published later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89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Felten</a:t>
            </a:r>
            <a:r>
              <a:rPr lang="en-US" altLang="zh-CN" dirty="0"/>
              <a:t> vs. </a:t>
            </a:r>
            <a:r>
              <a:rPr lang="en-US" altLang="zh-CN" dirty="0" smtClean="0"/>
              <a:t>RIAA</a:t>
            </a:r>
          </a:p>
          <a:p>
            <a:pPr lvl="1"/>
            <a:r>
              <a:rPr lang="en-US" altLang="zh-CN" dirty="0" smtClean="0"/>
              <a:t>Classic case </a:t>
            </a:r>
          </a:p>
          <a:p>
            <a:pPr lvl="1"/>
            <a:r>
              <a:rPr lang="en-US" altLang="zh-CN" dirty="0"/>
              <a:t>DMCA </a:t>
            </a:r>
            <a:r>
              <a:rPr lang="en-US" altLang="zh-CN" dirty="0" smtClean="0"/>
              <a:t>could </a:t>
            </a:r>
            <a:r>
              <a:rPr lang="en-US" altLang="zh-CN" dirty="0"/>
              <a:t>actually reduce the level of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by preventing security researchers to publish their findings. </a:t>
            </a:r>
          </a:p>
        </p:txBody>
      </p:sp>
    </p:spTree>
    <p:extLst>
      <p:ext uri="{BB962C8B-B14F-4D97-AF65-F5344CB8AC3E}">
        <p14:creationId xmlns:p14="http://schemas.microsoft.com/office/powerpoint/2010/main" val="294856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724942"/>
          </a:xfrm>
        </p:spPr>
        <p:txBody>
          <a:bodyPr/>
          <a:lstStyle/>
          <a:p>
            <a:r>
              <a:rPr lang="en-US" altLang="zh-CN" dirty="0"/>
              <a:t>US vs. </a:t>
            </a:r>
            <a:r>
              <a:rPr lang="en-US" altLang="zh-CN" dirty="0" err="1" smtClean="0"/>
              <a:t>Sklyarov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8350" y="998190"/>
            <a:ext cx="8594129" cy="5599161"/>
          </a:xfrm>
        </p:spPr>
        <p:txBody>
          <a:bodyPr/>
          <a:lstStyle/>
          <a:p>
            <a:r>
              <a:rPr lang="en-US" altLang="zh-CN" dirty="0" smtClean="0"/>
              <a:t>In 2001</a:t>
            </a:r>
            <a:r>
              <a:rPr lang="en-US" altLang="zh-CN" dirty="0"/>
              <a:t>, Dmitry </a:t>
            </a:r>
            <a:r>
              <a:rPr lang="en-US" altLang="zh-CN" dirty="0" err="1"/>
              <a:t>Sklyarov</a:t>
            </a:r>
            <a:r>
              <a:rPr lang="en-US" altLang="zh-CN" dirty="0"/>
              <a:t>, a Russian </a:t>
            </a:r>
            <a:r>
              <a:rPr lang="en-US" altLang="zh-CN" dirty="0" smtClean="0"/>
              <a:t>programmer, was </a:t>
            </a:r>
            <a:r>
              <a:rPr lang="en-US" altLang="zh-CN" dirty="0"/>
              <a:t>arrested by the FBI for what was claimed to be a violation of </a:t>
            </a:r>
            <a:r>
              <a:rPr lang="en-US" altLang="zh-CN" dirty="0" smtClean="0"/>
              <a:t>the DMCA.</a:t>
            </a:r>
          </a:p>
          <a:p>
            <a:r>
              <a:rPr lang="en-US" altLang="zh-CN" dirty="0" err="1"/>
              <a:t>Sklyarov</a:t>
            </a:r>
            <a:r>
              <a:rPr lang="en-US" altLang="zh-CN" dirty="0"/>
              <a:t> had reverse engineered the Adobe eBook file </a:t>
            </a:r>
            <a:r>
              <a:rPr lang="en-US" altLang="zh-CN" dirty="0" smtClean="0"/>
              <a:t>format while </a:t>
            </a:r>
            <a:r>
              <a:rPr lang="en-US" altLang="zh-CN" dirty="0"/>
              <a:t>working for </a:t>
            </a:r>
            <a:r>
              <a:rPr lang="en-US" altLang="zh-CN" dirty="0" err="1"/>
              <a:t>ElcomSoft</a:t>
            </a:r>
            <a:r>
              <a:rPr lang="en-US" altLang="zh-CN" dirty="0"/>
              <a:t>, a software company from Moscow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information </a:t>
            </a:r>
            <a:r>
              <a:rPr lang="en-US" altLang="zh-CN" dirty="0"/>
              <a:t>gathered using reverse engineering was used in the </a:t>
            </a:r>
            <a:r>
              <a:rPr lang="en-US" altLang="zh-CN" dirty="0" smtClean="0"/>
              <a:t>creation of </a:t>
            </a:r>
            <a:r>
              <a:rPr lang="en-US" altLang="zh-CN" dirty="0"/>
              <a:t>a program called Advanced eBook Processor that could decrypt such eBook files so that they </a:t>
            </a:r>
            <a:r>
              <a:rPr lang="en-US" altLang="zh-CN" dirty="0" smtClean="0"/>
              <a:t>become readable </a:t>
            </a:r>
            <a:r>
              <a:rPr lang="en-US" altLang="zh-CN" dirty="0"/>
              <a:t>by any PDF </a:t>
            </a:r>
            <a:r>
              <a:rPr lang="en-US" altLang="zh-CN" dirty="0" smtClean="0"/>
              <a:t>reader.</a:t>
            </a:r>
          </a:p>
          <a:p>
            <a:r>
              <a:rPr lang="en-US" altLang="zh-CN" dirty="0"/>
              <a:t>Adobe filed a complaint </a:t>
            </a:r>
            <a:r>
              <a:rPr lang="en-US" altLang="zh-CN" dirty="0" smtClean="0"/>
              <a:t>stating that </a:t>
            </a:r>
            <a:r>
              <a:rPr lang="en-US" altLang="zh-CN" dirty="0"/>
              <a:t>the creation and distribution of the Advanced eBook Processor is </a:t>
            </a:r>
            <a:r>
              <a:rPr lang="en-US" altLang="zh-CN" dirty="0" smtClean="0"/>
              <a:t>a violation </a:t>
            </a:r>
            <a:r>
              <a:rPr lang="en-US" altLang="zh-CN" dirty="0"/>
              <a:t>of the DMCA, and both </a:t>
            </a:r>
            <a:r>
              <a:rPr lang="en-US" altLang="zh-CN" dirty="0" err="1"/>
              <a:t>Sklyarov</a:t>
            </a:r>
            <a:r>
              <a:rPr lang="en-US" altLang="zh-CN" dirty="0"/>
              <a:t> and </a:t>
            </a:r>
            <a:r>
              <a:rPr lang="en-US" altLang="zh-CN" dirty="0" err="1"/>
              <a:t>ElcomSoft</a:t>
            </a:r>
            <a:r>
              <a:rPr lang="en-US" altLang="zh-CN" dirty="0"/>
              <a:t> were sued </a:t>
            </a:r>
            <a:r>
              <a:rPr lang="en-US" altLang="zh-CN" dirty="0" smtClean="0"/>
              <a:t>by the </a:t>
            </a:r>
            <a:r>
              <a:rPr lang="en-US" altLang="zh-CN" dirty="0"/>
              <a:t>government.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5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49313"/>
          </a:xfrm>
        </p:spPr>
        <p:txBody>
          <a:bodyPr/>
          <a:lstStyle/>
          <a:p>
            <a:r>
              <a:rPr lang="en-US" altLang="zh-CN" dirty="0" smtClean="0"/>
              <a:t>Why ?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500221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3600" dirty="0" smtClean="0"/>
              <a:t>Related to computer security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3600" dirty="0" smtClean="0"/>
              <a:t>Used by crackers to defeat copy protection (crack games/software) 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3600" dirty="0" smtClean="0"/>
              <a:t>Reverse encryption product to assess security levels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3600" dirty="0" smtClean="0"/>
              <a:t>Malware analysis (</a:t>
            </a:r>
            <a:r>
              <a:rPr lang="en-US" altLang="zh-CN" sz="3600" u="sng" dirty="0" smtClean="0">
                <a:solidFill>
                  <a:srgbClr val="FF0000"/>
                </a:solidFill>
              </a:rPr>
              <a:t>our focus</a:t>
            </a:r>
            <a:r>
              <a:rPr lang="en-US" altLang="zh-CN" sz="3600" dirty="0" smtClean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772400" cy="724942"/>
          </a:xfrm>
        </p:spPr>
        <p:txBody>
          <a:bodyPr/>
          <a:lstStyle/>
          <a:p>
            <a:r>
              <a:rPr lang="en-US" altLang="zh-CN" dirty="0" smtClean="0"/>
              <a:t>Motivation 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2348880"/>
            <a:ext cx="8064896" cy="40679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FBI uses an exploit in TOR browser, implants a cookie to fingerprint users geographical location via external Firefox Browser.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TOR is anonymous, several layers of encryption – hard to trace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TOR browser based on Firefox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Use the exploit to inject a malware “Magneto”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图片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8509527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en-US" altLang="zh-CN" dirty="0" smtClean="0"/>
              <a:t>Cookies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0148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What are Cookies ?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Cookies are small text files stored by your web browser after visiting a web page to personalize your visit in next time, collect demographic information about the visitors to the page or to monitor banner clicks.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Not malicious, but can be used by malicious code to affect user privacy, send user profile to third parties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16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7772400" cy="692696"/>
          </a:xfrm>
        </p:spPr>
        <p:txBody>
          <a:bodyPr/>
          <a:lstStyle/>
          <a:p>
            <a:r>
              <a:rPr lang="en-US" altLang="zh-CN" dirty="0" smtClean="0"/>
              <a:t>Motivation Example 1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65" y="764704"/>
            <a:ext cx="9032735" cy="35170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ounded Rectangle 7"/>
          <p:cNvSpPr/>
          <p:nvPr/>
        </p:nvSpPr>
        <p:spPr bwMode="auto">
          <a:xfrm>
            <a:off x="467544" y="2924944"/>
            <a:ext cx="7620000" cy="5334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4509120"/>
            <a:ext cx="806489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 user’s hostname/MAC via HTTP request to 65.222.202.54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5286156"/>
            <a:ext cx="7297169" cy="13111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772400" cy="724942"/>
          </a:xfrm>
        </p:spPr>
        <p:txBody>
          <a:bodyPr/>
          <a:lstStyle/>
          <a:p>
            <a:r>
              <a:rPr lang="en-US" altLang="zh-CN" dirty="0" smtClean="0"/>
              <a:t>Example 2: </a:t>
            </a:r>
            <a:r>
              <a:rPr lang="en-US" altLang="zh-CN" dirty="0" err="1" smtClean="0"/>
              <a:t>Wannacry</a:t>
            </a:r>
            <a:r>
              <a:rPr lang="en-US" altLang="zh-CN" dirty="0" smtClean="0"/>
              <a:t> Ransom</a:t>
            </a:r>
            <a:endParaRPr lang="zh-CN" altLang="en-US" dirty="0"/>
          </a:p>
        </p:txBody>
      </p:sp>
      <p:pic>
        <p:nvPicPr>
          <p:cNvPr id="4" name="内容占位符 3" descr="Wana_Decrypt0r_screensho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196752"/>
            <a:ext cx="6830717" cy="515719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868958"/>
          </a:xfrm>
        </p:spPr>
        <p:txBody>
          <a:bodyPr/>
          <a:lstStyle/>
          <a:p>
            <a:r>
              <a:rPr lang="en-US" altLang="zh-CN" dirty="0" smtClean="0"/>
              <a:t>Example 2: </a:t>
            </a:r>
            <a:r>
              <a:rPr lang="en-US" altLang="zh-CN" dirty="0" err="1" smtClean="0"/>
              <a:t>Wannacry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19256" cy="525658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Began on May 12, 2017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Infected over 200,000 computers over 150 countries (brought down the entire British hospital system)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Shadow Broker make the exploit public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/>
              <a:t>EternalBlue</a:t>
            </a:r>
            <a:r>
              <a:rPr lang="en-US" altLang="zh-CN" dirty="0" smtClean="0"/>
              <a:t> Exploit Windows SMB (Server Message Block) protocol – zero-day exploit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Malware analysis found a kill switch - http://www.iuqerfsodp9ifjaposdfjhgosurijfaewrwergwea.com , register this domain name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Use </a:t>
            </a:r>
            <a:r>
              <a:rPr lang="en-US" altLang="zh-CN" dirty="0" err="1" smtClean="0"/>
              <a:t>Bitcoin</a:t>
            </a:r>
            <a:r>
              <a:rPr lang="en-US" altLang="zh-CN" dirty="0" smtClean="0"/>
              <a:t> to pay ransom – no trace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Disputes, criticisms against government agency/Microsoft</a:t>
            </a:r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en-US" altLang="zh-CN" dirty="0" smtClean="0"/>
              <a:t>Example 3: </a:t>
            </a:r>
            <a:r>
              <a:rPr lang="en-US" altLang="zh-CN" dirty="0" err="1" smtClean="0"/>
              <a:t>IoT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Botnet/DDoS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424936" cy="50405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Massive amount of </a:t>
            </a:r>
            <a:r>
              <a:rPr lang="en-US" altLang="zh-CN" dirty="0" err="1" smtClean="0"/>
              <a:t>IoT</a:t>
            </a:r>
            <a:r>
              <a:rPr lang="en-US" altLang="zh-CN" dirty="0" smtClean="0"/>
              <a:t> Devices now/in future (Home cameras/Alexa/Fridge/Lamp)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/>
              <a:t>IoT</a:t>
            </a:r>
            <a:r>
              <a:rPr lang="en-US" altLang="zh-CN" dirty="0" smtClean="0"/>
              <a:t> firmware not updated, sold as is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/>
              <a:t>BusyBox</a:t>
            </a:r>
            <a:r>
              <a:rPr lang="en-US" altLang="zh-CN" dirty="0" smtClean="0"/>
              <a:t> system – tiny Unix utilities on </a:t>
            </a:r>
            <a:r>
              <a:rPr lang="en-US" altLang="zh-CN" dirty="0" err="1" smtClean="0"/>
              <a:t>IoT</a:t>
            </a:r>
            <a:r>
              <a:rPr lang="en-US" altLang="zh-CN" dirty="0" smtClean="0"/>
              <a:t> devices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Last year, </a:t>
            </a:r>
            <a:r>
              <a:rPr lang="en-US" altLang="zh-CN" dirty="0" err="1" smtClean="0">
                <a:solidFill>
                  <a:srgbClr val="FF0000"/>
                </a:solidFill>
              </a:rPr>
              <a:t>Mirai</a:t>
            </a:r>
            <a:r>
              <a:rPr lang="en-US" altLang="zh-CN" dirty="0" smtClean="0"/>
              <a:t> malware outbreak brought down ISP on the entire </a:t>
            </a:r>
            <a:r>
              <a:rPr lang="en-US" altLang="zh-CN" dirty="0" err="1" smtClean="0"/>
              <a:t>eastcoast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/>
              <a:t>Bruteforce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BusyBox</a:t>
            </a:r>
            <a:r>
              <a:rPr lang="en-US" altLang="zh-CN" dirty="0" smtClean="0"/>
              <a:t> with a list of </a:t>
            </a:r>
            <a:r>
              <a:rPr lang="en-US" altLang="zh-CN" dirty="0" err="1" smtClean="0"/>
              <a:t>deault</a:t>
            </a:r>
            <a:r>
              <a:rPr lang="en-US" altLang="zh-CN" dirty="0" smtClean="0"/>
              <a:t> password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/>
              <a:t>IoT</a:t>
            </a:r>
            <a:r>
              <a:rPr lang="en-US" altLang="zh-CN" dirty="0" smtClean="0"/>
              <a:t> turns into </a:t>
            </a:r>
            <a:r>
              <a:rPr lang="en-US" altLang="zh-CN" dirty="0" err="1" smtClean="0"/>
              <a:t>Botnet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Launch </a:t>
            </a:r>
            <a:r>
              <a:rPr lang="en-US" altLang="zh-CN" dirty="0" err="1" smtClean="0"/>
              <a:t>DDoS</a:t>
            </a:r>
            <a:r>
              <a:rPr lang="en-US" altLang="zh-CN" dirty="0" smtClean="0"/>
              <a:t> attack (blackmailing)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lang="en-US" altLang="zh-CN" dirty="0" smtClean="0"/>
              <a:t>Syllabus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Cyber Center Desktop Logins:</a:t>
            </a:r>
          </a:p>
          <a:p>
            <a:pPr lvl="1"/>
            <a:r>
              <a:rPr lang="en-US" altLang="zh-CN" dirty="0" smtClean="0"/>
              <a:t>User ID: Your Midas ID</a:t>
            </a:r>
          </a:p>
          <a:p>
            <a:pPr lvl="1"/>
            <a:r>
              <a:rPr lang="en-US" altLang="zh-CN" dirty="0" smtClean="0"/>
              <a:t>Password: </a:t>
            </a:r>
            <a:r>
              <a:rPr lang="en-US" altLang="zh-CN" dirty="0" err="1" smtClean="0"/>
              <a:t>cre-midasid-cre</a:t>
            </a:r>
            <a:endParaRPr lang="en-US" altLang="zh-CN" dirty="0" smtClean="0"/>
          </a:p>
          <a:p>
            <a:pPr marL="50165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Or you can bring your own laptop to class – helps save the 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62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47248" cy="1282154"/>
          </a:xfrm>
        </p:spPr>
        <p:txBody>
          <a:bodyPr/>
          <a:lstStyle/>
          <a:p>
            <a:r>
              <a:rPr lang="en-US" altLang="zh-CN" dirty="0" smtClean="0"/>
              <a:t>Example 4: Privacy Leaks during </a:t>
            </a:r>
            <a:r>
              <a:rPr lang="en-US" altLang="zh-CN" dirty="0" err="1" smtClean="0"/>
              <a:t>PowerBank</a:t>
            </a:r>
            <a:r>
              <a:rPr lang="en-US" altLang="zh-CN" dirty="0" smtClean="0"/>
              <a:t> Sharing</a:t>
            </a:r>
            <a:endParaRPr lang="zh-CN" altLang="en-US" dirty="0"/>
          </a:p>
        </p:txBody>
      </p:sp>
      <p:pic>
        <p:nvPicPr>
          <p:cNvPr id="4" name="内容占位符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3816424" cy="2490033"/>
          </a:xfr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355976" y="1340768"/>
            <a:ext cx="4392488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start-up</a:t>
            </a:r>
            <a:r>
              <a:rPr kumimoji="0" lang="en-US" altLang="zh-C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company to rent </a:t>
            </a:r>
            <a:r>
              <a:rPr kumimoji="0" lang="en-US" altLang="zh-CN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Powerbanks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</a:t>
            </a:r>
            <a:r>
              <a:rPr kumimoji="0" lang="en-US" altLang="zh-C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 has a USB debugging </a:t>
            </a:r>
            <a:r>
              <a:rPr kumimoji="0" lang="en-US" altLang="zh-CN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US" altLang="zh-C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lang="en-US" altLang="zh-CN" sz="2600" noProof="0" dirty="0" smtClean="0">
                <a:latin typeface="+mn-lt"/>
                <a:ea typeface="+mn-ea"/>
              </a:rPr>
              <a:t>Some smartphone vendors </a:t>
            </a:r>
            <a:r>
              <a:rPr lang="en-US" altLang="zh-CN" sz="2600" dirty="0" smtClean="0">
                <a:latin typeface="+mn-lt"/>
                <a:ea typeface="+mn-ea"/>
              </a:rPr>
              <a:t>allows installation of software automatically while connecting to desktop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lang="en-US" altLang="zh-CN" sz="2600" noProof="0" dirty="0" smtClean="0">
                <a:latin typeface="+mn-lt"/>
                <a:ea typeface="+mn-ea"/>
              </a:rPr>
              <a:t>Malware obtains privilege via USB debugging to extract personal photos, contact and install backdoor, adware in Android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en-US" altLang="zh-CN" dirty="0" smtClean="0"/>
              <a:t>Example 5: OPM and Anthem Breach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63272" cy="5077544"/>
          </a:xfrm>
        </p:spPr>
        <p:txBody>
          <a:bodyPr/>
          <a:lstStyle/>
          <a:p>
            <a:r>
              <a:rPr lang="en-US" altLang="zh-CN" dirty="0" smtClean="0"/>
              <a:t>FBI arrested Yu </a:t>
            </a:r>
            <a:r>
              <a:rPr lang="en-US" altLang="zh-CN" dirty="0" err="1" smtClean="0"/>
              <a:t>Pingan</a:t>
            </a:r>
            <a:r>
              <a:rPr lang="en-US" altLang="zh-CN" dirty="0" smtClean="0"/>
              <a:t>, aka </a:t>
            </a:r>
            <a:r>
              <a:rPr lang="en-US" altLang="zh-CN" dirty="0" err="1" smtClean="0"/>
              <a:t>GoldSun</a:t>
            </a:r>
            <a:r>
              <a:rPr lang="en-US" altLang="zh-CN" dirty="0" smtClean="0"/>
              <a:t>, a malware broker at LAX (a teacher from Shanghai).</a:t>
            </a:r>
          </a:p>
          <a:p>
            <a:r>
              <a:rPr lang="en-US" altLang="zh-CN" dirty="0" smtClean="0"/>
              <a:t>Accused of using </a:t>
            </a:r>
            <a:r>
              <a:rPr lang="en-US" altLang="zh-CN" dirty="0" err="1" smtClean="0"/>
              <a:t>Sakula</a:t>
            </a:r>
            <a:r>
              <a:rPr lang="en-US" altLang="zh-CN" dirty="0"/>
              <a:t> </a:t>
            </a:r>
            <a:r>
              <a:rPr lang="en-US" altLang="zh-CN" dirty="0" smtClean="0"/>
              <a:t>to attack US Office of Personnel Management, over 80M medical records from Anthem; Chinese government also made arrest of two hackers in 2015.</a:t>
            </a:r>
          </a:p>
          <a:p>
            <a:r>
              <a:rPr lang="en-US" altLang="zh-CN" dirty="0" err="1" smtClean="0"/>
              <a:t>Sakula</a:t>
            </a:r>
            <a:r>
              <a:rPr lang="en-US" altLang="zh-CN" dirty="0" smtClean="0"/>
              <a:t> </a:t>
            </a:r>
            <a:r>
              <a:rPr lang="en-US" altLang="zh-CN" dirty="0"/>
              <a:t>was only used once </a:t>
            </a:r>
            <a:r>
              <a:rPr lang="en-US" altLang="zh-CN" dirty="0" smtClean="0"/>
              <a:t>– exploits 4 zero-day CVE-2014-0322 </a:t>
            </a:r>
            <a:r>
              <a:rPr lang="en-US" altLang="zh-CN" dirty="0"/>
              <a:t>(affecting IE10), CVE-2012-4969 (affecting IE6), CVE-2012-4792 (affecting IE6), and an unidentified Flash Player </a:t>
            </a:r>
            <a:r>
              <a:rPr lang="en-US" altLang="zh-CN" dirty="0" smtClean="0"/>
              <a:t>zero-day</a:t>
            </a:r>
          </a:p>
          <a:p>
            <a:r>
              <a:rPr lang="en-US" altLang="zh-CN" dirty="0" smtClean="0"/>
              <a:t>Use watering hole attack: infect popular website with malware and wait for prey</a:t>
            </a:r>
          </a:p>
          <a:p>
            <a:r>
              <a:rPr lang="en-US" altLang="zh-CN" dirty="0" smtClean="0"/>
              <a:t>Use a typo in DNS spelling of Capstone Turbine in CA to find victim (details unknown)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803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sz="quarter" idx="1"/>
          </p:nvPr>
        </p:nvSpPr>
        <p:spPr>
          <a:xfrm>
            <a:off x="251520" y="404664"/>
            <a:ext cx="8686800" cy="5111750"/>
          </a:xfrm>
        </p:spPr>
        <p:txBody>
          <a:bodyPr/>
          <a:lstStyle/>
          <a:p>
            <a:pPr algn="ctr">
              <a:buNone/>
            </a:pPr>
            <a:r>
              <a:rPr lang="en-US" altLang="zh-CN" sz="3600" dirty="0" smtClean="0"/>
              <a:t>What is Malware ? </a:t>
            </a:r>
          </a:p>
          <a:p>
            <a:pPr algn="ctr">
              <a:buNone/>
            </a:pPr>
            <a:endParaRPr lang="en-US" altLang="zh-CN" sz="3600" dirty="0" smtClean="0"/>
          </a:p>
          <a:p>
            <a:pPr lvl="1" algn="ctr">
              <a:buNone/>
            </a:pPr>
            <a:r>
              <a:rPr lang="en-US" altLang="zh-CN" dirty="0" smtClean="0"/>
              <a:t>Set of instructions that run on your computer and make your system do something that an attacker wants it to do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7" name="图片 6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284984"/>
            <a:ext cx="4109941" cy="29027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868958"/>
          </a:xfrm>
        </p:spPr>
        <p:txBody>
          <a:bodyPr/>
          <a:lstStyle/>
          <a:p>
            <a:r>
              <a:rPr lang="en-US" altLang="zh-CN" dirty="0" smtClean="0"/>
              <a:t>Malware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500553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Viruses and worms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Self-replicating code that infects other systems manually or automatically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/>
              <a:t>Botnets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Software that puts your computer under the remote control of an adversary to send spam or attack other systems (</a:t>
            </a:r>
            <a:r>
              <a:rPr lang="en-US" altLang="zh-CN" sz="2000" dirty="0" err="1" smtClean="0"/>
              <a:t>DDoS</a:t>
            </a:r>
            <a:r>
              <a:rPr lang="en-US" altLang="zh-CN" sz="2000" dirty="0" smtClean="0"/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Backdoors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Code that bypasses normal security authentications to provide continued, unauthorized access to an adversary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Trojans, launchers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Code that appears legitimate, but performs an unauthorized action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lang="en-US" altLang="zh-CN" dirty="0" smtClean="0"/>
              <a:t>Malware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486152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/>
              <a:t>Rootkits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Tools to hide the presence of an adversary, stay concealed,  avoid detection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Information theft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Collects credentials (e.g. keystroke loggers)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Steal files (credit card data </a:t>
            </a:r>
            <a:r>
              <a:rPr lang="en-US" altLang="zh-CN" sz="2000" dirty="0" err="1" smtClean="0"/>
              <a:t>exfiltration</a:t>
            </a:r>
            <a:r>
              <a:rPr lang="en-US" altLang="zh-CN" sz="20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Gather information on you, your habits, web sites you visit (e.g. spyware)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Monitor activity (webcams)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/>
              <a:t>Ransomware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Code that renders your computer or data </a:t>
            </a:r>
            <a:r>
              <a:rPr lang="en-US" altLang="zh-CN" sz="2000" dirty="0" err="1" smtClean="0"/>
              <a:t>inaccessable</a:t>
            </a:r>
            <a:r>
              <a:rPr lang="en-US" altLang="zh-CN" sz="2000" dirty="0" smtClean="0"/>
              <a:t> until payment received (</a:t>
            </a:r>
            <a:r>
              <a:rPr lang="en-US" altLang="zh-CN" sz="2000" dirty="0" err="1" smtClean="0"/>
              <a:t>Wannacry</a:t>
            </a:r>
            <a:r>
              <a:rPr lang="en-US" altLang="zh-CN" sz="2000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96950"/>
          </a:xfrm>
        </p:spPr>
        <p:txBody>
          <a:bodyPr/>
          <a:lstStyle/>
          <a:p>
            <a:r>
              <a:rPr lang="en-US" altLang="zh-CN" dirty="0" smtClean="0"/>
              <a:t>Malware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136904" cy="493204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Resource or identity theft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Store illicit files (copyrighted material)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Stepping stone to launder activity (frame you for a crime)‏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/>
              <a:t>Scareware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Tricks users into buying products they do not need (window pop-up: your system is infected)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Adware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Code that tricks users into clicking illegitimate advertisements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Drive-by downloads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000" dirty="0" smtClean="0"/>
              <a:t>Code automatically downloaded via the web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Malware Classification (2011)</a:t>
            </a:r>
            <a:endParaRPr lang="zh-CN" altLang="en-US" dirty="0"/>
          </a:p>
        </p:txBody>
      </p:sp>
      <p:pic>
        <p:nvPicPr>
          <p:cNvPr id="4" name="内容占位符 3" descr="Malware_statics_2011-03-16-en.sv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484784"/>
            <a:ext cx="5328592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78951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Learn tools and techniques to analyze what malicious software does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How to detect malware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Understand the countermeasures from malware authors to evade detection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Ethics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04813" indent="-300038" eaLnBrk="1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04813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zh-CN" dirty="0" smtClean="0"/>
              <a:t>Do not run malware files in the classroom PC locally/or your own computers – only in the VM </a:t>
            </a:r>
          </a:p>
          <a:p>
            <a:pPr marL="404813" indent="-300038" eaLnBrk="1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04813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zh-CN" dirty="0" smtClean="0"/>
              <a:t>Explore only on your own systems/virtual machine you have permission to</a:t>
            </a:r>
          </a:p>
          <a:p>
            <a:pPr marL="404813" indent="-300038" eaLnBrk="1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04813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zh-CN" dirty="0" smtClean="0"/>
              <a:t>Do not break or break into other people's machines</a:t>
            </a:r>
          </a:p>
          <a:p>
            <a:pPr marL="404813" indent="-300038" eaLnBrk="1">
              <a:buClr>
                <a:srgbClr val="FF6633"/>
              </a:buClr>
              <a:buSzPct val="45000"/>
              <a:buFont typeface="Wingdings" charset="2"/>
              <a:buChar char=""/>
              <a:tabLst>
                <a:tab pos="404813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altLang="zh-CN" smtClean="0"/>
              <a:t>VirtusTotal</a:t>
            </a:r>
            <a:endParaRPr lang="zh-CN" altLang="en-US" smtClean="0"/>
          </a:p>
        </p:txBody>
      </p:sp>
      <p:pic>
        <p:nvPicPr>
          <p:cNvPr id="13315" name="Picture 1" descr="Screen Shot 2013-08-06 at 6.32.03 PM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95736" y="3501008"/>
            <a:ext cx="5256584" cy="2904954"/>
          </a:xfrm>
        </p:spPr>
      </p:pic>
      <p:sp>
        <p:nvSpPr>
          <p:cNvPr id="13316" name="内容占位符 2"/>
          <p:cNvSpPr txBox="1">
            <a:spLocks/>
          </p:cNvSpPr>
          <p:nvPr/>
        </p:nvSpPr>
        <p:spPr bwMode="auto">
          <a:xfrm>
            <a:off x="684213" y="11255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>
                <a:latin typeface="Calibri" pitchFamily="34" charset="0"/>
              </a:rPr>
              <a:t>Upload a file, website URL, hash for analysis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>
                <a:latin typeface="Calibri" pitchFamily="34" charset="0"/>
              </a:rPr>
              <a:t>Pros: Free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>
                <a:latin typeface="Calibri" pitchFamily="34" charset="0"/>
              </a:rPr>
              <a:t>Cons: zero-day </a:t>
            </a:r>
            <a:r>
              <a:rPr lang="en-US" altLang="zh-CN" sz="3200" dirty="0" smtClean="0">
                <a:latin typeface="Calibri" pitchFamily="34" charset="0"/>
              </a:rPr>
              <a:t>exploits, it may alert attackers that they’ve been caught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Syllabus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395288" y="1600200"/>
            <a:ext cx="8291512" cy="485298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Textbook: 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Practical Malware Analysis – Michael </a:t>
            </a:r>
            <a:r>
              <a:rPr lang="en-US" altLang="zh-CN" dirty="0" err="1" smtClean="0"/>
              <a:t>Sikorski</a:t>
            </a:r>
            <a:r>
              <a:rPr lang="en-US" altLang="zh-CN" dirty="0" smtClean="0"/>
              <a:t> et. al.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Supplemental Textbook: 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Reversing Secrets of Reverse Engineering, </a:t>
            </a:r>
            <a:r>
              <a:rPr lang="en-US" altLang="zh-CN" dirty="0" err="1" smtClean="0"/>
              <a:t>Eldad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Eilam</a:t>
            </a:r>
            <a:r>
              <a:rPr lang="en-US" altLang="zh-CN" dirty="0" smtClean="0"/>
              <a:t> et. al.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IDAPro</a:t>
            </a:r>
            <a:r>
              <a:rPr lang="en-US" altLang="zh-CN" dirty="0" smtClean="0"/>
              <a:t> Book, Chris Eagle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Practical Reverse Engineering, Bruce Dang et.al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[More advanced]: Hacker Disassembling Uncovered, Kris Kaspersky et. al.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VirusTotal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280046" cy="4010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cs typeface="+mj-cs"/>
              </a:rPr>
              <a:t>Sandbox</a:t>
            </a:r>
            <a:endParaRPr lang="zh-CN" altLang="en-US" dirty="0" smtClean="0">
              <a:cs typeface="+mj-cs"/>
            </a:endParaRPr>
          </a:p>
        </p:txBody>
      </p:sp>
      <p:grpSp>
        <p:nvGrpSpPr>
          <p:cNvPr id="14340" name="组合 14"/>
          <p:cNvGrpSpPr>
            <a:grpSpLocks/>
          </p:cNvGrpSpPr>
          <p:nvPr/>
        </p:nvGrpSpPr>
        <p:grpSpPr bwMode="auto">
          <a:xfrm>
            <a:off x="4448175" y="1593900"/>
            <a:ext cx="3797300" cy="2843212"/>
            <a:chOff x="4448815" y="3140968"/>
            <a:chExt cx="3796725" cy="2844554"/>
          </a:xfrm>
        </p:grpSpPr>
        <p:sp>
          <p:nvSpPr>
            <p:cNvPr id="4" name="Rectangle 1"/>
            <p:cNvSpPr/>
            <p:nvPr/>
          </p:nvSpPr>
          <p:spPr>
            <a:xfrm>
              <a:off x="4448815" y="4822924"/>
              <a:ext cx="3796725" cy="44629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Cuckoo framework</a:t>
              </a:r>
            </a:p>
          </p:txBody>
        </p:sp>
        <p:sp>
          <p:nvSpPr>
            <p:cNvPr id="5" name="Rectangle 6"/>
            <p:cNvSpPr/>
            <p:nvPr/>
          </p:nvSpPr>
          <p:spPr>
            <a:xfrm>
              <a:off x="4448815" y="4268625"/>
              <a:ext cx="3796725" cy="4478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Oracle </a:t>
              </a:r>
              <a:r>
                <a:rPr lang="en-US" dirty="0" err="1"/>
                <a:t>Virtualbox</a:t>
              </a:r>
              <a:endParaRPr lang="en-US" dirty="0"/>
            </a:p>
          </p:txBody>
        </p:sp>
        <p:sp>
          <p:nvSpPr>
            <p:cNvPr id="6" name="Rectangle 7"/>
            <p:cNvSpPr/>
            <p:nvPr/>
          </p:nvSpPr>
          <p:spPr>
            <a:xfrm>
              <a:off x="4448815" y="3140968"/>
              <a:ext cx="834899" cy="9990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WinXP</a:t>
              </a:r>
              <a:endParaRPr 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5436090" y="3140968"/>
              <a:ext cx="834899" cy="9990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WinXP</a:t>
              </a:r>
              <a:endParaRPr lang="en-US" dirty="0"/>
            </a:p>
          </p:txBody>
        </p:sp>
        <p:sp>
          <p:nvSpPr>
            <p:cNvPr id="8" name="Rectangle 9"/>
            <p:cNvSpPr/>
            <p:nvPr/>
          </p:nvSpPr>
          <p:spPr>
            <a:xfrm>
              <a:off x="6423366" y="3140968"/>
              <a:ext cx="834899" cy="9990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WinXP</a:t>
              </a:r>
              <a:endParaRPr lang="en-US" dirty="0"/>
            </a:p>
          </p:txBody>
        </p:sp>
        <p:sp>
          <p:nvSpPr>
            <p:cNvPr id="9" name="Rectangle 10"/>
            <p:cNvSpPr/>
            <p:nvPr/>
          </p:nvSpPr>
          <p:spPr>
            <a:xfrm>
              <a:off x="7410641" y="3140968"/>
              <a:ext cx="834899" cy="9990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WinXP</a:t>
              </a:r>
              <a:endParaRPr lang="en-US" dirty="0"/>
            </a:p>
          </p:txBody>
        </p:sp>
        <p:sp>
          <p:nvSpPr>
            <p:cNvPr id="10" name="Down Arrow 11"/>
            <p:cNvSpPr/>
            <p:nvPr/>
          </p:nvSpPr>
          <p:spPr>
            <a:xfrm>
              <a:off x="5105940" y="4664099"/>
              <a:ext cx="177773" cy="31765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Down Arrow 12"/>
            <p:cNvSpPr/>
            <p:nvPr/>
          </p:nvSpPr>
          <p:spPr>
            <a:xfrm>
              <a:off x="7474132" y="4656158"/>
              <a:ext cx="177773" cy="31923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Down Arrow 13"/>
            <p:cNvSpPr/>
            <p:nvPr/>
          </p:nvSpPr>
          <p:spPr>
            <a:xfrm>
              <a:off x="4758331" y="3952563"/>
              <a:ext cx="177773" cy="10403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Down Arrow 14"/>
            <p:cNvSpPr/>
            <p:nvPr/>
          </p:nvSpPr>
          <p:spPr>
            <a:xfrm>
              <a:off x="7832853" y="3952563"/>
              <a:ext cx="177773" cy="10403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Down Arrow 15"/>
            <p:cNvSpPr/>
            <p:nvPr/>
          </p:nvSpPr>
          <p:spPr>
            <a:xfrm>
              <a:off x="6191626" y="5186633"/>
              <a:ext cx="366657" cy="798889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34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736775"/>
            <a:ext cx="3543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内容占位符 2"/>
          <p:cNvSpPr>
            <a:spLocks noGrp="1"/>
          </p:cNvSpPr>
          <p:nvPr>
            <p:ph sz="quarter" idx="1"/>
          </p:nvPr>
        </p:nvSpPr>
        <p:spPr>
          <a:xfrm>
            <a:off x="914400" y="4581128"/>
            <a:ext cx="7772400" cy="194421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Sandbox: special environment allows for logging the behavior of programs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API function calls, their parameters, file created/deleted, websites and ports accessed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Results are saved in a text file</a:t>
            </a:r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Identify Malware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24936" cy="500553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Identify Signatures: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Host-based signatures: 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Malware PE File - Entropy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Malware behavior: changes registry, API calls, file access/creation/modification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Network signatures: monitoring network traffic, understand the propagation of worms – provides high detection rate, less false positives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Port Scanning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Protocols used (e.g. SMB, IRC)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Packet Payload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Finding needle-in-haystack (packet inspection)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Machine</a:t>
            </a:r>
            <a:endParaRPr lang="zh-CN" altLang="en-US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572000"/>
          </a:xfrm>
        </p:spPr>
        <p:txBody>
          <a:bodyPr/>
          <a:lstStyle/>
          <a:p>
            <a:r>
              <a:rPr lang="en-US" altLang="zh-CN" dirty="0" smtClean="0"/>
              <a:t>Download Virtual Box and Install: </a:t>
            </a:r>
            <a:endParaRPr lang="zh-CN" altLang="zh-CN" dirty="0" smtClean="0"/>
          </a:p>
          <a:p>
            <a:r>
              <a:rPr lang="en-US" altLang="zh-CN" u="sng" dirty="0" smtClean="0">
                <a:hlinkClick r:id="rId2"/>
              </a:rPr>
              <a:t>https://www.virtualbox.org/wiki/Downloads</a:t>
            </a:r>
            <a:endParaRPr lang="en-US" altLang="zh-CN" u="sng" dirty="0" smtClean="0"/>
          </a:p>
          <a:p>
            <a:r>
              <a:rPr lang="en-US" altLang="zh-CN" dirty="0" smtClean="0"/>
              <a:t>You can either: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Load the image file </a:t>
            </a:r>
            <a:r>
              <a:rPr lang="en-US" altLang="zh-CN" dirty="0" smtClean="0"/>
              <a:t>(2+ </a:t>
            </a:r>
            <a:r>
              <a:rPr lang="en-US" altLang="zh-CN" dirty="0" smtClean="0"/>
              <a:t>GB) here: (Box Link – the link will be valid till the end of semester)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https</a:t>
            </a:r>
            <a:r>
              <a:rPr lang="en-US" altLang="zh-CN" dirty="0"/>
              <a:t>://odu.box.com/s/dayzvwi81rd2mlrpvpm9d58k70bn8cb4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lang="en-US" altLang="zh-CN" dirty="0" smtClean="0"/>
              <a:t>In-class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Download VM .ova image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Establish VM on either your own laptop or classroom desktops</a:t>
            </a:r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 already install on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/>
          <a:lstStyle/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err="1" smtClean="0"/>
              <a:t>WinRAR</a:t>
            </a:r>
            <a:endParaRPr lang="en-US" altLang="zh-CN" sz="1400" dirty="0" smtClean="0"/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err="1" smtClean="0"/>
              <a:t>Sysinternals</a:t>
            </a:r>
            <a:r>
              <a:rPr lang="en-US" altLang="zh-CN" sz="1400" dirty="0" smtClean="0"/>
              <a:t> tools (Process Explorer, Process Monitor) (https://docs.microsoft.com/en-us/sysinternals/downloads/)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err="1" smtClean="0"/>
              <a:t>PEView</a:t>
            </a:r>
            <a:r>
              <a:rPr lang="en-US" altLang="zh-CN" sz="1400" dirty="0" smtClean="0"/>
              <a:t> (</a:t>
            </a:r>
            <a:r>
              <a:rPr lang="en-US" altLang="zh-CN" sz="1400" dirty="0" err="1" smtClean="0"/>
              <a:t>wjradburn.com</a:t>
            </a:r>
            <a:r>
              <a:rPr lang="en-US" altLang="zh-CN" sz="1400" dirty="0" smtClean="0"/>
              <a:t>)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smtClean="0"/>
              <a:t>Resource Hacker (</a:t>
            </a:r>
            <a:r>
              <a:rPr lang="en-US" altLang="zh-CN" sz="1400" dirty="0" err="1" smtClean="0"/>
              <a:t>angusj.com</a:t>
            </a:r>
            <a:r>
              <a:rPr lang="en-US" altLang="zh-CN" sz="1400" dirty="0" smtClean="0"/>
              <a:t>)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smtClean="0"/>
              <a:t>Dependency Walker (</a:t>
            </a:r>
            <a:r>
              <a:rPr lang="en-US" altLang="zh-CN" sz="1400" dirty="0" err="1" smtClean="0"/>
              <a:t>dependencywalker.com</a:t>
            </a:r>
            <a:r>
              <a:rPr lang="en-US" altLang="zh-CN" sz="1400" dirty="0" smtClean="0"/>
              <a:t>)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smtClean="0"/>
              <a:t>IDA Pro 5.0 Freeware (hex-rays.com) – IDA Pro 6.8 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err="1" smtClean="0"/>
              <a:t>Wireshark</a:t>
            </a:r>
            <a:r>
              <a:rPr lang="en-US" altLang="zh-CN" sz="1400" dirty="0" smtClean="0"/>
              <a:t> (</a:t>
            </a:r>
            <a:r>
              <a:rPr lang="en-US" altLang="zh-CN" sz="1400" dirty="0" err="1" smtClean="0"/>
              <a:t>wireshark.org</a:t>
            </a:r>
            <a:r>
              <a:rPr lang="en-US" altLang="zh-CN" sz="1400" dirty="0" smtClean="0"/>
              <a:t>) – v. 1.10 works on XP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err="1" smtClean="0"/>
              <a:t>Apate</a:t>
            </a:r>
            <a:r>
              <a:rPr lang="en-US" altLang="zh-CN" sz="1400" dirty="0" smtClean="0"/>
              <a:t> DNS (</a:t>
            </a:r>
            <a:r>
              <a:rPr lang="en-US" altLang="zh-CN" sz="1400" dirty="0" err="1" smtClean="0"/>
              <a:t>mandiant.com</a:t>
            </a:r>
            <a:r>
              <a:rPr lang="en-US" altLang="zh-CN" sz="1400" dirty="0" smtClean="0"/>
              <a:t>) – Need .NET Framework 3.5 (if you do it by yourself)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err="1" smtClean="0"/>
              <a:t>OllyDbg</a:t>
            </a:r>
            <a:r>
              <a:rPr lang="en-US" altLang="zh-CN" sz="1400" dirty="0" smtClean="0"/>
              <a:t> 1.10 (</a:t>
            </a:r>
            <a:r>
              <a:rPr lang="en-US" altLang="zh-CN" sz="1400" dirty="0" err="1" smtClean="0"/>
              <a:t>ollydbg.de</a:t>
            </a:r>
            <a:r>
              <a:rPr lang="en-US" altLang="zh-CN" sz="1400" dirty="0" smtClean="0"/>
              <a:t>)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err="1" smtClean="0"/>
              <a:t>WinHex</a:t>
            </a:r>
            <a:r>
              <a:rPr lang="en-US" altLang="zh-CN" sz="1400" dirty="0" smtClean="0"/>
              <a:t> (</a:t>
            </a:r>
            <a:r>
              <a:rPr lang="en-US" altLang="zh-CN" sz="1400" dirty="0" err="1" smtClean="0"/>
              <a:t>winhex.com</a:t>
            </a:r>
            <a:r>
              <a:rPr lang="en-US" altLang="zh-CN" sz="1400" dirty="0" smtClean="0"/>
              <a:t>)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err="1" smtClean="0"/>
              <a:t>PEiD</a:t>
            </a:r>
            <a:r>
              <a:rPr lang="en-US" altLang="zh-CN" sz="1400" dirty="0" smtClean="0"/>
              <a:t> (</a:t>
            </a:r>
            <a:r>
              <a:rPr lang="en-US" altLang="zh-CN" sz="1400" dirty="0" err="1" smtClean="0"/>
              <a:t>softpedia.com</a:t>
            </a:r>
            <a:r>
              <a:rPr lang="en-US" altLang="zh-CN" sz="1400" dirty="0" smtClean="0"/>
              <a:t>)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smtClean="0"/>
              <a:t>UPX (</a:t>
            </a:r>
            <a:r>
              <a:rPr lang="en-US" altLang="zh-CN" sz="1400" dirty="0" err="1" smtClean="0"/>
              <a:t>upx.sourceforge.net</a:t>
            </a:r>
            <a:r>
              <a:rPr lang="en-US" altLang="zh-CN" sz="1400" dirty="0" smtClean="0"/>
              <a:t>)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err="1" smtClean="0"/>
              <a:t>Regshot</a:t>
            </a:r>
            <a:r>
              <a:rPr lang="en-US" altLang="zh-CN" sz="1400" dirty="0" smtClean="0"/>
              <a:t> (</a:t>
            </a:r>
            <a:r>
              <a:rPr lang="en-US" altLang="zh-CN" sz="1400" dirty="0" err="1" smtClean="0"/>
              <a:t>code.google.com/p/regshot</a:t>
            </a:r>
            <a:r>
              <a:rPr lang="en-US" altLang="zh-CN" sz="1400" dirty="0" smtClean="0"/>
              <a:t>/)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smtClean="0"/>
              <a:t>Google Chrome</a:t>
            </a:r>
          </a:p>
          <a:p>
            <a:pPr indent="-322263" eaLnBrk="1">
              <a:spcAft>
                <a:spcPts val="28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1400" dirty="0" smtClean="0"/>
              <a:t>- You can customize your VM, of course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lang="en-US" altLang="zh-CN" dirty="0"/>
              <a:t>Tools already install on VM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92688" cy="3325548"/>
          </a:xfr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14400" y="1447800"/>
            <a:ext cx="7772400" cy="133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Make sure you “insert guest Additions CD image” 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So you can drag files to VM from host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49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already install on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IDAPro</a:t>
            </a:r>
            <a:r>
              <a:rPr lang="en-US" altLang="zh-CN" dirty="0" smtClean="0"/>
              <a:t> 5.0 Freeware does not support plugin</a:t>
            </a:r>
          </a:p>
          <a:p>
            <a:r>
              <a:rPr lang="en-US" altLang="zh-CN" dirty="0" smtClean="0"/>
              <a:t>Another IDA Pro 6.8 is provided (unstable) </a:t>
            </a:r>
          </a:p>
          <a:p>
            <a:pPr lvl="1"/>
            <a:r>
              <a:rPr lang="en-US" altLang="zh-CN" dirty="0" smtClean="0"/>
              <a:t>Can be used once we have plug-in</a:t>
            </a:r>
          </a:p>
          <a:p>
            <a:pPr lvl="1"/>
            <a:r>
              <a:rPr lang="en-US" altLang="zh-CN" dirty="0" smtClean="0"/>
              <a:t>Some plug-ins are buggy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61" y="2276872"/>
            <a:ext cx="1533739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57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Advice when analyzing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Since we are reversing:</a:t>
            </a:r>
          </a:p>
          <a:p>
            <a:pPr lvl="1"/>
            <a:r>
              <a:rPr lang="en-US" altLang="zh-CN" dirty="0" smtClean="0"/>
              <a:t>Pay attention to the main flow rather than details </a:t>
            </a:r>
          </a:p>
          <a:p>
            <a:pPr lvl="1"/>
            <a:r>
              <a:rPr lang="en-US" altLang="zh-CN" dirty="0" smtClean="0"/>
              <a:t>Pay attention to the keywords (function calls/names/strings rather than memory operation from the assembly code)</a:t>
            </a:r>
          </a:p>
          <a:p>
            <a:pPr lvl="1"/>
            <a:r>
              <a:rPr lang="en-US" altLang="zh-CN" dirty="0" smtClean="0"/>
              <a:t>Some code is generated by the compiler – difficult to analyze (avoid the rabbit hole)</a:t>
            </a:r>
          </a:p>
          <a:p>
            <a:pPr lvl="1"/>
            <a:r>
              <a:rPr lang="en-US" altLang="zh-CN" dirty="0" smtClean="0"/>
              <a:t>Make guesses and use your hunch</a:t>
            </a:r>
          </a:p>
          <a:p>
            <a:r>
              <a:rPr lang="en-US" altLang="zh-CN" dirty="0" smtClean="0"/>
              <a:t>Personal experience with </a:t>
            </a:r>
            <a:r>
              <a:rPr lang="en-US" altLang="zh-CN" dirty="0" err="1" smtClean="0"/>
              <a:t>IDAPro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Ollydbg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IDAPro</a:t>
            </a:r>
            <a:r>
              <a:rPr lang="en-US" altLang="zh-CN" dirty="0" smtClean="0"/>
              <a:t> is fantastic </a:t>
            </a:r>
          </a:p>
          <a:p>
            <a:pPr lvl="1"/>
            <a:r>
              <a:rPr lang="en-US" altLang="zh-CN" dirty="0" err="1" smtClean="0"/>
              <a:t>Ollydbg</a:t>
            </a:r>
            <a:r>
              <a:rPr lang="en-US" altLang="zh-CN" dirty="0" smtClean="0"/>
              <a:t> gets the job done, but the text is too small (hurt your eyes), cannot trace back only forward – makes analysis time-consuming.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Participation and In-Class Homework: 30%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Homework: 40%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Final Project: 30%</a:t>
            </a:r>
          </a:p>
          <a:p>
            <a:pPr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Final Project would have some options, or you can propose your own topic, approved by me.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In-Class Homework: you can work in group of max. 2 students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Homework: should be completed independently (no plagiarism – if found, zero for both, lower your final grade as well)</a:t>
            </a:r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Submission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Email submission: </a:t>
            </a:r>
            <a:r>
              <a:rPr lang="en-US" altLang="zh-CN" dirty="0" smtClean="0">
                <a:hlinkClick r:id="rId2"/>
              </a:rPr>
              <a:t>cwang.odu@gmail.com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Homework submission format: 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/pdf file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Timestamp when the email is received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Please do not submit to my odu.edu email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Graded homework will be emailed back in PDF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22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796950"/>
          </a:xfrm>
        </p:spPr>
        <p:txBody>
          <a:bodyPr/>
          <a:lstStyle/>
          <a:p>
            <a:r>
              <a:rPr lang="en-US" altLang="zh-CN" dirty="0" smtClean="0"/>
              <a:t>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268760"/>
            <a:ext cx="8280920" cy="525658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Final Project: can be done in group of max 2 students or individually 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Late submission: late homework/project (not in-class homework): grade follows an </a:t>
            </a:r>
            <a:r>
              <a:rPr lang="en-US" altLang="zh-CN" i="1" dirty="0" smtClean="0"/>
              <a:t>exponential decay </a:t>
            </a:r>
            <a:r>
              <a:rPr lang="en-US" altLang="zh-CN" dirty="0" smtClean="0"/>
              <a:t>regarding late time: S = exp(-(t_1-t_0)/20)*S_0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S_0 is the original grade, t1_, t_0 timestamps in hrs, late for 5 hrs, original 100 -&gt; 78 now 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In-class homework should be submitted before 5:00 pm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If cannot complete in class, complete the rest before 12:00AM on Sunday; otherwise, you receive zero for the in-class homework.</a:t>
            </a:r>
          </a:p>
          <a:p>
            <a:pPr lvl="2">
              <a:buFont typeface="Wingdings" pitchFamily="2" charset="2"/>
              <a:buChar char="l"/>
            </a:pPr>
            <a:r>
              <a:rPr lang="en-US" altLang="zh-CN" dirty="0" smtClean="0"/>
              <a:t>Solutions will be posted on Sunday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772400" cy="724942"/>
          </a:xfrm>
        </p:spPr>
        <p:txBody>
          <a:bodyPr/>
          <a:lstStyle/>
          <a:p>
            <a:r>
              <a:rPr lang="en-US" altLang="zh-CN" dirty="0" smtClean="0"/>
              <a:t>Prerequisites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507754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Basic understanding how software executes on a system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Windows Assembly Language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7064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cs typeface="+mj-cs"/>
              </a:rPr>
              <a:t>What is Reverse Engineering</a:t>
            </a:r>
            <a:endParaRPr lang="zh-CN" altLang="en-US" dirty="0" smtClean="0">
              <a:cs typeface="+mj-cs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8569325" cy="165576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Definition: the processes of extracting </a:t>
            </a:r>
            <a:r>
              <a:rPr lang="en-US" altLang="zh-CN" sz="2800" b="1" dirty="0" smtClean="0"/>
              <a:t>knowledge</a:t>
            </a:r>
            <a:r>
              <a:rPr lang="en-US" altLang="zh-CN" sz="2800" dirty="0" smtClean="0"/>
              <a:t> or </a:t>
            </a:r>
            <a:r>
              <a:rPr lang="en-US" altLang="zh-CN" sz="2800" b="1" dirty="0" smtClean="0"/>
              <a:t>design information </a:t>
            </a:r>
            <a:r>
              <a:rPr lang="en-US" altLang="zh-CN" sz="2800" dirty="0" smtClean="0"/>
              <a:t>from anything man-made and </a:t>
            </a:r>
            <a:r>
              <a:rPr lang="en-US" altLang="zh-CN" sz="2800" b="1" dirty="0" smtClean="0"/>
              <a:t>reproducing</a:t>
            </a:r>
            <a:r>
              <a:rPr lang="en-US" altLang="zh-CN" sz="2800" dirty="0" smtClean="0"/>
              <a:t> it.</a:t>
            </a:r>
            <a:endParaRPr lang="zh-CN" altLang="en-US" sz="2800" dirty="0" smtClean="0"/>
          </a:p>
        </p:txBody>
      </p:sp>
      <p:pic>
        <p:nvPicPr>
          <p:cNvPr id="8196" name="图片 3" descr="logo-larg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78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图片 4" descr="Captur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565400"/>
            <a:ext cx="2033587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250825" y="3644900"/>
            <a:ext cx="3470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US: McDonell Douglas AV-8 Harrier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8199" name="图片 6" descr="Captur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2565400"/>
            <a:ext cx="2303463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TextBox 7"/>
          <p:cNvSpPr txBox="1">
            <a:spLocks noChangeArrowheads="1"/>
          </p:cNvSpPr>
          <p:nvPr/>
        </p:nvSpPr>
        <p:spPr bwMode="auto">
          <a:xfrm>
            <a:off x="4268788" y="3644900"/>
            <a:ext cx="1527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Soviet: Yak 38 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2771775" y="2852738"/>
            <a:ext cx="1039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Reversed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843213" y="3213100"/>
            <a:ext cx="1081087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203" name="图片 10" descr="Captur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4365104"/>
            <a:ext cx="1800225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图片 11" descr="Captur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5908" y="2884611"/>
            <a:ext cx="21605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右箭头 12"/>
          <p:cNvSpPr/>
          <p:nvPr/>
        </p:nvSpPr>
        <p:spPr>
          <a:xfrm rot="5400000">
            <a:off x="7416948" y="3680396"/>
            <a:ext cx="647700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06" name="TextBox 13"/>
          <p:cNvSpPr txBox="1">
            <a:spLocks noChangeArrowheads="1"/>
          </p:cNvSpPr>
          <p:nvPr/>
        </p:nvSpPr>
        <p:spPr bwMode="auto">
          <a:xfrm>
            <a:off x="6948264" y="5301208"/>
            <a:ext cx="1647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German: STG44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8207" name="TextBox 14"/>
          <p:cNvSpPr txBox="1">
            <a:spLocks noChangeArrowheads="1"/>
          </p:cNvSpPr>
          <p:nvPr/>
        </p:nvSpPr>
        <p:spPr bwMode="auto">
          <a:xfrm>
            <a:off x="7092950" y="2483048"/>
            <a:ext cx="1431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Soviet: AK-47</a:t>
            </a:r>
            <a:endParaRPr lang="zh-CN" altLang="en-US" dirty="0">
              <a:latin typeface="Calibri" pitchFamily="34" charset="0"/>
            </a:endParaRPr>
          </a:p>
        </p:txBody>
      </p:sp>
      <p:pic>
        <p:nvPicPr>
          <p:cNvPr id="8208" name="图片 15" descr="Capture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088" y="4221163"/>
            <a:ext cx="187325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右箭头 16"/>
          <p:cNvSpPr/>
          <p:nvPr/>
        </p:nvSpPr>
        <p:spPr>
          <a:xfrm>
            <a:off x="2987675" y="4437063"/>
            <a:ext cx="1008063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10" name="TextBox 17"/>
          <p:cNvSpPr txBox="1">
            <a:spLocks noChangeArrowheads="1"/>
          </p:cNvSpPr>
          <p:nvPr/>
        </p:nvSpPr>
        <p:spPr bwMode="auto">
          <a:xfrm>
            <a:off x="1042988" y="5084763"/>
            <a:ext cx="1274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Ford Fusion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8211" name="图片 19" descr="Aston_Martin_DBS_-_Flickr_-_Alexandre_Prévot_(11)_(cropped)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6100" y="4149725"/>
            <a:ext cx="1728788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2" name="TextBox 20"/>
          <p:cNvSpPr txBox="1">
            <a:spLocks noChangeArrowheads="1"/>
          </p:cNvSpPr>
          <p:nvPr/>
        </p:nvSpPr>
        <p:spPr bwMode="auto">
          <a:xfrm>
            <a:off x="4500563" y="5084763"/>
            <a:ext cx="1414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Aston Martin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8213" name="TextBox 21"/>
          <p:cNvSpPr txBox="1">
            <a:spLocks noChangeArrowheads="1"/>
          </p:cNvSpPr>
          <p:nvPr/>
        </p:nvSpPr>
        <p:spPr bwMode="auto">
          <a:xfrm>
            <a:off x="2843213" y="4797425"/>
            <a:ext cx="1343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Body Design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8214" name="图片 22" descr="Capture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5650" y="5445125"/>
            <a:ext cx="19494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5" name="图片 23" descr="Capture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84663" y="5483225"/>
            <a:ext cx="2087562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右箭头 24"/>
          <p:cNvSpPr/>
          <p:nvPr/>
        </p:nvSpPr>
        <p:spPr>
          <a:xfrm>
            <a:off x="2987675" y="5876925"/>
            <a:ext cx="1008063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17" name="TextBox 25"/>
          <p:cNvSpPr txBox="1">
            <a:spLocks noChangeArrowheads="1"/>
          </p:cNvSpPr>
          <p:nvPr/>
        </p:nvSpPr>
        <p:spPr bwMode="auto">
          <a:xfrm>
            <a:off x="3059113" y="551656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Clone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8218" name="TextBox 26"/>
          <p:cNvSpPr txBox="1">
            <a:spLocks noChangeArrowheads="1"/>
          </p:cNvSpPr>
          <p:nvPr/>
        </p:nvSpPr>
        <p:spPr bwMode="auto">
          <a:xfrm>
            <a:off x="6516688" y="5879232"/>
            <a:ext cx="2627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Assemble an </a:t>
            </a:r>
            <a:r>
              <a:rPr lang="en-US" altLang="zh-CN" dirty="0" err="1">
                <a:latin typeface="Calibri" pitchFamily="34" charset="0"/>
              </a:rPr>
              <a:t>iPhone</a:t>
            </a:r>
            <a:r>
              <a:rPr lang="en-US" altLang="zh-CN" dirty="0">
                <a:latin typeface="Calibri" pitchFamily="34" charset="0"/>
              </a:rPr>
              <a:t> in 15 </a:t>
            </a:r>
            <a:r>
              <a:rPr lang="en-US" altLang="zh-CN" dirty="0" err="1">
                <a:latin typeface="Calibri" pitchFamily="34" charset="0"/>
              </a:rPr>
              <a:t>mins</a:t>
            </a:r>
            <a:r>
              <a:rPr lang="en-US" altLang="zh-CN" dirty="0">
                <a:latin typeface="Calibri" pitchFamily="34" charset="0"/>
              </a:rPr>
              <a:t> Shenzhen, China</a:t>
            </a:r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cs typeface="+mj-cs"/>
              </a:rPr>
              <a:t>Legal</a:t>
            </a:r>
            <a:endParaRPr lang="zh-CN" altLang="en-US" dirty="0" smtClean="0">
              <a:cs typeface="+mj-cs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>
          <a:xfrm>
            <a:off x="323850" y="1125538"/>
            <a:ext cx="8362950" cy="52562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Practice of analyzing a software system, either in whole or in part, to extract design and implementation information.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B</a:t>
            </a:r>
            <a:r>
              <a:rPr lang="en-US" altLang="zh-CN" dirty="0" smtClean="0"/>
              <a:t>usiness disputes/lawsuit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Is Reversing Legal ? Seek legal counsel. 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dirty="0" smtClean="0"/>
              <a:t>Copyright Laws (</a:t>
            </a:r>
            <a:r>
              <a:rPr lang="en-US" altLang="zh-CN" dirty="0" err="1" smtClean="0"/>
              <a:t>decompilation</a:t>
            </a:r>
            <a:r>
              <a:rPr lang="en-US" altLang="zh-CN" dirty="0" smtClean="0"/>
              <a:t> legal, intermediate copying is illegal)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dirty="0"/>
              <a:t>Copyright Laws: In order to decompile a program, that program must be duplicated at least once, either in memory, on disk, or </a:t>
            </a:r>
            <a:r>
              <a:rPr lang="en-US" altLang="zh-CN" dirty="0" smtClean="0"/>
              <a:t>both</a:t>
            </a:r>
          </a:p>
          <a:p>
            <a:pPr lvl="1">
              <a:buFont typeface="Arial" pitchFamily="34" charset="0"/>
              <a:buChar char="–"/>
            </a:pPr>
            <a:r>
              <a:rPr lang="en-US" altLang="zh-CN" dirty="0" smtClean="0"/>
              <a:t>Digital </a:t>
            </a:r>
            <a:r>
              <a:rPr lang="en-US" altLang="zh-CN" dirty="0" err="1" smtClean="0"/>
              <a:t>Millenium</a:t>
            </a:r>
            <a:r>
              <a:rPr lang="en-US" altLang="zh-CN" dirty="0" smtClean="0"/>
              <a:t> Copyright Act (applies to Digital Right Management products) 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b="1" i="1" dirty="0" err="1" smtClean="0"/>
              <a:t>Felten</a:t>
            </a:r>
            <a:r>
              <a:rPr lang="en-US" altLang="zh-CN" b="1" i="1" dirty="0" smtClean="0"/>
              <a:t> vs. RIAA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b="1" i="1" dirty="0" smtClean="0"/>
              <a:t>US vs. </a:t>
            </a:r>
            <a:r>
              <a:rPr lang="en-US" altLang="zh-CN" b="1" i="1" dirty="0" err="1" smtClean="0"/>
              <a:t>Sklyarov</a:t>
            </a:r>
            <a:endParaRPr lang="en-US" altLang="zh-CN" b="1" i="1" dirty="0" smtClean="0"/>
          </a:p>
          <a:p>
            <a:pPr lvl="2">
              <a:buFont typeface="Arial" pitchFamily="34" charset="0"/>
              <a:buChar char="•"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926</TotalTime>
  <Words>1988</Words>
  <Application>Microsoft Office PowerPoint</Application>
  <PresentationFormat>全屏显示(4:3)</PresentationFormat>
  <Paragraphs>238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 Unicode MS</vt:lpstr>
      <vt:lpstr>宋体</vt:lpstr>
      <vt:lpstr>幼圆</vt:lpstr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平衡</vt:lpstr>
      <vt:lpstr> CS 495 Lecture 1: Introduction to Software Reverse Engineering</vt:lpstr>
      <vt:lpstr>Syllabus </vt:lpstr>
      <vt:lpstr>Syllabus</vt:lpstr>
      <vt:lpstr>Gradings</vt:lpstr>
      <vt:lpstr>Homework Submission </vt:lpstr>
      <vt:lpstr>Policy</vt:lpstr>
      <vt:lpstr>Prerequisites</vt:lpstr>
      <vt:lpstr>What is Reverse Engineering</vt:lpstr>
      <vt:lpstr>Legal</vt:lpstr>
      <vt:lpstr>Felten vs. RIAA</vt:lpstr>
      <vt:lpstr>PowerPoint 演示文稿</vt:lpstr>
      <vt:lpstr>US vs. Sklyarov</vt:lpstr>
      <vt:lpstr>Why ?</vt:lpstr>
      <vt:lpstr>Motivation Example 1</vt:lpstr>
      <vt:lpstr>Cookies</vt:lpstr>
      <vt:lpstr>Motivation Example 1</vt:lpstr>
      <vt:lpstr>Example 2: Wannacry Ransom</vt:lpstr>
      <vt:lpstr>Example 2: Wannacry</vt:lpstr>
      <vt:lpstr>Example 3: IoT Botnet/DDoS</vt:lpstr>
      <vt:lpstr>Example 4: Privacy Leaks during PowerBank Sharing</vt:lpstr>
      <vt:lpstr>Example 5: OPM and Anthem Breach</vt:lpstr>
      <vt:lpstr>PowerPoint 演示文稿</vt:lpstr>
      <vt:lpstr>Malware Classification</vt:lpstr>
      <vt:lpstr>Malware Classification</vt:lpstr>
      <vt:lpstr>Malware Classification</vt:lpstr>
      <vt:lpstr>Malware Classification (2011)</vt:lpstr>
      <vt:lpstr>Course Objective</vt:lpstr>
      <vt:lpstr>Ethics</vt:lpstr>
      <vt:lpstr>VirtusTotal</vt:lpstr>
      <vt:lpstr>VirusTotal</vt:lpstr>
      <vt:lpstr>Sandbox</vt:lpstr>
      <vt:lpstr>Identify Malware</vt:lpstr>
      <vt:lpstr>Virtual Machine</vt:lpstr>
      <vt:lpstr>In-class work</vt:lpstr>
      <vt:lpstr>Tools already install on VM</vt:lpstr>
      <vt:lpstr>Tools already install on VM</vt:lpstr>
      <vt:lpstr>Tools already install on VM</vt:lpstr>
      <vt:lpstr>Advice when analyzing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150</cp:revision>
  <dcterms:created xsi:type="dcterms:W3CDTF">2017-07-05T09:37:00Z</dcterms:created>
  <dcterms:modified xsi:type="dcterms:W3CDTF">2017-08-29T23:08:52Z</dcterms:modified>
</cp:coreProperties>
</file>