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58" r:id="rId2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7">
          <p15:clr>
            <a:srgbClr val="A4A3A4"/>
          </p15:clr>
        </p15:guide>
        <p15:guide id="2" orient="horz" pos="974">
          <p15:clr>
            <a:srgbClr val="A4A3A4"/>
          </p15:clr>
        </p15:guide>
        <p15:guide id="3" orient="horz" pos="3015">
          <p15:clr>
            <a:srgbClr val="A4A3A4"/>
          </p15:clr>
        </p15:guide>
        <p15:guide id="4" orient="horz" pos="872">
          <p15:clr>
            <a:srgbClr val="A4A3A4"/>
          </p15:clr>
        </p15:guide>
        <p15:guide id="5" orient="horz" pos="622">
          <p15:clr>
            <a:srgbClr val="A4A3A4"/>
          </p15:clr>
        </p15:guide>
        <p15:guide id="6" pos="340">
          <p15:clr>
            <a:srgbClr val="A4A3A4"/>
          </p15:clr>
        </p15:guide>
        <p15:guide id="7" pos="5420">
          <p15:clr>
            <a:srgbClr val="A4A3A4"/>
          </p15:clr>
        </p15:guide>
        <p15:guide id="8" pos="2835">
          <p15:clr>
            <a:srgbClr val="A4A3A4"/>
          </p15:clr>
        </p15:guide>
        <p15:guide id="9" pos="2977">
          <p15:clr>
            <a:srgbClr val="A4A3A4"/>
          </p15:clr>
        </p15:guide>
        <p15:guide id="10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89CC"/>
    <a:srgbClr val="CDE4F5"/>
    <a:srgbClr val="E6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9417" autoAdjust="0"/>
  </p:normalViewPr>
  <p:slideViewPr>
    <p:cSldViewPr>
      <p:cViewPr varScale="1">
        <p:scale>
          <a:sx n="140" d="100"/>
          <a:sy n="140" d="100"/>
        </p:scale>
        <p:origin x="192" y="2752"/>
      </p:cViewPr>
      <p:guideLst>
        <p:guide orient="horz" pos="3117"/>
        <p:guide orient="horz" pos="974"/>
        <p:guide orient="horz" pos="3015"/>
        <p:guide orient="horz" pos="872"/>
        <p:guide orient="horz" pos="622"/>
        <p:guide pos="340"/>
        <p:guide pos="5420"/>
        <p:guide pos="2835"/>
        <p:guide pos="2977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0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F4BB4-FFB3-467D-A3DF-61EBD3745EB8}" type="datetimeFigureOut">
              <a:rPr lang="de-DE" smtClean="0">
                <a:latin typeface="Calibri" pitchFamily="34" charset="0"/>
                <a:cs typeface="Calibri" pitchFamily="34" charset="0"/>
              </a:rPr>
              <a:t>11.12.21</a:t>
            </a:fld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851EA-2F88-4F16-8DCC-11040A3161EF}" type="slidenum">
              <a:rPr lang="de-DE" smtClean="0">
                <a:latin typeface="Calibri" pitchFamily="34" charset="0"/>
                <a:cs typeface="Calibri" pitchFamily="34" charset="0"/>
              </a:rPr>
              <a:t>‹Nr.›</a:t>
            </a:fld>
            <a:endParaRPr lang="de-DE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3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8471588-D8A4-4A88-8784-48DD0BDEE5C4}" type="datetimeFigureOut">
              <a:rPr lang="de-DE" smtClean="0"/>
              <a:pPr/>
              <a:t>11.12.21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35AB168-8E05-4229-BDA0-03024AB665B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44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589" y="987425"/>
            <a:ext cx="9132887" cy="4156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hteck 1"/>
          <p:cNvSpPr>
            <a:spLocks noChangeArrowheads="1"/>
          </p:cNvSpPr>
          <p:nvPr userDrawn="1"/>
        </p:nvSpPr>
        <p:spPr bwMode="auto">
          <a:xfrm flipH="1">
            <a:off x="0" y="987424"/>
            <a:ext cx="9162000" cy="4171159"/>
          </a:xfrm>
          <a:prstGeom prst="corner">
            <a:avLst>
              <a:gd name="adj1" fmla="val 5399"/>
              <a:gd name="adj2" fmla="val 5466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1316" y="1059582"/>
            <a:ext cx="8072934" cy="482431"/>
          </a:xfrm>
        </p:spPr>
        <p:txBody>
          <a:bodyPr wrap="square">
            <a:noAutofit/>
          </a:bodyPr>
          <a:lstStyle>
            <a:lvl1pPr>
              <a:defRPr sz="3200" b="0"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40001" y="1545636"/>
            <a:ext cx="8064250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724128" y="4601645"/>
            <a:ext cx="2880122" cy="184667"/>
          </a:xfrm>
        </p:spPr>
        <p:txBody>
          <a:bodyPr wrap="square" anchor="b" anchorCtr="0">
            <a:spAutoFit/>
          </a:bodyPr>
          <a:lstStyle>
            <a:lvl1pPr algn="ctr">
              <a:defRPr sz="12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algn="l"/>
            <a:r>
              <a:rPr lang="en-US" b="1" dirty="0"/>
              <a:t>Faculty 2</a:t>
            </a:r>
            <a:r>
              <a:rPr lang="en-US" dirty="0"/>
              <a:t>  Computer Science and Engineering 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 hasCustomPrompt="1"/>
          </p:nvPr>
        </p:nvSpPr>
        <p:spPr>
          <a:xfrm>
            <a:off x="536575" y="4137924"/>
            <a:ext cx="3963988" cy="648389"/>
          </a:xfrm>
        </p:spPr>
        <p:txBody>
          <a:bodyPr wrap="none" anchor="b" anchorCtr="0"/>
          <a:lstStyle>
            <a:lvl1pPr>
              <a:defRPr sz="1050"/>
            </a:lvl1pPr>
          </a:lstStyle>
          <a:p>
            <a:r>
              <a:rPr lang="en-US" noProof="0"/>
              <a:t>Für Zusatzlogo auf das Bild-Symbol klicken</a:t>
            </a:r>
          </a:p>
        </p:txBody>
      </p:sp>
      <p:sp>
        <p:nvSpPr>
          <p:cNvPr id="12" name="Datumsplatzhalter 22">
            <a:extLst>
              <a:ext uri="{FF2B5EF4-FFF2-40B4-BE49-F238E27FC236}">
                <a16:creationId xmlns:a16="http://schemas.microsoft.com/office/drawing/2014/main" id="{A2F84D63-7891-4FE3-A65F-B56A31460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18569" y="4960942"/>
            <a:ext cx="36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/>
              <a:t>Group XXX | Project Presentation – Project Management</a:t>
            </a:r>
            <a:endParaRPr lang="en-US" noProof="0" dirty="0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B9135212-D0C4-450E-82E1-EEC4FD06A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29799" y="4973928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noProof="0">
                <a:cs typeface="Calibri" pitchFamily="34" charset="0"/>
              </a:rPr>
              <a:t>SoSe 2021</a:t>
            </a:r>
          </a:p>
        </p:txBody>
      </p:sp>
    </p:spTree>
    <p:extLst>
      <p:ext uri="{BB962C8B-B14F-4D97-AF65-F5344CB8AC3E}">
        <p14:creationId xmlns:p14="http://schemas.microsoft.com/office/powerpoint/2010/main" val="412170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1800">
                <a:latin typeface="+mn-lt"/>
                <a:cs typeface="Calibri" pitchFamily="34" charset="0"/>
              </a:defRPr>
            </a:lvl3pPr>
            <a:lvl4pPr marL="8096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4pPr>
            <a:lvl5pPr marL="10763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529382" y="4959833"/>
            <a:ext cx="411972" cy="138499"/>
          </a:xfrm>
        </p:spPr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B498C2B9-6559-46F9-9A72-68D9857DD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2147" y="4943225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err="1">
                <a:cs typeface="Calibri" pitchFamily="34" charset="0"/>
              </a:rPr>
              <a:t>SoSe</a:t>
            </a:r>
            <a:r>
              <a:rPr lang="en-US" dirty="0">
                <a:cs typeface="Calibri" pitchFamily="34" charset="0"/>
              </a:rPr>
              <a:t> 2021</a:t>
            </a:r>
          </a:p>
        </p:txBody>
      </p:sp>
      <p:sp>
        <p:nvSpPr>
          <p:cNvPr id="10" name="Datumsplatzhalter 22">
            <a:extLst>
              <a:ext uri="{FF2B5EF4-FFF2-40B4-BE49-F238E27FC236}">
                <a16:creationId xmlns:a16="http://schemas.microsoft.com/office/drawing/2014/main" id="{EAEF4B65-4C92-4850-912E-69CC588C0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43225"/>
            <a:ext cx="36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/>
              <a:t>Group XXX | Project Presentation – Project 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361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29382" y="4959833"/>
            <a:ext cx="411972" cy="138499"/>
          </a:xfrm>
        </p:spPr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cs typeface="Calibri" pitchFamily="34" charset="0"/>
              </a:rPr>
              <a:t>Page  </a:t>
            </a:r>
            <a:fld id="{3733AE7F-6935-469B-B7EA-A7DFC1F0D075}" type="slidenum">
              <a:rPr lang="en-US" smtClean="0">
                <a:cs typeface="Calibri" pitchFamily="34" charset="0"/>
              </a:rPr>
              <a:pPr/>
              <a:t>‹Nr.›</a:t>
            </a:fld>
            <a:endParaRPr lang="en-US" noProof="0" dirty="0">
              <a:cs typeface="Calibri" pitchFamily="34" charset="0"/>
            </a:endParaRP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5BCF34A6-BA85-499D-B320-8C2F59383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2147" y="4943225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noProof="0">
                <a:cs typeface="Calibri" pitchFamily="34" charset="0"/>
              </a:rPr>
              <a:t>SoSe 2021</a:t>
            </a:r>
          </a:p>
        </p:txBody>
      </p:sp>
      <p:sp>
        <p:nvSpPr>
          <p:cNvPr id="5" name="Datumsplatzhalter 22">
            <a:extLst>
              <a:ext uri="{FF2B5EF4-FFF2-40B4-BE49-F238E27FC236}">
                <a16:creationId xmlns:a16="http://schemas.microsoft.com/office/drawing/2014/main" id="{7ECCBADA-C978-4390-AF21-82EBB2518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43225"/>
            <a:ext cx="36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noProof="0" dirty="0"/>
              <a:t>Group XXX | </a:t>
            </a:r>
            <a:r>
              <a:rPr lang="en-US" dirty="0"/>
              <a:t>Project Presentation – Project Management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241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2001" y="842963"/>
            <a:ext cx="8225516" cy="620092"/>
          </a:xfrm>
        </p:spPr>
        <p:txBody>
          <a:bodyPr/>
          <a:lstStyle>
            <a:lvl1pPr>
              <a:lnSpc>
                <a:spcPts val="2800"/>
              </a:lnSpc>
              <a:defRPr sz="2800">
                <a:latin typeface="+mj-lt"/>
                <a:cs typeface="Calibri" pitchFamily="34" charset="0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1800">
                <a:latin typeface="+mn-lt"/>
                <a:cs typeface="Calibri" pitchFamily="34" charset="0"/>
              </a:defRPr>
            </a:lvl3pPr>
            <a:lvl4pPr marL="8096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4pPr>
            <a:lvl5pPr marL="10763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529382" y="4959833"/>
            <a:ext cx="411972" cy="138499"/>
          </a:xfrm>
        </p:spPr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en-US" noProof="0">
                <a:cs typeface="Calibri" pitchFamily="34" charset="0"/>
              </a:rPr>
              <a:t>Page  </a:t>
            </a:r>
            <a:fld id="{3733AE7F-6935-469B-B7EA-A7DFC1F0D075}" type="slidenum">
              <a:rPr lang="en-US" noProof="0" smtClean="0">
                <a:cs typeface="Calibri" pitchFamily="34" charset="0"/>
              </a:rPr>
              <a:pPr/>
              <a:t>‹Nr.›</a:t>
            </a:fld>
            <a:endParaRPr lang="en-US" noProof="0">
              <a:cs typeface="Calibri" pitchFamily="34" charset="0"/>
            </a:endParaRPr>
          </a:p>
        </p:txBody>
      </p:sp>
      <p:sp>
        <p:nvSpPr>
          <p:cNvPr id="10" name="Fußzeilenplatzhalter 5">
            <a:extLst>
              <a:ext uri="{FF2B5EF4-FFF2-40B4-BE49-F238E27FC236}">
                <a16:creationId xmlns:a16="http://schemas.microsoft.com/office/drawing/2014/main" id="{44A1BE02-F1EA-46C7-9FC8-115D5F7AFC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52147" y="4943225"/>
            <a:ext cx="1800000" cy="15510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noProof="0"/>
              <a:t>SoSe 2021</a:t>
            </a:r>
          </a:p>
        </p:txBody>
      </p:sp>
      <p:sp>
        <p:nvSpPr>
          <p:cNvPr id="7" name="Datumsplatzhalter 22">
            <a:extLst>
              <a:ext uri="{FF2B5EF4-FFF2-40B4-BE49-F238E27FC236}">
                <a16:creationId xmlns:a16="http://schemas.microsoft.com/office/drawing/2014/main" id="{3EEB554F-FCA5-45F0-AB5E-917469394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43225"/>
            <a:ext cx="36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noProof="0"/>
              <a:t>Group XXX | Project Presentation –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426123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29382" y="4959833"/>
            <a:ext cx="411972" cy="138499"/>
          </a:xfrm>
        </p:spPr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cs typeface="Calibri" pitchFamily="34" charset="0"/>
              </a:rPr>
              <a:t>Page  </a:t>
            </a:r>
            <a:fld id="{3733AE7F-6935-469B-B7EA-A7DFC1F0D075}" type="slidenum">
              <a:rPr lang="en-US" smtClean="0">
                <a:cs typeface="Calibri" pitchFamily="34" charset="0"/>
              </a:rPr>
              <a:pPr/>
              <a:t>‹Nr.›</a:t>
            </a:fld>
            <a:endParaRPr lang="en-US" noProof="0" dirty="0">
              <a:cs typeface="Calibri" pitchFamily="34" charset="0"/>
            </a:endParaRPr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402C18D2-4676-4896-9D4D-D0F413004C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52147" y="4943225"/>
            <a:ext cx="1800000" cy="15510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noProof="0"/>
              <a:t>SoSe 2021</a:t>
            </a:r>
          </a:p>
        </p:txBody>
      </p:sp>
      <p:sp>
        <p:nvSpPr>
          <p:cNvPr id="5" name="Datumsplatzhalter 22">
            <a:extLst>
              <a:ext uri="{FF2B5EF4-FFF2-40B4-BE49-F238E27FC236}">
                <a16:creationId xmlns:a16="http://schemas.microsoft.com/office/drawing/2014/main" id="{CD8629AE-81FE-44BC-8AF7-A407B3E9E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43225"/>
            <a:ext cx="36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noProof="0" dirty="0"/>
              <a:t>Group XXX | </a:t>
            </a:r>
            <a:r>
              <a:rPr lang="en-US" dirty="0"/>
              <a:t>Project Presentation – Project Management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766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2000" y="987425"/>
            <a:ext cx="8082380" cy="3968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6575" y="1545636"/>
            <a:ext cx="8067675" cy="3240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529382" y="4959833"/>
            <a:ext cx="411972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9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algn="l"/>
            <a:r>
              <a:rPr lang="de-DE" dirty="0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 algn="l"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2"/>
          </p:nvPr>
        </p:nvSpPr>
        <p:spPr>
          <a:xfrm>
            <a:off x="1404048" y="4943225"/>
            <a:ext cx="36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/>
              <a:t>Group XXX | Project Presentation – Project Management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152147" y="4943225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err="1">
                <a:cs typeface="Calibri" pitchFamily="34" charset="0"/>
              </a:rPr>
              <a:t>SoSe</a:t>
            </a:r>
            <a:r>
              <a:rPr lang="en-US" dirty="0">
                <a:cs typeface="Calibri" pitchFamily="34" charset="0"/>
              </a:rPr>
              <a:t> 2021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93" y="152053"/>
            <a:ext cx="1536121" cy="620050"/>
          </a:xfrm>
          <a:prstGeom prst="rect">
            <a:avLst/>
          </a:prstGeom>
        </p:spPr>
      </p:pic>
      <p:sp>
        <p:nvSpPr>
          <p:cNvPr id="10" name="Rechteck 1"/>
          <p:cNvSpPr>
            <a:spLocks noChangeArrowheads="1"/>
          </p:cNvSpPr>
          <p:nvPr userDrawn="1"/>
        </p:nvSpPr>
        <p:spPr bwMode="auto">
          <a:xfrm flipH="1">
            <a:off x="7068129" y="3065025"/>
            <a:ext cx="2088000" cy="2088000"/>
          </a:xfrm>
          <a:prstGeom prst="corner">
            <a:avLst>
              <a:gd name="adj1" fmla="val 9651"/>
              <a:gd name="adj2" fmla="val 10509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6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kern="1200">
          <a:solidFill>
            <a:srgbClr val="2D89CC"/>
          </a:solidFill>
          <a:latin typeface="+mj-lt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1pPr>
      <a:lvl2pPr marL="266700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2pPr>
      <a:lvl3pPr marL="5429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3pPr>
      <a:lvl4pPr marL="8096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4pPr>
      <a:lvl5pPr marL="10763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2001" y="843558"/>
            <a:ext cx="8225516" cy="5256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6575" y="1545636"/>
            <a:ext cx="8210550" cy="3240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529382" y="4959833"/>
            <a:ext cx="411972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l">
              <a:defRPr sz="9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cs typeface="Calibri" pitchFamily="34" charset="0"/>
              </a:rPr>
              <a:t>Page  </a:t>
            </a:r>
            <a:fld id="{3733AE7F-6935-469B-B7EA-A7DFC1F0D075}" type="slidenum">
              <a:rPr lang="en-US" smtClean="0">
                <a:cs typeface="Calibri" pitchFamily="34" charset="0"/>
              </a:rPr>
              <a:pPr/>
              <a:t>‹Nr.›</a:t>
            </a:fld>
            <a:endParaRPr lang="en-US" noProof="0" dirty="0">
              <a:cs typeface="Calibri" pitchFamily="34" charset="0"/>
            </a:endParaRPr>
          </a:p>
        </p:txBody>
      </p:sp>
      <p:sp>
        <p:nvSpPr>
          <p:cNvPr id="9" name="Rechteck 1"/>
          <p:cNvSpPr>
            <a:spLocks noChangeArrowheads="1"/>
          </p:cNvSpPr>
          <p:nvPr userDrawn="1"/>
        </p:nvSpPr>
        <p:spPr bwMode="auto">
          <a:xfrm flipH="1">
            <a:off x="7353872" y="3353025"/>
            <a:ext cx="1799653" cy="1800000"/>
          </a:xfrm>
          <a:prstGeom prst="corner">
            <a:avLst>
              <a:gd name="adj1" fmla="val 11472"/>
              <a:gd name="adj2" fmla="val 10808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 noProof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745" y="166257"/>
            <a:ext cx="1250378" cy="504710"/>
          </a:xfrm>
          <a:prstGeom prst="rect">
            <a:avLst/>
          </a:prstGeom>
        </p:spPr>
      </p:pic>
      <p:sp>
        <p:nvSpPr>
          <p:cNvPr id="13" name="Fußzeilenplatzhalter 5">
            <a:extLst>
              <a:ext uri="{FF2B5EF4-FFF2-40B4-BE49-F238E27FC236}">
                <a16:creationId xmlns:a16="http://schemas.microsoft.com/office/drawing/2014/main" id="{81409251-8D80-41AD-8CB9-A0B177A3C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2147" y="4943225"/>
            <a:ext cx="1800000" cy="155107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pPr>
              <a:lnSpc>
                <a:spcPct val="120000"/>
              </a:lnSpc>
            </a:pPr>
            <a:r>
              <a:rPr lang="en-US" noProof="0"/>
              <a:t>SoSe 2021</a:t>
            </a:r>
          </a:p>
        </p:txBody>
      </p:sp>
      <p:sp>
        <p:nvSpPr>
          <p:cNvPr id="10" name="Datumsplatzhalter 22">
            <a:extLst>
              <a:ext uri="{FF2B5EF4-FFF2-40B4-BE49-F238E27FC236}">
                <a16:creationId xmlns:a16="http://schemas.microsoft.com/office/drawing/2014/main" id="{0F5180D8-EFE6-4082-B98B-F305EC0C1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43225"/>
            <a:ext cx="36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noProof="0" dirty="0"/>
              <a:t>Group XXX | </a:t>
            </a:r>
            <a:r>
              <a:rPr lang="en-US" dirty="0"/>
              <a:t>Project Presentation – Project Management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66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rgbClr val="2D89CC"/>
          </a:solidFill>
          <a:latin typeface="+mj-lt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1pPr>
      <a:lvl2pPr marL="266700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2pPr>
      <a:lvl3pPr marL="5429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3pPr>
      <a:lvl4pPr marL="8096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4pPr>
      <a:lvl5pPr marL="10763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BA480-0DFF-4312-9C59-0E3D8F7A0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Many Zeros &amp; Digit Sum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C7DED-AC21-4813-BDE0-B8BCB049D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Anton </a:t>
            </a:r>
            <a:r>
              <a:rPr lang="en-US" dirty="0" err="1"/>
              <a:t>Rösler</a:t>
            </a:r>
            <a:endParaRPr lang="en-US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/>
              <a:t>Faculty 2</a:t>
            </a:r>
            <a:r>
              <a:rPr lang="en-US"/>
              <a:t>  Computer Science and Engineering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571B93-6997-41CF-8446-4442ACE5819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2518569" y="4977550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6929799" y="4990536"/>
            <a:ext cx="1800000" cy="138499"/>
          </a:xfrm>
        </p:spPr>
        <p:txBody>
          <a:bodyPr/>
          <a:lstStyle/>
          <a:p>
            <a:r>
              <a:rPr lang="en-US" dirty="0" err="1"/>
              <a:t>WiSe</a:t>
            </a:r>
            <a:r>
              <a:rPr lang="en-US" dirty="0"/>
              <a:t> 2021/22</a:t>
            </a:r>
          </a:p>
        </p:txBody>
      </p:sp>
    </p:spTree>
    <p:extLst>
      <p:ext uri="{BB962C8B-B14F-4D97-AF65-F5344CB8AC3E}">
        <p14:creationId xmlns:p14="http://schemas.microsoft.com/office/powerpoint/2010/main" val="154808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2B9-5C45-4E6A-A85B-7084B35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987425"/>
            <a:ext cx="2753856" cy="396875"/>
          </a:xfrm>
        </p:spPr>
        <p:txBody>
          <a:bodyPr/>
          <a:lstStyle/>
          <a:p>
            <a:r>
              <a:rPr lang="en-US" dirty="0"/>
              <a:t>5000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642B-5E20-4FCC-91A7-45E98FD6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10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E960-1FBE-4505-B6C1-181848355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SoSe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FB3867E-D6B2-0A48-B0D3-E453A5CBA8DE}"/>
              </a:ext>
            </a:extLst>
          </p:cNvPr>
          <p:cNvSpPr txBox="1">
            <a:spLocks/>
          </p:cNvSpPr>
          <p:nvPr/>
        </p:nvSpPr>
        <p:spPr>
          <a:xfrm>
            <a:off x="529382" y="1430933"/>
            <a:ext cx="3178522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n=5873; d=5; p=3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A212F7D-75F1-3B4B-8587-2D1B67C9F61C}"/>
              </a:ext>
            </a:extLst>
          </p:cNvPr>
          <p:cNvSpPr txBox="1">
            <a:spLocks/>
          </p:cNvSpPr>
          <p:nvPr/>
        </p:nvSpPr>
        <p:spPr>
          <a:xfrm>
            <a:off x="5152147" y="4943225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de-DE" sz="900" kern="1200" smtClean="0">
                <a:solidFill>
                  <a:srgbClr val="000000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WISe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D93763D6-FF81-F74D-BEFA-5485C7ED1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59833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6D5CB46-D614-F442-8129-4D4A55B78A1B}"/>
              </a:ext>
            </a:extLst>
          </p:cNvPr>
          <p:cNvSpPr txBox="1">
            <a:spLocks/>
          </p:cNvSpPr>
          <p:nvPr/>
        </p:nvSpPr>
        <p:spPr>
          <a:xfrm>
            <a:off x="529381" y="1923677"/>
            <a:ext cx="4622765" cy="1835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0, 0, 0, 0, 0, 0, 0, 0, 0]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0  1  2  3  4  5  6  7  8  9</a:t>
            </a:r>
          </a:p>
        </p:txBody>
      </p:sp>
    </p:spTree>
    <p:extLst>
      <p:ext uri="{BB962C8B-B14F-4D97-AF65-F5344CB8AC3E}">
        <p14:creationId xmlns:p14="http://schemas.microsoft.com/office/powerpoint/2010/main" val="250051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2B9-5C45-4E6A-A85B-7084B35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987425"/>
            <a:ext cx="2753856" cy="396875"/>
          </a:xfrm>
        </p:spPr>
        <p:txBody>
          <a:bodyPr/>
          <a:lstStyle/>
          <a:p>
            <a:r>
              <a:rPr lang="en-US" dirty="0"/>
              <a:t>5000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642B-5E20-4FCC-91A7-45E98FD6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11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E960-1FBE-4505-B6C1-181848355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SoSe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A212F7D-75F1-3B4B-8587-2D1B67C9F61C}"/>
              </a:ext>
            </a:extLst>
          </p:cNvPr>
          <p:cNvSpPr txBox="1">
            <a:spLocks/>
          </p:cNvSpPr>
          <p:nvPr/>
        </p:nvSpPr>
        <p:spPr>
          <a:xfrm>
            <a:off x="5152147" y="4943225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de-DE" sz="900" kern="1200" smtClean="0">
                <a:solidFill>
                  <a:srgbClr val="000000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WISe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D93763D6-FF81-F74D-BEFA-5485C7ED1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59833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6D5CB46-D614-F442-8129-4D4A55B78A1B}"/>
              </a:ext>
            </a:extLst>
          </p:cNvPr>
          <p:cNvSpPr txBox="1">
            <a:spLocks/>
          </p:cNvSpPr>
          <p:nvPr/>
        </p:nvSpPr>
        <p:spPr>
          <a:xfrm>
            <a:off x="529381" y="1923677"/>
            <a:ext cx="4622765" cy="1835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0, 0, 0, 0, 1, 0, 0, 0, 0]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0  1  2  3  4  5  6  7  8  9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2351AB-0D3A-A94B-984C-B3B5E72159C4}"/>
              </a:ext>
            </a:extLst>
          </p:cNvPr>
          <p:cNvSpPr txBox="1">
            <a:spLocks/>
          </p:cNvSpPr>
          <p:nvPr/>
        </p:nvSpPr>
        <p:spPr>
          <a:xfrm>
            <a:off x="529382" y="1430933"/>
            <a:ext cx="3178522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n=5873; d=5; p=3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92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2B9-5C45-4E6A-A85B-7084B35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987425"/>
            <a:ext cx="2753856" cy="396875"/>
          </a:xfrm>
        </p:spPr>
        <p:txBody>
          <a:bodyPr/>
          <a:lstStyle/>
          <a:p>
            <a:r>
              <a:rPr lang="en-US" dirty="0"/>
              <a:t>5000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642B-5E20-4FCC-91A7-45E98FD6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12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E960-1FBE-4505-B6C1-181848355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SoSe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A212F7D-75F1-3B4B-8587-2D1B67C9F61C}"/>
              </a:ext>
            </a:extLst>
          </p:cNvPr>
          <p:cNvSpPr txBox="1">
            <a:spLocks/>
          </p:cNvSpPr>
          <p:nvPr/>
        </p:nvSpPr>
        <p:spPr>
          <a:xfrm>
            <a:off x="5152147" y="4943225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de-DE" sz="900" kern="1200" smtClean="0">
                <a:solidFill>
                  <a:srgbClr val="000000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WISe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D93763D6-FF81-F74D-BEFA-5485C7ED1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59833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6D5CB46-D614-F442-8129-4D4A55B78A1B}"/>
              </a:ext>
            </a:extLst>
          </p:cNvPr>
          <p:cNvSpPr txBox="1">
            <a:spLocks/>
          </p:cNvSpPr>
          <p:nvPr/>
        </p:nvSpPr>
        <p:spPr>
          <a:xfrm>
            <a:off x="529381" y="1923677"/>
            <a:ext cx="7426995" cy="1835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1000, 1000, 1000, 1000, 1, 0, 0, 0, 0]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0    1     2     3     4   5  6  7  8  9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C30798-2982-1D40-8B43-9F23285CA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13" y="2720358"/>
            <a:ext cx="579041" cy="2070547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999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998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997</a:t>
            </a:r>
          </a:p>
          <a:p>
            <a:pPr algn="r"/>
            <a:r>
              <a:rPr lang="en-US" dirty="0"/>
              <a:t>…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001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000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96CA56-32E3-F141-85A8-206CCEEEE612}"/>
              </a:ext>
            </a:extLst>
          </p:cNvPr>
          <p:cNvSpPr txBox="1">
            <a:spLocks/>
          </p:cNvSpPr>
          <p:nvPr/>
        </p:nvSpPr>
        <p:spPr>
          <a:xfrm>
            <a:off x="1619672" y="3498664"/>
            <a:ext cx="2520280" cy="3205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10^p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E4FE750D-9F14-A44E-8C8F-1923910FD87A}"/>
              </a:ext>
            </a:extLst>
          </p:cNvPr>
          <p:cNvSpPr/>
          <p:nvPr/>
        </p:nvSpPr>
        <p:spPr>
          <a:xfrm>
            <a:off x="1111038" y="2741169"/>
            <a:ext cx="288032" cy="183552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8C2BD0-1A35-B64C-8AE6-0E6BB2388011}"/>
              </a:ext>
            </a:extLst>
          </p:cNvPr>
          <p:cNvSpPr txBox="1">
            <a:spLocks/>
          </p:cNvSpPr>
          <p:nvPr/>
        </p:nvSpPr>
        <p:spPr>
          <a:xfrm>
            <a:off x="529382" y="1430933"/>
            <a:ext cx="3178522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n=5873; d=5; p=3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2B9-5C45-4E6A-A85B-7084B35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987425"/>
            <a:ext cx="2753856" cy="396875"/>
          </a:xfrm>
        </p:spPr>
        <p:txBody>
          <a:bodyPr/>
          <a:lstStyle/>
          <a:p>
            <a:r>
              <a:rPr lang="en-US" dirty="0"/>
              <a:t>5000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642B-5E20-4FCC-91A7-45E98FD6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13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E960-1FBE-4505-B6C1-181848355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SoSe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A212F7D-75F1-3B4B-8587-2D1B67C9F61C}"/>
              </a:ext>
            </a:extLst>
          </p:cNvPr>
          <p:cNvSpPr txBox="1">
            <a:spLocks/>
          </p:cNvSpPr>
          <p:nvPr/>
        </p:nvSpPr>
        <p:spPr>
          <a:xfrm>
            <a:off x="5152147" y="4943225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de-DE" sz="900" kern="1200" smtClean="0">
                <a:solidFill>
                  <a:srgbClr val="000000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WISe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D93763D6-FF81-F74D-BEFA-5485C7ED1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59833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6D5CB46-D614-F442-8129-4D4A55B78A1B}"/>
              </a:ext>
            </a:extLst>
          </p:cNvPr>
          <p:cNvSpPr txBox="1">
            <a:spLocks/>
          </p:cNvSpPr>
          <p:nvPr/>
        </p:nvSpPr>
        <p:spPr>
          <a:xfrm>
            <a:off x="529381" y="1923677"/>
            <a:ext cx="8147075" cy="1835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2500, 2500, 2500, 2500, 1501, 1500, 1500, 1500, 1500]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0    1     2     3     4     5     6     7     8     9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C30798-2982-1D40-8B43-9F23285CA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70" y="2723926"/>
            <a:ext cx="579041" cy="2070547"/>
          </a:xfrm>
        </p:spPr>
        <p:txBody>
          <a:bodyPr/>
          <a:lstStyle/>
          <a:p>
            <a:pPr algn="r"/>
            <a:r>
              <a:rPr lang="en-US" dirty="0"/>
              <a:t>4</a:t>
            </a:r>
            <a:r>
              <a:rPr lang="en-US" dirty="0">
                <a:solidFill>
                  <a:srgbClr val="FF0000"/>
                </a:solidFill>
              </a:rPr>
              <a:t>999</a:t>
            </a:r>
          </a:p>
          <a:p>
            <a:pPr algn="r"/>
            <a:r>
              <a:rPr lang="en-US" dirty="0"/>
              <a:t>4</a:t>
            </a:r>
            <a:r>
              <a:rPr lang="en-US" dirty="0">
                <a:solidFill>
                  <a:srgbClr val="FF0000"/>
                </a:solidFill>
              </a:rPr>
              <a:t>998</a:t>
            </a:r>
          </a:p>
          <a:p>
            <a:pPr algn="r"/>
            <a:r>
              <a:rPr lang="en-US" dirty="0"/>
              <a:t>4</a:t>
            </a:r>
            <a:r>
              <a:rPr lang="en-US" dirty="0">
                <a:solidFill>
                  <a:srgbClr val="FF0000"/>
                </a:solidFill>
              </a:rPr>
              <a:t>997</a:t>
            </a:r>
          </a:p>
          <a:p>
            <a:pPr algn="r"/>
            <a:r>
              <a:rPr lang="en-US" dirty="0"/>
              <a:t>…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96CA56-32E3-F141-85A8-206CCEEEE612}"/>
              </a:ext>
            </a:extLst>
          </p:cNvPr>
          <p:cNvSpPr txBox="1">
            <a:spLocks/>
          </p:cNvSpPr>
          <p:nvPr/>
        </p:nvSpPr>
        <p:spPr>
          <a:xfrm>
            <a:off x="1619672" y="3498664"/>
            <a:ext cx="2520280" cy="3205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 * p * 10^(p-1) = 1500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E4FE750D-9F14-A44E-8C8F-1923910FD87A}"/>
              </a:ext>
            </a:extLst>
          </p:cNvPr>
          <p:cNvSpPr/>
          <p:nvPr/>
        </p:nvSpPr>
        <p:spPr>
          <a:xfrm>
            <a:off x="1111038" y="2741169"/>
            <a:ext cx="288032" cy="183552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8C2BD0-1A35-B64C-8AE6-0E6BB2388011}"/>
              </a:ext>
            </a:extLst>
          </p:cNvPr>
          <p:cNvSpPr txBox="1">
            <a:spLocks/>
          </p:cNvSpPr>
          <p:nvPr/>
        </p:nvSpPr>
        <p:spPr>
          <a:xfrm>
            <a:off x="529382" y="1430933"/>
            <a:ext cx="3178522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n=5873; d=5; p=3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5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2B9-5C45-4E6A-A85B-7084B35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987425"/>
            <a:ext cx="2753856" cy="396875"/>
          </a:xfrm>
        </p:spPr>
        <p:txBody>
          <a:bodyPr/>
          <a:lstStyle/>
          <a:p>
            <a:r>
              <a:rPr lang="en-US" dirty="0"/>
              <a:t>d * p * 10^(p-1)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642B-5E20-4FCC-91A7-45E98FD6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14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E960-1FBE-4505-B6C1-181848355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SoSe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A212F7D-75F1-3B4B-8587-2D1B67C9F61C}"/>
              </a:ext>
            </a:extLst>
          </p:cNvPr>
          <p:cNvSpPr txBox="1">
            <a:spLocks/>
          </p:cNvSpPr>
          <p:nvPr/>
        </p:nvSpPr>
        <p:spPr>
          <a:xfrm>
            <a:off x="5152147" y="4943225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de-DE" sz="900" kern="1200" smtClean="0">
                <a:solidFill>
                  <a:srgbClr val="000000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WISe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D93763D6-FF81-F74D-BEFA-5485C7ED1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59833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127EC1B3-8B40-174B-88B9-6FC7A974B124}"/>
              </a:ext>
            </a:extLst>
          </p:cNvPr>
          <p:cNvSpPr txBox="1">
            <a:spLocks/>
          </p:cNvSpPr>
          <p:nvPr/>
        </p:nvSpPr>
        <p:spPr>
          <a:xfrm>
            <a:off x="3059832" y="1568336"/>
            <a:ext cx="882048" cy="620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</a:t>
            </a:r>
          </a:p>
          <a:p>
            <a:endParaRPr lang="de-DE" dirty="0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145735FB-A06A-1F4C-A86A-79AA95A472EE}"/>
              </a:ext>
            </a:extLst>
          </p:cNvPr>
          <p:cNvSpPr txBox="1">
            <a:spLocks/>
          </p:cNvSpPr>
          <p:nvPr/>
        </p:nvSpPr>
        <p:spPr>
          <a:xfrm>
            <a:off x="3059832" y="3302204"/>
            <a:ext cx="882048" cy="620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C24D489-563C-3E4A-A083-2DB7C8481A3F}"/>
              </a:ext>
            </a:extLst>
          </p:cNvPr>
          <p:cNvCxnSpPr/>
          <p:nvPr/>
        </p:nvCxnSpPr>
        <p:spPr>
          <a:xfrm flipV="1">
            <a:off x="3269020" y="2264645"/>
            <a:ext cx="0" cy="103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nhaltsplatzhalter 5">
            <a:extLst>
              <a:ext uri="{FF2B5EF4-FFF2-40B4-BE49-F238E27FC236}">
                <a16:creationId xmlns:a16="http://schemas.microsoft.com/office/drawing/2014/main" id="{444A0D5E-69CB-874F-8608-9647FE883CAE}"/>
              </a:ext>
            </a:extLst>
          </p:cNvPr>
          <p:cNvSpPr txBox="1">
            <a:spLocks/>
          </p:cNvSpPr>
          <p:nvPr/>
        </p:nvSpPr>
        <p:spPr>
          <a:xfrm>
            <a:off x="3784400" y="2577931"/>
            <a:ext cx="2090579" cy="320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Every </a:t>
            </a:r>
            <a:r>
              <a:rPr lang="de-DE" dirty="0" err="1"/>
              <a:t>digit</a:t>
            </a:r>
            <a:r>
              <a:rPr lang="de-DE" dirty="0"/>
              <a:t> 1 time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D8C3827-726B-7246-B5C0-B60FE067AAB7}"/>
              </a:ext>
            </a:extLst>
          </p:cNvPr>
          <p:cNvSpPr txBox="1">
            <a:spLocks/>
          </p:cNvSpPr>
          <p:nvPr/>
        </p:nvSpPr>
        <p:spPr>
          <a:xfrm>
            <a:off x="7236296" y="4227934"/>
            <a:ext cx="1745744" cy="3968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>
                <a:solidFill>
                  <a:srgbClr val="2D89CC"/>
                </a:solidFill>
                <a:latin typeface="+mj-lt"/>
                <a:ea typeface="+mj-ea"/>
                <a:cs typeface="Calibri" pitchFamily="34" charset="0"/>
              </a:defRPr>
            </a:lvl1pPr>
          </a:lstStyle>
          <a:p>
            <a:r>
              <a:rPr lang="en-US" dirty="0"/>
              <a:t>10^(p-1)</a:t>
            </a:r>
          </a:p>
        </p:txBody>
      </p:sp>
    </p:spTree>
    <p:extLst>
      <p:ext uri="{BB962C8B-B14F-4D97-AF65-F5344CB8AC3E}">
        <p14:creationId xmlns:p14="http://schemas.microsoft.com/office/powerpoint/2010/main" val="368921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2B9-5C45-4E6A-A85B-7084B35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987425"/>
            <a:ext cx="2753856" cy="396875"/>
          </a:xfrm>
        </p:spPr>
        <p:txBody>
          <a:bodyPr/>
          <a:lstStyle/>
          <a:p>
            <a:r>
              <a:rPr lang="en-US" dirty="0"/>
              <a:t>d * p * 10^(p-1)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642B-5E20-4FCC-91A7-45E98FD6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15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E960-1FBE-4505-B6C1-181848355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SoSe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A212F7D-75F1-3B4B-8587-2D1B67C9F61C}"/>
              </a:ext>
            </a:extLst>
          </p:cNvPr>
          <p:cNvSpPr txBox="1">
            <a:spLocks/>
          </p:cNvSpPr>
          <p:nvPr/>
        </p:nvSpPr>
        <p:spPr>
          <a:xfrm>
            <a:off x="5152147" y="4943225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de-DE" sz="900" kern="1200" smtClean="0">
                <a:solidFill>
                  <a:srgbClr val="000000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WISe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D93763D6-FF81-F74D-BEFA-5485C7ED1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59833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D15586-36C5-6844-880E-8A5B7723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1535120"/>
            <a:ext cx="1025663" cy="3240677"/>
          </a:xfrm>
        </p:spPr>
        <p:txBody>
          <a:bodyPr/>
          <a:lstStyle/>
          <a:p>
            <a:r>
              <a:rPr lang="de-DE" dirty="0"/>
              <a:t>100</a:t>
            </a:r>
          </a:p>
          <a:p>
            <a:r>
              <a:rPr lang="de-DE" dirty="0"/>
              <a:t>1 x 1 time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127EC1B3-8B40-174B-88B9-6FC7A974B124}"/>
              </a:ext>
            </a:extLst>
          </p:cNvPr>
          <p:cNvSpPr txBox="1">
            <a:spLocks/>
          </p:cNvSpPr>
          <p:nvPr/>
        </p:nvSpPr>
        <p:spPr>
          <a:xfrm>
            <a:off x="3059832" y="1568336"/>
            <a:ext cx="882048" cy="620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145735FB-A06A-1F4C-A86A-79AA95A472EE}"/>
              </a:ext>
            </a:extLst>
          </p:cNvPr>
          <p:cNvSpPr txBox="1">
            <a:spLocks/>
          </p:cNvSpPr>
          <p:nvPr/>
        </p:nvSpPr>
        <p:spPr>
          <a:xfrm>
            <a:off x="3059832" y="3302204"/>
            <a:ext cx="882048" cy="620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01</a:t>
            </a:r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392EBD7-1690-754B-97D8-6BD75DF563EF}"/>
              </a:ext>
            </a:extLst>
          </p:cNvPr>
          <p:cNvCxnSpPr/>
          <p:nvPr/>
        </p:nvCxnSpPr>
        <p:spPr>
          <a:xfrm flipV="1">
            <a:off x="3204048" y="2264645"/>
            <a:ext cx="0" cy="103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C24D489-563C-3E4A-A083-2DB7C8481A3F}"/>
              </a:ext>
            </a:extLst>
          </p:cNvPr>
          <p:cNvCxnSpPr/>
          <p:nvPr/>
        </p:nvCxnSpPr>
        <p:spPr>
          <a:xfrm flipV="1">
            <a:off x="3635896" y="2264645"/>
            <a:ext cx="0" cy="103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nhaltsplatzhalter 5">
            <a:extLst>
              <a:ext uri="{FF2B5EF4-FFF2-40B4-BE49-F238E27FC236}">
                <a16:creationId xmlns:a16="http://schemas.microsoft.com/office/drawing/2014/main" id="{444A0D5E-69CB-874F-8608-9647FE883CAE}"/>
              </a:ext>
            </a:extLst>
          </p:cNvPr>
          <p:cNvSpPr txBox="1">
            <a:spLocks/>
          </p:cNvSpPr>
          <p:nvPr/>
        </p:nvSpPr>
        <p:spPr>
          <a:xfrm>
            <a:off x="3784400" y="2577931"/>
            <a:ext cx="3451896" cy="320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Every </a:t>
            </a:r>
            <a:r>
              <a:rPr lang="de-DE" dirty="0" err="1"/>
              <a:t>digit</a:t>
            </a:r>
            <a:r>
              <a:rPr lang="de-DE" dirty="0"/>
              <a:t> 10 </a:t>
            </a:r>
            <a:r>
              <a:rPr lang="de-DE" dirty="0" err="1"/>
              <a:t>times</a:t>
            </a:r>
            <a:r>
              <a:rPr lang="de-DE" dirty="0"/>
              <a:t> at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positions</a:t>
            </a:r>
            <a:endParaRPr lang="de-D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E3D48B8-8274-9340-8E01-ADF7AD707B00}"/>
              </a:ext>
            </a:extLst>
          </p:cNvPr>
          <p:cNvSpPr txBox="1">
            <a:spLocks/>
          </p:cNvSpPr>
          <p:nvPr/>
        </p:nvSpPr>
        <p:spPr>
          <a:xfrm>
            <a:off x="6660232" y="4227934"/>
            <a:ext cx="2321808" cy="3968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>
                <a:solidFill>
                  <a:srgbClr val="2D89CC"/>
                </a:solidFill>
                <a:latin typeface="+mj-lt"/>
                <a:ea typeface="+mj-ea"/>
                <a:cs typeface="Calibri" pitchFamily="34" charset="0"/>
              </a:defRPr>
            </a:lvl1pPr>
          </a:lstStyle>
          <a:p>
            <a:r>
              <a:rPr lang="en-US" dirty="0"/>
              <a:t>p * 10^(p-1)</a:t>
            </a:r>
          </a:p>
        </p:txBody>
      </p:sp>
    </p:spTree>
    <p:extLst>
      <p:ext uri="{BB962C8B-B14F-4D97-AF65-F5344CB8AC3E}">
        <p14:creationId xmlns:p14="http://schemas.microsoft.com/office/powerpoint/2010/main" val="903056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2B9-5C45-4E6A-A85B-7084B35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987425"/>
            <a:ext cx="2753856" cy="396875"/>
          </a:xfrm>
        </p:spPr>
        <p:txBody>
          <a:bodyPr/>
          <a:lstStyle/>
          <a:p>
            <a:r>
              <a:rPr lang="en-US" dirty="0"/>
              <a:t>d * p * 10^(p-1)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642B-5E20-4FCC-91A7-45E98FD6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16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E960-1FBE-4505-B6C1-181848355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SoSe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A212F7D-75F1-3B4B-8587-2D1B67C9F61C}"/>
              </a:ext>
            </a:extLst>
          </p:cNvPr>
          <p:cNvSpPr txBox="1">
            <a:spLocks/>
          </p:cNvSpPr>
          <p:nvPr/>
        </p:nvSpPr>
        <p:spPr>
          <a:xfrm>
            <a:off x="5152147" y="4943225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de-DE" sz="900" kern="1200" smtClean="0">
                <a:solidFill>
                  <a:srgbClr val="000000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WISe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D93763D6-FF81-F74D-BEFA-5485C7ED1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59833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D15586-36C5-6844-880E-8A5B7723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1535120"/>
            <a:ext cx="1025663" cy="3240677"/>
          </a:xfrm>
        </p:spPr>
        <p:txBody>
          <a:bodyPr/>
          <a:lstStyle/>
          <a:p>
            <a:r>
              <a:rPr lang="de-DE" dirty="0"/>
              <a:t>1000</a:t>
            </a:r>
          </a:p>
          <a:p>
            <a:r>
              <a:rPr lang="de-DE" dirty="0"/>
              <a:t>1 x 1 time</a:t>
            </a:r>
          </a:p>
          <a:p>
            <a:endParaRPr lang="de-DE" dirty="0"/>
          </a:p>
          <a:p>
            <a:r>
              <a:rPr lang="de-DE" dirty="0"/>
              <a:t>p=3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127EC1B3-8B40-174B-88B9-6FC7A974B124}"/>
              </a:ext>
            </a:extLst>
          </p:cNvPr>
          <p:cNvSpPr txBox="1">
            <a:spLocks/>
          </p:cNvSpPr>
          <p:nvPr/>
        </p:nvSpPr>
        <p:spPr>
          <a:xfrm>
            <a:off x="3059831" y="1568336"/>
            <a:ext cx="1152121" cy="620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999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145735FB-A06A-1F4C-A86A-79AA95A472EE}"/>
              </a:ext>
            </a:extLst>
          </p:cNvPr>
          <p:cNvSpPr txBox="1">
            <a:spLocks/>
          </p:cNvSpPr>
          <p:nvPr/>
        </p:nvSpPr>
        <p:spPr>
          <a:xfrm>
            <a:off x="3059831" y="3302204"/>
            <a:ext cx="1152103" cy="620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001</a:t>
            </a:r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392EBD7-1690-754B-97D8-6BD75DF563EF}"/>
              </a:ext>
            </a:extLst>
          </p:cNvPr>
          <p:cNvCxnSpPr/>
          <p:nvPr/>
        </p:nvCxnSpPr>
        <p:spPr>
          <a:xfrm flipV="1">
            <a:off x="3204048" y="2264645"/>
            <a:ext cx="0" cy="103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C24D489-563C-3E4A-A083-2DB7C8481A3F}"/>
              </a:ext>
            </a:extLst>
          </p:cNvPr>
          <p:cNvCxnSpPr/>
          <p:nvPr/>
        </p:nvCxnSpPr>
        <p:spPr>
          <a:xfrm flipV="1">
            <a:off x="3635896" y="2264645"/>
            <a:ext cx="0" cy="103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nhaltsplatzhalter 5">
            <a:extLst>
              <a:ext uri="{FF2B5EF4-FFF2-40B4-BE49-F238E27FC236}">
                <a16:creationId xmlns:a16="http://schemas.microsoft.com/office/drawing/2014/main" id="{444A0D5E-69CB-874F-8608-9647FE883CAE}"/>
              </a:ext>
            </a:extLst>
          </p:cNvPr>
          <p:cNvSpPr txBox="1">
            <a:spLocks/>
          </p:cNvSpPr>
          <p:nvPr/>
        </p:nvSpPr>
        <p:spPr>
          <a:xfrm>
            <a:off x="4256538" y="2571750"/>
            <a:ext cx="3599993" cy="320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Every </a:t>
            </a:r>
            <a:r>
              <a:rPr lang="de-DE" dirty="0" err="1"/>
              <a:t>digit</a:t>
            </a:r>
            <a:r>
              <a:rPr lang="de-DE" dirty="0"/>
              <a:t> 100 </a:t>
            </a:r>
            <a:r>
              <a:rPr lang="de-DE" dirty="0" err="1"/>
              <a:t>times</a:t>
            </a:r>
            <a:r>
              <a:rPr lang="de-DE" dirty="0"/>
              <a:t> at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positions</a:t>
            </a:r>
            <a:endParaRPr lang="de-D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E3D48B8-8274-9340-8E01-ADF7AD707B00}"/>
              </a:ext>
            </a:extLst>
          </p:cNvPr>
          <p:cNvSpPr txBox="1">
            <a:spLocks/>
          </p:cNvSpPr>
          <p:nvPr/>
        </p:nvSpPr>
        <p:spPr>
          <a:xfrm>
            <a:off x="6660232" y="4227934"/>
            <a:ext cx="2321808" cy="3968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>
                <a:solidFill>
                  <a:srgbClr val="2D89CC"/>
                </a:solidFill>
                <a:latin typeface="+mj-lt"/>
                <a:ea typeface="+mj-ea"/>
                <a:cs typeface="Calibri" pitchFamily="34" charset="0"/>
              </a:defRPr>
            </a:lvl1pPr>
          </a:lstStyle>
          <a:p>
            <a:r>
              <a:rPr lang="en-US" dirty="0"/>
              <a:t>p * 10^(p-1)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EAB7535-78EB-3441-B33A-9D883A68FF93}"/>
              </a:ext>
            </a:extLst>
          </p:cNvPr>
          <p:cNvCxnSpPr/>
          <p:nvPr/>
        </p:nvCxnSpPr>
        <p:spPr>
          <a:xfrm flipV="1">
            <a:off x="3995936" y="2260065"/>
            <a:ext cx="0" cy="103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662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2B9-5C45-4E6A-A85B-7084B35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987425"/>
            <a:ext cx="2753856" cy="396875"/>
          </a:xfrm>
        </p:spPr>
        <p:txBody>
          <a:bodyPr/>
          <a:lstStyle/>
          <a:p>
            <a:r>
              <a:rPr lang="en-US" dirty="0"/>
              <a:t>d * p * 10^(p-1)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642B-5E20-4FCC-91A7-45E98FD6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17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E960-1FBE-4505-B6C1-181848355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SoSe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A212F7D-75F1-3B4B-8587-2D1B67C9F61C}"/>
              </a:ext>
            </a:extLst>
          </p:cNvPr>
          <p:cNvSpPr txBox="1">
            <a:spLocks/>
          </p:cNvSpPr>
          <p:nvPr/>
        </p:nvSpPr>
        <p:spPr>
          <a:xfrm>
            <a:off x="5152147" y="4943225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de-DE" sz="900" kern="1200" smtClean="0">
                <a:solidFill>
                  <a:srgbClr val="000000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WISe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D93763D6-FF81-F74D-BEFA-5485C7ED1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59833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D15586-36C5-6844-880E-8A5B7723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1535120"/>
            <a:ext cx="1025663" cy="3240677"/>
          </a:xfrm>
        </p:spPr>
        <p:txBody>
          <a:bodyPr/>
          <a:lstStyle/>
          <a:p>
            <a:r>
              <a:rPr lang="de-DE" dirty="0"/>
              <a:t>2000</a:t>
            </a:r>
          </a:p>
          <a:p>
            <a:r>
              <a:rPr lang="de-DE" dirty="0"/>
              <a:t>2 x 1 time</a:t>
            </a:r>
          </a:p>
          <a:p>
            <a:r>
              <a:rPr lang="de-DE" dirty="0"/>
              <a:t>1 x 1000 </a:t>
            </a:r>
            <a:r>
              <a:rPr lang="de-DE" dirty="0" err="1"/>
              <a:t>times</a:t>
            </a:r>
            <a:endParaRPr lang="de-DE" dirty="0"/>
          </a:p>
          <a:p>
            <a:endParaRPr lang="de-DE" dirty="0"/>
          </a:p>
          <a:p>
            <a:r>
              <a:rPr lang="de-DE" dirty="0"/>
              <a:t>p=3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127EC1B3-8B40-174B-88B9-6FC7A974B124}"/>
              </a:ext>
            </a:extLst>
          </p:cNvPr>
          <p:cNvSpPr txBox="1">
            <a:spLocks/>
          </p:cNvSpPr>
          <p:nvPr/>
        </p:nvSpPr>
        <p:spPr>
          <a:xfrm>
            <a:off x="3059831" y="1568336"/>
            <a:ext cx="1152121" cy="620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999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145735FB-A06A-1F4C-A86A-79AA95A472EE}"/>
              </a:ext>
            </a:extLst>
          </p:cNvPr>
          <p:cNvSpPr txBox="1">
            <a:spLocks/>
          </p:cNvSpPr>
          <p:nvPr/>
        </p:nvSpPr>
        <p:spPr>
          <a:xfrm>
            <a:off x="3059831" y="3302204"/>
            <a:ext cx="1152103" cy="620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001</a:t>
            </a:r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392EBD7-1690-754B-97D8-6BD75DF563EF}"/>
              </a:ext>
            </a:extLst>
          </p:cNvPr>
          <p:cNvCxnSpPr/>
          <p:nvPr/>
        </p:nvCxnSpPr>
        <p:spPr>
          <a:xfrm flipV="1">
            <a:off x="3204048" y="2264645"/>
            <a:ext cx="0" cy="103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C24D489-563C-3E4A-A083-2DB7C8481A3F}"/>
              </a:ext>
            </a:extLst>
          </p:cNvPr>
          <p:cNvCxnSpPr/>
          <p:nvPr/>
        </p:nvCxnSpPr>
        <p:spPr>
          <a:xfrm flipV="1">
            <a:off x="3635896" y="2264645"/>
            <a:ext cx="0" cy="103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nhaltsplatzhalter 5">
            <a:extLst>
              <a:ext uri="{FF2B5EF4-FFF2-40B4-BE49-F238E27FC236}">
                <a16:creationId xmlns:a16="http://schemas.microsoft.com/office/drawing/2014/main" id="{444A0D5E-69CB-874F-8608-9647FE883CAE}"/>
              </a:ext>
            </a:extLst>
          </p:cNvPr>
          <p:cNvSpPr txBox="1">
            <a:spLocks/>
          </p:cNvSpPr>
          <p:nvPr/>
        </p:nvSpPr>
        <p:spPr>
          <a:xfrm>
            <a:off x="4256538" y="2571750"/>
            <a:ext cx="3599993" cy="320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Every </a:t>
            </a:r>
            <a:r>
              <a:rPr lang="de-DE" dirty="0" err="1"/>
              <a:t>digit</a:t>
            </a:r>
            <a:r>
              <a:rPr lang="de-DE" dirty="0"/>
              <a:t> 100 </a:t>
            </a:r>
            <a:r>
              <a:rPr lang="de-DE" dirty="0" err="1"/>
              <a:t>times</a:t>
            </a:r>
            <a:r>
              <a:rPr lang="de-DE" dirty="0"/>
              <a:t> at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positions</a:t>
            </a:r>
            <a:endParaRPr lang="de-D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E3D48B8-8274-9340-8E01-ADF7AD707B00}"/>
              </a:ext>
            </a:extLst>
          </p:cNvPr>
          <p:cNvSpPr txBox="1">
            <a:spLocks/>
          </p:cNvSpPr>
          <p:nvPr/>
        </p:nvSpPr>
        <p:spPr>
          <a:xfrm>
            <a:off x="6084168" y="4227934"/>
            <a:ext cx="2897872" cy="3968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>
                <a:solidFill>
                  <a:srgbClr val="2D89CC"/>
                </a:solidFill>
                <a:latin typeface="+mj-lt"/>
                <a:ea typeface="+mj-ea"/>
                <a:cs typeface="Calibri" pitchFamily="34" charset="0"/>
              </a:defRPr>
            </a:lvl1pPr>
          </a:lstStyle>
          <a:p>
            <a:r>
              <a:rPr lang="en-US" dirty="0"/>
              <a:t>d * p * 10^(p-1)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EAB7535-78EB-3441-B33A-9D883A68FF93}"/>
              </a:ext>
            </a:extLst>
          </p:cNvPr>
          <p:cNvCxnSpPr/>
          <p:nvPr/>
        </p:nvCxnSpPr>
        <p:spPr>
          <a:xfrm flipV="1">
            <a:off x="3995936" y="2260065"/>
            <a:ext cx="0" cy="103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B82FBB6B-C33C-5B47-BB39-CA0C3FE4E18C}"/>
              </a:ext>
            </a:extLst>
          </p:cNvPr>
          <p:cNvSpPr txBox="1">
            <a:spLocks/>
          </p:cNvSpPr>
          <p:nvPr/>
        </p:nvSpPr>
        <p:spPr>
          <a:xfrm>
            <a:off x="7965448" y="2355726"/>
            <a:ext cx="1152121" cy="620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2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CC1121E4-FA96-CA4A-9DDC-6E95E64D3590}"/>
              </a:ext>
            </a:extLst>
          </p:cNvPr>
          <p:cNvSpPr txBox="1">
            <a:spLocks/>
          </p:cNvSpPr>
          <p:nvPr/>
        </p:nvSpPr>
        <p:spPr>
          <a:xfrm>
            <a:off x="4284171" y="3228370"/>
            <a:ext cx="3599993" cy="320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000 – 999 &amp; 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1</a:t>
            </a:r>
            <a:r>
              <a:rPr lang="de-DE" dirty="0"/>
              <a:t>000 - 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1</a:t>
            </a:r>
            <a:r>
              <a:rPr lang="de-DE" dirty="0"/>
              <a:t>999</a:t>
            </a:r>
          </a:p>
        </p:txBody>
      </p:sp>
    </p:spTree>
    <p:extLst>
      <p:ext uri="{BB962C8B-B14F-4D97-AF65-F5344CB8AC3E}">
        <p14:creationId xmlns:p14="http://schemas.microsoft.com/office/powerpoint/2010/main" val="1031584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2B9-5C45-4E6A-A85B-7084B35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987425"/>
            <a:ext cx="2753856" cy="396875"/>
          </a:xfrm>
        </p:spPr>
        <p:txBody>
          <a:bodyPr/>
          <a:lstStyle/>
          <a:p>
            <a:r>
              <a:rPr lang="en-US" dirty="0"/>
              <a:t>d * p * 10^(p-1)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642B-5E20-4FCC-91A7-45E98FD6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18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E960-1FBE-4505-B6C1-181848355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SoSe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A212F7D-75F1-3B4B-8587-2D1B67C9F61C}"/>
              </a:ext>
            </a:extLst>
          </p:cNvPr>
          <p:cNvSpPr txBox="1">
            <a:spLocks/>
          </p:cNvSpPr>
          <p:nvPr/>
        </p:nvSpPr>
        <p:spPr>
          <a:xfrm>
            <a:off x="5152147" y="4943225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de-DE" sz="900" kern="1200" smtClean="0">
                <a:solidFill>
                  <a:srgbClr val="000000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WISe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D93763D6-FF81-F74D-BEFA-5485C7ED1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59833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D15586-36C5-6844-880E-8A5B7723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1535120"/>
            <a:ext cx="1025663" cy="3240677"/>
          </a:xfrm>
        </p:spPr>
        <p:txBody>
          <a:bodyPr/>
          <a:lstStyle/>
          <a:p>
            <a:r>
              <a:rPr lang="de-DE" dirty="0"/>
              <a:t>5000</a:t>
            </a:r>
          </a:p>
          <a:p>
            <a:r>
              <a:rPr lang="de-DE" dirty="0"/>
              <a:t>2 x 1 time</a:t>
            </a:r>
          </a:p>
          <a:p>
            <a:r>
              <a:rPr lang="de-DE" dirty="0"/>
              <a:t>1 x 1000 </a:t>
            </a:r>
            <a:r>
              <a:rPr lang="de-DE" dirty="0" err="1"/>
              <a:t>times</a:t>
            </a:r>
            <a:endParaRPr lang="de-DE" dirty="0"/>
          </a:p>
          <a:p>
            <a:endParaRPr lang="de-DE" dirty="0"/>
          </a:p>
          <a:p>
            <a:r>
              <a:rPr lang="de-DE" dirty="0"/>
              <a:t>p=3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127EC1B3-8B40-174B-88B9-6FC7A974B124}"/>
              </a:ext>
            </a:extLst>
          </p:cNvPr>
          <p:cNvSpPr txBox="1">
            <a:spLocks/>
          </p:cNvSpPr>
          <p:nvPr/>
        </p:nvSpPr>
        <p:spPr>
          <a:xfrm>
            <a:off x="3059831" y="1568336"/>
            <a:ext cx="1152121" cy="620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999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145735FB-A06A-1F4C-A86A-79AA95A472EE}"/>
              </a:ext>
            </a:extLst>
          </p:cNvPr>
          <p:cNvSpPr txBox="1">
            <a:spLocks/>
          </p:cNvSpPr>
          <p:nvPr/>
        </p:nvSpPr>
        <p:spPr>
          <a:xfrm>
            <a:off x="3059831" y="3302204"/>
            <a:ext cx="1152103" cy="620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001</a:t>
            </a:r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392EBD7-1690-754B-97D8-6BD75DF563EF}"/>
              </a:ext>
            </a:extLst>
          </p:cNvPr>
          <p:cNvCxnSpPr/>
          <p:nvPr/>
        </p:nvCxnSpPr>
        <p:spPr>
          <a:xfrm flipV="1">
            <a:off x="3204048" y="2264645"/>
            <a:ext cx="0" cy="103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C24D489-563C-3E4A-A083-2DB7C8481A3F}"/>
              </a:ext>
            </a:extLst>
          </p:cNvPr>
          <p:cNvCxnSpPr/>
          <p:nvPr/>
        </p:nvCxnSpPr>
        <p:spPr>
          <a:xfrm flipV="1">
            <a:off x="3635896" y="2264645"/>
            <a:ext cx="0" cy="103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nhaltsplatzhalter 5">
            <a:extLst>
              <a:ext uri="{FF2B5EF4-FFF2-40B4-BE49-F238E27FC236}">
                <a16:creationId xmlns:a16="http://schemas.microsoft.com/office/drawing/2014/main" id="{444A0D5E-69CB-874F-8608-9647FE883CAE}"/>
              </a:ext>
            </a:extLst>
          </p:cNvPr>
          <p:cNvSpPr txBox="1">
            <a:spLocks/>
          </p:cNvSpPr>
          <p:nvPr/>
        </p:nvSpPr>
        <p:spPr>
          <a:xfrm>
            <a:off x="4256538" y="2571750"/>
            <a:ext cx="3599993" cy="320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Every </a:t>
            </a:r>
            <a:r>
              <a:rPr lang="de-DE" dirty="0" err="1"/>
              <a:t>digit</a:t>
            </a:r>
            <a:r>
              <a:rPr lang="de-DE" dirty="0"/>
              <a:t> 100 </a:t>
            </a:r>
            <a:r>
              <a:rPr lang="de-DE" dirty="0" err="1"/>
              <a:t>times</a:t>
            </a:r>
            <a:r>
              <a:rPr lang="de-DE" dirty="0"/>
              <a:t> at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positions</a:t>
            </a:r>
            <a:endParaRPr lang="de-D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E3D48B8-8274-9340-8E01-ADF7AD707B00}"/>
              </a:ext>
            </a:extLst>
          </p:cNvPr>
          <p:cNvSpPr txBox="1">
            <a:spLocks/>
          </p:cNvSpPr>
          <p:nvPr/>
        </p:nvSpPr>
        <p:spPr>
          <a:xfrm>
            <a:off x="6084168" y="4227934"/>
            <a:ext cx="2897872" cy="3968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>
                <a:solidFill>
                  <a:srgbClr val="2D89CC"/>
                </a:solidFill>
                <a:latin typeface="+mj-lt"/>
                <a:ea typeface="+mj-ea"/>
                <a:cs typeface="Calibri" pitchFamily="34" charset="0"/>
              </a:defRPr>
            </a:lvl1pPr>
          </a:lstStyle>
          <a:p>
            <a:r>
              <a:rPr lang="en-US" dirty="0"/>
              <a:t>d * p * 10^(p-1)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EAB7535-78EB-3441-B33A-9D883A68FF93}"/>
              </a:ext>
            </a:extLst>
          </p:cNvPr>
          <p:cNvCxnSpPr/>
          <p:nvPr/>
        </p:nvCxnSpPr>
        <p:spPr>
          <a:xfrm flipV="1">
            <a:off x="3995936" y="2260065"/>
            <a:ext cx="0" cy="103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B82FBB6B-C33C-5B47-BB39-CA0C3FE4E18C}"/>
              </a:ext>
            </a:extLst>
          </p:cNvPr>
          <p:cNvSpPr txBox="1">
            <a:spLocks/>
          </p:cNvSpPr>
          <p:nvPr/>
        </p:nvSpPr>
        <p:spPr>
          <a:xfrm>
            <a:off x="7965448" y="2355726"/>
            <a:ext cx="1152121" cy="620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5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CC1121E4-FA96-CA4A-9DDC-6E95E64D3590}"/>
              </a:ext>
            </a:extLst>
          </p:cNvPr>
          <p:cNvSpPr txBox="1">
            <a:spLocks/>
          </p:cNvSpPr>
          <p:nvPr/>
        </p:nvSpPr>
        <p:spPr>
          <a:xfrm>
            <a:off x="4284171" y="3228370"/>
            <a:ext cx="3599993" cy="320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000 – 999 &amp; … &amp; 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4</a:t>
            </a:r>
            <a:r>
              <a:rPr lang="de-DE" dirty="0"/>
              <a:t>000 - 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4</a:t>
            </a:r>
            <a:r>
              <a:rPr lang="de-DE" dirty="0"/>
              <a:t>999</a:t>
            </a:r>
          </a:p>
        </p:txBody>
      </p:sp>
    </p:spTree>
    <p:extLst>
      <p:ext uri="{BB962C8B-B14F-4D97-AF65-F5344CB8AC3E}">
        <p14:creationId xmlns:p14="http://schemas.microsoft.com/office/powerpoint/2010/main" val="171860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2B9-5C45-4E6A-A85B-7084B35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987425"/>
            <a:ext cx="2753856" cy="396875"/>
          </a:xfrm>
        </p:spPr>
        <p:txBody>
          <a:bodyPr/>
          <a:lstStyle/>
          <a:p>
            <a:r>
              <a:rPr lang="en-US" dirty="0"/>
              <a:t>5000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642B-5E20-4FCC-91A7-45E98FD6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19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E960-1FBE-4505-B6C1-181848355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SoSe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A212F7D-75F1-3B4B-8587-2D1B67C9F61C}"/>
              </a:ext>
            </a:extLst>
          </p:cNvPr>
          <p:cNvSpPr txBox="1">
            <a:spLocks/>
          </p:cNvSpPr>
          <p:nvPr/>
        </p:nvSpPr>
        <p:spPr>
          <a:xfrm>
            <a:off x="5152147" y="4943225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de-DE" sz="900" kern="1200" smtClean="0">
                <a:solidFill>
                  <a:srgbClr val="000000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WISe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D93763D6-FF81-F74D-BEFA-5485C7ED1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59833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6D5CB46-D614-F442-8129-4D4A55B78A1B}"/>
              </a:ext>
            </a:extLst>
          </p:cNvPr>
          <p:cNvSpPr txBox="1">
            <a:spLocks/>
          </p:cNvSpPr>
          <p:nvPr/>
        </p:nvSpPr>
        <p:spPr>
          <a:xfrm>
            <a:off x="529381" y="1923677"/>
            <a:ext cx="8147075" cy="1835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2500, 2500, 2500, 2500, 1501, 1500, 1500, 1500, 1500]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0    1     2     3     4     5     6     7     8     9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C30798-2982-1D40-8B43-9F23285CA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70" y="2723926"/>
            <a:ext cx="579041" cy="2070547"/>
          </a:xfrm>
        </p:spPr>
        <p:txBody>
          <a:bodyPr/>
          <a:lstStyle/>
          <a:p>
            <a:pPr algn="r"/>
            <a:r>
              <a:rPr lang="en-US" dirty="0"/>
              <a:t>4</a:t>
            </a:r>
            <a:r>
              <a:rPr lang="en-US" dirty="0">
                <a:solidFill>
                  <a:srgbClr val="FF0000"/>
                </a:solidFill>
              </a:rPr>
              <a:t>999</a:t>
            </a:r>
          </a:p>
          <a:p>
            <a:pPr algn="r"/>
            <a:r>
              <a:rPr lang="en-US" dirty="0"/>
              <a:t>4</a:t>
            </a:r>
            <a:r>
              <a:rPr lang="en-US" dirty="0">
                <a:solidFill>
                  <a:srgbClr val="FF0000"/>
                </a:solidFill>
              </a:rPr>
              <a:t>998</a:t>
            </a:r>
          </a:p>
          <a:p>
            <a:pPr algn="r"/>
            <a:r>
              <a:rPr lang="en-US" dirty="0"/>
              <a:t>4</a:t>
            </a:r>
            <a:r>
              <a:rPr lang="en-US" dirty="0">
                <a:solidFill>
                  <a:srgbClr val="FF0000"/>
                </a:solidFill>
              </a:rPr>
              <a:t>997</a:t>
            </a:r>
          </a:p>
          <a:p>
            <a:pPr algn="r"/>
            <a:r>
              <a:rPr lang="en-US" dirty="0"/>
              <a:t>…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96CA56-32E3-F141-85A8-206CCEEEE612}"/>
              </a:ext>
            </a:extLst>
          </p:cNvPr>
          <p:cNvSpPr txBox="1">
            <a:spLocks/>
          </p:cNvSpPr>
          <p:nvPr/>
        </p:nvSpPr>
        <p:spPr>
          <a:xfrm>
            <a:off x="1619672" y="3498664"/>
            <a:ext cx="2520280" cy="3205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 * p * 10^(p-1) = 1500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E4FE750D-9F14-A44E-8C8F-1923910FD87A}"/>
              </a:ext>
            </a:extLst>
          </p:cNvPr>
          <p:cNvSpPr/>
          <p:nvPr/>
        </p:nvSpPr>
        <p:spPr>
          <a:xfrm>
            <a:off x="1111038" y="2741169"/>
            <a:ext cx="288032" cy="183552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8C2BD0-1A35-B64C-8AE6-0E6BB2388011}"/>
              </a:ext>
            </a:extLst>
          </p:cNvPr>
          <p:cNvSpPr txBox="1">
            <a:spLocks/>
          </p:cNvSpPr>
          <p:nvPr/>
        </p:nvSpPr>
        <p:spPr>
          <a:xfrm>
            <a:off x="529382" y="1430933"/>
            <a:ext cx="3178522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n=5873; d=5; p=3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4E04A8B-AE71-404C-B0FB-E8D680D2F5DF}"/>
              </a:ext>
            </a:extLst>
          </p:cNvPr>
          <p:cNvSpPr txBox="1">
            <a:spLocks/>
          </p:cNvSpPr>
          <p:nvPr/>
        </p:nvSpPr>
        <p:spPr>
          <a:xfrm>
            <a:off x="6826574" y="2758278"/>
            <a:ext cx="4140968" cy="9226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sum = 77505</a:t>
            </a:r>
          </a:p>
        </p:txBody>
      </p:sp>
    </p:spTree>
    <p:extLst>
      <p:ext uri="{BB962C8B-B14F-4D97-AF65-F5344CB8AC3E}">
        <p14:creationId xmlns:p14="http://schemas.microsoft.com/office/powerpoint/2010/main" val="300791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2B9-5C45-4E6A-A85B-7084B35B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Zeros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22D8-4411-4191-98A9-EF1B00F6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 numbers between </a:t>
            </a:r>
            <a:r>
              <a:rPr lang="en-US" i="1" dirty="0"/>
              <a:t>n </a:t>
            </a:r>
            <a:r>
              <a:rPr lang="en-US" dirty="0"/>
              <a:t>and </a:t>
            </a:r>
            <a:r>
              <a:rPr lang="en-US" i="1" dirty="0"/>
              <a:t>m </a:t>
            </a:r>
            <a:r>
              <a:rPr lang="en-US" dirty="0"/>
              <a:t>are written down, how many times will the digit </a:t>
            </a:r>
            <a:r>
              <a:rPr lang="en-US" i="1" dirty="0"/>
              <a:t>0 </a:t>
            </a:r>
            <a:r>
              <a:rPr lang="en-US" dirty="0"/>
              <a:t>be written down?</a:t>
            </a:r>
          </a:p>
          <a:p>
            <a:endParaRPr lang="en-US" dirty="0"/>
          </a:p>
          <a:p>
            <a:r>
              <a:rPr lang="en-US" dirty="0"/>
              <a:t>Example n = 5 and m =  22 </a:t>
            </a:r>
          </a:p>
          <a:p>
            <a:r>
              <a:rPr lang="en-US" dirty="0"/>
              <a:t>5 6 7 8 9 1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11 12 13 14 15 16 17 18 19 2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/>
              <a:t>21 22</a:t>
            </a:r>
          </a:p>
          <a:p>
            <a:r>
              <a:rPr lang="en-US" dirty="0"/>
              <a:t>Solution :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642B-5E20-4FCC-91A7-45E98FD6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2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E960-1FBE-4505-B6C1-181848355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>
                <a:cs typeface="Calibri" pitchFamily="34" charset="0"/>
              </a:rPr>
              <a:t>WISe</a:t>
            </a:r>
            <a:r>
              <a:rPr lang="en-US" dirty="0">
                <a:cs typeface="Calibri" pitchFamily="34" charset="0"/>
              </a:rPr>
              <a:t> 2021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9F0AC2-1F73-4AC1-92FC-ED3A90E79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59833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</p:spTree>
    <p:extLst>
      <p:ext uri="{BB962C8B-B14F-4D97-AF65-F5344CB8AC3E}">
        <p14:creationId xmlns:p14="http://schemas.microsoft.com/office/powerpoint/2010/main" val="128102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2B9-5C45-4E6A-A85B-7084B35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987425"/>
            <a:ext cx="2753856" cy="396875"/>
          </a:xfrm>
        </p:spPr>
        <p:txBody>
          <a:bodyPr/>
          <a:lstStyle/>
          <a:p>
            <a:r>
              <a:rPr lang="en-US" dirty="0"/>
              <a:t>800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642B-5E20-4FCC-91A7-45E98FD6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20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E960-1FBE-4505-B6C1-181848355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SoSe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A212F7D-75F1-3B4B-8587-2D1B67C9F61C}"/>
              </a:ext>
            </a:extLst>
          </p:cNvPr>
          <p:cNvSpPr txBox="1">
            <a:spLocks/>
          </p:cNvSpPr>
          <p:nvPr/>
        </p:nvSpPr>
        <p:spPr>
          <a:xfrm>
            <a:off x="5152147" y="4943225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de-DE" sz="900" kern="1200" smtClean="0">
                <a:solidFill>
                  <a:srgbClr val="000000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WISe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D93763D6-FF81-F74D-BEFA-5485C7ED1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59833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6D5CB46-D614-F442-8129-4D4A55B78A1B}"/>
              </a:ext>
            </a:extLst>
          </p:cNvPr>
          <p:cNvSpPr txBox="1">
            <a:spLocks/>
          </p:cNvSpPr>
          <p:nvPr/>
        </p:nvSpPr>
        <p:spPr>
          <a:xfrm>
            <a:off x="529381" y="1923677"/>
            <a:ext cx="8147075" cy="1835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[100, 100, 100, 100, 100, 100, 100, 100, 1, 0]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0     1    2    3    4    5    6    7   8  9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C30798-2982-1D40-8B43-9F23285CA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70" y="2723926"/>
            <a:ext cx="579041" cy="2070547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99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98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97</a:t>
            </a:r>
          </a:p>
          <a:p>
            <a:pPr algn="r"/>
            <a:r>
              <a:rPr lang="en-US" dirty="0"/>
              <a:t>…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01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00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96CA56-32E3-F141-85A8-206CCEEEE612}"/>
              </a:ext>
            </a:extLst>
          </p:cNvPr>
          <p:cNvSpPr txBox="1">
            <a:spLocks/>
          </p:cNvSpPr>
          <p:nvPr/>
        </p:nvSpPr>
        <p:spPr>
          <a:xfrm>
            <a:off x="1564581" y="3498664"/>
            <a:ext cx="2376264" cy="3205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10^p= 100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E4FE750D-9F14-A44E-8C8F-1923910FD87A}"/>
              </a:ext>
            </a:extLst>
          </p:cNvPr>
          <p:cNvSpPr/>
          <p:nvPr/>
        </p:nvSpPr>
        <p:spPr>
          <a:xfrm>
            <a:off x="1111038" y="2741169"/>
            <a:ext cx="288032" cy="183552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8C2BD0-1A35-B64C-8AE6-0E6BB2388011}"/>
              </a:ext>
            </a:extLst>
          </p:cNvPr>
          <p:cNvSpPr txBox="1">
            <a:spLocks/>
          </p:cNvSpPr>
          <p:nvPr/>
        </p:nvSpPr>
        <p:spPr>
          <a:xfrm>
            <a:off x="529382" y="1430933"/>
            <a:ext cx="3178522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n=5873; d=8; p=2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8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2B9-5C45-4E6A-A85B-7084B35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987425"/>
            <a:ext cx="2753856" cy="396875"/>
          </a:xfrm>
        </p:spPr>
        <p:txBody>
          <a:bodyPr/>
          <a:lstStyle/>
          <a:p>
            <a:r>
              <a:rPr lang="en-US" dirty="0"/>
              <a:t>800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642B-5E20-4FCC-91A7-45E98FD6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21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E960-1FBE-4505-B6C1-181848355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SoSe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A212F7D-75F1-3B4B-8587-2D1B67C9F61C}"/>
              </a:ext>
            </a:extLst>
          </p:cNvPr>
          <p:cNvSpPr txBox="1">
            <a:spLocks/>
          </p:cNvSpPr>
          <p:nvPr/>
        </p:nvSpPr>
        <p:spPr>
          <a:xfrm>
            <a:off x="5152147" y="4943225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de-DE" sz="900" kern="1200" smtClean="0">
                <a:solidFill>
                  <a:srgbClr val="000000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WISe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D93763D6-FF81-F74D-BEFA-5485C7ED1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59833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C30798-2982-1D40-8B43-9F23285CA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70" y="2723926"/>
            <a:ext cx="579041" cy="2070547"/>
          </a:xfrm>
        </p:spPr>
        <p:txBody>
          <a:bodyPr/>
          <a:lstStyle/>
          <a:p>
            <a:pPr algn="r"/>
            <a:r>
              <a:rPr lang="en-US" dirty="0"/>
              <a:t>7</a:t>
            </a:r>
            <a:r>
              <a:rPr lang="en-US" dirty="0">
                <a:solidFill>
                  <a:srgbClr val="FF0000"/>
                </a:solidFill>
              </a:rPr>
              <a:t>99</a:t>
            </a:r>
          </a:p>
          <a:p>
            <a:pPr algn="r"/>
            <a:r>
              <a:rPr lang="en-US" dirty="0"/>
              <a:t>7</a:t>
            </a:r>
            <a:r>
              <a:rPr lang="en-US" dirty="0">
                <a:solidFill>
                  <a:srgbClr val="FF0000"/>
                </a:solidFill>
              </a:rPr>
              <a:t>98</a:t>
            </a:r>
          </a:p>
          <a:p>
            <a:pPr algn="r"/>
            <a:r>
              <a:rPr lang="en-US" dirty="0"/>
              <a:t>7</a:t>
            </a:r>
            <a:r>
              <a:rPr lang="en-US" dirty="0">
                <a:solidFill>
                  <a:srgbClr val="FF0000"/>
                </a:solidFill>
              </a:rPr>
              <a:t>97</a:t>
            </a:r>
          </a:p>
          <a:p>
            <a:pPr algn="r"/>
            <a:r>
              <a:rPr lang="en-US" dirty="0"/>
              <a:t>…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96CA56-32E3-F141-85A8-206CCEEEE612}"/>
              </a:ext>
            </a:extLst>
          </p:cNvPr>
          <p:cNvSpPr txBox="1">
            <a:spLocks/>
          </p:cNvSpPr>
          <p:nvPr/>
        </p:nvSpPr>
        <p:spPr>
          <a:xfrm>
            <a:off x="1619672" y="3498664"/>
            <a:ext cx="2520280" cy="3205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 * p * 10^(p-1) = 160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E4FE750D-9F14-A44E-8C8F-1923910FD87A}"/>
              </a:ext>
            </a:extLst>
          </p:cNvPr>
          <p:cNvSpPr/>
          <p:nvPr/>
        </p:nvSpPr>
        <p:spPr>
          <a:xfrm>
            <a:off x="1111038" y="2741169"/>
            <a:ext cx="288032" cy="183552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8C2BD0-1A35-B64C-8AE6-0E6BB2388011}"/>
              </a:ext>
            </a:extLst>
          </p:cNvPr>
          <p:cNvSpPr txBox="1">
            <a:spLocks/>
          </p:cNvSpPr>
          <p:nvPr/>
        </p:nvSpPr>
        <p:spPr>
          <a:xfrm>
            <a:off x="529382" y="1430933"/>
            <a:ext cx="3178522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n=5873; d=8; p=2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E8A772-CCE2-824F-92DF-49B48C129A1A}"/>
              </a:ext>
            </a:extLst>
          </p:cNvPr>
          <p:cNvSpPr txBox="1">
            <a:spLocks/>
          </p:cNvSpPr>
          <p:nvPr/>
        </p:nvSpPr>
        <p:spPr>
          <a:xfrm>
            <a:off x="529381" y="1923677"/>
            <a:ext cx="8147075" cy="1835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[260, 260, 260, 260, 260, 260, 260, 260, 161, 160]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0     1    2    3    4    5    6    7    8    9</a:t>
            </a:r>
          </a:p>
        </p:txBody>
      </p:sp>
    </p:spTree>
    <p:extLst>
      <p:ext uri="{BB962C8B-B14F-4D97-AF65-F5344CB8AC3E}">
        <p14:creationId xmlns:p14="http://schemas.microsoft.com/office/powerpoint/2010/main" val="979077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2B9-5C45-4E6A-A85B-7084B35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987425"/>
            <a:ext cx="2753856" cy="396875"/>
          </a:xfrm>
        </p:spPr>
        <p:txBody>
          <a:bodyPr/>
          <a:lstStyle/>
          <a:p>
            <a:r>
              <a:rPr lang="en-US" dirty="0"/>
              <a:t>800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642B-5E20-4FCC-91A7-45E98FD6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22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E960-1FBE-4505-B6C1-181848355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SoSe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A212F7D-75F1-3B4B-8587-2D1B67C9F61C}"/>
              </a:ext>
            </a:extLst>
          </p:cNvPr>
          <p:cNvSpPr txBox="1">
            <a:spLocks/>
          </p:cNvSpPr>
          <p:nvPr/>
        </p:nvSpPr>
        <p:spPr>
          <a:xfrm>
            <a:off x="5152147" y="4943225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de-DE" sz="900" kern="1200" smtClean="0">
                <a:solidFill>
                  <a:srgbClr val="000000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WISe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D93763D6-FF81-F74D-BEFA-5485C7ED1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59833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8C2BD0-1A35-B64C-8AE6-0E6BB2388011}"/>
              </a:ext>
            </a:extLst>
          </p:cNvPr>
          <p:cNvSpPr txBox="1">
            <a:spLocks/>
          </p:cNvSpPr>
          <p:nvPr/>
        </p:nvSpPr>
        <p:spPr>
          <a:xfrm>
            <a:off x="529382" y="1430933"/>
            <a:ext cx="3178522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n=5873; d=8; p=2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C044CA7-6BE4-1143-87A7-C4F43758E7C7}"/>
              </a:ext>
            </a:extLst>
          </p:cNvPr>
          <p:cNvSpPr txBox="1">
            <a:spLocks/>
          </p:cNvSpPr>
          <p:nvPr/>
        </p:nvSpPr>
        <p:spPr>
          <a:xfrm>
            <a:off x="522000" y="1923678"/>
            <a:ext cx="3178522" cy="15118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 – 800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800 x 5</a:t>
            </a:r>
          </a:p>
        </p:txBody>
      </p:sp>
    </p:spTree>
    <p:extLst>
      <p:ext uri="{BB962C8B-B14F-4D97-AF65-F5344CB8AC3E}">
        <p14:creationId xmlns:p14="http://schemas.microsoft.com/office/powerpoint/2010/main" val="3653595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C51E3-0F4C-4D7C-B433-7EFE170992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23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51CD33C-D3CC-7043-9791-5F3086B5D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2147" y="4943225"/>
            <a:ext cx="1800000" cy="15510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>
                <a:cs typeface="Calibri" pitchFamily="34" charset="0"/>
              </a:rPr>
              <a:t>WISe</a:t>
            </a:r>
            <a:r>
              <a:rPr lang="en-US" dirty="0">
                <a:cs typeface="Calibri" pitchFamily="34" charset="0"/>
              </a:rPr>
              <a:t> 2021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7CFAC4CB-EA2F-FC4B-A4D1-25552A0D0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59833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</p:spTree>
    <p:extLst>
      <p:ext uri="{BB962C8B-B14F-4D97-AF65-F5344CB8AC3E}">
        <p14:creationId xmlns:p14="http://schemas.microsoft.com/office/powerpoint/2010/main" val="157310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2B9-5C45-4E6A-A85B-7084B35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987425"/>
            <a:ext cx="882048" cy="396875"/>
          </a:xfrm>
        </p:spPr>
        <p:txBody>
          <a:bodyPr/>
          <a:lstStyle/>
          <a:p>
            <a:r>
              <a:rPr lang="en-US" dirty="0"/>
              <a:t>1er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22D8-4411-4191-98A9-EF1B00F6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14" y="1865458"/>
            <a:ext cx="404779" cy="1602178"/>
          </a:xfrm>
        </p:spPr>
        <p:txBody>
          <a:bodyPr/>
          <a:lstStyle/>
          <a:p>
            <a:pPr algn="r"/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  <a:p>
            <a:pPr algn="r"/>
            <a:r>
              <a:rPr lang="en-US" dirty="0"/>
              <a:t>2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  <a:p>
            <a:pPr algn="r"/>
            <a:r>
              <a:rPr lang="en-US" dirty="0"/>
              <a:t>…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/>
              <a:t>8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  <a:p>
            <a:pPr algn="r"/>
            <a:r>
              <a:rPr lang="en-US" dirty="0"/>
              <a:t>9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642B-5E20-4FCC-91A7-45E98FD6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3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E960-1FBE-4505-B6C1-181848355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SoSe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1C08BA8-FE72-A346-9448-545AF52E46CD}"/>
              </a:ext>
            </a:extLst>
          </p:cNvPr>
          <p:cNvSpPr txBox="1">
            <a:spLocks/>
          </p:cNvSpPr>
          <p:nvPr/>
        </p:nvSpPr>
        <p:spPr>
          <a:xfrm>
            <a:off x="3919463" y="1865458"/>
            <a:ext cx="651049" cy="16021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  <a:p>
            <a:pPr algn="r"/>
            <a:r>
              <a:rPr lang="en-US" dirty="0"/>
              <a:t>2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  <a:p>
            <a:pPr algn="r"/>
            <a:r>
              <a:rPr lang="en-US" dirty="0"/>
              <a:t>…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/>
              <a:t>864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  <a:p>
            <a:pPr algn="r"/>
            <a:r>
              <a:rPr lang="en-US" dirty="0"/>
              <a:t>865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91A77EA1-D2A2-E545-AF4B-4CF597EC97F7}"/>
              </a:ext>
            </a:extLst>
          </p:cNvPr>
          <p:cNvSpPr/>
          <p:nvPr/>
        </p:nvSpPr>
        <p:spPr>
          <a:xfrm>
            <a:off x="819008" y="1851670"/>
            <a:ext cx="288032" cy="158623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FB3867E-D6B2-0A48-B0D3-E453A5CBA8DE}"/>
              </a:ext>
            </a:extLst>
          </p:cNvPr>
          <p:cNvSpPr txBox="1">
            <a:spLocks/>
          </p:cNvSpPr>
          <p:nvPr/>
        </p:nvSpPr>
        <p:spPr>
          <a:xfrm>
            <a:off x="529382" y="1430933"/>
            <a:ext cx="651049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n=92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ABDF8DD-E672-8348-B51A-7681903326BA}"/>
              </a:ext>
            </a:extLst>
          </p:cNvPr>
          <p:cNvSpPr txBox="1">
            <a:spLocks/>
          </p:cNvSpPr>
          <p:nvPr/>
        </p:nvSpPr>
        <p:spPr>
          <a:xfrm>
            <a:off x="1219498" y="2514259"/>
            <a:ext cx="1187973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 = 92 // 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4D2FB2C-A17F-A444-9E50-6DBBDD0483F9}"/>
              </a:ext>
            </a:extLst>
          </p:cNvPr>
          <p:cNvSpPr txBox="1">
            <a:spLocks/>
          </p:cNvSpPr>
          <p:nvPr/>
        </p:nvSpPr>
        <p:spPr>
          <a:xfrm>
            <a:off x="5004048" y="2487259"/>
            <a:ext cx="1728192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865 = 8657 // 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1A912655-4CB2-4347-8699-9ABC8D142625}"/>
              </a:ext>
            </a:extLst>
          </p:cNvPr>
          <p:cNvSpPr/>
          <p:nvPr/>
        </p:nvSpPr>
        <p:spPr>
          <a:xfrm>
            <a:off x="4573489" y="1873432"/>
            <a:ext cx="288032" cy="158623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11DAA20-EDDB-D946-A9E7-366C604097AB}"/>
              </a:ext>
            </a:extLst>
          </p:cNvPr>
          <p:cNvSpPr txBox="1">
            <a:spLocks/>
          </p:cNvSpPr>
          <p:nvPr/>
        </p:nvSpPr>
        <p:spPr>
          <a:xfrm>
            <a:off x="4066456" y="1384300"/>
            <a:ext cx="795065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n=8657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A212F7D-75F1-3B4B-8587-2D1B67C9F61C}"/>
              </a:ext>
            </a:extLst>
          </p:cNvPr>
          <p:cNvSpPr txBox="1">
            <a:spLocks/>
          </p:cNvSpPr>
          <p:nvPr/>
        </p:nvSpPr>
        <p:spPr>
          <a:xfrm>
            <a:off x="5152147" y="4943225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de-DE" sz="900" kern="1200" smtClean="0">
                <a:solidFill>
                  <a:srgbClr val="000000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WISe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D93763D6-FF81-F74D-BEFA-5485C7ED1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59833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</p:spTree>
    <p:extLst>
      <p:ext uri="{BB962C8B-B14F-4D97-AF65-F5344CB8AC3E}">
        <p14:creationId xmlns:p14="http://schemas.microsoft.com/office/powerpoint/2010/main" val="111027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2B9-5C45-4E6A-A85B-7084B35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987425"/>
            <a:ext cx="1241688" cy="396875"/>
          </a:xfrm>
        </p:spPr>
        <p:txBody>
          <a:bodyPr/>
          <a:lstStyle/>
          <a:p>
            <a:r>
              <a:rPr lang="en-US" dirty="0"/>
              <a:t>10er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22D8-4411-4191-98A9-EF1B00F6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14" y="1865458"/>
            <a:ext cx="404779" cy="1602178"/>
          </a:xfrm>
        </p:spPr>
        <p:txBody>
          <a:bodyPr/>
          <a:lstStyle/>
          <a:p>
            <a:pPr algn="r"/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0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1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/>
              <a:t>…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/>
              <a:t>9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8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/>
              <a:t>9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642B-5E20-4FCC-91A7-45E98FD6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4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1C08BA8-FE72-A346-9448-545AF52E46CD}"/>
              </a:ext>
            </a:extLst>
          </p:cNvPr>
          <p:cNvSpPr txBox="1">
            <a:spLocks/>
          </p:cNvSpPr>
          <p:nvPr/>
        </p:nvSpPr>
        <p:spPr>
          <a:xfrm>
            <a:off x="3919463" y="1865458"/>
            <a:ext cx="651049" cy="16021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0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1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/>
              <a:t>…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/>
              <a:t>86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8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/>
              <a:t>86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91A77EA1-D2A2-E545-AF4B-4CF597EC97F7}"/>
              </a:ext>
            </a:extLst>
          </p:cNvPr>
          <p:cNvSpPr/>
          <p:nvPr/>
        </p:nvSpPr>
        <p:spPr>
          <a:xfrm>
            <a:off x="819008" y="1851670"/>
            <a:ext cx="288032" cy="158623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FB3867E-D6B2-0A48-B0D3-E453A5CBA8DE}"/>
              </a:ext>
            </a:extLst>
          </p:cNvPr>
          <p:cNvSpPr txBox="1">
            <a:spLocks/>
          </p:cNvSpPr>
          <p:nvPr/>
        </p:nvSpPr>
        <p:spPr>
          <a:xfrm>
            <a:off x="529382" y="1430933"/>
            <a:ext cx="651049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n=920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ABDF8DD-E672-8348-B51A-7681903326BA}"/>
              </a:ext>
            </a:extLst>
          </p:cNvPr>
          <p:cNvSpPr txBox="1">
            <a:spLocks/>
          </p:cNvSpPr>
          <p:nvPr/>
        </p:nvSpPr>
        <p:spPr>
          <a:xfrm>
            <a:off x="1219498" y="2514259"/>
            <a:ext cx="2128366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90 = (92 // 10) * 10^1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4D2FB2C-A17F-A444-9E50-6DBBDD0483F9}"/>
              </a:ext>
            </a:extLst>
          </p:cNvPr>
          <p:cNvSpPr txBox="1">
            <a:spLocks/>
          </p:cNvSpPr>
          <p:nvPr/>
        </p:nvSpPr>
        <p:spPr>
          <a:xfrm>
            <a:off x="5004048" y="2487259"/>
            <a:ext cx="2520280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860 = (865 // 10) * 10^1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1A912655-4CB2-4347-8699-9ABC8D142625}"/>
              </a:ext>
            </a:extLst>
          </p:cNvPr>
          <p:cNvSpPr/>
          <p:nvPr/>
        </p:nvSpPr>
        <p:spPr>
          <a:xfrm>
            <a:off x="4573489" y="1873432"/>
            <a:ext cx="288032" cy="158623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2A7CF2C-DFAE-F64C-BBE9-CD683FC08899}"/>
              </a:ext>
            </a:extLst>
          </p:cNvPr>
          <p:cNvSpPr txBox="1">
            <a:spLocks/>
          </p:cNvSpPr>
          <p:nvPr/>
        </p:nvSpPr>
        <p:spPr>
          <a:xfrm>
            <a:off x="4209824" y="1384300"/>
            <a:ext cx="794224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n=8657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443C03-2940-3F4F-8988-D0332095EDB9}"/>
              </a:ext>
            </a:extLst>
          </p:cNvPr>
          <p:cNvSpPr txBox="1">
            <a:spLocks/>
          </p:cNvSpPr>
          <p:nvPr/>
        </p:nvSpPr>
        <p:spPr>
          <a:xfrm>
            <a:off x="1219498" y="2054548"/>
            <a:ext cx="2128366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92 = 920 / 10^1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9B0D8C6-3A00-7746-877D-4E29ABEE5B15}"/>
              </a:ext>
            </a:extLst>
          </p:cNvPr>
          <p:cNvSpPr txBox="1">
            <a:spLocks/>
          </p:cNvSpPr>
          <p:nvPr/>
        </p:nvSpPr>
        <p:spPr>
          <a:xfrm>
            <a:off x="5004048" y="2054549"/>
            <a:ext cx="2128366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865 = 8657 / 10^1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4F7CFB76-22C0-9249-9DD2-79A6FD276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2147" y="4943225"/>
            <a:ext cx="1800000" cy="15510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>
                <a:cs typeface="Calibri" pitchFamily="34" charset="0"/>
              </a:rPr>
              <a:t>WISe</a:t>
            </a:r>
            <a:r>
              <a:rPr lang="en-US" dirty="0">
                <a:cs typeface="Calibri" pitchFamily="34" charset="0"/>
              </a:rPr>
              <a:t> 2021</a:t>
            </a: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758028AE-A1FD-D542-99BD-8F524B866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59833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</p:spTree>
    <p:extLst>
      <p:ext uri="{BB962C8B-B14F-4D97-AF65-F5344CB8AC3E}">
        <p14:creationId xmlns:p14="http://schemas.microsoft.com/office/powerpoint/2010/main" val="333506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2B9-5C45-4E6A-A85B-7084B35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987425"/>
            <a:ext cx="1241688" cy="396875"/>
          </a:xfrm>
        </p:spPr>
        <p:txBody>
          <a:bodyPr/>
          <a:lstStyle/>
          <a:p>
            <a:r>
              <a:rPr lang="en-US" dirty="0"/>
              <a:t>100er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642B-5E20-4FCC-91A7-45E98FD6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5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1C08BA8-FE72-A346-9448-545AF52E46CD}"/>
              </a:ext>
            </a:extLst>
          </p:cNvPr>
          <p:cNvSpPr txBox="1">
            <a:spLocks/>
          </p:cNvSpPr>
          <p:nvPr/>
        </p:nvSpPr>
        <p:spPr>
          <a:xfrm>
            <a:off x="3919463" y="1865458"/>
            <a:ext cx="651049" cy="16021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00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01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/>
              <a:t>…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/>
              <a:t>8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98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/>
              <a:t>8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99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4D2FB2C-A17F-A444-9E50-6DBBDD0483F9}"/>
              </a:ext>
            </a:extLst>
          </p:cNvPr>
          <p:cNvSpPr txBox="1">
            <a:spLocks/>
          </p:cNvSpPr>
          <p:nvPr/>
        </p:nvSpPr>
        <p:spPr>
          <a:xfrm>
            <a:off x="5004048" y="2487259"/>
            <a:ext cx="2520280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800 = (86 // 10) * 10^2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1A912655-4CB2-4347-8699-9ABC8D142625}"/>
              </a:ext>
            </a:extLst>
          </p:cNvPr>
          <p:cNvSpPr/>
          <p:nvPr/>
        </p:nvSpPr>
        <p:spPr>
          <a:xfrm>
            <a:off x="4573489" y="1873432"/>
            <a:ext cx="288032" cy="158623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2A7CF2C-DFAE-F64C-BBE9-CD683FC08899}"/>
              </a:ext>
            </a:extLst>
          </p:cNvPr>
          <p:cNvSpPr txBox="1">
            <a:spLocks/>
          </p:cNvSpPr>
          <p:nvPr/>
        </p:nvSpPr>
        <p:spPr>
          <a:xfrm>
            <a:off x="2411760" y="1384300"/>
            <a:ext cx="2592288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n=8657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9B0D8C6-3A00-7746-877D-4E29ABEE5B15}"/>
              </a:ext>
            </a:extLst>
          </p:cNvPr>
          <p:cNvSpPr txBox="1">
            <a:spLocks/>
          </p:cNvSpPr>
          <p:nvPr/>
        </p:nvSpPr>
        <p:spPr>
          <a:xfrm>
            <a:off x="5004048" y="2067694"/>
            <a:ext cx="2128366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86 = 8657 / 10^2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CD2B177F-61FA-2C40-883B-D1D034CCA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2147" y="4943225"/>
            <a:ext cx="1800000" cy="15510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>
                <a:cs typeface="Calibri" pitchFamily="34" charset="0"/>
              </a:rPr>
              <a:t>WISe</a:t>
            </a:r>
            <a:r>
              <a:rPr lang="en-US" dirty="0">
                <a:cs typeface="Calibri" pitchFamily="34" charset="0"/>
              </a:rPr>
              <a:t> 2021</a:t>
            </a: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39238734-B4D6-4C4B-AE0A-B6549DC10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59833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</p:spTree>
    <p:extLst>
      <p:ext uri="{BB962C8B-B14F-4D97-AF65-F5344CB8AC3E}">
        <p14:creationId xmlns:p14="http://schemas.microsoft.com/office/powerpoint/2010/main" val="277388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2B9-5C45-4E6A-A85B-7084B35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987425"/>
            <a:ext cx="1241688" cy="396875"/>
          </a:xfrm>
        </p:spPr>
        <p:txBody>
          <a:bodyPr/>
          <a:lstStyle/>
          <a:p>
            <a:r>
              <a:rPr lang="en-US" dirty="0"/>
              <a:t>100er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642B-5E20-4FCC-91A7-45E98FD6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6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1C08BA8-FE72-A346-9448-545AF52E46CD}"/>
              </a:ext>
            </a:extLst>
          </p:cNvPr>
          <p:cNvSpPr txBox="1">
            <a:spLocks/>
          </p:cNvSpPr>
          <p:nvPr/>
        </p:nvSpPr>
        <p:spPr>
          <a:xfrm>
            <a:off x="333134" y="2036544"/>
            <a:ext cx="651049" cy="16021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00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01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/>
              <a:t>…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/>
              <a:t>8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98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/>
              <a:t>8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99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4D2FB2C-A17F-A444-9E50-6DBBDD0483F9}"/>
              </a:ext>
            </a:extLst>
          </p:cNvPr>
          <p:cNvSpPr txBox="1">
            <a:spLocks/>
          </p:cNvSpPr>
          <p:nvPr/>
        </p:nvSpPr>
        <p:spPr>
          <a:xfrm>
            <a:off x="1417719" y="2658345"/>
            <a:ext cx="2520280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800 = (80 // 10) * 10^2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1A912655-4CB2-4347-8699-9ABC8D142625}"/>
              </a:ext>
            </a:extLst>
          </p:cNvPr>
          <p:cNvSpPr/>
          <p:nvPr/>
        </p:nvSpPr>
        <p:spPr>
          <a:xfrm>
            <a:off x="987160" y="2044518"/>
            <a:ext cx="288032" cy="158623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2A7CF2C-DFAE-F64C-BBE9-CD683FC08899}"/>
              </a:ext>
            </a:extLst>
          </p:cNvPr>
          <p:cNvSpPr txBox="1">
            <a:spLocks/>
          </p:cNvSpPr>
          <p:nvPr/>
        </p:nvSpPr>
        <p:spPr>
          <a:xfrm>
            <a:off x="2411760" y="1384300"/>
            <a:ext cx="2592288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n=8017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9B0D8C6-3A00-7746-877D-4E29ABEE5B15}"/>
              </a:ext>
            </a:extLst>
          </p:cNvPr>
          <p:cNvSpPr txBox="1">
            <a:spLocks/>
          </p:cNvSpPr>
          <p:nvPr/>
        </p:nvSpPr>
        <p:spPr>
          <a:xfrm>
            <a:off x="1417719" y="2208156"/>
            <a:ext cx="2128366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80 = 8017 / 10^2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D6DF32F-EB23-0443-A7B2-40EE701F518C}"/>
              </a:ext>
            </a:extLst>
          </p:cNvPr>
          <p:cNvSpPr txBox="1">
            <a:spLocks/>
          </p:cNvSpPr>
          <p:nvPr/>
        </p:nvSpPr>
        <p:spPr>
          <a:xfrm>
            <a:off x="4826622" y="2134254"/>
            <a:ext cx="651049" cy="23737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00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01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/>
              <a:t>…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/>
              <a:t>7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98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/>
              <a:t>7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99</a:t>
            </a:r>
          </a:p>
          <a:p>
            <a:pPr algn="r"/>
            <a:r>
              <a:rPr lang="en-US" dirty="0"/>
              <a:t>…</a:t>
            </a:r>
          </a:p>
          <a:p>
            <a:pPr algn="r"/>
            <a:r>
              <a:rPr lang="en-US" dirty="0"/>
              <a:t>8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17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C1C6CD0-5530-2A41-A1D2-1F48BE578FF4}"/>
              </a:ext>
            </a:extLst>
          </p:cNvPr>
          <p:cNvSpPr txBox="1">
            <a:spLocks/>
          </p:cNvSpPr>
          <p:nvPr/>
        </p:nvSpPr>
        <p:spPr>
          <a:xfrm>
            <a:off x="5911207" y="2756056"/>
            <a:ext cx="2520280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700 = ((80 // 10)-1) * 10^2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53209785-1653-214D-BE8C-1899358431E3}"/>
              </a:ext>
            </a:extLst>
          </p:cNvPr>
          <p:cNvSpPr/>
          <p:nvPr/>
        </p:nvSpPr>
        <p:spPr>
          <a:xfrm>
            <a:off x="5480648" y="2142229"/>
            <a:ext cx="288032" cy="222972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C0A20AD-461A-184C-8D8C-644C1579E29A}"/>
              </a:ext>
            </a:extLst>
          </p:cNvPr>
          <p:cNvSpPr txBox="1">
            <a:spLocks/>
          </p:cNvSpPr>
          <p:nvPr/>
        </p:nvSpPr>
        <p:spPr>
          <a:xfrm>
            <a:off x="5915111" y="2317078"/>
            <a:ext cx="2128366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80 = 8017 / 10^2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2D879BB-0EF3-C94B-8C39-83E1B5FCC2EE}"/>
              </a:ext>
            </a:extLst>
          </p:cNvPr>
          <p:cNvSpPr txBox="1">
            <a:spLocks/>
          </p:cNvSpPr>
          <p:nvPr/>
        </p:nvSpPr>
        <p:spPr>
          <a:xfrm>
            <a:off x="5911207" y="3198531"/>
            <a:ext cx="2520280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718 = 700 + 17 +1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813279-89A4-2246-B2E8-884539773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2147" y="4943225"/>
            <a:ext cx="1800000" cy="15510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>
                <a:cs typeface="Calibri" pitchFamily="34" charset="0"/>
              </a:rPr>
              <a:t>WISe</a:t>
            </a:r>
            <a:r>
              <a:rPr lang="en-US" dirty="0">
                <a:cs typeface="Calibri" pitchFamily="34" charset="0"/>
              </a:rPr>
              <a:t> 2021</a:t>
            </a:r>
          </a:p>
        </p:txBody>
      </p:sp>
      <p:sp>
        <p:nvSpPr>
          <p:cNvPr id="22" name="Date Placeholder 5">
            <a:extLst>
              <a:ext uri="{FF2B5EF4-FFF2-40B4-BE49-F238E27FC236}">
                <a16:creationId xmlns:a16="http://schemas.microsoft.com/office/drawing/2014/main" id="{7B10457A-F9DE-3B4C-8EB2-5BB7CD659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59833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</p:spTree>
    <p:extLst>
      <p:ext uri="{BB962C8B-B14F-4D97-AF65-F5344CB8AC3E}">
        <p14:creationId xmlns:p14="http://schemas.microsoft.com/office/powerpoint/2010/main" val="175565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2B9-5C45-4E6A-A85B-7084B35B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22D8-4411-4191-98A9-EF1B00F6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 interval of two integers [a, b], we want to sum up all digits of all numbers in the interval.</a:t>
            </a:r>
          </a:p>
          <a:p>
            <a:endParaRPr lang="en-US" dirty="0"/>
          </a:p>
          <a:p>
            <a:r>
              <a:rPr lang="en-US" dirty="0"/>
              <a:t>Example n = 35 and m =  37 </a:t>
            </a:r>
          </a:p>
          <a:p>
            <a:r>
              <a:rPr lang="en-US" dirty="0"/>
              <a:t>3+5 + 3+6 + 3+7 = 27</a:t>
            </a:r>
          </a:p>
          <a:p>
            <a:r>
              <a:rPr lang="en-US" dirty="0"/>
              <a:t>Solution : 27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642B-5E20-4FCC-91A7-45E98FD6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7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E960-1FBE-4505-B6C1-181848355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>
                <a:cs typeface="Calibri" pitchFamily="34" charset="0"/>
              </a:rPr>
              <a:t>WISe</a:t>
            </a:r>
            <a:r>
              <a:rPr lang="en-US" dirty="0">
                <a:cs typeface="Calibri" pitchFamily="34" charset="0"/>
              </a:rPr>
              <a:t> 2021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9F0AC2-1F73-4AC1-92FC-ED3A90E79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59833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</p:spTree>
    <p:extLst>
      <p:ext uri="{BB962C8B-B14F-4D97-AF65-F5344CB8AC3E}">
        <p14:creationId xmlns:p14="http://schemas.microsoft.com/office/powerpoint/2010/main" val="267525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2B9-5C45-4E6A-A85B-7084B35B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22D8-4411-4191-98A9-EF1B00F6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= 100</a:t>
            </a:r>
          </a:p>
          <a:p>
            <a:r>
              <a:rPr lang="en-US" dirty="0"/>
              <a:t>1 x 1 mal</a:t>
            </a:r>
          </a:p>
          <a:p>
            <a:endParaRPr lang="en-US" dirty="0"/>
          </a:p>
          <a:p>
            <a:r>
              <a:rPr lang="en-US" dirty="0"/>
              <a:t>99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642B-5E20-4FCC-91A7-45E98FD6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8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E960-1FBE-4505-B6C1-181848355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>
                <a:cs typeface="Calibri" pitchFamily="34" charset="0"/>
              </a:rPr>
              <a:t>WISe</a:t>
            </a:r>
            <a:r>
              <a:rPr lang="en-US" dirty="0">
                <a:cs typeface="Calibri" pitchFamily="34" charset="0"/>
              </a:rPr>
              <a:t> 2021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9F0AC2-1F73-4AC1-92FC-ED3A90E79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59833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</p:spTree>
    <p:extLst>
      <p:ext uri="{BB962C8B-B14F-4D97-AF65-F5344CB8AC3E}">
        <p14:creationId xmlns:p14="http://schemas.microsoft.com/office/powerpoint/2010/main" val="296957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2B9-5C45-4E6A-A85B-7084B35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987425"/>
            <a:ext cx="2753856" cy="396875"/>
          </a:xfrm>
        </p:spPr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: 5873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F642B-5E20-4FCC-91A7-45E98FD6D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Page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9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E960-1FBE-4505-B6C1-181848355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SoSe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FB3867E-D6B2-0A48-B0D3-E453A5CBA8DE}"/>
              </a:ext>
            </a:extLst>
          </p:cNvPr>
          <p:cNvSpPr txBox="1">
            <a:spLocks/>
          </p:cNvSpPr>
          <p:nvPr/>
        </p:nvSpPr>
        <p:spPr>
          <a:xfrm>
            <a:off x="529382" y="1430933"/>
            <a:ext cx="882048" cy="276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n=5873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A212F7D-75F1-3B4B-8587-2D1B67C9F61C}"/>
              </a:ext>
            </a:extLst>
          </p:cNvPr>
          <p:cNvSpPr txBox="1">
            <a:spLocks/>
          </p:cNvSpPr>
          <p:nvPr/>
        </p:nvSpPr>
        <p:spPr>
          <a:xfrm>
            <a:off x="5152147" y="4943225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de-DE" sz="900" kern="1200" smtClean="0">
                <a:solidFill>
                  <a:srgbClr val="000000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>
                <a:cs typeface="Calibri" pitchFamily="34" charset="0"/>
              </a:rPr>
              <a:t>WISe 2021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D93763D6-FF81-F74D-BEFA-5485C7ED1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04048" y="4959833"/>
            <a:ext cx="3600000" cy="138499"/>
          </a:xfrm>
        </p:spPr>
        <p:txBody>
          <a:bodyPr/>
          <a:lstStyle/>
          <a:p>
            <a:r>
              <a:rPr lang="en-US" dirty="0" err="1"/>
              <a:t>Ausgewählte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ACM Programming Contest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6D5CB46-D614-F442-8129-4D4A55B78A1B}"/>
              </a:ext>
            </a:extLst>
          </p:cNvPr>
          <p:cNvSpPr txBox="1">
            <a:spLocks/>
          </p:cNvSpPr>
          <p:nvPr/>
        </p:nvSpPr>
        <p:spPr>
          <a:xfrm>
            <a:off x="529381" y="1923677"/>
            <a:ext cx="4622765" cy="1835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  <a:lvl2pPr marL="266700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2pPr>
            <a:lvl3pPr marL="5429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3pPr>
            <a:lvl4pPr marL="8096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4pPr>
            <a:lvl5pPr marL="1076325" indent="-266700" algn="l" defTabSz="914400" rtl="0" eaLnBrk="1" latinLnBrk="0" hangingPunct="1">
              <a:spcBef>
                <a:spcPct val="20000"/>
              </a:spcBef>
              <a:buClr>
                <a:srgbClr val="2D89CC"/>
              </a:buClr>
              <a:buSzPct val="100000"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873  -&gt; d = 5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10^</a:t>
            </a:r>
            <a:r>
              <a:rPr lang="en-US" dirty="0">
                <a:solidFill>
                  <a:srgbClr val="FF0000"/>
                </a:solidFill>
              </a:rPr>
              <a:t>3  </a:t>
            </a:r>
            <a:r>
              <a:rPr lang="en-US" dirty="0"/>
              <a:t>-&gt; p = 3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u="sng" dirty="0"/>
              <a:t>Count sum of all digits in all numbers up to 5000</a:t>
            </a:r>
          </a:p>
        </p:txBody>
      </p:sp>
    </p:spTree>
    <p:extLst>
      <p:ext uri="{BB962C8B-B14F-4D97-AF65-F5344CB8AC3E}">
        <p14:creationId xmlns:p14="http://schemas.microsoft.com/office/powerpoint/2010/main" val="537909838"/>
      </p:ext>
    </p:extLst>
  </p:cSld>
  <p:clrMapOvr>
    <a:masterClrMapping/>
  </p:clrMapOvr>
</p:sld>
</file>

<file path=ppt/theme/theme1.xml><?xml version="1.0" encoding="utf-8"?>
<a:theme xmlns:a="http://schemas.openxmlformats.org/drawingml/2006/main" name="FH_blau">
  <a:themeElements>
    <a:clrScheme name="FH_FB2_20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E1B"/>
      </a:accent1>
      <a:accent2>
        <a:srgbClr val="FFF1D0"/>
      </a:accent2>
      <a:accent3>
        <a:srgbClr val="FFFFFF"/>
      </a:accent3>
      <a:accent4>
        <a:srgbClr val="FFDDAF"/>
      </a:accent4>
      <a:accent5>
        <a:srgbClr val="FFD88F"/>
      </a:accent5>
      <a:accent6>
        <a:srgbClr val="FFE3AF"/>
      </a:accent6>
      <a:hlink>
        <a:srgbClr val="808080"/>
      </a:hlink>
      <a:folHlink>
        <a:srgbClr val="C8C8C8"/>
      </a:folHlink>
    </a:clrScheme>
    <a:fontScheme name="F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accent1"/>
          </a:solidFill>
          <a:round/>
          <a:headEnd/>
          <a:tailEnd/>
        </a:ln>
      </a:spPr>
      <a:bodyPr/>
      <a:lstStyle>
        <a:defPPr>
          <a:defRPr>
            <a:latin typeface="Arial" pitchFamily="34" charset="0"/>
            <a:cs typeface="Arial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PM_Presentations" id="{A5001082-F9F2-A443-8807-2CF32A80574E}" vid="{FB4DAAB6-2092-C24D-B319-442D84A591DC}"/>
    </a:ext>
  </a:extLst>
</a:theme>
</file>

<file path=ppt/theme/theme2.xml><?xml version="1.0" encoding="utf-8"?>
<a:theme xmlns:a="http://schemas.openxmlformats.org/drawingml/2006/main" name="FH_blau - mehr Platz">
  <a:themeElements>
    <a:clrScheme name="FH_FB2_20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E1B"/>
      </a:accent1>
      <a:accent2>
        <a:srgbClr val="FFF1D0"/>
      </a:accent2>
      <a:accent3>
        <a:srgbClr val="FFFFFF"/>
      </a:accent3>
      <a:accent4>
        <a:srgbClr val="FFDDAF"/>
      </a:accent4>
      <a:accent5>
        <a:srgbClr val="FFD88F"/>
      </a:accent5>
      <a:accent6>
        <a:srgbClr val="FFE3AF"/>
      </a:accent6>
      <a:hlink>
        <a:srgbClr val="808080"/>
      </a:hlink>
      <a:folHlink>
        <a:srgbClr val="C8C8C8"/>
      </a:folHlink>
    </a:clrScheme>
    <a:fontScheme name="F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accent1"/>
          </a:solidFill>
          <a:round/>
          <a:headEnd/>
          <a:tailEnd/>
        </a:ln>
      </a:spPr>
      <a:bodyPr/>
      <a:lstStyle>
        <a:defPPr>
          <a:defRPr>
            <a:latin typeface="Arial" pitchFamily="34" charset="0"/>
            <a:cs typeface="Arial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PM_Presentations" id="{A5001082-F9F2-A443-8807-2CF32A80574E}" vid="{2F9167ED-AB0A-0442-8BE1-0AF103C1CD7A}"/>
    </a:ext>
  </a:extLst>
</a:theme>
</file>

<file path=ppt/theme/theme3.xml><?xml version="1.0" encoding="utf-8"?>
<a:theme xmlns:a="http://schemas.openxmlformats.org/drawingml/2006/main" name="Larissa">
  <a:themeElements>
    <a:clrScheme name="FH blau 15%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1C1"/>
      </a:accent1>
      <a:accent2>
        <a:srgbClr val="D9EAF7"/>
      </a:accent2>
      <a:accent3>
        <a:srgbClr val="FFFFFF"/>
      </a:accent3>
      <a:accent4>
        <a:srgbClr val="000000"/>
      </a:accent4>
      <a:accent5>
        <a:srgbClr val="AAC1DD"/>
      </a:accent5>
      <a:accent6>
        <a:srgbClr val="CDE4F5"/>
      </a:accent6>
      <a:hlink>
        <a:srgbClr val="4DC4FF"/>
      </a:hlink>
      <a:folHlink>
        <a:srgbClr val="C8C8C8"/>
      </a:folHlink>
    </a:clrScheme>
    <a:fontScheme name="F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FH blau 15%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1C1"/>
      </a:accent1>
      <a:accent2>
        <a:srgbClr val="D9EAF7"/>
      </a:accent2>
      <a:accent3>
        <a:srgbClr val="FFFFFF"/>
      </a:accent3>
      <a:accent4>
        <a:srgbClr val="000000"/>
      </a:accent4>
      <a:accent5>
        <a:srgbClr val="AAC1DD"/>
      </a:accent5>
      <a:accent6>
        <a:srgbClr val="CDE4F5"/>
      </a:accent6>
      <a:hlink>
        <a:srgbClr val="4DC4FF"/>
      </a:hlink>
      <a:folHlink>
        <a:srgbClr val="C8C8C8"/>
      </a:folHlink>
    </a:clrScheme>
    <a:fontScheme name="F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FH_blau</Template>
  <TotalTime>0</TotalTime>
  <Words>1148</Words>
  <Application>Microsoft Macintosh PowerPoint</Application>
  <PresentationFormat>Bildschirmpräsentation (16:9)</PresentationFormat>
  <Paragraphs>284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Menlo</vt:lpstr>
      <vt:lpstr>FH_blau</vt:lpstr>
      <vt:lpstr>FH_blau - mehr Platz</vt:lpstr>
      <vt:lpstr>How Many Zeros &amp; Digit Sum</vt:lpstr>
      <vt:lpstr>How Many Zeros</vt:lpstr>
      <vt:lpstr>1er</vt:lpstr>
      <vt:lpstr>10er</vt:lpstr>
      <vt:lpstr>100er</vt:lpstr>
      <vt:lpstr>100er</vt:lpstr>
      <vt:lpstr>Digit Sum</vt:lpstr>
      <vt:lpstr>Digit Sum</vt:lpstr>
      <vt:lpstr>Beispiel: 5873</vt:lpstr>
      <vt:lpstr>5000</vt:lpstr>
      <vt:lpstr>5000</vt:lpstr>
      <vt:lpstr>5000</vt:lpstr>
      <vt:lpstr>5000</vt:lpstr>
      <vt:lpstr>d * p * 10^(p-1)</vt:lpstr>
      <vt:lpstr>d * p * 10^(p-1)</vt:lpstr>
      <vt:lpstr>d * p * 10^(p-1)</vt:lpstr>
      <vt:lpstr>d * p * 10^(p-1)</vt:lpstr>
      <vt:lpstr>d * p * 10^(p-1)</vt:lpstr>
      <vt:lpstr>5000</vt:lpstr>
      <vt:lpstr>800</vt:lpstr>
      <vt:lpstr>800</vt:lpstr>
      <vt:lpstr>800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Many Zeros &amp; Digit Sum</dc:title>
  <dc:creator>Anton Rösler</dc:creator>
  <cp:lastModifiedBy>Anton Rösler</cp:lastModifiedBy>
  <cp:revision>3</cp:revision>
  <dcterms:created xsi:type="dcterms:W3CDTF">2021-12-11T16:11:06Z</dcterms:created>
  <dcterms:modified xsi:type="dcterms:W3CDTF">2021-12-13T17:31:12Z</dcterms:modified>
</cp:coreProperties>
</file>