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notesMasterIdLst>
    <p:notesMasterId r:id="rId12"/>
  </p:notesMasterIdLst>
  <p:handoutMasterIdLst>
    <p:handoutMasterId r:id="rId13"/>
  </p:handoutMasterIdLst>
  <p:sldIdLst>
    <p:sldId id="271" r:id="rId2"/>
    <p:sldId id="345" r:id="rId3"/>
    <p:sldId id="346" r:id="rId4"/>
    <p:sldId id="347" r:id="rId5"/>
    <p:sldId id="348" r:id="rId6"/>
    <p:sldId id="349" r:id="rId7"/>
    <p:sldId id="350" r:id="rId8"/>
    <p:sldId id="352" r:id="rId9"/>
    <p:sldId id="351" r:id="rId10"/>
    <p:sldId id="303" r:id="rId11"/>
  </p:sldIdLst>
  <p:sldSz cx="9144000" cy="6858000" type="screen4x3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B964254-015F-488C-A279-03C2F4093BF8}">
          <p14:sldIdLst>
            <p14:sldId id="271"/>
            <p14:sldId id="345"/>
            <p14:sldId id="346"/>
            <p14:sldId id="347"/>
            <p14:sldId id="348"/>
            <p14:sldId id="349"/>
            <p14:sldId id="350"/>
            <p14:sldId id="352"/>
            <p14:sldId id="351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FEE6"/>
    <a:srgbClr val="14F870"/>
    <a:srgbClr val="82E0C5"/>
    <a:srgbClr val="95AEFF"/>
    <a:srgbClr val="FFFFFF"/>
    <a:srgbClr val="CCECFF"/>
    <a:srgbClr val="FFCCFF"/>
    <a:srgbClr val="000000"/>
    <a:srgbClr val="6B8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نمط فاتح 1 - تميي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نمط متوسط 4 - تميي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نمط ذو سمات 1 - تميي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5706" autoAdjust="0"/>
  </p:normalViewPr>
  <p:slideViewPr>
    <p:cSldViewPr snapToGrid="0" snapToObjects="1">
      <p:cViewPr varScale="1">
        <p:scale>
          <a:sx n="79" d="100"/>
          <a:sy n="79" d="100"/>
        </p:scale>
        <p:origin x="12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56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2" y="1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5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2" y="9428585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EA5512E-CFEB-4EE4-9DEC-06DCE10C3AE2}" type="slidenum">
              <a:rPr lang="ru-RU"/>
              <a:pPr>
                <a:defRPr/>
              </a:pPr>
              <a:t>‹#›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90333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2" y="1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195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2"/>
            <a:ext cx="5438140" cy="44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5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2" y="9428585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B97E98AF-8405-4AD5-BA2C-444B6169E54E}" type="slidenum">
              <a:rPr lang="ru-RU"/>
              <a:pPr>
                <a:defRPr/>
              </a:pPr>
              <a:t>‹#›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26933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1</a:t>
            </a:fld>
            <a:endParaRPr lang="ru-RU" dirty="0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2718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2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3967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3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7764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4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2099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5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3369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6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0818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7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77853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8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40820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9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9170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63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63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47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67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62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3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5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9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9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12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1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279"/>
          <p:cNvSpPr txBox="1">
            <a:spLocks noChangeArrowheads="1"/>
          </p:cNvSpPr>
          <p:nvPr/>
        </p:nvSpPr>
        <p:spPr bwMode="auto">
          <a:xfrm>
            <a:off x="5873752" y="3317875"/>
            <a:ext cx="8239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4" name="Text Box 2301"/>
          <p:cNvSpPr txBox="1">
            <a:spLocks noChangeArrowheads="1"/>
          </p:cNvSpPr>
          <p:nvPr/>
        </p:nvSpPr>
        <p:spPr bwMode="auto">
          <a:xfrm>
            <a:off x="8027988" y="3429001"/>
            <a:ext cx="79216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100" b="1" dirty="0"/>
              <a:t> </a:t>
            </a:r>
            <a:endParaRPr lang="ru-RU" sz="1100" b="1" dirty="0"/>
          </a:p>
        </p:txBody>
      </p:sp>
      <p:sp>
        <p:nvSpPr>
          <p:cNvPr id="25" name="Text Box 2302"/>
          <p:cNvSpPr txBox="1">
            <a:spLocks noChangeArrowheads="1"/>
          </p:cNvSpPr>
          <p:nvPr/>
        </p:nvSpPr>
        <p:spPr bwMode="auto">
          <a:xfrm>
            <a:off x="7453313" y="5445125"/>
            <a:ext cx="6477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100" dirty="0"/>
          </a:p>
        </p:txBody>
      </p:sp>
      <p:sp>
        <p:nvSpPr>
          <p:cNvPr id="26" name="Text Box 2305"/>
          <p:cNvSpPr txBox="1">
            <a:spLocks noChangeArrowheads="1"/>
          </p:cNvSpPr>
          <p:nvPr/>
        </p:nvSpPr>
        <p:spPr bwMode="auto">
          <a:xfrm>
            <a:off x="3197225" y="4265614"/>
            <a:ext cx="10874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100" b="1" dirty="0"/>
          </a:p>
        </p:txBody>
      </p:sp>
      <p:sp>
        <p:nvSpPr>
          <p:cNvPr id="27" name="Text Box 2306"/>
          <p:cNvSpPr txBox="1">
            <a:spLocks noChangeArrowheads="1"/>
          </p:cNvSpPr>
          <p:nvPr/>
        </p:nvSpPr>
        <p:spPr bwMode="auto">
          <a:xfrm>
            <a:off x="1395413" y="5589589"/>
            <a:ext cx="2857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8" name="Text Box 2342"/>
          <p:cNvSpPr txBox="1">
            <a:spLocks noChangeArrowheads="1"/>
          </p:cNvSpPr>
          <p:nvPr/>
        </p:nvSpPr>
        <p:spPr bwMode="auto">
          <a:xfrm>
            <a:off x="1628775" y="2217740"/>
            <a:ext cx="8064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9" name="Text Box 2379"/>
          <p:cNvSpPr txBox="1">
            <a:spLocks noChangeArrowheads="1"/>
          </p:cNvSpPr>
          <p:nvPr/>
        </p:nvSpPr>
        <p:spPr bwMode="auto">
          <a:xfrm>
            <a:off x="4997450" y="3290889"/>
            <a:ext cx="6683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100" dirty="0"/>
          </a:p>
        </p:txBody>
      </p:sp>
      <p:sp>
        <p:nvSpPr>
          <p:cNvPr id="30" name="Text Box 2380"/>
          <p:cNvSpPr txBox="1">
            <a:spLocks noChangeArrowheads="1"/>
          </p:cNvSpPr>
          <p:nvPr/>
        </p:nvSpPr>
        <p:spPr bwMode="auto">
          <a:xfrm>
            <a:off x="5326065" y="2146301"/>
            <a:ext cx="833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Text Box 2381"/>
          <p:cNvSpPr txBox="1">
            <a:spLocks noChangeArrowheads="1"/>
          </p:cNvSpPr>
          <p:nvPr/>
        </p:nvSpPr>
        <p:spPr bwMode="auto">
          <a:xfrm>
            <a:off x="3663950" y="3151190"/>
            <a:ext cx="9588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Text Box 2382"/>
          <p:cNvSpPr txBox="1">
            <a:spLocks noChangeArrowheads="1"/>
          </p:cNvSpPr>
          <p:nvPr/>
        </p:nvSpPr>
        <p:spPr bwMode="auto">
          <a:xfrm>
            <a:off x="4327527" y="5521325"/>
            <a:ext cx="2841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3" name="Text Box 2383"/>
          <p:cNvSpPr txBox="1">
            <a:spLocks noChangeArrowheads="1"/>
          </p:cNvSpPr>
          <p:nvPr/>
        </p:nvSpPr>
        <p:spPr bwMode="auto">
          <a:xfrm>
            <a:off x="7724777" y="5564189"/>
            <a:ext cx="284163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4" name="Text Box 2384"/>
          <p:cNvSpPr txBox="1">
            <a:spLocks noChangeArrowheads="1"/>
          </p:cNvSpPr>
          <p:nvPr/>
        </p:nvSpPr>
        <p:spPr bwMode="auto">
          <a:xfrm>
            <a:off x="4857752" y="4481514"/>
            <a:ext cx="9572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ru-RU" sz="1100" b="1" dirty="0"/>
          </a:p>
          <a:p>
            <a:endParaRPr lang="ru-RU" sz="1100" dirty="0"/>
          </a:p>
        </p:txBody>
      </p:sp>
      <p:sp>
        <p:nvSpPr>
          <p:cNvPr id="35" name="Text Box 2385"/>
          <p:cNvSpPr txBox="1">
            <a:spLocks noChangeArrowheads="1"/>
          </p:cNvSpPr>
          <p:nvPr/>
        </p:nvSpPr>
        <p:spPr bwMode="auto">
          <a:xfrm>
            <a:off x="1919288" y="4462465"/>
            <a:ext cx="957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100" dirty="0"/>
          </a:p>
        </p:txBody>
      </p:sp>
      <p:pic>
        <p:nvPicPr>
          <p:cNvPr id="36" name="Picture 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8390" y="2695575"/>
            <a:ext cx="4467225" cy="268605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4165" y="69851"/>
            <a:ext cx="101123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عنوان 1"/>
          <p:cNvSpPr txBox="1">
            <a:spLocks/>
          </p:cNvSpPr>
          <p:nvPr/>
        </p:nvSpPr>
        <p:spPr bwMode="auto">
          <a:xfrm>
            <a:off x="590550" y="2178051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41" name="عنوان 1"/>
          <p:cNvSpPr txBox="1">
            <a:spLocks/>
          </p:cNvSpPr>
          <p:nvPr/>
        </p:nvSpPr>
        <p:spPr bwMode="auto">
          <a:xfrm>
            <a:off x="496890" y="2103157"/>
            <a:ext cx="8229600" cy="1133757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bIns="0" anchor="b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800" b="1" dirty="0" smtClean="0"/>
              <a:t>KHỞI TẠO QUỸ ĐẠO ỨNG DỤNG THUẬT TOÁN HOUGH TRANSFORM</a:t>
            </a:r>
            <a:endParaRPr lang="ru-RU" sz="2800" b="1" dirty="0"/>
          </a:p>
        </p:txBody>
      </p:sp>
      <p:sp>
        <p:nvSpPr>
          <p:cNvPr id="43" name="عنوان 1"/>
          <p:cNvSpPr txBox="1">
            <a:spLocks/>
          </p:cNvSpPr>
          <p:nvPr/>
        </p:nvSpPr>
        <p:spPr bwMode="auto">
          <a:xfrm>
            <a:off x="101600" y="6216077"/>
            <a:ext cx="8928100" cy="487065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bIns="0" anchor="b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</a:t>
            </a:r>
            <a:endParaRPr lang="ru-RU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Minsk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, 202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Прямоугольник 2"/>
          <p:cNvSpPr/>
          <p:nvPr/>
        </p:nvSpPr>
        <p:spPr>
          <a:xfrm>
            <a:off x="496889" y="4126323"/>
            <a:ext cx="8256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cs typeface="Arial" panose="020B0604020202020204" pitchFamily="34" charset="0"/>
              </a:rPr>
              <a:t>Nguyễn</a:t>
            </a:r>
            <a:r>
              <a:rPr lang="en-US" sz="2400" b="1" dirty="0" smtClean="0"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cs typeface="Arial" panose="020B0604020202020204" pitchFamily="34" charset="0"/>
              </a:rPr>
              <a:t>Anh</a:t>
            </a:r>
            <a:r>
              <a:rPr lang="en-US" sz="2400" b="1" dirty="0" smtClean="0"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cs typeface="Arial" panose="020B0604020202020204" pitchFamily="34" charset="0"/>
              </a:rPr>
              <a:t>Tuấn</a:t>
            </a:r>
            <a:endParaRPr lang="ru-RU" sz="2400" b="1" dirty="0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14" y="2819399"/>
            <a:ext cx="6311749" cy="37951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" name="Прямоугольник 4"/>
          <p:cNvSpPr/>
          <p:nvPr/>
        </p:nvSpPr>
        <p:spPr>
          <a:xfrm>
            <a:off x="719931" y="1432153"/>
            <a:ext cx="7704138" cy="14398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Thanks for your attention</a:t>
            </a:r>
            <a:r>
              <a:rPr lang="ru-RU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!</a:t>
            </a:r>
            <a:endParaRPr lang="ru-RU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عنوان 1"/>
          <p:cNvSpPr txBox="1">
            <a:spLocks/>
          </p:cNvSpPr>
          <p:nvPr/>
        </p:nvSpPr>
        <p:spPr>
          <a:xfrm>
            <a:off x="501650" y="2997201"/>
            <a:ext cx="8229600" cy="1460500"/>
          </a:xfrm>
          <a:prstGeom prst="rect">
            <a:avLst/>
          </a:prstGeom>
        </p:spPr>
        <p:txBody>
          <a:bodyPr lIns="0" rIns="0" bIns="0" anchor="b"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4165" y="127001"/>
            <a:ext cx="101123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31352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2" y="31352"/>
            <a:ext cx="6457851" cy="446327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ục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ounded Rectangle 8"/>
          <p:cNvSpPr/>
          <p:nvPr/>
        </p:nvSpPr>
        <p:spPr>
          <a:xfrm>
            <a:off x="178295" y="1012722"/>
            <a:ext cx="8787410" cy="5220929"/>
          </a:xfrm>
          <a:prstGeom prst="roundRect">
            <a:avLst/>
          </a:prstGeom>
          <a:solidFill>
            <a:srgbClr val="D6FEE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Hough Transform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quỹ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Radar di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quỹ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xỉ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Hough Transform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Radar (data space) sang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Hough (parameter space),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(threshold)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Hough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(data space).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space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(Hough Transform)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Radar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SNR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Hough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31352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4" y="31352"/>
            <a:ext cx="2220148" cy="446327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model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ятиугольник 7"/>
          <p:cNvSpPr/>
          <p:nvPr/>
        </p:nvSpPr>
        <p:spPr>
          <a:xfrm>
            <a:off x="11151" y="725664"/>
            <a:ext cx="2122450" cy="357523"/>
          </a:xfrm>
          <a:prstGeom prst="homePlate">
            <a:avLst>
              <a:gd name="adj" fmla="val 31955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state model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436" y="606323"/>
            <a:ext cx="2971800" cy="609600"/>
          </a:xfrm>
          <a:prstGeom prst="rect">
            <a:avLst/>
          </a:prstGeom>
        </p:spPr>
      </p:pic>
      <p:sp>
        <p:nvSpPr>
          <p:cNvPr id="11" name="Пятиугольник 7"/>
          <p:cNvSpPr/>
          <p:nvPr/>
        </p:nvSpPr>
        <p:spPr>
          <a:xfrm>
            <a:off x="11150" y="1455295"/>
            <a:ext cx="2604232" cy="357523"/>
          </a:xfrm>
          <a:prstGeom prst="homePlate">
            <a:avLst>
              <a:gd name="adj" fmla="val 31955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motion equation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348" y="1407453"/>
            <a:ext cx="1876425" cy="514350"/>
          </a:xfrm>
          <a:prstGeom prst="rect">
            <a:avLst/>
          </a:prstGeom>
        </p:spPr>
      </p:pic>
      <p:sp>
        <p:nvSpPr>
          <p:cNvPr id="12" name="Пятиугольник 7"/>
          <p:cNvSpPr/>
          <p:nvPr/>
        </p:nvSpPr>
        <p:spPr>
          <a:xfrm>
            <a:off x="11151" y="2104082"/>
            <a:ext cx="3062198" cy="357523"/>
          </a:xfrm>
          <a:prstGeom prst="homePlate">
            <a:avLst>
              <a:gd name="adj" fmla="val 31955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Measurement Model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082" y="3175513"/>
            <a:ext cx="1400175" cy="5048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9831" y="3211537"/>
            <a:ext cx="5421717" cy="666799"/>
          </a:xfrm>
          <a:prstGeom prst="rect">
            <a:avLst/>
          </a:prstGeom>
        </p:spPr>
      </p:pic>
      <p:sp>
        <p:nvSpPr>
          <p:cNvPr id="15" name="Пятиугольник 7"/>
          <p:cNvSpPr/>
          <p:nvPr/>
        </p:nvSpPr>
        <p:spPr>
          <a:xfrm>
            <a:off x="779317" y="2621646"/>
            <a:ext cx="3855660" cy="357523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target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 distance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ятиугольник 7"/>
          <p:cNvSpPr/>
          <p:nvPr/>
        </p:nvSpPr>
        <p:spPr>
          <a:xfrm>
            <a:off x="814082" y="3956745"/>
            <a:ext cx="3820896" cy="357523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azimuth angle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882" y="4478168"/>
            <a:ext cx="1476375" cy="4667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2303" y="4556452"/>
            <a:ext cx="5230756" cy="581195"/>
          </a:xfrm>
          <a:prstGeom prst="rect">
            <a:avLst/>
          </a:prstGeom>
        </p:spPr>
      </p:pic>
      <p:sp>
        <p:nvSpPr>
          <p:cNvPr id="20" name="Пятиугольник 7"/>
          <p:cNvSpPr/>
          <p:nvPr/>
        </p:nvSpPr>
        <p:spPr>
          <a:xfrm>
            <a:off x="814082" y="5179337"/>
            <a:ext cx="2882848" cy="357523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energy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213" y="5742522"/>
            <a:ext cx="4051735" cy="7272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3277" y="5742522"/>
            <a:ext cx="3837960" cy="7315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67187" y="1496239"/>
            <a:ext cx="3698158" cy="3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21520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3" y="31352"/>
            <a:ext cx="6123554" cy="460829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309" y="618203"/>
            <a:ext cx="3187697" cy="2649603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3851" y="785355"/>
            <a:ext cx="57673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(1)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(2).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" y="1247547"/>
            <a:ext cx="588747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1.Lựa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1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Hough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Tranform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cở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Radar.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Radar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Hough.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quay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peaks (local maxima)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quỹ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3496728"/>
            <a:ext cx="907627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SNR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Hough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quỹ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5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2.Tích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Hough Transform.</a:t>
            </a:r>
          </a:p>
          <a:p>
            <a:pPr algn="just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frame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Radar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3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31352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3" y="31352"/>
            <a:ext cx="5828586" cy="446327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1" y="972378"/>
            <a:ext cx="8965702" cy="524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31352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6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3" y="31352"/>
            <a:ext cx="7431244" cy="446327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quỹ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57313" y="625707"/>
            <a:ext cx="8829368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AutoNum type="arabicPeriod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5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Hough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Tranform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Radar sang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Hough</a:t>
            </a:r>
          </a:p>
          <a:p>
            <a:pPr marL="342900" indent="-342900" algn="just">
              <a:buAutoNum type="alphaLcParenR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Hough.</a:t>
            </a:r>
          </a:p>
          <a:p>
            <a:pPr marL="342900" indent="-342900" algn="just">
              <a:buAutoNum type="alphaLcParenR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lphaLcParenR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lphaLcParenR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lphaLcParenR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(c) – (d)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frame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Radar.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(threshold)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Hough (parameter space) sang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(data space)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70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31352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7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3" y="31352"/>
            <a:ext cx="6202212" cy="446327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[1]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31" y="511846"/>
            <a:ext cx="3242192" cy="34308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6449" y="3819331"/>
            <a:ext cx="284515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clutter points and 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target points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351" y="531874"/>
            <a:ext cx="3266094" cy="34241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3550" y="3162300"/>
            <a:ext cx="3600450" cy="3695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27901" y="2947481"/>
            <a:ext cx="151416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Preliminary Selection Based on Hough Transform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13753" y="6228047"/>
            <a:ext cx="228779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result of algorithm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18" y="4557398"/>
            <a:ext cx="5376452" cy="175002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587612" y="731826"/>
            <a:ext cx="247882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04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Radar,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120, SNR = 6dB,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Hough 180x100,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Radar 2s/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40m,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0.2</a:t>
            </a:r>
            <a:r>
              <a:rPr lang="en-US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02,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ở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(25km, 25km)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(500m/s, 300m/s),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ở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(20km, 30km),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(300m/s, 500m/s),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(30m/s2, 50m/s2)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31352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8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3" y="31352"/>
            <a:ext cx="4627871" cy="446327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712" y="562853"/>
            <a:ext cx="2913888" cy="30560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10" y="3648480"/>
            <a:ext cx="3834741" cy="31396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0096" y="3693976"/>
            <a:ext cx="2913888" cy="30698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174" y="583500"/>
            <a:ext cx="4015703" cy="303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31352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9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3" y="31352"/>
            <a:ext cx="2934890" cy="446327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57313" y="881345"/>
            <a:ext cx="86917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Guohong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Xiangyu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Z., &amp;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Hongbo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(2016, November). The track initiation algorithm based on Hough Transform and space accumulation. In 2016 IEEE 13th International Conference on Signal Processing (ICSP) (pp. 1466-1470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buAutoNum type="arabicPeriod"/>
            </a:pP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Duda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RO, Hart PE (1972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the Hough transformation to detect lines and curves in pictures.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ACM 15(1):11–15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Benoudnine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Meche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Keche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Ouamri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Woolfson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MS (2016) Real time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hough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 based track initiators in clutter. Info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337–338:82–92.</a:t>
            </a:r>
          </a:p>
          <a:p>
            <a:pPr marL="342900" indent="-3429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Leung H, Hu Z,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Blanchette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(1996) Evaluation of multiple target track initiation techniques in real radar tracking environments. IET Radar Sonar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143(4):246. 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Carlson, E.D. Evans, and S.L. Wilson. “Search radar detection and track with the Hough transform part I: system concept,” IEEE Transactions on Aerospace and Electronic Systems. vol. 30(1), pp.102-108, 1994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S.L.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Liang, Z.F. Wang, Q. Pan, and Y.M. Cheng. “A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twohierarchy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Hough transform based track initiation algorithm,”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Electronica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Sinica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vol. 36(3), pp.590-593, 2008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C.G. Lu, X.X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Feng,Y.B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Kong, R. Zeng and Z. Liu. “Research on track initiation based on the Hough transform and morphology,”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Armamentarii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vol. 34(6), pp.704-710, 2013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Xia, L.W. Ye, S.Q. Wang, and K. Xia. “Track initiation based on fixed parameters' Hough transform,” Modern Radar. vol. 36(2), pp.42-46, 2014.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25179</TotalTime>
  <Words>1754</Words>
  <Application>Microsoft Office PowerPoint</Application>
  <PresentationFormat>On-screen Show (4:3)</PresentationFormat>
  <Paragraphs>77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Cyr</vt:lpstr>
      <vt:lpstr>Calibri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li-ho</dc:creator>
  <cp:lastModifiedBy>ANTONRTI</cp:lastModifiedBy>
  <cp:revision>1543</cp:revision>
  <cp:lastPrinted>2018-03-06T11:51:24Z</cp:lastPrinted>
  <dcterms:created xsi:type="dcterms:W3CDTF">2003-07-02T14:54:29Z</dcterms:created>
  <dcterms:modified xsi:type="dcterms:W3CDTF">2022-01-06T23:15:25Z</dcterms:modified>
</cp:coreProperties>
</file>