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Instrument Sans Medium" panose="020B0604020202020204" charset="0"/>
      <p:regular r:id="rId16"/>
    </p:embeddedFont>
    <p:embeddedFont>
      <p:font typeface="Instrument Sans Semi Bold" panose="020B0604020202020204" charset="0"/>
      <p:regular r:id="rId17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20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etranslate.d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3687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Создание Telegram-бота для изучения английского языка на aiogram</a:t>
            </a:r>
            <a:endParaRPr lang="en-US" sz="4450" dirty="0"/>
          </a:p>
        </p:txBody>
      </p:sp>
      <p:sp>
        <p:nvSpPr>
          <p:cNvPr id="5" name="Shape 3"/>
          <p:cNvSpPr/>
          <p:nvPr/>
        </p:nvSpPr>
        <p:spPr>
          <a:xfrm>
            <a:off x="793790" y="621268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6DA62BB-DF84-440A-9897-93D448F2D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621" y="3824835"/>
            <a:ext cx="4059974" cy="40599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72195"/>
            <a:ext cx="78875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Стек и основные технологии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534603"/>
            <a:ext cx="6408063" cy="2047994"/>
          </a:xfrm>
          <a:prstGeom prst="roundRect">
            <a:avLst>
              <a:gd name="adj" fmla="val 465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27690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aiogram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259455"/>
            <a:ext cx="59391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Асинхронный фреймворк для работы с Telegram Bot API. Включает поддержку конечных автоматов состояний (FSM) для управления диалогами.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2534603"/>
            <a:ext cx="6408063" cy="2047994"/>
          </a:xfrm>
          <a:prstGeom prst="roundRect">
            <a:avLst>
              <a:gd name="adj" fmla="val 465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663101" y="27690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sqlite3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63101" y="3259455"/>
            <a:ext cx="59391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Локальная база данных для хранения словарей, слов и пользовательских данных. Легковесна и интегрирована непосредственно в Python.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809411"/>
            <a:ext cx="6408063" cy="2047994"/>
          </a:xfrm>
          <a:prstGeom prst="roundRect">
            <a:avLst>
              <a:gd name="adj" fmla="val 465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28224" y="50438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aiohttp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8224" y="5534263"/>
            <a:ext cx="59391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Библиотека для асинхронных HTTP-запросов, используется для реализации перевода через API libretranslate.de.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667" y="4809411"/>
            <a:ext cx="6408063" cy="2047994"/>
          </a:xfrm>
          <a:prstGeom prst="roundRect">
            <a:avLst>
              <a:gd name="adj" fmla="val 4652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663101" y="50438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FSInputFile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63101" y="5534263"/>
            <a:ext cx="59391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Используется для отправки файлов, включая аудиофайлы в разделах тестирования для форматов listening.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590364"/>
            <a:ext cx="58975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54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Структура бота и FSM</a:t>
            </a:r>
            <a:endParaRPr lang="en-US" sz="5400" dirty="0"/>
          </a:p>
        </p:txBody>
      </p:sp>
      <p:sp>
        <p:nvSpPr>
          <p:cNvPr id="3" name="Shape 1"/>
          <p:cNvSpPr/>
          <p:nvPr/>
        </p:nvSpPr>
        <p:spPr>
          <a:xfrm>
            <a:off x="793790" y="177736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93790" y="1855230"/>
            <a:ext cx="510302" cy="432435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18552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6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DictFSM</a:t>
            </a:r>
            <a:endParaRPr lang="en-US" sz="3600" dirty="0"/>
          </a:p>
        </p:txBody>
      </p:sp>
      <p:sp>
        <p:nvSpPr>
          <p:cNvPr id="6" name="Text 4"/>
          <p:cNvSpPr/>
          <p:nvPr/>
        </p:nvSpPr>
        <p:spPr>
          <a:xfrm>
            <a:off x="1530906" y="2345650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Управляет созданием словарей и добавлением новых слов в них, обеспечивая пошаговое взаимодействие с пользователем.</a:t>
            </a:r>
            <a:endParaRPr lang="en-US" sz="2400" dirty="0"/>
          </a:p>
        </p:txBody>
      </p:sp>
      <p:sp>
        <p:nvSpPr>
          <p:cNvPr id="7" name="Shape 5"/>
          <p:cNvSpPr/>
          <p:nvPr/>
        </p:nvSpPr>
        <p:spPr>
          <a:xfrm>
            <a:off x="7457003" y="177736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542074" y="189136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94119" y="18552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6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DeleteWordFSM</a:t>
            </a:r>
            <a:endParaRPr lang="en-US" sz="3600" dirty="0"/>
          </a:p>
        </p:txBody>
      </p:sp>
      <p:sp>
        <p:nvSpPr>
          <p:cNvPr id="10" name="Text 8"/>
          <p:cNvSpPr/>
          <p:nvPr/>
        </p:nvSpPr>
        <p:spPr>
          <a:xfrm>
            <a:off x="8194119" y="2345650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Обеспечивает функционал удаления переводов слов из словаря с подтверждением действий.</a:t>
            </a:r>
            <a:endParaRPr lang="en-US" sz="2400" dirty="0"/>
          </a:p>
        </p:txBody>
      </p:sp>
      <p:sp>
        <p:nvSpPr>
          <p:cNvPr id="11" name="Shape 9"/>
          <p:cNvSpPr/>
          <p:nvPr/>
        </p:nvSpPr>
        <p:spPr>
          <a:xfrm>
            <a:off x="793790" y="490740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878860" y="505039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30906" y="49852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6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TestFSM</a:t>
            </a:r>
            <a:endParaRPr lang="en-US" sz="3600" dirty="0"/>
          </a:p>
        </p:txBody>
      </p:sp>
      <p:sp>
        <p:nvSpPr>
          <p:cNvPr id="14" name="Text 12"/>
          <p:cNvSpPr/>
          <p:nvPr/>
        </p:nvSpPr>
        <p:spPr>
          <a:xfrm>
            <a:off x="1530906" y="5475686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Реализует этапы тестирования пользователя, включая выбор типа теста и обработку ответов с проверкой.</a:t>
            </a:r>
            <a:endParaRPr lang="en-US" sz="2400" dirty="0"/>
          </a:p>
        </p:txBody>
      </p:sp>
      <p:sp>
        <p:nvSpPr>
          <p:cNvPr id="15" name="Shape 13"/>
          <p:cNvSpPr/>
          <p:nvPr/>
        </p:nvSpPr>
        <p:spPr>
          <a:xfrm>
            <a:off x="7457003" y="490740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542074" y="505039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194119" y="49852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6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TranslateFSM</a:t>
            </a:r>
            <a:endParaRPr lang="en-US" sz="3600" dirty="0"/>
          </a:p>
        </p:txBody>
      </p:sp>
      <p:sp>
        <p:nvSpPr>
          <p:cNvPr id="18" name="Text 16"/>
          <p:cNvSpPr/>
          <p:nvPr/>
        </p:nvSpPr>
        <p:spPr>
          <a:xfrm>
            <a:off x="8194119" y="5475686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Отвечает за перевод текста и сохранение результата в выбранный словарь, поддерживая интерактивность.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500119"/>
            <a:ext cx="81704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54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Работа с базой данных SQLite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1050268" y="190614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База данных включает несколько ключевых таблиц для структурирования информации: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050268" y="252420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b="1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users:</a:t>
            </a:r>
            <a:r>
              <a:rPr lang="en-US" sz="24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хранит данные о зарегистрированных пользователях бота.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050268" y="296639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b="1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dictionaries:</a:t>
            </a:r>
            <a:r>
              <a:rPr lang="en-US" sz="24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содержит информацию о словарях, созданных каждым пользователем.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050268" y="34085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b="1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words:</a:t>
            </a:r>
            <a:r>
              <a:rPr lang="en-US" sz="24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включает английские слова и соответствующие переводы.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1050268" y="38507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b="1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ratings:</a:t>
            </a:r>
            <a:r>
              <a:rPr lang="en-US" sz="24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фиксирует оценки и результаты тестов для анализа прогресса.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1050268" y="44688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Использование</a:t>
            </a:r>
            <a:r>
              <a:rPr lang="en-US" sz="24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SQLite </a:t>
            </a:r>
            <a:r>
              <a:rPr lang="en-US" sz="24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обеспечивает</a:t>
            </a:r>
            <a:r>
              <a:rPr lang="en-US" sz="24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24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лёгкую</a:t>
            </a:r>
            <a:r>
              <a:rPr lang="en-US" sz="24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и </a:t>
            </a:r>
            <a:r>
              <a:rPr lang="en-US" sz="24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быструю</a:t>
            </a:r>
            <a:r>
              <a:rPr lang="en-US" sz="24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24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обработку</a:t>
            </a:r>
            <a:r>
              <a:rPr lang="en-US" sz="24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24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данных</a:t>
            </a:r>
            <a:r>
              <a:rPr lang="en-US" sz="24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 </a:t>
            </a:r>
            <a:r>
              <a:rPr lang="en-US" sz="24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минимальной</a:t>
            </a:r>
            <a:r>
              <a:rPr lang="en-US" sz="24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24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нагрузкой</a:t>
            </a:r>
            <a:r>
              <a:rPr lang="en-US" sz="24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24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на</a:t>
            </a:r>
            <a:r>
              <a:rPr lang="en-US" sz="24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24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систему</a:t>
            </a:r>
            <a:r>
              <a:rPr lang="en-US" sz="24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.</a:t>
            </a:r>
            <a:endParaRPr lang="en-US" sz="2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E05CBC-088D-40F2-B942-49551751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987868"/>
            <a:ext cx="3547795" cy="29602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250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54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Главное меню бота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793790" y="1922750"/>
            <a:ext cx="110396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36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После команды /start пользователь видит три основных </a:t>
            </a:r>
            <a:r>
              <a:rPr lang="en-US" sz="36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раздела</a:t>
            </a:r>
            <a:r>
              <a:rPr lang="en-US" sz="36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36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для</a:t>
            </a:r>
            <a:r>
              <a:rPr lang="en-US" sz="36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навигации: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1062731" y="29926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📚</a:t>
            </a:r>
            <a:r>
              <a:rPr lang="en-US" sz="22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</a:t>
            </a:r>
            <a:r>
              <a:rPr lang="en-US" sz="32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Словари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780217" y="3782331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Управление коллекциями слов, возможность добавлять и удалять слова, а также тренироваться.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601869" y="29926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🧪</a:t>
            </a:r>
            <a:r>
              <a:rPr lang="en-US" sz="3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</a:t>
            </a:r>
            <a:r>
              <a:rPr lang="en-US" sz="32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Тесты</a:t>
            </a:r>
            <a:endParaRPr lang="en-US" sz="3200" dirty="0"/>
          </a:p>
        </p:txBody>
      </p:sp>
      <p:sp>
        <p:nvSpPr>
          <p:cNvPr id="7" name="Text 5"/>
          <p:cNvSpPr/>
          <p:nvPr/>
        </p:nvSpPr>
        <p:spPr>
          <a:xfrm>
            <a:off x="5332928" y="3782331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Разнообразные типы тестирования для проверки знаний и закрепления материала.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10141008" y="29926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🌍</a:t>
            </a:r>
            <a:r>
              <a:rPr lang="en-US" sz="3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</a:t>
            </a:r>
            <a:r>
              <a:rPr lang="en-US" sz="32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Перевести</a:t>
            </a:r>
            <a:endParaRPr lang="en-US" sz="3200" dirty="0"/>
          </a:p>
        </p:txBody>
      </p:sp>
      <p:sp>
        <p:nvSpPr>
          <p:cNvPr id="9" name="Text 7"/>
          <p:cNvSpPr/>
          <p:nvPr/>
        </p:nvSpPr>
        <p:spPr>
          <a:xfrm>
            <a:off x="9885639" y="3782331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Инструмент для быстрого перевода слов и текста с возможностью сохранения в словарь.</a:t>
            </a:r>
            <a:endParaRPr lang="en-US" sz="2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D6F68DB-75B7-429B-A7AD-58820684A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8" y="5724842"/>
            <a:ext cx="5106113" cy="43821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C5177BE-7106-44F6-B40F-E751D3DB4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2140" y="6306850"/>
            <a:ext cx="5134692" cy="4382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125205F-937A-4DFE-AE22-47FBD81CD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9642" y="6979653"/>
            <a:ext cx="5134692" cy="3757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1308" y="583294"/>
            <a:ext cx="778180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54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Функции раздела "Словари"</a:t>
            </a:r>
            <a:endParaRPr lang="en-US" sz="5400" dirty="0"/>
          </a:p>
        </p:txBody>
      </p:sp>
      <p:sp>
        <p:nvSpPr>
          <p:cNvPr id="4" name="Text 2"/>
          <p:cNvSpPr/>
          <p:nvPr/>
        </p:nvSpPr>
        <p:spPr>
          <a:xfrm>
            <a:off x="681052" y="1562106"/>
            <a:ext cx="436428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600" b="1" i="1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Создание и управление</a:t>
            </a:r>
            <a:endParaRPr lang="en-US" sz="3600" b="1" i="1" dirty="0"/>
          </a:p>
        </p:txBody>
      </p:sp>
      <p:sp>
        <p:nvSpPr>
          <p:cNvPr id="5" name="Text 3"/>
          <p:cNvSpPr/>
          <p:nvPr/>
        </p:nvSpPr>
        <p:spPr>
          <a:xfrm>
            <a:off x="461308" y="2134130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Пользователь может создавать новые словари для удобного разделения тем и уровней.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8424623" y="15621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600" b="1" i="1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Добавление слов</a:t>
            </a:r>
            <a:endParaRPr lang="en-US" sz="3600" b="1" i="1" dirty="0"/>
          </a:p>
        </p:txBody>
      </p:sp>
      <p:sp>
        <p:nvSpPr>
          <p:cNvPr id="8" name="Text 6"/>
          <p:cNvSpPr/>
          <p:nvPr/>
        </p:nvSpPr>
        <p:spPr>
          <a:xfrm>
            <a:off x="8000482" y="2134130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Возможность добавлять английские слова и несколько вариантов переводов для расширения словарного запаса.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681052" y="5001129"/>
            <a:ext cx="28865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600" b="1" i="1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Удаление переводов</a:t>
            </a:r>
            <a:endParaRPr lang="en-US" sz="3600" b="1" i="1" dirty="0"/>
          </a:p>
        </p:txBody>
      </p:sp>
      <p:sp>
        <p:nvSpPr>
          <p:cNvPr id="11" name="Text 9"/>
          <p:cNvSpPr/>
          <p:nvPr/>
        </p:nvSpPr>
        <p:spPr>
          <a:xfrm>
            <a:off x="461308" y="5669995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Удаление неверных или устаревших вариантов перевода для актуализации данных.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8194119" y="5001129"/>
            <a:ext cx="329624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600" b="1" i="1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Просмотр и тренировка</a:t>
            </a:r>
            <a:endParaRPr lang="en-US" sz="3600" b="1" i="1" dirty="0"/>
          </a:p>
        </p:txBody>
      </p:sp>
      <p:sp>
        <p:nvSpPr>
          <p:cNvPr id="14" name="Text 12"/>
          <p:cNvSpPr/>
          <p:nvPr/>
        </p:nvSpPr>
        <p:spPr>
          <a:xfrm>
            <a:off x="8194119" y="5672495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Просмотр слов в словаре и интерфейс для тренировки, который пока в разработке.</a:t>
            </a:r>
            <a:endParaRPr lang="en-US" sz="24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F539724-1514-4644-A720-D30050DF0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43" y="3324834"/>
            <a:ext cx="4491403" cy="7400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9C94EB7-873B-4AC9-A785-D52CA7B70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156" y="4114800"/>
            <a:ext cx="3652894" cy="78042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EB84AA8-20AC-44C7-B9EF-09252E8E3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324" y="3787103"/>
            <a:ext cx="6100302" cy="55558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953E161-57A3-4855-A247-88414CF2F2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770" y="6913693"/>
            <a:ext cx="5229955" cy="4286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6761F58-24CE-4848-BF98-53C5AEEBE1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9765" y="6837716"/>
            <a:ext cx="5153744" cy="12384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1667" y="560959"/>
            <a:ext cx="680466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54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Механизм тестирования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793790" y="185245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32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В боте реализовано три типа тестов: </a:t>
            </a:r>
            <a:r>
              <a:rPr lang="en-US" sz="3200" b="1" i="1" u="sng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listening, writing и reading</a:t>
            </a:r>
            <a:r>
              <a:rPr lang="en-US" sz="32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, каждый из которых содержит </a:t>
            </a:r>
            <a:r>
              <a:rPr lang="en-US" sz="32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три</a:t>
            </a:r>
            <a:r>
              <a:rPr lang="en-US" sz="32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320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варианта</a:t>
            </a:r>
            <a:r>
              <a:rPr lang="en-US" sz="32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.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4823579"/>
            <a:ext cx="13042821" cy="17170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32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Для </a:t>
            </a:r>
            <a:r>
              <a:rPr lang="en-US" sz="3200" b="1" i="1" u="sng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listening</a:t>
            </a:r>
            <a:r>
              <a:rPr lang="en-US" sz="32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используются аудиофайлы, для остальных — текстовые вопросы. Пользователь отвечает на вопросы, а бот сверяет ответы с эталонным ответом и сообщает результаты, что способствует эффективной проверке знаний.</a:t>
            </a:r>
            <a:endParaRPr lang="en-US" sz="3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B9C942-63DE-49BA-BBC9-A7DFD9A0C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884212"/>
            <a:ext cx="5441788" cy="171706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35176D-8A90-47EF-95B0-2823C2494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493" y="2947044"/>
            <a:ext cx="5742895" cy="159140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EF0EC0A-1A79-4447-B562-5C75172B6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925" y="6562456"/>
            <a:ext cx="5835692" cy="110618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109398B-DBCF-49AD-BBCB-DD74B00C4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6696" y="6331617"/>
            <a:ext cx="5860814" cy="15678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9" y="896457"/>
            <a:ext cx="81544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5400" b="1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Функция перевода текста</a:t>
            </a:r>
            <a:endParaRPr lang="en-US" sz="5400" b="1" dirty="0"/>
          </a:p>
        </p:txBody>
      </p:sp>
      <p:sp>
        <p:nvSpPr>
          <p:cNvPr id="4" name="Text 2"/>
          <p:cNvSpPr/>
          <p:nvPr/>
        </p:nvSpPr>
        <p:spPr>
          <a:xfrm>
            <a:off x="225379" y="1989439"/>
            <a:ext cx="4158616" cy="518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600" b="1" i="1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Выбор направления</a:t>
            </a:r>
            <a:endParaRPr lang="en-US" sz="3600" b="1" i="1" dirty="0"/>
          </a:p>
        </p:txBody>
      </p:sp>
      <p:sp>
        <p:nvSpPr>
          <p:cNvPr id="5" name="Text 3"/>
          <p:cNvSpPr/>
          <p:nvPr/>
        </p:nvSpPr>
        <p:spPr>
          <a:xfrm>
            <a:off x="225379" y="2800517"/>
            <a:ext cx="4442102" cy="216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Пользователь выбирает направление перевода: английский на русский или наоборот.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4710983" y="5072882"/>
            <a:ext cx="29752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600" b="1" i="1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Ввод и перевод слова</a:t>
            </a:r>
            <a:endParaRPr lang="en-US" sz="3600" b="1" i="1" dirty="0"/>
          </a:p>
        </p:txBody>
      </p:sp>
      <p:sp>
        <p:nvSpPr>
          <p:cNvPr id="8" name="Text 6"/>
          <p:cNvSpPr/>
          <p:nvPr/>
        </p:nvSpPr>
        <p:spPr>
          <a:xfrm>
            <a:off x="4797481" y="5831288"/>
            <a:ext cx="4320171" cy="2315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Вводится слово или фраза, которая отправляется на API </a:t>
            </a:r>
            <a:r>
              <a:rPr lang="en-US" sz="2800" u="sng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libretranslate.de</a:t>
            </a:r>
            <a:r>
              <a:rPr lang="en-US" sz="28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для асинхронного перевода.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9117652" y="1989439"/>
            <a:ext cx="32623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600" b="1" i="1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Сохранение результата</a:t>
            </a:r>
            <a:endParaRPr lang="en-US" sz="3600" b="1" i="1" dirty="0"/>
          </a:p>
        </p:txBody>
      </p:sp>
      <p:sp>
        <p:nvSpPr>
          <p:cNvPr id="11" name="Text 9"/>
          <p:cNvSpPr/>
          <p:nvPr/>
        </p:nvSpPr>
        <p:spPr>
          <a:xfrm>
            <a:off x="9551773" y="2800517"/>
            <a:ext cx="49674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Перевод можно сохранить в один из собственных словарей пользователя для последующего изучения и практики.</a:t>
            </a:r>
            <a:endParaRPr lang="en-US" sz="2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CDCB648-F007-447D-B18A-F260E5E7A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57" y="4784661"/>
            <a:ext cx="4105848" cy="159486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517F02C-4CD2-44AD-9CD8-DCDC03BC65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0320" y="3680931"/>
            <a:ext cx="4039024" cy="40644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5ADFBD3-3787-4619-8860-664087A21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3576" y="5582094"/>
            <a:ext cx="5140101" cy="11308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0222" y="722684"/>
            <a:ext cx="84683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54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Особенности интерфейса бота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689477" y="1865366"/>
            <a:ext cx="13042821" cy="14792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32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Для создания дружественной атмосферы общения в боте используются "милые" обращения: "Пупсик", "Зай", "Заюшь". Такой неформальный стиль помогает облегчить взаимодействие с пользователем.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5060369"/>
            <a:ext cx="13042821" cy="1326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320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Сообщения поддерживают HTML-разметку, что позволяет выделять важные части текста. Для навигации применяются кнопки InlineKeyboard, обеспечивающие удобство и быстроту управления.</a:t>
            </a:r>
            <a:endParaRPr lang="en-US" sz="3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D8008C-4A6F-4DA9-AE57-011ED5D14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22" y="3698139"/>
            <a:ext cx="7145019" cy="41030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DAB16FE-50FC-4AE9-8C04-484B00093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075" y="4391326"/>
            <a:ext cx="7353223" cy="38616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0E12DD-5FBF-4568-8248-AF9A2C0AF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919" y="6669796"/>
            <a:ext cx="5304804" cy="129143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B982FA-11E7-47D6-A28E-ADCD82F5E2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9475" y="6268493"/>
            <a:ext cx="3991532" cy="123842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FDC493F-1FFE-4382-B60F-94A6762A74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4759" y="6693123"/>
            <a:ext cx="4379945" cy="12914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518</Words>
  <Application>Microsoft Office PowerPoint</Application>
  <PresentationFormat>Произвольный</PresentationFormat>
  <Paragraphs>71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Calibri</vt:lpstr>
      <vt:lpstr>Instrument Sans Semi Bold</vt:lpstr>
      <vt:lpstr>Instrument Sans Medium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Антон Тагун</cp:lastModifiedBy>
  <cp:revision>7</cp:revision>
  <dcterms:created xsi:type="dcterms:W3CDTF">2025-05-15T13:06:13Z</dcterms:created>
  <dcterms:modified xsi:type="dcterms:W3CDTF">2025-05-15T14:29:42Z</dcterms:modified>
</cp:coreProperties>
</file>