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0" r:id="rId3"/>
    <p:sldId id="257" r:id="rId4"/>
    <p:sldId id="260" r:id="rId5"/>
    <p:sldId id="259" r:id="rId6"/>
    <p:sldId id="264" r:id="rId7"/>
    <p:sldId id="265" r:id="rId8"/>
    <p:sldId id="267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76" r:id="rId21"/>
    <p:sldId id="281" r:id="rId22"/>
    <p:sldId id="258" r:id="rId23"/>
    <p:sldId id="266" r:id="rId24"/>
    <p:sldId id="282" r:id="rId25"/>
    <p:sldId id="283" r:id="rId26"/>
    <p:sldId id="284" r:id="rId27"/>
    <p:sldId id="262" r:id="rId28"/>
    <p:sldId id="285" r:id="rId29"/>
    <p:sldId id="286" r:id="rId30"/>
    <p:sldId id="287" r:id="rId31"/>
    <p:sldId id="288" r:id="rId32"/>
    <p:sldId id="269" r:id="rId33"/>
    <p:sldId id="28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FBA9D-7DFF-4C10-983F-B419216E3C0F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BD78B-D0F7-4B06-A4DE-21BB5D6B8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2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2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29FC-B7DD-4F3C-9874-80C1482EA84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7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abrastorage.org/storage/habraeffect/60/a0/60a0638879b89bfc5bcc6584ca3ff11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abrastorage.org/storage/habraeffect/c6/f8/c6f8188b199623b4937bf6a1b66df25c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abrastorage.org/storage/habraeffect/fe/6b/fe6b57079b5e7a2f195173ad982ecccc.p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ishack.in/tutorials/sift-scale-invariant-feature-transform-keypoint-orient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Ключевые точки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Компьютерное зрение</a:t>
            </a:r>
          </a:p>
          <a:p>
            <a:r>
              <a:rPr lang="ru-RU" dirty="0"/>
              <a:t>Лекция 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5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изображений с помощью ключевых точек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Найти ключевые точки (позиции пикселей)</a:t>
            </a:r>
            <a:endParaRPr lang="en-US" b="1" dirty="0"/>
          </a:p>
          <a:p>
            <a:pPr marL="914400" lvl="1" indent="-514350"/>
            <a:r>
              <a:rPr lang="ru-RU" b="1" dirty="0"/>
              <a:t>Детектор Харриса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Сформировать для каждой ключевой точки числовое описание (дескриптор)</a:t>
            </a:r>
          </a:p>
        </p:txBody>
      </p:sp>
    </p:spTree>
    <p:extLst>
      <p:ext uri="{BB962C8B-B14F-4D97-AF65-F5344CB8AC3E}">
        <p14:creationId xmlns:p14="http://schemas.microsoft.com/office/powerpoint/2010/main" val="235532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Харриса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2406278"/>
            <a:ext cx="2736304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15680" y="3018346"/>
            <a:ext cx="1008112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00931" y="3490199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3503712" y="3562199"/>
            <a:ext cx="72000" cy="72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00931" y="2965294"/>
            <a:ext cx="72000" cy="720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48627" y="198884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Изображение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953" y="2075457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Вопрос</a:t>
            </a:r>
            <a:endParaRPr lang="en-US" dirty="0"/>
          </a:p>
          <a:p>
            <a:r>
              <a:rPr lang="ru-RU" dirty="0"/>
              <a:t>Какая из</a:t>
            </a:r>
            <a:r>
              <a:rPr lang="en-US" dirty="0"/>
              <a:t> </a:t>
            </a:r>
            <a:r>
              <a:rPr lang="ru-RU" dirty="0"/>
              <a:t>точек </a:t>
            </a:r>
            <a:r>
              <a:rPr lang="en-US" dirty="0"/>
              <a:t>A, B, C </a:t>
            </a:r>
            <a:r>
              <a:rPr lang="ru-RU" dirty="0"/>
              <a:t> является хорошей ключевой точкой?</a:t>
            </a:r>
            <a:endParaRPr lang="en-US" dirty="0"/>
          </a:p>
          <a:p>
            <a:r>
              <a:rPr lang="en-US" dirty="0"/>
              <a:t>A </a:t>
            </a:r>
            <a:endParaRPr lang="ru-RU" dirty="0"/>
          </a:p>
          <a:p>
            <a:r>
              <a:rPr lang="en-US" dirty="0"/>
              <a:t>B</a:t>
            </a:r>
            <a:r>
              <a:rPr lang="ru-RU" dirty="0"/>
              <a:t>  </a:t>
            </a:r>
            <a:endParaRPr lang="en-US" dirty="0"/>
          </a:p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223792" y="32648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3712" y="33055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792" y="26841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8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Харриса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2406278"/>
            <a:ext cx="2736304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15680" y="3018346"/>
            <a:ext cx="1008112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00931" y="3490199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3503712" y="3562199"/>
            <a:ext cx="72000" cy="72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00931" y="2965294"/>
            <a:ext cx="72000" cy="720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48627" y="198884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Изображение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953" y="2075457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Вопрос</a:t>
            </a:r>
            <a:endParaRPr lang="en-US" dirty="0"/>
          </a:p>
          <a:p>
            <a:r>
              <a:rPr lang="ru-RU" dirty="0"/>
              <a:t>Какая из</a:t>
            </a:r>
            <a:r>
              <a:rPr lang="en-US" dirty="0"/>
              <a:t> </a:t>
            </a:r>
            <a:r>
              <a:rPr lang="ru-RU" dirty="0"/>
              <a:t>точек </a:t>
            </a:r>
            <a:r>
              <a:rPr lang="en-US" dirty="0"/>
              <a:t>A, B, C </a:t>
            </a:r>
            <a:r>
              <a:rPr lang="ru-RU" dirty="0"/>
              <a:t> является хорошей ключевой точкой?</a:t>
            </a:r>
            <a:endParaRPr lang="en-US" dirty="0"/>
          </a:p>
          <a:p>
            <a:r>
              <a:rPr lang="en-US" dirty="0"/>
              <a:t>A – </a:t>
            </a:r>
            <a:r>
              <a:rPr lang="ru-RU" dirty="0"/>
              <a:t>нет</a:t>
            </a:r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223792" y="32648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3712" y="33055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792" y="26841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Харриса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2406278"/>
            <a:ext cx="2736304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15680" y="3018346"/>
            <a:ext cx="1008112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00931" y="3490199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3503712" y="3562199"/>
            <a:ext cx="72000" cy="72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00931" y="2965294"/>
            <a:ext cx="72000" cy="720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48627" y="198884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Изображение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953" y="2075457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Вопрос</a:t>
            </a:r>
            <a:endParaRPr lang="en-US" dirty="0"/>
          </a:p>
          <a:p>
            <a:r>
              <a:rPr lang="ru-RU" dirty="0"/>
              <a:t>Какая из</a:t>
            </a:r>
            <a:r>
              <a:rPr lang="en-US" dirty="0"/>
              <a:t> </a:t>
            </a:r>
            <a:r>
              <a:rPr lang="ru-RU" dirty="0"/>
              <a:t>точек </a:t>
            </a:r>
            <a:r>
              <a:rPr lang="en-US" dirty="0"/>
              <a:t>A, B, C </a:t>
            </a:r>
            <a:r>
              <a:rPr lang="ru-RU" dirty="0"/>
              <a:t> является хорошей ключевой точкой?</a:t>
            </a:r>
            <a:endParaRPr lang="en-US" dirty="0"/>
          </a:p>
          <a:p>
            <a:r>
              <a:rPr lang="en-US" dirty="0"/>
              <a:t>A – </a:t>
            </a:r>
            <a:r>
              <a:rPr lang="ru-RU" dirty="0"/>
              <a:t>нет</a:t>
            </a:r>
            <a:endParaRPr lang="en-US" dirty="0"/>
          </a:p>
          <a:p>
            <a:r>
              <a:rPr lang="en-US" dirty="0"/>
              <a:t>B</a:t>
            </a:r>
            <a:r>
              <a:rPr lang="ru-RU" dirty="0"/>
              <a:t> – нет </a:t>
            </a:r>
            <a:endParaRPr lang="en-US" dirty="0"/>
          </a:p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223792" y="32648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3712" y="33055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792" y="26841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Харриса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2406278"/>
            <a:ext cx="2736304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15680" y="3018346"/>
            <a:ext cx="1008112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00931" y="3490199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3503712" y="3562199"/>
            <a:ext cx="72000" cy="72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00931" y="2965294"/>
            <a:ext cx="72000" cy="720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48627" y="198884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Изображение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953" y="2075457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Вопрос</a:t>
            </a:r>
            <a:endParaRPr lang="en-US" dirty="0"/>
          </a:p>
          <a:p>
            <a:r>
              <a:rPr lang="ru-RU" dirty="0"/>
              <a:t>Какая из</a:t>
            </a:r>
            <a:r>
              <a:rPr lang="en-US" dirty="0"/>
              <a:t> </a:t>
            </a:r>
            <a:r>
              <a:rPr lang="ru-RU" dirty="0"/>
              <a:t>точек </a:t>
            </a:r>
            <a:r>
              <a:rPr lang="en-US" dirty="0"/>
              <a:t>A, B, C </a:t>
            </a:r>
            <a:r>
              <a:rPr lang="ru-RU" dirty="0"/>
              <a:t> является хорошей ключевой точкой?</a:t>
            </a:r>
            <a:endParaRPr lang="en-US" dirty="0"/>
          </a:p>
          <a:p>
            <a:r>
              <a:rPr lang="en-US" dirty="0"/>
              <a:t>A – </a:t>
            </a:r>
            <a:r>
              <a:rPr lang="ru-RU" dirty="0"/>
              <a:t>нет</a:t>
            </a:r>
            <a:endParaRPr lang="en-US" dirty="0"/>
          </a:p>
          <a:p>
            <a:r>
              <a:rPr lang="en-US" dirty="0"/>
              <a:t>B</a:t>
            </a:r>
            <a:r>
              <a:rPr lang="ru-RU" dirty="0"/>
              <a:t> – нет </a:t>
            </a:r>
            <a:endParaRPr lang="en-US" dirty="0"/>
          </a:p>
          <a:p>
            <a:r>
              <a:rPr lang="en-US" dirty="0"/>
              <a:t>C</a:t>
            </a:r>
            <a:r>
              <a:rPr lang="ru-RU" dirty="0"/>
              <a:t> – ДА!!!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3792" y="32648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3712" y="33055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792" y="26841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Харриса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2406278"/>
            <a:ext cx="2736304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15680" y="3018346"/>
            <a:ext cx="1008112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00931" y="3490199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3503712" y="3562199"/>
            <a:ext cx="72000" cy="72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00931" y="2965294"/>
            <a:ext cx="72000" cy="720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48627" y="198884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Изображение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953" y="2075457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Вопрос</a:t>
            </a:r>
            <a:endParaRPr lang="en-US" dirty="0"/>
          </a:p>
          <a:p>
            <a:r>
              <a:rPr lang="ru-RU" dirty="0"/>
              <a:t>Какая из</a:t>
            </a:r>
            <a:r>
              <a:rPr lang="en-US" dirty="0"/>
              <a:t> </a:t>
            </a:r>
            <a:r>
              <a:rPr lang="ru-RU" dirty="0"/>
              <a:t>точек </a:t>
            </a:r>
            <a:r>
              <a:rPr lang="en-US" dirty="0"/>
              <a:t>A, B, C </a:t>
            </a:r>
            <a:r>
              <a:rPr lang="ru-RU" dirty="0"/>
              <a:t> является хорошей ключевой точкой?</a:t>
            </a:r>
            <a:endParaRPr lang="en-US" dirty="0"/>
          </a:p>
          <a:p>
            <a:r>
              <a:rPr lang="en-US" dirty="0"/>
              <a:t>A – </a:t>
            </a:r>
            <a:r>
              <a:rPr lang="ru-RU" dirty="0"/>
              <a:t>нет</a:t>
            </a:r>
            <a:endParaRPr lang="en-US" dirty="0"/>
          </a:p>
          <a:p>
            <a:r>
              <a:rPr lang="en-US" dirty="0"/>
              <a:t>B</a:t>
            </a:r>
            <a:r>
              <a:rPr lang="ru-RU" dirty="0"/>
              <a:t> – нет </a:t>
            </a:r>
            <a:endParaRPr lang="en-US" dirty="0"/>
          </a:p>
          <a:p>
            <a:r>
              <a:rPr lang="en-US" dirty="0"/>
              <a:t>C</a:t>
            </a:r>
            <a:r>
              <a:rPr lang="ru-RU" dirty="0"/>
              <a:t> – ДА!!!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3792" y="32648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3712" y="33055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792" y="26841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11624" y="4949408"/>
            <a:ext cx="6836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Детектор Харриса – детектор угловых точек</a:t>
            </a:r>
          </a:p>
        </p:txBody>
      </p:sp>
    </p:spTree>
    <p:extLst>
      <p:ext uri="{BB962C8B-B14F-4D97-AF65-F5344CB8AC3E}">
        <p14:creationId xmlns:p14="http://schemas.microsoft.com/office/powerpoint/2010/main" val="171245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поиска углов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240160"/>
            <a:ext cx="7467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ru-RU" sz="2800" dirty="0"/>
              <a:t>Точка должна быть «узнаваема» по малой окрестности (окну)</a:t>
            </a:r>
            <a:endParaRPr lang="en-US" sz="28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z="2800" dirty="0"/>
              <a:t>Сдвиг окна в любом направлении приводит к сильному изменению интенсивности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53000" y="3161308"/>
            <a:ext cx="2438400" cy="2779713"/>
            <a:chOff x="2160" y="1824"/>
            <a:chExt cx="1536" cy="1751"/>
          </a:xfrm>
        </p:grpSpPr>
        <p:pic>
          <p:nvPicPr>
            <p:cNvPr id="6" name="Picture 8" descr="corn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0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160" y="3284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</a:t>
              </a:r>
              <a:r>
                <a:rPr lang="ru-RU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край</a:t>
              </a:r>
              <a:r>
                <a:rPr lang="en-US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”</a:t>
              </a:r>
              <a:endParaRPr lang="ru-RU" sz="2400" dirty="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496" y="249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7543800" y="3161308"/>
            <a:ext cx="2667000" cy="2779713"/>
            <a:chOff x="3792" y="1824"/>
            <a:chExt cx="1680" cy="1751"/>
          </a:xfrm>
        </p:grpSpPr>
        <p:pic>
          <p:nvPicPr>
            <p:cNvPr id="11" name="Picture 9" descr="corn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2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936" y="3284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“corner”</a:t>
              </a:r>
              <a:endParaRPr lang="ru-RU" sz="2400" dirty="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224" y="201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4080" y="244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4080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656" y="244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4656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2286000" y="3161308"/>
            <a:ext cx="2362200" cy="3148013"/>
            <a:chOff x="480" y="1824"/>
            <a:chExt cx="1488" cy="1983"/>
          </a:xfrm>
        </p:grpSpPr>
        <p:pic>
          <p:nvPicPr>
            <p:cNvPr id="19" name="Picture 7" descr="corn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0" y="3284"/>
              <a:ext cx="129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</a:t>
              </a:r>
              <a:r>
                <a:rPr lang="ru-RU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гладкая область</a:t>
              </a:r>
              <a:r>
                <a:rPr lang="en-US" sz="2400" dirty="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”</a:t>
              </a:r>
              <a:endParaRPr lang="ru-RU" sz="2400" dirty="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344" y="249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776" y="292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1200" y="292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 flipV="1">
              <a:off x="1200" y="2352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1776" y="2352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649472" y="6553201"/>
            <a:ext cx="13206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A. Efros</a:t>
            </a:r>
          </a:p>
        </p:txBody>
      </p:sp>
    </p:spTree>
    <p:extLst>
      <p:ext uri="{BB962C8B-B14F-4D97-AF65-F5344CB8AC3E}">
        <p14:creationId xmlns:p14="http://schemas.microsoft.com/office/powerpoint/2010/main" val="4701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изменения интенсивности при сдвиге окна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743200" y="1981200"/>
          <a:ext cx="6934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768400" imgH="380880" progId="">
                  <p:embed/>
                </p:oleObj>
              </mc:Choice>
              <mc:Fallback>
                <p:oleObj name="Equation" r:id="rId3" imgW="2768400" imgH="380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6934200" cy="954088"/>
                      </a:xfrm>
                      <a:prstGeom prst="rect">
                        <a:avLst/>
                      </a:prstGeom>
                      <a:solidFill>
                        <a:srgbClr val="67D967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3810000"/>
            <a:ext cx="27813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1" y="4191000"/>
            <a:ext cx="1971675" cy="198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789364" y="4452939"/>
            <a:ext cx="1462087" cy="146367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4038601" y="3276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7720014" y="3590925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8153400" y="5084764"/>
            <a:ext cx="173038" cy="173037"/>
          </a:xfrm>
          <a:prstGeom prst="rect">
            <a:avLst/>
          </a:prstGeom>
          <a:noFill/>
          <a:ln w="254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848601" y="5224464"/>
            <a:ext cx="7159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4038601" y="5876925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23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изменения интенсивности при сдвиге окна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743200" y="1981200"/>
          <a:ext cx="6934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768400" imgH="380880" progId="">
                  <p:embed/>
                </p:oleObj>
              </mc:Choice>
              <mc:Fallback>
                <p:oleObj name="Equation" r:id="rId3" imgW="2768400" imgH="380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6934200" cy="954088"/>
                      </a:xfrm>
                      <a:prstGeom prst="rect">
                        <a:avLst/>
                      </a:prstGeom>
                      <a:solidFill>
                        <a:srgbClr val="67D967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3810000"/>
            <a:ext cx="27813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1" y="4191000"/>
            <a:ext cx="1971675" cy="198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789364" y="4452939"/>
            <a:ext cx="1462087" cy="146367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4038601" y="3276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720014" y="3590925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175126" y="4191001"/>
            <a:ext cx="1463675" cy="1463675"/>
          </a:xfrm>
          <a:prstGeom prst="rect">
            <a:avLst/>
          </a:prstGeom>
          <a:noFill/>
          <a:ln w="25400" algn="ctr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683626" y="4745039"/>
            <a:ext cx="174625" cy="174625"/>
          </a:xfrm>
          <a:prstGeom prst="rect">
            <a:avLst/>
          </a:prstGeom>
          <a:noFill/>
          <a:ln w="254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382001" y="4876800"/>
            <a:ext cx="715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(3,2)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038601" y="5876925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4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Облако рассеяния для производных*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0"/>
          <a:stretch/>
        </p:blipFill>
        <p:spPr bwMode="auto">
          <a:xfrm>
            <a:off x="1703513" y="1534837"/>
            <a:ext cx="7085037" cy="491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5521" y="6453336"/>
            <a:ext cx="43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 Collins, CSE486, Penn State University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9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5199-E659-4843-BF6B-DEDAAD30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F408-9A91-4B17-B78B-94B283D3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Детектор Харриса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Метод </a:t>
            </a:r>
            <a:r>
              <a:rPr lang="en-US" dirty="0"/>
              <a:t>SIFT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17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углов с помощью собственных чисел матрицы 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42048" y="1752600"/>
            <a:ext cx="43434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5848" y="609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7648" y="1828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299248" y="1752600"/>
            <a:ext cx="3886200" cy="3937000"/>
          </a:xfrm>
          <a:custGeom>
            <a:avLst/>
            <a:gdLst>
              <a:gd name="T0" fmla="*/ 0 w 2448"/>
              <a:gd name="T1" fmla="*/ 2147483647 h 2480"/>
              <a:gd name="T2" fmla="*/ 2147483647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2147483647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42049" y="4343400"/>
            <a:ext cx="1749425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66048" y="2362201"/>
            <a:ext cx="2667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ru-RU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Угол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большие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b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увеличивается во всех направлениях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6248" y="5105401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ru-RU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Край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18248" y="1905001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ru-RU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Край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65848" y="5313402"/>
            <a:ext cx="13296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ru-RU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Гладкая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</a:t>
            </a:r>
            <a:r>
              <a:rPr lang="ru-RU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область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737648" y="2133601"/>
            <a:ext cx="6096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988098" y="1828801"/>
            <a:ext cx="927100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70648" y="4953000"/>
            <a:ext cx="1524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 rot="5542000">
            <a:off x="6454280" y="5557044"/>
            <a:ext cx="927100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0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ключевым точкам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найти ключевые точки, инвариантные к</a:t>
            </a:r>
            <a:endParaRPr lang="en-US" dirty="0"/>
          </a:p>
          <a:p>
            <a:pPr lvl="1"/>
            <a:r>
              <a:rPr lang="ru-RU" dirty="0"/>
              <a:t>Масштабу</a:t>
            </a:r>
            <a:endParaRPr lang="en-US" dirty="0"/>
          </a:p>
          <a:p>
            <a:pPr lvl="1"/>
            <a:r>
              <a:rPr lang="ru-RU" dirty="0"/>
              <a:t>Повороту</a:t>
            </a:r>
            <a:endParaRPr lang="en-US" dirty="0"/>
          </a:p>
          <a:p>
            <a:pPr lvl="1"/>
            <a:r>
              <a:rPr lang="ru-RU" dirty="0"/>
              <a:t>Изменению яркости</a:t>
            </a:r>
            <a:endParaRPr lang="en-US" dirty="0"/>
          </a:p>
          <a:p>
            <a:pPr lvl="1"/>
            <a:r>
              <a:rPr lang="ru-RU" dirty="0"/>
              <a:t>Изменению угла обзора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3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 метода </a:t>
            </a:r>
            <a:r>
              <a:rPr lang="en-US" dirty="0"/>
              <a:t>SIFT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783" indent="-685783">
              <a:buFont typeface="+mj-lt"/>
              <a:buAutoNum type="arabicPeriod"/>
            </a:pPr>
            <a:r>
              <a:rPr lang="en-US" dirty="0"/>
              <a:t>Scale-space construction and </a:t>
            </a:r>
            <a:r>
              <a:rPr lang="en-US" dirty="0" err="1"/>
              <a:t>LoG</a:t>
            </a:r>
            <a:r>
              <a:rPr lang="en-US" dirty="0"/>
              <a:t> approximation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Preliminary search of key points locations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Removal of “bad” points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Assigning the directions for remaining points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Generation of descriptors</a:t>
            </a:r>
          </a:p>
        </p:txBody>
      </p:sp>
    </p:spTree>
    <p:extLst>
      <p:ext uri="{BB962C8B-B14F-4D97-AF65-F5344CB8AC3E}">
        <p14:creationId xmlns:p14="http://schemas.microsoft.com/office/powerpoint/2010/main" val="278004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1. Scale-space construction and </a:t>
            </a:r>
            <a:r>
              <a:rPr lang="en-US" sz="4800" dirty="0" err="1"/>
              <a:t>LoG</a:t>
            </a:r>
            <a:r>
              <a:rPr lang="en-US" sz="4800" dirty="0"/>
              <a:t> approximation</a:t>
            </a:r>
            <a:endParaRPr lang="ru-RU" sz="4800" dirty="0"/>
          </a:p>
        </p:txBody>
      </p:sp>
      <p:pic>
        <p:nvPicPr>
          <p:cNvPr id="6146" name="Picture 2" descr="https://habrastorage.org/storage/habraeffect/60/a0/60a0638879b89bfc5bcc6584ca3ff112.png">
            <a:hlinkClick r:id="rId2" tooltip="Хабрэффект.ру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1844825"/>
            <a:ext cx="7988629" cy="43774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492896"/>
            <a:ext cx="348439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Scale-space construction and </a:t>
            </a:r>
            <a:r>
              <a:rPr lang="en-US" dirty="0" err="1"/>
              <a:t>LoG</a:t>
            </a:r>
            <a:r>
              <a:rPr lang="en-US" dirty="0"/>
              <a:t> approximation</a:t>
            </a:r>
          </a:p>
        </p:txBody>
      </p:sp>
      <p:pic>
        <p:nvPicPr>
          <p:cNvPr id="1026" name="Picture 2" descr="http://aishack.in/static/img/tut/sift-oct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" y="1604798"/>
            <a:ext cx="3790223" cy="51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ishack.in/static/img/tut/sift-con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5" y="2233957"/>
            <a:ext cx="443994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ishack.in/static/img/tut/sift-gaussian-opera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6" y="2998787"/>
            <a:ext cx="443994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ishack.in/static/img/tut/sift-abs-sigma-matri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84" y="4265712"/>
            <a:ext cx="710445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19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Scale-space construction and </a:t>
            </a:r>
            <a:r>
              <a:rPr lang="en-US" dirty="0" err="1"/>
              <a:t>LoG</a:t>
            </a:r>
            <a:r>
              <a:rPr lang="en-US" dirty="0"/>
              <a:t> approximation</a:t>
            </a:r>
          </a:p>
        </p:txBody>
      </p:sp>
      <p:pic>
        <p:nvPicPr>
          <p:cNvPr id="2050" name="Picture 2" descr="http://aishack.in/static/img/tut/sift-dog-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" y="1412776"/>
            <a:ext cx="3973977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9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abrastorage.org/storage/habraeffect/c6/f8/c6f8188b199623b4937bf6a1b66df25c.png">
            <a:hlinkClick r:id="rId2" tooltip="Хабрэффект.ру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2420888"/>
            <a:ext cx="5782171" cy="36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Preliminary search of key points locations</a:t>
            </a:r>
          </a:p>
        </p:txBody>
      </p:sp>
    </p:spTree>
    <p:extLst>
      <p:ext uri="{BB962C8B-B14F-4D97-AF65-F5344CB8AC3E}">
        <p14:creationId xmlns:p14="http://schemas.microsoft.com/office/powerpoint/2010/main" val="223155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Removal of “bad” points</a:t>
            </a:r>
          </a:p>
        </p:txBody>
      </p:sp>
      <p:pic>
        <p:nvPicPr>
          <p:cNvPr id="3074" name="Picture 2" descr="http://aishack.in/static/img/tut/sift-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1316765"/>
            <a:ext cx="7680853" cy="554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8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aishack.in/static/img/tut/sift-orientation-hist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3582837"/>
            <a:ext cx="4893403" cy="32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descriptors</a:t>
            </a:r>
          </a:p>
        </p:txBody>
      </p:sp>
      <p:pic>
        <p:nvPicPr>
          <p:cNvPr id="4098" name="Picture 2" descr="http://aishack.in/static/img/tut/sift-a-key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16766"/>
            <a:ext cx="4367808" cy="27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ishack.in/static/img/tut/sift-orientation-wind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39" y="1316767"/>
            <a:ext cx="4339597" cy="28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6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29091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Generation of descriptors: Orientation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1988840"/>
            <a:ext cx="10945216" cy="4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7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сопоставления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два «похожих» изображения одной сцены</a:t>
            </a:r>
          </a:p>
          <a:p>
            <a:r>
              <a:rPr lang="ru-RU" dirty="0"/>
              <a:t>Вопрос: как найти отображение (правило преобразования) одного изображения на другое?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4221089"/>
            <a:ext cx="63531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28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Descriptors: Calculation of Descriptor Vector</a:t>
            </a:r>
            <a:endParaRPr lang="ru-RU" dirty="0"/>
          </a:p>
        </p:txBody>
      </p:sp>
      <p:pic>
        <p:nvPicPr>
          <p:cNvPr id="8194" name="Picture 2" descr="https://habrastorage.org/storage/habraeffect/fe/6b/fe6b57079b5e7a2f195173ad982ecccc.png">
            <a:hlinkClick r:id="rId2" tooltip="Хабрэффект.ру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1" y="2060850"/>
            <a:ext cx="101981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0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1" y="2416087"/>
            <a:ext cx="5376596" cy="31251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71" y="2308077"/>
            <a:ext cx="5388596" cy="323315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1977" y="1945517"/>
            <a:ext cx="226344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Find key points</a:t>
            </a:r>
            <a:endParaRPr lang="ru-RU" sz="2667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80045" y="1938744"/>
            <a:ext cx="370389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Calculation of descriptors</a:t>
            </a:r>
            <a:endParaRPr lang="ru-RU" sz="2667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23445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60" y="1316765"/>
            <a:ext cx="9695723" cy="27269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9" y="4101075"/>
            <a:ext cx="9729081" cy="2736304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Matching</a:t>
            </a:r>
          </a:p>
        </p:txBody>
      </p:sp>
    </p:spTree>
    <p:extLst>
      <p:ext uri="{BB962C8B-B14F-4D97-AF65-F5344CB8AC3E}">
        <p14:creationId xmlns:p14="http://schemas.microsoft.com/office/powerpoint/2010/main" val="787466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http://aishack.in/tutorials/sift-scale-invariant-feature-transform-keypoint-orientation/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Области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Калибровка камер (оценка фундаментальной или существенной матрицы)</a:t>
            </a:r>
          </a:p>
          <a:p>
            <a:r>
              <a:rPr lang="ru-RU" dirty="0"/>
              <a:t>Системы зрения роботов</a:t>
            </a:r>
          </a:p>
          <a:p>
            <a:r>
              <a:rPr lang="ru-RU" dirty="0"/>
              <a:t>Трехмерная реконструкция</a:t>
            </a:r>
          </a:p>
          <a:p>
            <a:r>
              <a:rPr lang="ru-RU" dirty="0"/>
              <a:t>Видео аналитика (слежение, распознавание)</a:t>
            </a:r>
          </a:p>
          <a:p>
            <a:r>
              <a:rPr lang="ru-RU" dirty="0"/>
              <a:t>Панорамная съемка</a:t>
            </a:r>
            <a:r>
              <a:rPr lang="en-US" dirty="0"/>
              <a:t>, </a:t>
            </a:r>
            <a:r>
              <a:rPr lang="ru-RU" dirty="0"/>
              <a:t>сшивка изображений</a:t>
            </a:r>
          </a:p>
          <a:p>
            <a:r>
              <a:rPr lang="ru-RU" dirty="0"/>
              <a:t>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40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признаки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найти точки на изображении:</a:t>
            </a:r>
          </a:p>
          <a:p>
            <a:pPr lvl="1"/>
            <a:r>
              <a:rPr lang="ru-RU" dirty="0"/>
              <a:t>присутствуют на других изображениях сцены</a:t>
            </a:r>
          </a:p>
          <a:p>
            <a:pPr lvl="1"/>
            <a:r>
              <a:rPr lang="ru-RU" dirty="0"/>
              <a:t>хорошо локализованы</a:t>
            </a:r>
          </a:p>
          <a:p>
            <a:pPr lvl="1"/>
            <a:r>
              <a:rPr lang="ru-RU" dirty="0"/>
              <a:t>имеют «уникальный» компактный дескриптор (числовой вектор)</a:t>
            </a:r>
          </a:p>
          <a:p>
            <a:pPr lvl="1"/>
            <a:r>
              <a:rPr lang="ru-RU" dirty="0"/>
              <a:t>эффективны для применения на практике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95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WINDOWS\Desktop\iccv2003\images\SIFT2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924300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 descr="C:\WINDOWS\Desktop\iccv2003\images\SIF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924301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C:\WINDOWS\Desktop\is2003\images\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C:\WINDOWS\Desktop\is2003\images\imag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для панорам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2279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C:\WINDOWS\Desktop\is2003\images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5" descr="C:\WINDOWS\Desktop\is2003\images\im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для панорам</a:t>
            </a:r>
            <a:endParaRPr lang="en-US" altLang="ru-RU" dirty="0"/>
          </a:p>
        </p:txBody>
      </p:sp>
      <p:pic>
        <p:nvPicPr>
          <p:cNvPr id="45061" name="Picture 7" descr="C:\WINDOWS\Desktop\is2003\images\matches1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921125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8" descr="C:\WINDOWS\Desktop\is2003\images\matches2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3921125"/>
            <a:ext cx="3675062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1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WINDOWS\Desktop\is2003\images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 descr="C:\WINDOWS\Desktop\is2003\images\im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для панорам</a:t>
            </a:r>
            <a:endParaRPr lang="en-US" altLang="ru-RU" dirty="0"/>
          </a:p>
        </p:txBody>
      </p:sp>
      <p:pic>
        <p:nvPicPr>
          <p:cNvPr id="48133" name="Picture 7" descr="C:\WINDOWS\Desktop\is2003\images\homograp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4" y="3922714"/>
            <a:ext cx="5691187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AutoShape 8"/>
          <p:cNvSpPr>
            <a:spLocks noChangeArrowheads="1"/>
          </p:cNvSpPr>
          <p:nvPr/>
        </p:nvSpPr>
        <p:spPr bwMode="auto">
          <a:xfrm>
            <a:off x="5715001" y="3372445"/>
            <a:ext cx="739775" cy="746522"/>
          </a:xfrm>
          <a:prstGeom prst="downArrow">
            <a:avLst>
              <a:gd name="adj1" fmla="val 50000"/>
              <a:gd name="adj2" fmla="val 36856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1pPr>
            <a:lvl2pPr marL="37931725" indent="-37474525" eaLnBrk="0" hangingPunct="0"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2pPr>
            <a:lvl3pPr eaLnBrk="0" hangingPunct="0"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3pPr>
            <a:lvl4pPr eaLnBrk="0" hangingPunct="0"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4pPr>
            <a:lvl5pPr eaLnBrk="0" hangingPunct="0"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CCECFF"/>
                </a:solidFill>
                <a:latin typeface="Verdana" pitchFamily="-108" charset="0"/>
                <a:ea typeface="ＭＳ Ｐゴシック" pitchFamily="-108" charset="-128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0200040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изображений с помощью ключевых точек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Найти ключевые точки (позиции пикселей)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Сформировать для каждой ключевой точки числовое описание (дескриптор)</a:t>
            </a:r>
          </a:p>
        </p:txBody>
      </p:sp>
    </p:spTree>
    <p:extLst>
      <p:ext uri="{BB962C8B-B14F-4D97-AF65-F5344CB8AC3E}">
        <p14:creationId xmlns:p14="http://schemas.microsoft.com/office/powerpoint/2010/main" val="2754825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588</Words>
  <Application>Microsoft Office PowerPoint</Application>
  <PresentationFormat>Widescreen</PresentationFormat>
  <Paragraphs>135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Calibri</vt:lpstr>
      <vt:lpstr>Times New Roman</vt:lpstr>
      <vt:lpstr>Verdana</vt:lpstr>
      <vt:lpstr>Тема Office</vt:lpstr>
      <vt:lpstr>Equation</vt:lpstr>
      <vt:lpstr>Ключевые точки</vt:lpstr>
      <vt:lpstr>План</vt:lpstr>
      <vt:lpstr>Задача сопоставления изображений</vt:lpstr>
      <vt:lpstr>Области применения</vt:lpstr>
      <vt:lpstr>Локальные признаки</vt:lpstr>
      <vt:lpstr>Пример для панорам</vt:lpstr>
      <vt:lpstr>Пример для панорам</vt:lpstr>
      <vt:lpstr>Пример для панорам</vt:lpstr>
      <vt:lpstr>Описание изображений с помощью ключевых точек</vt:lpstr>
      <vt:lpstr>Описание изображений с помощью ключевых точек</vt:lpstr>
      <vt:lpstr>Детектор Харриса</vt:lpstr>
      <vt:lpstr>Детектор Харриса</vt:lpstr>
      <vt:lpstr>Детектор Харриса</vt:lpstr>
      <vt:lpstr>Детектор Харриса</vt:lpstr>
      <vt:lpstr>Детектор Харриса</vt:lpstr>
      <vt:lpstr>Основная идея поиска углов</vt:lpstr>
      <vt:lpstr>Анализ изменения интенсивности при сдвиге окна</vt:lpstr>
      <vt:lpstr>Анализ изменения интенсивности при сдвиге окна</vt:lpstr>
      <vt:lpstr>Облако рассеяния для производных*</vt:lpstr>
      <vt:lpstr>Классификация углов с помощью собственных чисел матрицы M</vt:lpstr>
      <vt:lpstr>Требования к ключевым точкам</vt:lpstr>
      <vt:lpstr>Основные шаги метода SIFT</vt:lpstr>
      <vt:lpstr>1. Scale-space construction and LoG approximation</vt:lpstr>
      <vt:lpstr>1. Scale-space construction and LoG approximation</vt:lpstr>
      <vt:lpstr>1. Scale-space construction and LoG approximation</vt:lpstr>
      <vt:lpstr>3. Preliminary search of key points locations</vt:lpstr>
      <vt:lpstr>4. Removal of “bad” points</vt:lpstr>
      <vt:lpstr>Generation of descriptors</vt:lpstr>
      <vt:lpstr>Generation of descriptors: Orientation</vt:lpstr>
      <vt:lpstr>Generation of Descriptors: Calculation of Descriptor Vector</vt:lpstr>
      <vt:lpstr>Example</vt:lpstr>
      <vt:lpstr>Key Points Matching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</dc:title>
  <dc:creator>scorpeus</dc:creator>
  <cp:lastModifiedBy>Veselov Anton</cp:lastModifiedBy>
  <cp:revision>53</cp:revision>
  <dcterms:created xsi:type="dcterms:W3CDTF">2016-02-29T15:10:03Z</dcterms:created>
  <dcterms:modified xsi:type="dcterms:W3CDTF">2020-12-06T09:08:40Z</dcterms:modified>
</cp:coreProperties>
</file>