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1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FBA9D-7DFF-4C10-983F-B419216E3C0F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BD78B-D0F7-4B06-A4DE-21BB5D6B8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4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4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11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3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2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35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0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12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9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29FC-B7DD-4F3C-9874-80C1482EA845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9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29FC-B7DD-4F3C-9874-80C1482EA845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2D04-BBFD-43DB-B433-3F0F743F8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17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Основы поиска объектов на изображениях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Компьютерное зрение</a:t>
            </a:r>
          </a:p>
          <a:p>
            <a:r>
              <a:rPr lang="ru-RU" dirty="0"/>
              <a:t>Лекция 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5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171E-90A8-4112-99F6-4F844DBD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Интегральное представление изображения</a:t>
            </a:r>
          </a:p>
        </p:txBody>
      </p:sp>
      <p:pic>
        <p:nvPicPr>
          <p:cNvPr id="1026" name="Picture 2" descr="Image result for integral image">
            <a:extLst>
              <a:ext uri="{FF2B5EF4-FFF2-40B4-BE49-F238E27FC236}">
                <a16:creationId xmlns:a16="http://schemas.microsoft.com/office/drawing/2014/main" id="{07630F01-3879-46D0-97AF-D57624E58A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1556792"/>
            <a:ext cx="226298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89F29-A2FD-4760-A9B3-5E7365D20D5C}"/>
                  </a:ext>
                </a:extLst>
              </p:cNvPr>
              <p:cNvSpPr txBox="1"/>
              <p:nvPr/>
            </p:nvSpPr>
            <p:spPr>
              <a:xfrm>
                <a:off x="1127448" y="1772816"/>
                <a:ext cx="460851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89F29-A2FD-4760-A9B3-5E7365D20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1772816"/>
                <a:ext cx="4608512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11611E-5041-47FF-B089-62750E48F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84" y="3422915"/>
            <a:ext cx="2835900" cy="22268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15EB5B-DE3A-4CEF-9875-7D9BE8E8C2A4}"/>
                  </a:ext>
                </a:extLst>
              </p:cNvPr>
              <p:cNvSpPr/>
              <p:nvPr/>
            </p:nvSpPr>
            <p:spPr>
              <a:xfrm>
                <a:off x="1626198" y="5778655"/>
                <a:ext cx="36263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15EB5B-DE3A-4CEF-9875-7D9BE8E8C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198" y="5778655"/>
                <a:ext cx="3626314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5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7C17-2E56-4727-96D1-628E6EBA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маски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40D5C-DE40-4768-8F47-81DBDA7E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28800"/>
            <a:ext cx="5029018" cy="4248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9FA91F-E18B-459C-9AEB-C95BB5121393}"/>
                  </a:ext>
                </a:extLst>
              </p:cNvPr>
              <p:cNvSpPr txBox="1"/>
              <p:nvPr/>
            </p:nvSpPr>
            <p:spPr>
              <a:xfrm>
                <a:off x="5776041" y="1844824"/>
                <a:ext cx="5806359" cy="3870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Всего 4 шаблона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Маска – индекс шаблона, размер, позиция в окне 24</a:t>
                </a:r>
                <a:r>
                  <a:rPr lang="en-US" sz="2400" dirty="0"/>
                  <a:t>x24 (</a:t>
                </a:r>
                <a:r>
                  <a:rPr lang="ru-RU" sz="2400" dirty="0"/>
                  <a:t>суммарно </a:t>
                </a:r>
                <a:r>
                  <a:rPr lang="en-US" sz="2400" dirty="0"/>
                  <a:t>~</a:t>
                </a:r>
                <a:r>
                  <a:rPr lang="ru-RU" sz="2400" dirty="0"/>
                  <a:t>160</a:t>
                </a:r>
                <a:r>
                  <a:rPr lang="en-US" sz="2400" dirty="0"/>
                  <a:t>K </a:t>
                </a:r>
                <a:r>
                  <a:rPr lang="ru-RU" sz="2400" dirty="0"/>
                  <a:t>возможных масок для 4 шаблонов)</a:t>
                </a: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Слабый классификатор – простейшее решающее правило вида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иначе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  <a:p>
                <a:pPr/>
                <a:r>
                  <a:rPr lang="ru-RU" sz="2400" dirty="0"/>
                  <a:t>где </a:t>
                </a:r>
                <a:r>
                  <a:rPr lang="en-US" sz="2400" dirty="0"/>
                  <a:t>x – </a:t>
                </a:r>
                <a:r>
                  <a:rPr lang="ru-RU" sz="2400" dirty="0"/>
                  <a:t>окно размером 24</a:t>
                </a:r>
                <a:r>
                  <a:rPr lang="en-US" sz="2400" dirty="0"/>
                  <a:t>x2</a:t>
                </a:r>
                <a:r>
                  <a:rPr lang="ru-RU" sz="2400" dirty="0"/>
                  <a:t>4 пикселя, </a:t>
                </a:r>
                <a:r>
                  <a:rPr lang="en-US" sz="2400" dirty="0"/>
                  <a:t>f </a:t>
                </a:r>
                <a:r>
                  <a:rPr lang="ru-RU" sz="2400" dirty="0"/>
                  <a:t>применение маски к окну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9FA91F-E18B-459C-9AEB-C95BB5121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41" y="1844824"/>
                <a:ext cx="5806359" cy="3870803"/>
              </a:xfrm>
              <a:prstGeom prst="rect">
                <a:avLst/>
              </a:prstGeom>
              <a:blipFill>
                <a:blip r:embed="rId3"/>
                <a:stretch>
                  <a:fillRect l="-1681" t="-1260" b="-2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89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4EFC-E55F-4666-BF5A-18575792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маски</a:t>
            </a:r>
          </a:p>
        </p:txBody>
      </p:sp>
      <p:pic>
        <p:nvPicPr>
          <p:cNvPr id="2050" name="Picture 2" descr="Image result for viola jones">
            <a:extLst>
              <a:ext uri="{FF2B5EF4-FFF2-40B4-BE49-F238E27FC236}">
                <a16:creationId xmlns:a16="http://schemas.microsoft.com/office/drawing/2014/main" id="{0C2E139F-50F2-43D5-8E7C-B9002D0EF1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58"/>
          <a:stretch/>
        </p:blipFill>
        <p:spPr bwMode="auto">
          <a:xfrm>
            <a:off x="1487487" y="1961945"/>
            <a:ext cx="4938129" cy="326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54AF2F-7689-467D-B72B-79967F7B1AF5}"/>
                  </a:ext>
                </a:extLst>
              </p:cNvPr>
              <p:cNvSpPr txBox="1"/>
              <p:nvPr/>
            </p:nvSpPr>
            <p:spPr>
              <a:xfrm>
                <a:off x="7392144" y="1961945"/>
                <a:ext cx="3214470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54AF2F-7689-467D-B72B-79967F7B1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1961945"/>
                <a:ext cx="3214470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01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2053-37B7-4B68-8639-470ED715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сильного классификатора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9FB24-201C-499A-B29A-D9764E64B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3" t="15350" r="54134" b="5501"/>
          <a:stretch/>
        </p:blipFill>
        <p:spPr>
          <a:xfrm>
            <a:off x="479376" y="1385392"/>
            <a:ext cx="3816424" cy="5427984"/>
          </a:xfrm>
          <a:prstGeom prst="rect">
            <a:avLst/>
          </a:prstGeom>
        </p:spPr>
      </p:pic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AAB177FA-D78A-4DE7-A07C-29CC51A7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54" y="2204864"/>
            <a:ext cx="6175970" cy="355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15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3134-B75B-4008-915C-557285AA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 (</a:t>
            </a:r>
            <a:r>
              <a:rPr lang="en-US" dirty="0"/>
              <a:t>Attentional Cascade)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01E7-E63A-4054-A0EB-174E55F2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16831"/>
          </a:xfrm>
        </p:spPr>
        <p:txBody>
          <a:bodyPr/>
          <a:lstStyle/>
          <a:p>
            <a:r>
              <a:rPr lang="ru-RU" dirty="0"/>
              <a:t>Основная мысль</a:t>
            </a:r>
          </a:p>
          <a:p>
            <a:pPr lvl="1"/>
            <a:r>
              <a:rPr lang="ru-RU" dirty="0"/>
              <a:t>Более «маленькие» классификаторы (вычислительно простые) могут быть предварительно обучены для отсечения «негативных» окон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6AA31-C6D9-4188-922B-5F4A56AA2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19" t="42650" r="16926" b="18500"/>
          <a:stretch/>
        </p:blipFill>
        <p:spPr>
          <a:xfrm>
            <a:off x="3647728" y="3452120"/>
            <a:ext cx="4608512" cy="29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3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F4CF-B9FB-442A-9116-F7C4DB05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</a:t>
            </a:r>
            <a:r>
              <a:rPr lang="en-US" dirty="0"/>
              <a:t>FDDB</a:t>
            </a:r>
            <a:endParaRPr lang="ru-RU" dirty="0"/>
          </a:p>
        </p:txBody>
      </p:sp>
      <p:pic>
        <p:nvPicPr>
          <p:cNvPr id="8194" name="Picture 2" descr="Image result for fddb dataset">
            <a:extLst>
              <a:ext uri="{FF2B5EF4-FFF2-40B4-BE49-F238E27FC236}">
                <a16:creationId xmlns:a16="http://schemas.microsoft.com/office/drawing/2014/main" id="{E7F202A8-8848-492C-BBDA-B74BEA85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84784"/>
            <a:ext cx="809625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2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F80B-44D2-4C4C-8669-C336E167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</a:t>
            </a:r>
            <a:r>
              <a:rPr lang="en-US" dirty="0"/>
              <a:t>FDDB</a:t>
            </a:r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4093F26-6F3B-40C9-94DA-DFB7CF892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201737"/>
            <a:ext cx="809625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3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C679-283A-4836-A041-2B3865A2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(</a:t>
            </a:r>
            <a:r>
              <a:rPr lang="en-US" dirty="0"/>
              <a:t>Wider Face</a:t>
            </a:r>
            <a:r>
              <a:rPr lang="ru-RU" dirty="0"/>
              <a:t>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47F620-D2C4-4D2F-B4A6-C8FB6D70A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4938"/>
            <a:ext cx="12192000" cy="404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48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B2B5-FC92-4737-90BB-3595690D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(</a:t>
            </a:r>
            <a:r>
              <a:rPr lang="en-US" dirty="0"/>
              <a:t>Wider Face</a:t>
            </a:r>
            <a:r>
              <a:rPr lang="ru-RU" dirty="0"/>
              <a:t>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0C97617-2A70-46A5-881C-2E0F6FA4BA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474"/>
            <a:ext cx="10972800" cy="33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90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классификации и локализации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Классификация – сказать, присутствует ли объект заданного класса на изображении</a:t>
            </a:r>
          </a:p>
          <a:p>
            <a:r>
              <a:rPr lang="ru-RU" b="1" dirty="0"/>
              <a:t>Локализация – указать область на изображении (ограничивающую рамку), в которой присутствует объект заданного класса (например, лицо, автомобиль, дорожный знак и т. д.)</a:t>
            </a:r>
            <a:endParaRPr lang="en-US" b="1" dirty="0"/>
          </a:p>
          <a:p>
            <a:r>
              <a:rPr lang="ru-RU" dirty="0"/>
              <a:t>Сегментация – построить пиксельную карту для объектов (позднее)</a:t>
            </a:r>
          </a:p>
        </p:txBody>
      </p:sp>
    </p:spTree>
    <p:extLst>
      <p:ext uri="{BB962C8B-B14F-4D97-AF65-F5344CB8AC3E}">
        <p14:creationId xmlns:p14="http://schemas.microsoft.com/office/powerpoint/2010/main" val="70628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пешеходов на основе гистограммы ориентированных градиентов</a:t>
            </a:r>
          </a:p>
          <a:p>
            <a:r>
              <a:rPr lang="ru-RU" dirty="0"/>
              <a:t>Поиск лиц с использованием метода Виолы-Джонса</a:t>
            </a:r>
          </a:p>
        </p:txBody>
      </p:sp>
    </p:spTree>
    <p:extLst>
      <p:ext uri="{BB962C8B-B14F-4D97-AF65-F5344CB8AC3E}">
        <p14:creationId xmlns:p14="http://schemas.microsoft.com/office/powerpoint/2010/main" val="213915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Локализация с использованием скользящего окна</a:t>
            </a:r>
          </a:p>
        </p:txBody>
      </p:sp>
      <p:pic>
        <p:nvPicPr>
          <p:cNvPr id="5122" name="Picture 2" descr="C:\Work\Intel\ImageClassification\Framework\DataSets\PascalVoc2012\JPEGImages\2007_0016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628800"/>
            <a:ext cx="35718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75520" y="1628800"/>
            <a:ext cx="86409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207568" y="2276872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91944" y="1844824"/>
            <a:ext cx="5076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/>
              <a:t>Окно переменного размера</a:t>
            </a:r>
          </a:p>
          <a:p>
            <a:pPr marL="342900" indent="-342900">
              <a:buAutoNum type="arabicPeriod"/>
            </a:pP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Окно «проходит» по всей картинке с некоторым шагом</a:t>
            </a:r>
          </a:p>
          <a:p>
            <a:pPr marL="342900" indent="-342900">
              <a:buAutoNum type="arabicPeriod"/>
            </a:pP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Изображение в окне «тестируется» на наличие объекта необходимого класса</a:t>
            </a:r>
          </a:p>
          <a:p>
            <a:pPr marL="342900" indent="-342900"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5118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Типовая схема детектора объектов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1504" y="1268761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Содержимое окна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19737" y="2527581"/>
            <a:ext cx="1676549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Выделение признаков (дескриптора)</a:t>
            </a:r>
          </a:p>
        </p:txBody>
      </p:sp>
      <p:cxnSp>
        <p:nvCxnSpPr>
          <p:cNvPr id="9" name="Прямая со стрелкой 8"/>
          <p:cNvCxnSpPr>
            <a:endCxn id="7" idx="1"/>
          </p:cNvCxnSpPr>
          <p:nvPr/>
        </p:nvCxnSpPr>
        <p:spPr>
          <a:xfrm>
            <a:off x="2639616" y="2959629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Work\Intel\ImageClassification\Framework\DataSets\PascalVoc2012\JPEGImages\2007_00168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33083" r="36476"/>
          <a:stretch/>
        </p:blipFill>
        <p:spPr bwMode="auto">
          <a:xfrm>
            <a:off x="1775520" y="1988841"/>
            <a:ext cx="1008112" cy="2195959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672064" y="2532206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Классификация</a:t>
            </a:r>
          </a:p>
        </p:txBody>
      </p:sp>
      <p:cxnSp>
        <p:nvCxnSpPr>
          <p:cNvPr id="14" name="Прямая со стрелкой 13"/>
          <p:cNvCxnSpPr>
            <a:stCxn id="7" idx="3"/>
            <a:endCxn id="12" idx="1"/>
          </p:cNvCxnSpPr>
          <p:nvPr/>
        </p:nvCxnSpPr>
        <p:spPr>
          <a:xfrm>
            <a:off x="5396286" y="2959630"/>
            <a:ext cx="1275779" cy="4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3"/>
          </p:cNvCxnSpPr>
          <p:nvPr/>
        </p:nvCxnSpPr>
        <p:spPr>
          <a:xfrm>
            <a:off x="8400256" y="2964254"/>
            <a:ext cx="7920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03603" y="2359464"/>
            <a:ext cx="147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Решение о наличии объекта в окне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6285" y="2601779"/>
            <a:ext cx="103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Вектор чисел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9737" y="3419026"/>
            <a:ext cx="18729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Растр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Гистограмма визуальных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Гистограмма ориентированных градиентов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 т.д.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2065" y="3419027"/>
            <a:ext cx="1872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Каскады классификаторов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Машина опорных векторов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 т.д.</a:t>
            </a:r>
          </a:p>
        </p:txBody>
      </p:sp>
      <p:sp>
        <p:nvSpPr>
          <p:cNvPr id="31" name="Овал 30"/>
          <p:cNvSpPr/>
          <p:nvPr/>
        </p:nvSpPr>
        <p:spPr>
          <a:xfrm>
            <a:off x="6528049" y="1700808"/>
            <a:ext cx="201693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303338" y="5452485"/>
            <a:ext cx="836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В основе детекторов объектов, как правило, лежат методы машинного обучения</a:t>
            </a:r>
          </a:p>
        </p:txBody>
      </p:sp>
      <p:cxnSp>
        <p:nvCxnSpPr>
          <p:cNvPr id="34" name="Прямая со стрелкой 33"/>
          <p:cNvCxnSpPr>
            <a:stCxn id="32" idx="0"/>
            <a:endCxn id="31" idx="4"/>
          </p:cNvCxnSpPr>
          <p:nvPr/>
        </p:nvCxnSpPr>
        <p:spPr>
          <a:xfrm flipV="1">
            <a:off x="6485670" y="5013177"/>
            <a:ext cx="1050847" cy="4393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40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людей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Выделение признаков</a:t>
            </a:r>
            <a:r>
              <a:rPr lang="en-US" dirty="0"/>
              <a:t>: </a:t>
            </a:r>
            <a:r>
              <a:rPr lang="ru-RU" dirty="0"/>
              <a:t>гистограмма ориентированных градиентов (</a:t>
            </a:r>
            <a:r>
              <a:rPr lang="en-US" dirty="0" err="1"/>
              <a:t>HoG</a:t>
            </a:r>
            <a:r>
              <a:rPr lang="en-US" dirty="0"/>
              <a:t>, Histogram of Oriented Gradients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Классификация: метод опорных векторов (</a:t>
            </a:r>
            <a:r>
              <a:rPr lang="en-US" dirty="0"/>
              <a:t>SVM, Support Vector Machine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467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Формирование дескриптора окна: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Окно размером </a:t>
            </a:r>
            <a:r>
              <a:rPr lang="en-US" sz="2400" dirty="0" err="1"/>
              <a:t>WxH</a:t>
            </a:r>
            <a:r>
              <a:rPr lang="en-US" sz="2400" dirty="0"/>
              <a:t> </a:t>
            </a:r>
            <a:r>
              <a:rPr lang="ru-RU" sz="2400" dirty="0"/>
              <a:t>разбивается на непересекающиеся ячейки</a:t>
            </a:r>
            <a:r>
              <a:rPr lang="en-US" sz="2400" dirty="0"/>
              <a:t> </a:t>
            </a:r>
            <a:r>
              <a:rPr lang="ru-RU" sz="2400" dirty="0"/>
              <a:t>размером </a:t>
            </a:r>
            <a:r>
              <a:rPr lang="en-US" sz="2400" dirty="0" err="1"/>
              <a:t>MxN</a:t>
            </a:r>
            <a:r>
              <a:rPr lang="ru-RU" sz="2400" dirty="0"/>
              <a:t>, соседние ячейки собираются в пересекающиеся блоки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 каждой ячейке выделяются контуры и считаются направления градиентов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Направления равномерно квантуются на </a:t>
            </a:r>
            <a:r>
              <a:rPr lang="en-US" sz="2400" dirty="0"/>
              <a:t>Q </a:t>
            </a:r>
            <a:r>
              <a:rPr lang="ru-RU" sz="2400" dirty="0"/>
              <a:t>квантов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ru-RU" sz="2400" dirty="0"/>
              <a:t>читается гистограмма квантованных направлений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Гистограмма нормализуется</a:t>
            </a:r>
            <a:r>
              <a:rPr lang="en-US" sz="2400" dirty="0"/>
              <a:t> c </a:t>
            </a:r>
            <a:r>
              <a:rPr lang="ru-RU" sz="2400" dirty="0"/>
              <a:t>с учетом соседних ячеек в блоке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Дескриптор окна получается конкатенацией гистограмм в ячейках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0" indent="0" algn="ctr">
              <a:buNone/>
            </a:pPr>
            <a:r>
              <a:rPr lang="ru-RU" sz="2400" b="1" dirty="0"/>
              <a:t>Вопрос: какова длина дескриптора</a:t>
            </a:r>
            <a:r>
              <a:rPr lang="en-US" sz="2400" b="1" dirty="0"/>
              <a:t> (L)</a:t>
            </a:r>
            <a:r>
              <a:rPr lang="ru-RU" sz="2400" b="1" dirty="0"/>
              <a:t>?</a:t>
            </a:r>
          </a:p>
          <a:p>
            <a:pPr marL="0" indent="0" algn="ctr">
              <a:buNone/>
            </a:pPr>
            <a:endParaRPr lang="ru-RU" sz="2400" b="1" dirty="0"/>
          </a:p>
          <a:p>
            <a:pPr marL="0" indent="0" algn="ctr">
              <a:buNone/>
            </a:pPr>
            <a:r>
              <a:rPr lang="ru-RU" sz="2400" b="1" dirty="0"/>
              <a:t>Ответ: </a:t>
            </a:r>
            <a:r>
              <a:rPr lang="en-US" sz="2400" b="1" dirty="0"/>
              <a:t>L = W*H*Q/(M*N)</a:t>
            </a:r>
            <a:endParaRPr lang="ru-RU" sz="2400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Гистограмма ориентированных градиентов</a:t>
            </a:r>
            <a:r>
              <a:rPr lang="en-US" dirty="0"/>
              <a:t>*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623731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Dalal</a:t>
            </a:r>
            <a:r>
              <a:rPr lang="en-US" dirty="0"/>
              <a:t> and Bill </a:t>
            </a:r>
            <a:r>
              <a:rPr lang="en-US" dirty="0" err="1"/>
              <a:t>Triggs</a:t>
            </a:r>
            <a:r>
              <a:rPr lang="en-US" dirty="0"/>
              <a:t> “Histograms of Oriented Gradients for Human Detection” CVPR05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06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гистограммы ориентированных градиентов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1"/>
            <a:ext cx="8078688" cy="4525963"/>
          </a:xfrm>
        </p:spPr>
        <p:txBody>
          <a:bodyPr>
            <a:normAutofit fontScale="92500"/>
          </a:bodyPr>
          <a:lstStyle/>
          <a:p>
            <a:r>
              <a:rPr lang="ru-RU" dirty="0"/>
              <a:t>Для окна размером </a:t>
            </a:r>
            <a:r>
              <a:rPr lang="en-US" dirty="0"/>
              <a:t>64x128</a:t>
            </a:r>
          </a:p>
          <a:p>
            <a:pPr lvl="1"/>
            <a:r>
              <a:rPr lang="ru-RU" dirty="0"/>
              <a:t>Изображение разбивается на блоки размером </a:t>
            </a:r>
            <a:r>
              <a:rPr lang="en-US" dirty="0"/>
              <a:t>16x16 c 50% </a:t>
            </a:r>
            <a:r>
              <a:rPr lang="ru-RU" dirty="0"/>
              <a:t>перекрытием (105 блоков)</a:t>
            </a:r>
          </a:p>
          <a:p>
            <a:pPr lvl="1"/>
            <a:r>
              <a:rPr lang="ru-RU" dirty="0"/>
              <a:t>Каждый блок состоит из </a:t>
            </a:r>
            <a:r>
              <a:rPr lang="en-US" dirty="0"/>
              <a:t>4 </a:t>
            </a:r>
            <a:r>
              <a:rPr lang="ru-RU" dirty="0"/>
              <a:t>ячеек, размером </a:t>
            </a:r>
            <a:r>
              <a:rPr lang="en-US" dirty="0"/>
              <a:t>8x8</a:t>
            </a:r>
          </a:p>
          <a:p>
            <a:pPr lvl="1"/>
            <a:r>
              <a:rPr lang="ru-RU" dirty="0"/>
              <a:t>Направления градиента квантуются на 9 </a:t>
            </a:r>
            <a:r>
              <a:rPr lang="ru-RU" dirty="0" err="1"/>
              <a:t>бинов</a:t>
            </a:r>
            <a:endParaRPr lang="ru-RU" dirty="0"/>
          </a:p>
          <a:p>
            <a:pPr lvl="2"/>
            <a:r>
              <a:rPr lang="ru-RU" dirty="0"/>
              <a:t>Вклад градиента определяется магнитудой</a:t>
            </a:r>
          </a:p>
          <a:p>
            <a:pPr lvl="2"/>
            <a:r>
              <a:rPr lang="ru-RU" dirty="0"/>
              <a:t>Вклады интерполируются между соседними </a:t>
            </a:r>
            <a:r>
              <a:rPr lang="ru-RU" dirty="0" err="1"/>
              <a:t>бинами</a:t>
            </a:r>
            <a:endParaRPr lang="ru-RU" dirty="0"/>
          </a:p>
          <a:p>
            <a:pPr lvl="2"/>
            <a:r>
              <a:rPr lang="ru-RU" dirty="0"/>
              <a:t>Вклад может быть «взвешен» с помощью </a:t>
            </a:r>
            <a:r>
              <a:rPr lang="ru-RU" dirty="0" err="1"/>
              <a:t>гауссиана</a:t>
            </a:r>
            <a:endParaRPr lang="ru-RU" dirty="0"/>
          </a:p>
          <a:p>
            <a:pPr lvl="1"/>
            <a:r>
              <a:rPr lang="ru-RU" dirty="0"/>
              <a:t>Итоговая длина дескриптора: 105*4*9=3780</a:t>
            </a:r>
          </a:p>
          <a:p>
            <a:pPr lvl="1"/>
            <a:endParaRPr lang="ru-RU" dirty="0"/>
          </a:p>
        </p:txBody>
      </p:sp>
      <p:pic>
        <p:nvPicPr>
          <p:cNvPr id="5122" name="Picture 2" descr="Image result for hog pedestrian detection">
            <a:extLst>
              <a:ext uri="{FF2B5EF4-FFF2-40B4-BE49-F238E27FC236}">
                <a16:creationId xmlns:a16="http://schemas.microsoft.com/office/drawing/2014/main" id="{BEF9AC42-5B62-4E86-ACBC-3FF59487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600201"/>
            <a:ext cx="2553409" cy="502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34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24D5-1230-4BCC-93FB-239865C3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Детектирование лиц («классические» методы)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38B2-D9E1-494F-8385-335134FC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особенности алгоритма</a:t>
            </a:r>
          </a:p>
          <a:p>
            <a:pPr lvl="1"/>
            <a:r>
              <a:rPr lang="ru-RU" dirty="0"/>
              <a:t>Бинарные маски </a:t>
            </a:r>
            <a:r>
              <a:rPr lang="en-US" dirty="0"/>
              <a:t>(</a:t>
            </a:r>
            <a:r>
              <a:rPr lang="ru-RU" dirty="0"/>
              <a:t>признаки Хаара</a:t>
            </a:r>
            <a:r>
              <a:rPr lang="en-US" dirty="0"/>
              <a:t>) </a:t>
            </a:r>
            <a:r>
              <a:rPr lang="ru-RU" dirty="0"/>
              <a:t>для поиска шаблонов</a:t>
            </a:r>
            <a:endParaRPr lang="en-US" dirty="0"/>
          </a:p>
          <a:p>
            <a:pPr lvl="1"/>
            <a:r>
              <a:rPr lang="ru-RU" dirty="0"/>
              <a:t>Интегральное представление изображения для ускорения вычисления откликов</a:t>
            </a:r>
          </a:p>
          <a:p>
            <a:pPr lvl="1"/>
            <a:r>
              <a:rPr lang="ru-RU" dirty="0"/>
              <a:t>Применение метода </a:t>
            </a:r>
            <a:r>
              <a:rPr lang="en-US" dirty="0"/>
              <a:t>AdaBoost </a:t>
            </a:r>
            <a:r>
              <a:rPr lang="ru-RU" dirty="0"/>
              <a:t>для построения композиции классификаторов</a:t>
            </a:r>
          </a:p>
          <a:p>
            <a:pPr lvl="1"/>
            <a:r>
              <a:rPr lang="ru-RU" dirty="0"/>
              <a:t>Использование каскада алгоритмов для ускорения и повышения точности детектирование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1761861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518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Тема Office</vt:lpstr>
      <vt:lpstr>Основы поиска объектов на изображениях</vt:lpstr>
      <vt:lpstr>Задачи классификации и локализации</vt:lpstr>
      <vt:lpstr>План лекции</vt:lpstr>
      <vt:lpstr>Локализация с использованием скользящего окна</vt:lpstr>
      <vt:lpstr>Типовая схема детектора объектов</vt:lpstr>
      <vt:lpstr>Поиск людей</vt:lpstr>
      <vt:lpstr>Гистограмма ориентированных градиентов*</vt:lpstr>
      <vt:lpstr>Пример гистограммы ориентированных градиентов</vt:lpstr>
      <vt:lpstr>Детектирование лиц («классические» методы)</vt:lpstr>
      <vt:lpstr>Интегральное представление изображения</vt:lpstr>
      <vt:lpstr>Бинарные маски</vt:lpstr>
      <vt:lpstr>Применение маски</vt:lpstr>
      <vt:lpstr>Построение сильного классификатора</vt:lpstr>
      <vt:lpstr>Каскад (Attentional Cascade)</vt:lpstr>
      <vt:lpstr>Эффективность FDDB</vt:lpstr>
      <vt:lpstr>Эффективность FDDB</vt:lpstr>
      <vt:lpstr>Эффективность (Wider Face)</vt:lpstr>
      <vt:lpstr>Эффективность (Wider Face)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зрение</dc:title>
  <dc:creator>scorpeus</dc:creator>
  <cp:lastModifiedBy>Veselov Anton</cp:lastModifiedBy>
  <cp:revision>88</cp:revision>
  <dcterms:created xsi:type="dcterms:W3CDTF">2016-02-29T15:10:03Z</dcterms:created>
  <dcterms:modified xsi:type="dcterms:W3CDTF">2019-10-08T14:11:21Z</dcterms:modified>
</cp:coreProperties>
</file>