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20"/>
  </p:notesMasterIdLst>
  <p:sldIdLst>
    <p:sldId id="491" r:id="rId2"/>
    <p:sldId id="949" r:id="rId3"/>
    <p:sldId id="951" r:id="rId4"/>
    <p:sldId id="952" r:id="rId5"/>
    <p:sldId id="953" r:id="rId6"/>
    <p:sldId id="954" r:id="rId7"/>
    <p:sldId id="957" r:id="rId8"/>
    <p:sldId id="956" r:id="rId9"/>
    <p:sldId id="958" r:id="rId10"/>
    <p:sldId id="959" r:id="rId11"/>
    <p:sldId id="955" r:id="rId12"/>
    <p:sldId id="960" r:id="rId13"/>
    <p:sldId id="961" r:id="rId14"/>
    <p:sldId id="962" r:id="rId15"/>
    <p:sldId id="963" r:id="rId16"/>
    <p:sldId id="964" r:id="rId17"/>
    <p:sldId id="966" r:id="rId18"/>
    <p:sldId id="794" r:id="rId19"/>
  </p:sldIdLst>
  <p:sldSz cx="118872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gnizant Technology Solutions" initials="CTS" lastIdx="1" clrIdx="0">
    <p:extLst/>
  </p:cmAuthor>
  <p:cmAuthor id="2" name="Biswas, Dibalok (Cognizant)" initials="BD(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3FE"/>
    <a:srgbClr val="1B416F"/>
    <a:srgbClr val="003D6B"/>
    <a:srgbClr val="407088"/>
    <a:srgbClr val="9ED3E5"/>
    <a:srgbClr val="082F7A"/>
    <a:srgbClr val="E3EFFF"/>
    <a:srgbClr val="1D3A6C"/>
    <a:srgbClr val="DCEFF5"/>
    <a:srgbClr val="0018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73677" autoAdjust="0"/>
  </p:normalViewPr>
  <p:slideViewPr>
    <p:cSldViewPr>
      <p:cViewPr varScale="1">
        <p:scale>
          <a:sx n="65" d="100"/>
          <a:sy n="65" d="100"/>
        </p:scale>
        <p:origin x="1818" y="66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12factor.net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12factor.ne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FEBC10-AEF9-4B2E-AAF2-6DFF0F84BD82}" type="doc">
      <dgm:prSet loTypeId="urn:microsoft.com/office/officeart/2005/8/layout/defaul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559C236A-33A1-478B-A750-291A0C134382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200" b="1" smtClean="0">
              <a:solidFill>
                <a:schemeClr val="tx1"/>
              </a:solidFill>
              <a:latin typeface="Calibri" panose="020F0502020204030204" pitchFamily="34" charset="0"/>
            </a:rPr>
            <a:t>Componentization via Services</a:t>
          </a:r>
          <a:endParaRPr lang="en-US" sz="1200" b="1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584CBFE2-0889-416C-8F36-7CEDA6439244}" type="parTrans" cxnId="{93A8B47C-3C1F-48EF-9F27-E83D679689CF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BF0C6888-4406-424A-BA5E-B9D065AC1340}" type="sibTrans" cxnId="{93A8B47C-3C1F-48EF-9F27-E83D679689CF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ACA03A1-0C95-46CC-AD5E-2B5286F9738E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200" b="1" smtClean="0">
              <a:solidFill>
                <a:schemeClr val="tx1"/>
              </a:solidFill>
              <a:latin typeface="Calibri" panose="020F0502020204030204" pitchFamily="34" charset="0"/>
            </a:rPr>
            <a:t>Organized around Business Capabilities</a:t>
          </a:r>
          <a:endParaRPr lang="en-US" sz="1200" b="1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8D855887-A3E6-4495-AD19-7027AE453B96}" type="parTrans" cxnId="{F1BA34D9-2A2D-4175-8311-79188F5B1E2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66CAED5-F1E3-4352-81D2-14C147490504}" type="sibTrans" cxnId="{F1BA34D9-2A2D-4175-8311-79188F5B1E2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42AD4749-061B-4657-85B8-BD1E3DBE2AB7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200" b="1" smtClean="0">
              <a:solidFill>
                <a:schemeClr val="tx1"/>
              </a:solidFill>
              <a:latin typeface="Calibri" panose="020F0502020204030204" pitchFamily="34" charset="0"/>
            </a:rPr>
            <a:t>Products not Projects</a:t>
          </a:r>
          <a:endParaRPr lang="en-US" sz="1200" b="1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5D3F9BD-31F3-4F7D-8553-77AD8D59B41E}" type="parTrans" cxnId="{CBCF40FD-E18C-4831-B1D1-D81F05EB8119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D1B9C75-EDA4-45C9-9D94-09DB6C9F3050}" type="sibTrans" cxnId="{CBCF40FD-E18C-4831-B1D1-D81F05EB8119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3CEB839-3096-4D64-8389-73B56C01A8F0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200" b="1" smtClean="0">
              <a:solidFill>
                <a:schemeClr val="tx1"/>
              </a:solidFill>
              <a:latin typeface="Calibri" panose="020F0502020204030204" pitchFamily="34" charset="0"/>
            </a:rPr>
            <a:t>Smart endpoints and dumb pipes</a:t>
          </a:r>
          <a:endParaRPr lang="en-US" sz="1200" b="1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5D55966C-F216-4EEC-B23A-73BC5AAB3890}" type="parTrans" cxnId="{43358C8A-F60D-4372-AD7B-719DFAC8415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7E060B1-21F1-4363-89D2-CDA14FE2DABC}" type="sibTrans" cxnId="{43358C8A-F60D-4372-AD7B-719DFAC8415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7E629CA4-EF19-4386-A638-EBCEFD935414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200" b="1" smtClean="0">
              <a:solidFill>
                <a:schemeClr val="tx1"/>
              </a:solidFill>
              <a:latin typeface="Calibri" panose="020F0502020204030204" pitchFamily="34" charset="0"/>
            </a:rPr>
            <a:t>Decentralized Governance</a:t>
          </a:r>
          <a:endParaRPr lang="en-US" sz="1200" b="1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A1ADD03-FBC5-4E83-B1AE-69B878E23B9D}" type="parTrans" cxnId="{415F6D2B-63D7-4B84-BED1-7DC768A6734C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87DA7B5E-7260-4A6D-AA76-731AC1DB6A7C}" type="sibTrans" cxnId="{415F6D2B-63D7-4B84-BED1-7DC768A6734C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51DFB87-9077-4399-B586-C269AC55F359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200" b="1" smtClean="0">
              <a:solidFill>
                <a:schemeClr val="tx1"/>
              </a:solidFill>
              <a:latin typeface="Calibri" panose="020F0502020204030204" pitchFamily="34" charset="0"/>
            </a:rPr>
            <a:t>Decentralized Data Management</a:t>
          </a:r>
          <a:endParaRPr lang="en-US" sz="1200" b="1" dirty="0" smtClean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CFD782CB-F173-40E5-BBB2-13E92A4DD8FB}" type="parTrans" cxnId="{2DA69FA4-19A8-4CEC-9139-18312826EBDF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C55BD922-098D-45CC-9D9C-3A0F86172C42}" type="sibTrans" cxnId="{2DA69FA4-19A8-4CEC-9139-18312826EBDF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A7D1986-AC9B-4F59-9631-9F5DB839092F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200" b="1" smtClean="0">
              <a:solidFill>
                <a:schemeClr val="tx1"/>
              </a:solidFill>
              <a:latin typeface="Calibri" panose="020F0502020204030204" pitchFamily="34" charset="0"/>
            </a:rPr>
            <a:t>Infrastructure Automation</a:t>
          </a:r>
          <a:endParaRPr lang="en-US" sz="1200" b="1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6BE5343-B99D-46E9-AC5D-0061354ECEEC}" type="parTrans" cxnId="{572B5E2E-6C63-4C44-9A6A-3020244E5D29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4AA81E8-EE97-4A5F-81EA-C08D3C08552D}" type="sibTrans" cxnId="{572B5E2E-6C63-4C44-9A6A-3020244E5D29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6EC2CC2-7971-4BB2-9C77-4CDADD1178BC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200" b="1" smtClean="0">
              <a:solidFill>
                <a:schemeClr val="tx1"/>
              </a:solidFill>
              <a:latin typeface="Calibri" panose="020F0502020204030204" pitchFamily="34" charset="0"/>
            </a:rPr>
            <a:t>Design for failure</a:t>
          </a:r>
          <a:endParaRPr lang="en-US" sz="1200" b="1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89D339F-88C0-4DBB-BBD1-59FA171857CF}" type="parTrans" cxnId="{F4048542-9037-4B03-B35B-1D10C729D71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F2D5F5C-07B1-426B-A077-5DB6086D4461}" type="sibTrans" cxnId="{F4048542-9037-4B03-B35B-1D10C729D71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99B07B1-0BBA-417C-B519-A779F4708697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200" b="1" smtClean="0">
              <a:solidFill>
                <a:schemeClr val="tx1"/>
              </a:solidFill>
              <a:latin typeface="Calibri" panose="020F0502020204030204" pitchFamily="34" charset="0"/>
            </a:rPr>
            <a:t>Evolutionary Design</a:t>
          </a:r>
          <a:endParaRPr lang="en-US" sz="1200" b="1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BEA400FF-B875-4C2B-BB69-16619E8E2000}" type="parTrans" cxnId="{5769F9C4-F25D-4D9F-9A25-91649B1953A0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1067E50-2E43-4137-8742-6E8F676BF0C1}" type="sibTrans" cxnId="{5769F9C4-F25D-4D9F-9A25-91649B1953A0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8978D78D-EC5A-4866-9DF8-BFD22E4D8CC6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000" smtClean="0">
              <a:solidFill>
                <a:schemeClr val="tx1"/>
              </a:solidFill>
              <a:latin typeface="Calibri" panose="020F0502020204030204" pitchFamily="34" charset="0"/>
            </a:rPr>
            <a:t>Organize application with components instead of libraries</a:t>
          </a:r>
          <a:endParaRPr lang="en-US" sz="10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5EB708D5-AE1A-47F5-BE80-C6375E7168B4}" type="parTrans" cxnId="{6276B708-CE7A-41FA-94D5-4A4CD5AABE8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4C202D62-6F2E-4366-956D-8D345348488D}" type="sibTrans" cxnId="{6276B708-CE7A-41FA-94D5-4A4CD5AABE8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686E0F6-F53B-478B-9D1B-A8D34F236710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000" smtClean="0">
              <a:solidFill>
                <a:schemeClr val="tx1"/>
              </a:solidFill>
              <a:latin typeface="Calibri" panose="020F0502020204030204" pitchFamily="34" charset="0"/>
            </a:rPr>
            <a:t>Components with explicit public interface</a:t>
          </a:r>
          <a:endParaRPr lang="en-US" sz="10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78D08D0E-5D94-40E7-B0E5-C67B9185067D}" type="parTrans" cxnId="{03A76388-3377-4A7D-817B-58C39405C29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DD6943C-B79F-4620-897B-BD6188659613}" type="sibTrans" cxnId="{03A76388-3377-4A7D-817B-58C39405C29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BA1659E-4465-4CD8-8C4B-49DD705E9E01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000" smtClean="0">
              <a:solidFill>
                <a:schemeClr val="tx1"/>
              </a:solidFill>
              <a:latin typeface="Calibri" panose="020F0502020204030204" pitchFamily="34" charset="0"/>
            </a:rPr>
            <a:t>Split application with services </a:t>
          </a:r>
          <a:r>
            <a:rPr lang="en-US" sz="1000" b="0" i="0" smtClean="0">
              <a:solidFill>
                <a:schemeClr val="tx1"/>
              </a:solidFill>
              <a:latin typeface="Calibri" panose="020F0502020204030204" pitchFamily="34" charset="0"/>
            </a:rPr>
            <a:t>organized around </a:t>
          </a:r>
          <a:r>
            <a:rPr lang="en-US" sz="1000" b="1" i="0" smtClean="0">
              <a:solidFill>
                <a:schemeClr val="tx1"/>
              </a:solidFill>
              <a:latin typeface="Calibri" panose="020F0502020204030204" pitchFamily="34" charset="0"/>
            </a:rPr>
            <a:t>business capability instead of technical layers</a:t>
          </a:r>
          <a:endParaRPr lang="en-US" sz="10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F87B5113-C90D-438F-9D4C-EED3B3D1D022}" type="parTrans" cxnId="{D09912FD-F113-4845-AF8A-9846D89D2CF4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537C8D8-364B-4AAF-8E82-82A14AFA884A}" type="sibTrans" cxnId="{D09912FD-F113-4845-AF8A-9846D89D2CF4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82726C1-B2EA-471E-AE6F-862C3DF278F9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000" smtClean="0">
              <a:solidFill>
                <a:schemeClr val="tx1"/>
              </a:solidFill>
              <a:latin typeface="Calibri" panose="020F0502020204030204" pitchFamily="34" charset="0"/>
            </a:rPr>
            <a:t>Don’t just deliver certain requirements as project</a:t>
          </a:r>
          <a:endParaRPr lang="en-US" sz="10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6B28B54B-F6B7-4E46-83DC-EDBB97792344}" type="parTrans" cxnId="{0804942B-5A24-4580-AD49-10D878F6CE9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BC8078D-B189-4FFD-BD80-8B802BAC9A90}" type="sibTrans" cxnId="{0804942B-5A24-4580-AD49-10D878F6CE9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E4353A7-3E74-4C16-806A-E1B6336F14AA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000" smtClean="0">
              <a:solidFill>
                <a:schemeClr val="tx1"/>
              </a:solidFill>
              <a:latin typeface="Calibri" panose="020F0502020204030204" pitchFamily="34" charset="0"/>
            </a:rPr>
            <a:t>Deliver &amp; own services around capabilities as a product mentality</a:t>
          </a:r>
          <a:endParaRPr lang="en-US" sz="10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DA05828B-8612-4297-827C-B2397E379BB9}" type="parTrans" cxnId="{AEF3B968-2C36-40AC-88FA-2636C5D3BD5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79C48AFE-DA1C-4E6B-9D09-182A79EDC987}" type="sibTrans" cxnId="{AEF3B968-2C36-40AC-88FA-2636C5D3BD5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D09DBF0-7044-4020-88FC-9BEE18017CB8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000" smtClean="0">
              <a:solidFill>
                <a:schemeClr val="tx1"/>
              </a:solidFill>
              <a:latin typeface="Calibri" panose="020F0502020204030204" pitchFamily="34" charset="0"/>
            </a:rPr>
            <a:t>Avoid centralized orchestration engine line BPM or ESB</a:t>
          </a:r>
          <a:endParaRPr lang="en-US" sz="10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A21D64B-0BD9-4F62-BE55-F8F67488E7B3}" type="parTrans" cxnId="{D17CFE59-EC43-41BA-AEF8-72EE425F27EC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CDD81E6-E66C-4D0B-930F-90D7F1947479}" type="sibTrans" cxnId="{D17CFE59-EC43-41BA-AEF8-72EE425F27EC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8AF90BFA-61E0-48FF-9A4E-ED3E22589EEC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000" b="0" i="0" smtClean="0">
              <a:solidFill>
                <a:schemeClr val="tx1"/>
              </a:solidFill>
              <a:latin typeface="Calibri" panose="020F0502020204030204" pitchFamily="34" charset="0"/>
            </a:rPr>
            <a:t>Use choreography among service using messaging over a lightweight message bus</a:t>
          </a:r>
          <a:endParaRPr lang="en-US" sz="10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4C43765D-E1F8-4F35-9946-B0B54A10E3B1}" type="parTrans" cxnId="{C0D79454-A0FD-4C32-8BB2-2D4678ECDBF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893ADCC8-812B-4C1B-873E-7186C51CF6AA}" type="sibTrans" cxnId="{C0D79454-A0FD-4C32-8BB2-2D4678ECDBF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7337D93A-140D-4A62-A84B-DCD12B42442D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000" smtClean="0">
              <a:solidFill>
                <a:schemeClr val="tx1"/>
              </a:solidFill>
              <a:latin typeface="Calibri" panose="020F0502020204030204" pitchFamily="34" charset="0"/>
            </a:rPr>
            <a:t>Build service endpoints to own complete domain logic, UI to DB</a:t>
          </a:r>
          <a:endParaRPr lang="en-US" sz="10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B253A050-E73F-402F-8144-31914D31F6C2}" type="parTrans" cxnId="{648014BB-2BEF-4021-BF97-A9E6E9ABA74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0817F36-9180-4492-8CE6-E341BD1CA62E}" type="sibTrans" cxnId="{648014BB-2BEF-4021-BF97-A9E6E9ABA74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85CF4701-787B-4D9A-82B5-2B6AAE245075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000" smtClean="0">
              <a:solidFill>
                <a:schemeClr val="tx1"/>
              </a:solidFill>
              <a:latin typeface="Calibri" panose="020F0502020204030204" pitchFamily="34" charset="0"/>
            </a:rPr>
            <a:t>Don’t have one standard for application management</a:t>
          </a:r>
          <a:endParaRPr lang="en-US" sz="10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34865E30-AEF2-4F4D-A737-27D9B071B6AC}" type="parTrans" cxnId="{6884A24A-9D02-4776-853F-5CE6E087B9B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EB64197-62C7-421A-88F6-714D39059525}" type="sibTrans" cxnId="{6884A24A-9D02-4776-853F-5CE6E087B9B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A517D01-FE97-4826-8656-7F94E0366683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000" smtClean="0">
              <a:solidFill>
                <a:schemeClr val="tx1"/>
              </a:solidFill>
              <a:latin typeface="Calibri" panose="020F0502020204030204" pitchFamily="34" charset="0"/>
            </a:rPr>
            <a:t>Follow ‘you build, you run it’ principle to empower development team to pick and chose tools for version control, build, continuous testing &amp; integration, packing &amp; deploy </a:t>
          </a:r>
          <a:endParaRPr lang="en-US" sz="10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D94495B1-68BE-4FA3-971C-E01048EA8291}" type="parTrans" cxnId="{106C9666-02ED-4B0F-B754-80678EC514FD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CC83AD11-9744-4A81-BACB-5057CFF1F515}" type="sibTrans" cxnId="{106C9666-02ED-4B0F-B754-80678EC514FD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AC0F9A4-1AB3-495A-8F3B-7C83BFF8A7CA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000" smtClean="0">
              <a:solidFill>
                <a:schemeClr val="tx1"/>
              </a:solidFill>
              <a:latin typeface="Calibri" panose="020F0502020204030204" pitchFamily="34" charset="0"/>
            </a:rPr>
            <a:t>Follow a bounded context principle &amp; split the application into multiple contexts</a:t>
          </a:r>
          <a:endParaRPr lang="en-US" sz="1000" dirty="0" smtClean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319AB94F-8E7F-43E9-90CA-03A6F6C435E8}" type="parTrans" cxnId="{9D2CFFA8-B012-481E-BDB9-03D0868E4A8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D0995BE-4505-4368-A43B-F74A20815FD0}" type="sibTrans" cxnId="{9D2CFFA8-B012-481E-BDB9-03D0868E4A8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854F911-CD90-4826-8971-61540ECD21D2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000" dirty="0" smtClean="0">
              <a:solidFill>
                <a:schemeClr val="tx1"/>
              </a:solidFill>
              <a:latin typeface="Calibri" panose="020F0502020204030204" pitchFamily="34" charset="0"/>
            </a:rPr>
            <a:t>In general microservices enforce explicit boundaries around these bounded contexts having separate database per context</a:t>
          </a:r>
        </a:p>
      </dgm:t>
    </dgm:pt>
    <dgm:pt modelId="{B096C1C0-BC2E-4E99-A378-43F259851B24}" type="parTrans" cxnId="{18714CF3-255C-4937-BA17-8C33AA3867B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06F6840-DA3C-4ADB-8F36-91D5AF93C812}" type="sibTrans" cxnId="{18714CF3-255C-4937-BA17-8C33AA3867B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C5274ED-A21E-4D3C-8BAE-4B229A41230E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000" smtClean="0">
              <a:solidFill>
                <a:schemeClr val="tx1"/>
              </a:solidFill>
              <a:latin typeface="Calibri" panose="020F0502020204030204" pitchFamily="34" charset="0"/>
            </a:rPr>
            <a:t>Embrace continuous build and continuous integration techniques</a:t>
          </a:r>
          <a:endParaRPr lang="en-US" sz="10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2639C63B-D2C8-478F-85C1-029AEBD807DC}" type="parTrans" cxnId="{2935F1DF-17A7-4626-AFEE-5A4223F20FD0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942AF57-2FD7-46C7-9F4E-21992E5D364F}" type="sibTrans" cxnId="{2935F1DF-17A7-4626-AFEE-5A4223F20FD0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7B9CC994-6B8D-4B91-930B-F66ACEA03B76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000" smtClean="0">
              <a:solidFill>
                <a:schemeClr val="tx1"/>
              </a:solidFill>
              <a:latin typeface="Calibri" panose="020F0502020204030204" pitchFamily="34" charset="0"/>
            </a:rPr>
            <a:t>Maximize automation in build, unit testing, functional testing, acceptance testing, UAT, performance testing and product deployment</a:t>
          </a:r>
          <a:endParaRPr lang="en-US" sz="10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8F17FC5F-F3A2-45E1-BB26-BA3A973E0482}" type="parTrans" cxnId="{673A6718-2A28-45E7-A196-F5B862D39AA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73616253-CBE7-42AC-A69D-43F2A8445132}" type="sibTrans" cxnId="{673A6718-2A28-45E7-A196-F5B862D39AA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0D6A206-2AC9-4E98-8DBC-BF0CC7FED0F5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000" smtClean="0">
              <a:solidFill>
                <a:schemeClr val="tx1"/>
              </a:solidFill>
              <a:latin typeface="Calibri" panose="020F0502020204030204" pitchFamily="34" charset="0"/>
            </a:rPr>
            <a:t>Isolate failure at service level instead of application level</a:t>
          </a:r>
          <a:endParaRPr lang="en-US" sz="10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BC1F571F-412F-4447-8E13-48B1AD568FA8}" type="parTrans" cxnId="{37CC9583-EFF2-4D06-B8A0-C54A3B66C02C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23E47DA-3536-4A13-B7FE-E271899297AD}" type="sibTrans" cxnId="{37CC9583-EFF2-4D06-B8A0-C54A3B66C02C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1446087-7475-4D6B-B3DE-E8AA1524D446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000" smtClean="0">
              <a:solidFill>
                <a:schemeClr val="tx1"/>
              </a:solidFill>
              <a:latin typeface="Calibri" panose="020F0502020204030204" pitchFamily="34" charset="0"/>
            </a:rPr>
            <a:t>Rely heavily on service monitoring and automatic fault tolerant tools </a:t>
          </a:r>
          <a:endParaRPr lang="en-US" sz="10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E12F2C5D-BCD0-40F4-9B61-D80C566E6E37}" type="parTrans" cxnId="{939BCD84-A54C-4CD0-A1AF-FCCEEAE4B07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3AC59DD-D9FD-4EA0-B168-D57B0630E378}" type="sibTrans" cxnId="{939BCD84-A54C-4CD0-A1AF-FCCEEAE4B07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61C5C8CC-F591-425A-9A88-E5212651302B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000" smtClean="0">
              <a:solidFill>
                <a:schemeClr val="tx1"/>
              </a:solidFill>
              <a:latin typeface="Calibri" panose="020F0502020204030204" pitchFamily="34" charset="0"/>
            </a:rPr>
            <a:t>Services are aligned to organization unit in order to have a better cohesive solution</a:t>
          </a:r>
          <a:endParaRPr lang="en-US" sz="10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CB809ED3-4D3A-40C5-9E88-4F78F226C617}" type="sibTrans" cxnId="{0FE76264-9AFF-4CB6-BCE0-7CFA757B0BC4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7FDEF12B-4218-491B-AF47-0B28910CCEE5}" type="parTrans" cxnId="{0FE76264-9AFF-4CB6-BCE0-7CFA757B0BC4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7477599C-43BE-49C1-81BD-4D362E2B5EEC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000" dirty="0" smtClean="0">
              <a:solidFill>
                <a:schemeClr val="tx1"/>
              </a:solidFill>
              <a:latin typeface="Calibri" panose="020F0502020204030204" pitchFamily="34" charset="0"/>
            </a:rPr>
            <a:t>Partitioning a monolith application into multiple small, cohesive, loosely coupled services is quite daunting</a:t>
          </a:r>
          <a:endParaRPr lang="en-US" sz="10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4DF89F18-4C37-4472-8FC3-A7FCE08F7BB2}" type="parTrans" cxnId="{55CFB671-CB86-40C8-BE6D-285C15657CF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B19109CD-58F9-4556-82C3-D7ABB7BBFE34}" type="sibTrans" cxnId="{55CFB671-CB86-40C8-BE6D-285C15657CF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3EE6232-CB8B-443E-9893-623F9FF9F543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000" smtClean="0">
              <a:solidFill>
                <a:schemeClr val="tx1"/>
              </a:solidFill>
              <a:latin typeface="Calibri" panose="020F0502020204030204" pitchFamily="34" charset="0"/>
            </a:rPr>
            <a:t>Design failure can have more repercussion than that of monolithic application</a:t>
          </a:r>
          <a:endParaRPr lang="en-US" sz="10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B7C16F9D-AE0B-4D1D-B5A7-F9B7603D6FE4}" type="parTrans" cxnId="{528AD0F8-6044-46F5-B6F8-A62940F2AC7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B8D4209-53CA-4F85-8D89-7B67D96B3ED5}" type="sibTrans" cxnId="{528AD0F8-6044-46F5-B6F8-A62940F2AC7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7CE7130-E4C1-408A-AC13-5A6C8E699B0B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000" smtClean="0">
              <a:solidFill>
                <a:schemeClr val="tx1"/>
              </a:solidFill>
              <a:latin typeface="Calibri" panose="020F0502020204030204" pitchFamily="34" charset="0"/>
            </a:rPr>
            <a:t>No ‘silver bullet’ solution, have complexities of managing distributed system</a:t>
          </a:r>
          <a:endParaRPr lang="en-US" sz="10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6BA990A4-3468-4621-8471-D963A47BE2E7}" type="parTrans" cxnId="{75C5223C-EBEF-4F86-B784-FE25139B6CD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066F3C4-F083-4A16-B2AF-BF9F7BB6D9B1}" type="sibTrans" cxnId="{75C5223C-EBEF-4F86-B784-FE25139B6CD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1310C22-BB22-4A10-BC9F-38D764D520C6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rtl="0"/>
          <a:r>
            <a:rPr lang="en-US" sz="1000" smtClean="0">
              <a:solidFill>
                <a:schemeClr val="tx1"/>
              </a:solidFill>
              <a:latin typeface="Calibri" panose="020F0502020204030204" pitchFamily="34" charset="0"/>
            </a:rPr>
            <a:t>Should follow a </a:t>
          </a:r>
          <a:r>
            <a:rPr lang="en-US" sz="1000" b="1" smtClean="0">
              <a:solidFill>
                <a:schemeClr val="tx1"/>
              </a:solidFill>
              <a:latin typeface="Calibri" panose="020F0502020204030204" pitchFamily="34" charset="0"/>
            </a:rPr>
            <a:t>set of principles </a:t>
          </a:r>
          <a:r>
            <a:rPr lang="en-US" sz="1000" smtClean="0">
              <a:solidFill>
                <a:schemeClr val="tx1"/>
              </a:solidFill>
              <a:latin typeface="Calibri" panose="020F0502020204030204" pitchFamily="34" charset="0"/>
            </a:rPr>
            <a:t>to avoid issues later</a:t>
          </a:r>
          <a:endParaRPr lang="en-US" sz="10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47877221-D913-4DEC-AA4E-EAE0937F3ED2}" type="parTrans" cxnId="{82ACD027-D9C6-4C4B-9978-BB656CC4584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45A750C-A1C1-48B8-B3D4-8898009648E3}" type="sibTrans" cxnId="{82ACD027-D9C6-4C4B-9978-BB656CC4584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7FABAFF1-3CA9-48E5-A1BA-CCDFEBF23504}" type="pres">
      <dgm:prSet presAssocID="{2CFEBC10-AEF9-4B2E-AAF2-6DFF0F84BD8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2E7CD7-DA54-40FC-9A3F-8F3A7D0EDF45}" type="pres">
      <dgm:prSet presAssocID="{559C236A-33A1-478B-A750-291A0C134382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E83FD-A0CE-4ABC-BB48-F8063A66F563}" type="pres">
      <dgm:prSet presAssocID="{BF0C6888-4406-424A-BA5E-B9D065AC1340}" presName="sibTrans" presStyleCnt="0"/>
      <dgm:spPr/>
      <dgm:t>
        <a:bodyPr/>
        <a:lstStyle/>
        <a:p>
          <a:endParaRPr lang="en-US"/>
        </a:p>
      </dgm:t>
    </dgm:pt>
    <dgm:pt modelId="{CD7EA970-B970-4BF1-803D-DAF970759FBA}" type="pres">
      <dgm:prSet presAssocID="{2ACA03A1-0C95-46CC-AD5E-2B5286F9738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DED2A9-033B-4904-AD26-92D4D7D8B4F1}" type="pres">
      <dgm:prSet presAssocID="{066CAED5-F1E3-4352-81D2-14C147490504}" presName="sibTrans" presStyleCnt="0"/>
      <dgm:spPr/>
      <dgm:t>
        <a:bodyPr/>
        <a:lstStyle/>
        <a:p>
          <a:endParaRPr lang="en-US"/>
        </a:p>
      </dgm:t>
    </dgm:pt>
    <dgm:pt modelId="{15B61140-130C-45E5-8BF9-E960B84E5CD2}" type="pres">
      <dgm:prSet presAssocID="{42AD4749-061B-4657-85B8-BD1E3DBE2AB7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BD02D-3BAE-4EEE-AEA6-8D80BAAF11F8}" type="pres">
      <dgm:prSet presAssocID="{3D1B9C75-EDA4-45C9-9D94-09DB6C9F3050}" presName="sibTrans" presStyleCnt="0"/>
      <dgm:spPr/>
      <dgm:t>
        <a:bodyPr/>
        <a:lstStyle/>
        <a:p>
          <a:endParaRPr lang="en-US"/>
        </a:p>
      </dgm:t>
    </dgm:pt>
    <dgm:pt modelId="{0B741FD7-9864-4495-A792-724497440C0A}" type="pres">
      <dgm:prSet presAssocID="{23CEB839-3096-4D64-8389-73B56C01A8F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F7B71-0479-4A02-A21D-7D896B307607}" type="pres">
      <dgm:prSet presAssocID="{D7E060B1-21F1-4363-89D2-CDA14FE2DABC}" presName="sibTrans" presStyleCnt="0"/>
      <dgm:spPr/>
      <dgm:t>
        <a:bodyPr/>
        <a:lstStyle/>
        <a:p>
          <a:endParaRPr lang="en-US"/>
        </a:p>
      </dgm:t>
    </dgm:pt>
    <dgm:pt modelId="{518DFD7A-69EB-4237-BB2B-BFE29B9889DD}" type="pres">
      <dgm:prSet presAssocID="{7E629CA4-EF19-4386-A638-EBCEFD93541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C7D32-2A1D-43B1-921D-650DD46EEFE6}" type="pres">
      <dgm:prSet presAssocID="{87DA7B5E-7260-4A6D-AA76-731AC1DB6A7C}" presName="sibTrans" presStyleCnt="0"/>
      <dgm:spPr/>
      <dgm:t>
        <a:bodyPr/>
        <a:lstStyle/>
        <a:p>
          <a:endParaRPr lang="en-US"/>
        </a:p>
      </dgm:t>
    </dgm:pt>
    <dgm:pt modelId="{03F7027D-E486-4794-9BA7-662C76022ECE}" type="pres">
      <dgm:prSet presAssocID="{551DFB87-9077-4399-B586-C269AC55F35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EC4848-3566-4D81-945B-539F105D984D}" type="pres">
      <dgm:prSet presAssocID="{C55BD922-098D-45CC-9D9C-3A0F86172C42}" presName="sibTrans" presStyleCnt="0"/>
      <dgm:spPr/>
      <dgm:t>
        <a:bodyPr/>
        <a:lstStyle/>
        <a:p>
          <a:endParaRPr lang="en-US"/>
        </a:p>
      </dgm:t>
    </dgm:pt>
    <dgm:pt modelId="{C9712482-7F1E-4C7E-902F-7078F16FC1FC}" type="pres">
      <dgm:prSet presAssocID="{3A7D1986-AC9B-4F59-9631-9F5DB839092F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47C403-3875-4A3A-8671-7A23366734AB}" type="pres">
      <dgm:prSet presAssocID="{14AA81E8-EE97-4A5F-81EA-C08D3C08552D}" presName="sibTrans" presStyleCnt="0"/>
      <dgm:spPr/>
      <dgm:t>
        <a:bodyPr/>
        <a:lstStyle/>
        <a:p>
          <a:endParaRPr lang="en-US"/>
        </a:p>
      </dgm:t>
    </dgm:pt>
    <dgm:pt modelId="{521EC1E8-F909-4FD4-AAF8-227DFDFF572E}" type="pres">
      <dgm:prSet presAssocID="{16EC2CC2-7971-4BB2-9C77-4CDADD1178B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7079C1-69CE-4D5C-8F1E-8CA6068976A2}" type="pres">
      <dgm:prSet presAssocID="{DF2D5F5C-07B1-426B-A077-5DB6086D4461}" presName="sibTrans" presStyleCnt="0"/>
      <dgm:spPr/>
      <dgm:t>
        <a:bodyPr/>
        <a:lstStyle/>
        <a:p>
          <a:endParaRPr lang="en-US"/>
        </a:p>
      </dgm:t>
    </dgm:pt>
    <dgm:pt modelId="{C78A0536-43C8-44C1-B2E5-630C492B796F}" type="pres">
      <dgm:prSet presAssocID="{F99B07B1-0BBA-417C-B519-A779F4708697}" presName="node" presStyleLbl="node1" presStyleIdx="8" presStyleCnt="9" custScaleX="1437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19CC9E-1AED-48BA-9F04-7EC0DB8396D6}" type="presOf" srcId="{5686E0F6-F53B-478B-9D1B-A8D34F236710}" destId="{862E7CD7-DA54-40FC-9A3F-8F3A7D0EDF45}" srcOrd="0" destOrd="2" presId="urn:microsoft.com/office/officeart/2005/8/layout/default"/>
    <dgm:cxn modelId="{572B5E2E-6C63-4C44-9A6A-3020244E5D29}" srcId="{2CFEBC10-AEF9-4B2E-AAF2-6DFF0F84BD82}" destId="{3A7D1986-AC9B-4F59-9631-9F5DB839092F}" srcOrd="6" destOrd="0" parTransId="{96BE5343-B99D-46E9-AC5D-0061354ECEEC}" sibTransId="{14AA81E8-EE97-4A5F-81EA-C08D3C08552D}"/>
    <dgm:cxn modelId="{FB6D41F8-D9FA-4DEF-ADCF-C1CC892A7FF9}" type="presOf" srcId="{61C5C8CC-F591-425A-9A88-E5212651302B}" destId="{CD7EA970-B970-4BF1-803D-DAF970759FBA}" srcOrd="0" destOrd="2" presId="urn:microsoft.com/office/officeart/2005/8/layout/default"/>
    <dgm:cxn modelId="{25FBA35A-5B9B-44E3-A956-B91A3ABFE8C0}" type="presOf" srcId="{3A7D1986-AC9B-4F59-9631-9F5DB839092F}" destId="{C9712482-7F1E-4C7E-902F-7078F16FC1FC}" srcOrd="0" destOrd="0" presId="urn:microsoft.com/office/officeart/2005/8/layout/default"/>
    <dgm:cxn modelId="{20F2CD54-5CFF-423F-BD0F-CDF810C613C3}" type="presOf" srcId="{559C236A-33A1-478B-A750-291A0C134382}" destId="{862E7CD7-DA54-40FC-9A3F-8F3A7D0EDF45}" srcOrd="0" destOrd="0" presId="urn:microsoft.com/office/officeart/2005/8/layout/default"/>
    <dgm:cxn modelId="{55CFB671-CB86-40C8-BE6D-285C15657CFA}" srcId="{F99B07B1-0BBA-417C-B519-A779F4708697}" destId="{7477599C-43BE-49C1-81BD-4D362E2B5EEC}" srcOrd="0" destOrd="0" parTransId="{4DF89F18-4C37-4472-8FC3-A7FCE08F7BB2}" sibTransId="{B19109CD-58F9-4556-82C3-D7ABB7BBFE34}"/>
    <dgm:cxn modelId="{963A6A3E-D77B-4B99-974B-2A836101C0EC}" type="presOf" srcId="{42AD4749-061B-4657-85B8-BD1E3DBE2AB7}" destId="{15B61140-130C-45E5-8BF9-E960B84E5CD2}" srcOrd="0" destOrd="0" presId="urn:microsoft.com/office/officeart/2005/8/layout/default"/>
    <dgm:cxn modelId="{82ACD027-D9C6-4C4B-9978-BB656CC45846}" srcId="{F99B07B1-0BBA-417C-B519-A779F4708697}" destId="{31310C22-BB22-4A10-BC9F-38D764D520C6}" srcOrd="1" destOrd="0" parTransId="{47877221-D913-4DEC-AA4E-EAE0937F3ED2}" sibTransId="{945A750C-A1C1-48B8-B3D4-8898009648E3}"/>
    <dgm:cxn modelId="{415F6D2B-63D7-4B84-BED1-7DC768A6734C}" srcId="{2CFEBC10-AEF9-4B2E-AAF2-6DFF0F84BD82}" destId="{7E629CA4-EF19-4386-A638-EBCEFD935414}" srcOrd="4" destOrd="0" parTransId="{9A1ADD03-FBC5-4E83-B1AE-69B878E23B9D}" sibTransId="{87DA7B5E-7260-4A6D-AA76-731AC1DB6A7C}"/>
    <dgm:cxn modelId="{F4048542-9037-4B03-B35B-1D10C729D71B}" srcId="{2CFEBC10-AEF9-4B2E-AAF2-6DFF0F84BD82}" destId="{16EC2CC2-7971-4BB2-9C77-4CDADD1178BC}" srcOrd="7" destOrd="0" parTransId="{989D339F-88C0-4DBB-BBD1-59FA171857CF}" sibTransId="{DF2D5F5C-07B1-426B-A077-5DB6086D4461}"/>
    <dgm:cxn modelId="{2DA69FA4-19A8-4CEC-9139-18312826EBDF}" srcId="{2CFEBC10-AEF9-4B2E-AAF2-6DFF0F84BD82}" destId="{551DFB87-9077-4399-B586-C269AC55F359}" srcOrd="5" destOrd="0" parTransId="{CFD782CB-F173-40E5-BBB2-13E92A4DD8FB}" sibTransId="{C55BD922-098D-45CC-9D9C-3A0F86172C42}"/>
    <dgm:cxn modelId="{B85F45ED-F72E-4F05-A5E3-EFFDF23D4C08}" type="presOf" srcId="{E82726C1-B2EA-471E-AE6F-862C3DF278F9}" destId="{15B61140-130C-45E5-8BF9-E960B84E5CD2}" srcOrd="0" destOrd="1" presId="urn:microsoft.com/office/officeart/2005/8/layout/default"/>
    <dgm:cxn modelId="{C22DF3E2-316D-4569-9B11-A16B5580D0A6}" type="presOf" srcId="{A854F911-CD90-4826-8971-61540ECD21D2}" destId="{03F7027D-E486-4794-9BA7-662C76022ECE}" srcOrd="0" destOrd="2" presId="urn:microsoft.com/office/officeart/2005/8/layout/default"/>
    <dgm:cxn modelId="{673A6718-2A28-45E7-A196-F5B862D39AA8}" srcId="{3A7D1986-AC9B-4F59-9631-9F5DB839092F}" destId="{7B9CC994-6B8D-4B91-930B-F66ACEA03B76}" srcOrd="1" destOrd="0" parTransId="{8F17FC5F-F3A2-45E1-BB26-BA3A973E0482}" sibTransId="{73616253-CBE7-42AC-A69D-43F2A8445132}"/>
    <dgm:cxn modelId="{6884A24A-9D02-4776-853F-5CE6E087B9B8}" srcId="{7E629CA4-EF19-4386-A638-EBCEFD935414}" destId="{85CF4701-787B-4D9A-82B5-2B6AAE245075}" srcOrd="0" destOrd="0" parTransId="{34865E30-AEF2-4F4D-A737-27D9B071B6AC}" sibTransId="{AEB64197-62C7-421A-88F6-714D39059525}"/>
    <dgm:cxn modelId="{5AFF087B-FF9B-4D3D-85A5-824D932FAAFD}" type="presOf" srcId="{5BA1659E-4465-4CD8-8C4B-49DD705E9E01}" destId="{CD7EA970-B970-4BF1-803D-DAF970759FBA}" srcOrd="0" destOrd="1" presId="urn:microsoft.com/office/officeart/2005/8/layout/default"/>
    <dgm:cxn modelId="{1CE7437B-A65B-4F11-BE4F-5275D1ABDD20}" type="presOf" srcId="{AC5274ED-A21E-4D3C-8BAE-4B229A41230E}" destId="{C9712482-7F1E-4C7E-902F-7078F16FC1FC}" srcOrd="0" destOrd="1" presId="urn:microsoft.com/office/officeart/2005/8/layout/default"/>
    <dgm:cxn modelId="{AEF3B968-2C36-40AC-88FA-2636C5D3BD55}" srcId="{42AD4749-061B-4657-85B8-BD1E3DBE2AB7}" destId="{3E4353A7-3E74-4C16-806A-E1B6336F14AA}" srcOrd="1" destOrd="0" parTransId="{DA05828B-8612-4297-827C-B2397E379BB9}" sibTransId="{79C48AFE-DA1C-4E6B-9D09-182A79EDC987}"/>
    <dgm:cxn modelId="{116E7D4E-BE23-4CA4-8506-8CF1CBA939E3}" type="presOf" srcId="{8AF90BFA-61E0-48FF-9A4E-ED3E22589EEC}" destId="{0B741FD7-9864-4495-A792-724497440C0A}" srcOrd="0" destOrd="3" presId="urn:microsoft.com/office/officeart/2005/8/layout/default"/>
    <dgm:cxn modelId="{8C00F969-B076-4F29-9947-77C29B73666B}" type="presOf" srcId="{0A517D01-FE97-4826-8656-7F94E0366683}" destId="{518DFD7A-69EB-4237-BB2B-BFE29B9889DD}" srcOrd="0" destOrd="2" presId="urn:microsoft.com/office/officeart/2005/8/layout/default"/>
    <dgm:cxn modelId="{2B1CAD0B-91AE-4FBC-8708-2ACD9AD53F98}" type="presOf" srcId="{7E629CA4-EF19-4386-A638-EBCEFD935414}" destId="{518DFD7A-69EB-4237-BB2B-BFE29B9889DD}" srcOrd="0" destOrd="0" presId="urn:microsoft.com/office/officeart/2005/8/layout/default"/>
    <dgm:cxn modelId="{2935F1DF-17A7-4626-AFEE-5A4223F20FD0}" srcId="{3A7D1986-AC9B-4F59-9631-9F5DB839092F}" destId="{AC5274ED-A21E-4D3C-8BAE-4B229A41230E}" srcOrd="0" destOrd="0" parTransId="{2639C63B-D2C8-478F-85C1-029AEBD807DC}" sibTransId="{1942AF57-2FD7-46C7-9F4E-21992E5D364F}"/>
    <dgm:cxn modelId="{C0D79454-A0FD-4C32-8BB2-2D4678ECDBFB}" srcId="{23CEB839-3096-4D64-8389-73B56C01A8F0}" destId="{8AF90BFA-61E0-48FF-9A4E-ED3E22589EEC}" srcOrd="2" destOrd="0" parTransId="{4C43765D-E1F8-4F35-9946-B0B54A10E3B1}" sibTransId="{893ADCC8-812B-4C1B-873E-7186C51CF6AA}"/>
    <dgm:cxn modelId="{D09912FD-F113-4845-AF8A-9846D89D2CF4}" srcId="{2ACA03A1-0C95-46CC-AD5E-2B5286F9738E}" destId="{5BA1659E-4465-4CD8-8C4B-49DD705E9E01}" srcOrd="0" destOrd="0" parTransId="{F87B5113-C90D-438F-9D4C-EED3B3D1D022}" sibTransId="{9537C8D8-364B-4AAF-8E82-82A14AFA884A}"/>
    <dgm:cxn modelId="{3E02F334-096F-4A3D-A0A4-0EF428BBE047}" type="presOf" srcId="{2CFEBC10-AEF9-4B2E-AAF2-6DFF0F84BD82}" destId="{7FABAFF1-3CA9-48E5-A1BA-CCDFEBF23504}" srcOrd="0" destOrd="0" presId="urn:microsoft.com/office/officeart/2005/8/layout/default"/>
    <dgm:cxn modelId="{5769F9C4-F25D-4D9F-9A25-91649B1953A0}" srcId="{2CFEBC10-AEF9-4B2E-AAF2-6DFF0F84BD82}" destId="{F99B07B1-0BBA-417C-B519-A779F4708697}" srcOrd="8" destOrd="0" parTransId="{BEA400FF-B875-4C2B-BB69-16619E8E2000}" sibTransId="{11067E50-2E43-4137-8742-6E8F676BF0C1}"/>
    <dgm:cxn modelId="{942878D4-8BBB-4FBC-A982-E319ADC97781}" type="presOf" srcId="{16EC2CC2-7971-4BB2-9C77-4CDADD1178BC}" destId="{521EC1E8-F909-4FD4-AAF8-227DFDFF572E}" srcOrd="0" destOrd="0" presId="urn:microsoft.com/office/officeart/2005/8/layout/default"/>
    <dgm:cxn modelId="{B39AA79A-F231-4E0E-B20B-D779CA1D5C45}" type="presOf" srcId="{551DFB87-9077-4399-B586-C269AC55F359}" destId="{03F7027D-E486-4794-9BA7-662C76022ECE}" srcOrd="0" destOrd="0" presId="urn:microsoft.com/office/officeart/2005/8/layout/default"/>
    <dgm:cxn modelId="{1A2473E2-9778-43A9-B356-A43357D7FB83}" type="presOf" srcId="{8978D78D-EC5A-4866-9DF8-BFD22E4D8CC6}" destId="{862E7CD7-DA54-40FC-9A3F-8F3A7D0EDF45}" srcOrd="0" destOrd="1" presId="urn:microsoft.com/office/officeart/2005/8/layout/default"/>
    <dgm:cxn modelId="{12EEC42F-98AE-4E2A-8FAD-F00F02F13C16}" type="presOf" srcId="{2ACA03A1-0C95-46CC-AD5E-2B5286F9738E}" destId="{CD7EA970-B970-4BF1-803D-DAF970759FBA}" srcOrd="0" destOrd="0" presId="urn:microsoft.com/office/officeart/2005/8/layout/default"/>
    <dgm:cxn modelId="{F3BA086B-7875-4CC3-9C4B-C2E6496D1B6A}" type="presOf" srcId="{DAC0F9A4-1AB3-495A-8F3B-7C83BFF8A7CA}" destId="{03F7027D-E486-4794-9BA7-662C76022ECE}" srcOrd="0" destOrd="1" presId="urn:microsoft.com/office/officeart/2005/8/layout/default"/>
    <dgm:cxn modelId="{C8B38C1E-C351-499E-BB01-D8DE76C6316D}" type="presOf" srcId="{23EE6232-CB8B-443E-9893-623F9FF9F543}" destId="{C78A0536-43C8-44C1-B2E5-630C492B796F}" srcOrd="0" destOrd="3" presId="urn:microsoft.com/office/officeart/2005/8/layout/default"/>
    <dgm:cxn modelId="{37CC9583-EFF2-4D06-B8A0-C54A3B66C02C}" srcId="{16EC2CC2-7971-4BB2-9C77-4CDADD1178BC}" destId="{50D6A206-2AC9-4E98-8DBC-BF0CC7FED0F5}" srcOrd="0" destOrd="0" parTransId="{BC1F571F-412F-4447-8E13-48B1AD568FA8}" sibTransId="{923E47DA-3536-4A13-B7FE-E271899297AD}"/>
    <dgm:cxn modelId="{4ECBD9A8-A16E-4160-9596-72A5776454F1}" type="presOf" srcId="{2D09DBF0-7044-4020-88FC-9BEE18017CB8}" destId="{0B741FD7-9864-4495-A792-724497440C0A}" srcOrd="0" destOrd="1" presId="urn:microsoft.com/office/officeart/2005/8/layout/default"/>
    <dgm:cxn modelId="{939BCD84-A54C-4CD0-A1AF-FCCEEAE4B072}" srcId="{16EC2CC2-7971-4BB2-9C77-4CDADD1178BC}" destId="{E1446087-7475-4D6B-B3DE-E8AA1524D446}" srcOrd="1" destOrd="0" parTransId="{E12F2C5D-BCD0-40F4-9B61-D80C566E6E37}" sibTransId="{33AC59DD-D9FD-4EA0-B168-D57B0630E378}"/>
    <dgm:cxn modelId="{2041C66C-9C3D-48E5-8A7A-B677F8F53BBD}" type="presOf" srcId="{3E4353A7-3E74-4C16-806A-E1B6336F14AA}" destId="{15B61140-130C-45E5-8BF9-E960B84E5CD2}" srcOrd="0" destOrd="2" presId="urn:microsoft.com/office/officeart/2005/8/layout/default"/>
    <dgm:cxn modelId="{467C8806-2813-4E7C-A3C5-CDBDFED71B2F}" type="presOf" srcId="{7477599C-43BE-49C1-81BD-4D362E2B5EEC}" destId="{C78A0536-43C8-44C1-B2E5-630C492B796F}" srcOrd="0" destOrd="1" presId="urn:microsoft.com/office/officeart/2005/8/layout/default"/>
    <dgm:cxn modelId="{AE793379-D2B2-41F5-A91E-DAEFF7BB7A91}" type="presOf" srcId="{50D6A206-2AC9-4E98-8DBC-BF0CC7FED0F5}" destId="{521EC1E8-F909-4FD4-AAF8-227DFDFF572E}" srcOrd="0" destOrd="1" presId="urn:microsoft.com/office/officeart/2005/8/layout/default"/>
    <dgm:cxn modelId="{03A76388-3377-4A7D-817B-58C39405C29B}" srcId="{559C236A-33A1-478B-A750-291A0C134382}" destId="{5686E0F6-F53B-478B-9D1B-A8D34F236710}" srcOrd="1" destOrd="0" parTransId="{78D08D0E-5D94-40E7-B0E5-C67B9185067D}" sibTransId="{3DD6943C-B79F-4620-897B-BD6188659613}"/>
    <dgm:cxn modelId="{43358C8A-F60D-4372-AD7B-719DFAC8415A}" srcId="{2CFEBC10-AEF9-4B2E-AAF2-6DFF0F84BD82}" destId="{23CEB839-3096-4D64-8389-73B56C01A8F0}" srcOrd="3" destOrd="0" parTransId="{5D55966C-F216-4EEC-B23A-73BC5AAB3890}" sibTransId="{D7E060B1-21F1-4363-89D2-CDA14FE2DABC}"/>
    <dgm:cxn modelId="{6276B708-CE7A-41FA-94D5-4A4CD5AABE8B}" srcId="{559C236A-33A1-478B-A750-291A0C134382}" destId="{8978D78D-EC5A-4866-9DF8-BFD22E4D8CC6}" srcOrd="0" destOrd="0" parTransId="{5EB708D5-AE1A-47F5-BE80-C6375E7168B4}" sibTransId="{4C202D62-6F2E-4366-956D-8D345348488D}"/>
    <dgm:cxn modelId="{CBCF40FD-E18C-4831-B1D1-D81F05EB8119}" srcId="{2CFEBC10-AEF9-4B2E-AAF2-6DFF0F84BD82}" destId="{42AD4749-061B-4657-85B8-BD1E3DBE2AB7}" srcOrd="2" destOrd="0" parTransId="{95D3F9BD-31F3-4F7D-8553-77AD8D59B41E}" sibTransId="{3D1B9C75-EDA4-45C9-9D94-09DB6C9F3050}"/>
    <dgm:cxn modelId="{9D2CFFA8-B012-481E-BDB9-03D0868E4A86}" srcId="{551DFB87-9077-4399-B586-C269AC55F359}" destId="{DAC0F9A4-1AB3-495A-8F3B-7C83BFF8A7CA}" srcOrd="0" destOrd="0" parTransId="{319AB94F-8E7F-43E9-90CA-03A6F6C435E8}" sibTransId="{0D0995BE-4505-4368-A43B-F74A20815FD0}"/>
    <dgm:cxn modelId="{A570D33E-58B4-41B5-9E02-6C58C39AF3E9}" type="presOf" srcId="{23CEB839-3096-4D64-8389-73B56C01A8F0}" destId="{0B741FD7-9864-4495-A792-724497440C0A}" srcOrd="0" destOrd="0" presId="urn:microsoft.com/office/officeart/2005/8/layout/default"/>
    <dgm:cxn modelId="{D3960434-106D-48AB-B41C-47976122524F}" type="presOf" srcId="{37CE7130-E4C1-408A-AC13-5A6C8E699B0B}" destId="{C78A0536-43C8-44C1-B2E5-630C492B796F}" srcOrd="0" destOrd="4" presId="urn:microsoft.com/office/officeart/2005/8/layout/default"/>
    <dgm:cxn modelId="{0804942B-5A24-4580-AD49-10D878F6CE97}" srcId="{42AD4749-061B-4657-85B8-BD1E3DBE2AB7}" destId="{E82726C1-B2EA-471E-AE6F-862C3DF278F9}" srcOrd="0" destOrd="0" parTransId="{6B28B54B-F6B7-4E46-83DC-EDBB97792344}" sibTransId="{0BC8078D-B189-4FFD-BD80-8B802BAC9A90}"/>
    <dgm:cxn modelId="{D17CFE59-EC43-41BA-AEF8-72EE425F27EC}" srcId="{23CEB839-3096-4D64-8389-73B56C01A8F0}" destId="{2D09DBF0-7044-4020-88FC-9BEE18017CB8}" srcOrd="0" destOrd="0" parTransId="{2A21D64B-0BD9-4F62-BE55-F8F67488E7B3}" sibTransId="{ACDD81E6-E66C-4D0B-930F-90D7F1947479}"/>
    <dgm:cxn modelId="{528AD0F8-6044-46F5-B6F8-A62940F2AC7B}" srcId="{F99B07B1-0BBA-417C-B519-A779F4708697}" destId="{23EE6232-CB8B-443E-9893-623F9FF9F543}" srcOrd="2" destOrd="0" parTransId="{B7C16F9D-AE0B-4D1D-B5A7-F9B7603D6FE4}" sibTransId="{AB8D4209-53CA-4F85-8D89-7B67D96B3ED5}"/>
    <dgm:cxn modelId="{75C5223C-EBEF-4F86-B784-FE25139B6CD7}" srcId="{F99B07B1-0BBA-417C-B519-A779F4708697}" destId="{37CE7130-E4C1-408A-AC13-5A6C8E699B0B}" srcOrd="3" destOrd="0" parTransId="{6BA990A4-3468-4621-8471-D963A47BE2E7}" sibTransId="{0066F3C4-F083-4A16-B2AF-BF9F7BB6D9B1}"/>
    <dgm:cxn modelId="{83440421-C09A-4675-9DF4-3E49F91CD287}" type="presOf" srcId="{7337D93A-140D-4A62-A84B-DCD12B42442D}" destId="{0B741FD7-9864-4495-A792-724497440C0A}" srcOrd="0" destOrd="2" presId="urn:microsoft.com/office/officeart/2005/8/layout/default"/>
    <dgm:cxn modelId="{F9651C27-8B04-4563-BFD5-CC00107CF8CE}" type="presOf" srcId="{F99B07B1-0BBA-417C-B519-A779F4708697}" destId="{C78A0536-43C8-44C1-B2E5-630C492B796F}" srcOrd="0" destOrd="0" presId="urn:microsoft.com/office/officeart/2005/8/layout/default"/>
    <dgm:cxn modelId="{0FE76264-9AFF-4CB6-BCE0-7CFA757B0BC4}" srcId="{2ACA03A1-0C95-46CC-AD5E-2B5286F9738E}" destId="{61C5C8CC-F591-425A-9A88-E5212651302B}" srcOrd="1" destOrd="0" parTransId="{7FDEF12B-4218-491B-AF47-0B28910CCEE5}" sibTransId="{CB809ED3-4D3A-40C5-9E88-4F78F226C617}"/>
    <dgm:cxn modelId="{2AE5DFBF-0BD7-4A4C-B159-37BA8EB64F50}" type="presOf" srcId="{7B9CC994-6B8D-4B91-930B-F66ACEA03B76}" destId="{C9712482-7F1E-4C7E-902F-7078F16FC1FC}" srcOrd="0" destOrd="2" presId="urn:microsoft.com/office/officeart/2005/8/layout/default"/>
    <dgm:cxn modelId="{361A48BF-2C8A-4435-9A07-16AD7A507104}" type="presOf" srcId="{31310C22-BB22-4A10-BC9F-38D764D520C6}" destId="{C78A0536-43C8-44C1-B2E5-630C492B796F}" srcOrd="0" destOrd="2" presId="urn:microsoft.com/office/officeart/2005/8/layout/default"/>
    <dgm:cxn modelId="{18714CF3-255C-4937-BA17-8C33AA3867B5}" srcId="{551DFB87-9077-4399-B586-C269AC55F359}" destId="{A854F911-CD90-4826-8971-61540ECD21D2}" srcOrd="1" destOrd="0" parTransId="{B096C1C0-BC2E-4E99-A378-43F259851B24}" sibTransId="{206F6840-DA3C-4ADB-8F36-91D5AF93C812}"/>
    <dgm:cxn modelId="{385D56CD-3F4E-4BF4-A2EF-FCFFEED924AB}" type="presOf" srcId="{85CF4701-787B-4D9A-82B5-2B6AAE245075}" destId="{518DFD7A-69EB-4237-BB2B-BFE29B9889DD}" srcOrd="0" destOrd="1" presId="urn:microsoft.com/office/officeart/2005/8/layout/default"/>
    <dgm:cxn modelId="{106C9666-02ED-4B0F-B754-80678EC514FD}" srcId="{7E629CA4-EF19-4386-A638-EBCEFD935414}" destId="{0A517D01-FE97-4826-8656-7F94E0366683}" srcOrd="1" destOrd="0" parTransId="{D94495B1-68BE-4FA3-971C-E01048EA8291}" sibTransId="{CC83AD11-9744-4A81-BACB-5057CFF1F515}"/>
    <dgm:cxn modelId="{93A8B47C-3C1F-48EF-9F27-E83D679689CF}" srcId="{2CFEBC10-AEF9-4B2E-AAF2-6DFF0F84BD82}" destId="{559C236A-33A1-478B-A750-291A0C134382}" srcOrd="0" destOrd="0" parTransId="{584CBFE2-0889-416C-8F36-7CEDA6439244}" sibTransId="{BF0C6888-4406-424A-BA5E-B9D065AC1340}"/>
    <dgm:cxn modelId="{7FF00863-7C8A-4AFE-9B72-FB8774D2AD51}" type="presOf" srcId="{E1446087-7475-4D6B-B3DE-E8AA1524D446}" destId="{521EC1E8-F909-4FD4-AAF8-227DFDFF572E}" srcOrd="0" destOrd="2" presId="urn:microsoft.com/office/officeart/2005/8/layout/default"/>
    <dgm:cxn modelId="{648014BB-2BEF-4021-BF97-A9E6E9ABA74B}" srcId="{23CEB839-3096-4D64-8389-73B56C01A8F0}" destId="{7337D93A-140D-4A62-A84B-DCD12B42442D}" srcOrd="1" destOrd="0" parTransId="{B253A050-E73F-402F-8144-31914D31F6C2}" sibTransId="{20817F36-9180-4492-8CE6-E341BD1CA62E}"/>
    <dgm:cxn modelId="{F1BA34D9-2A2D-4175-8311-79188F5B1E28}" srcId="{2CFEBC10-AEF9-4B2E-AAF2-6DFF0F84BD82}" destId="{2ACA03A1-0C95-46CC-AD5E-2B5286F9738E}" srcOrd="1" destOrd="0" parTransId="{8D855887-A3E6-4495-AD19-7027AE453B96}" sibTransId="{066CAED5-F1E3-4352-81D2-14C147490504}"/>
    <dgm:cxn modelId="{3C63B4B9-E289-4051-A62E-A7D9F5E0A299}" type="presParOf" srcId="{7FABAFF1-3CA9-48E5-A1BA-CCDFEBF23504}" destId="{862E7CD7-DA54-40FC-9A3F-8F3A7D0EDF45}" srcOrd="0" destOrd="0" presId="urn:microsoft.com/office/officeart/2005/8/layout/default"/>
    <dgm:cxn modelId="{42CC2549-FE6D-4C2D-931B-0AFB71B3DF90}" type="presParOf" srcId="{7FABAFF1-3CA9-48E5-A1BA-CCDFEBF23504}" destId="{DDDE83FD-A0CE-4ABC-BB48-F8063A66F563}" srcOrd="1" destOrd="0" presId="urn:microsoft.com/office/officeart/2005/8/layout/default"/>
    <dgm:cxn modelId="{2B3D5D02-42D9-48B9-819F-111352A327B9}" type="presParOf" srcId="{7FABAFF1-3CA9-48E5-A1BA-CCDFEBF23504}" destId="{CD7EA970-B970-4BF1-803D-DAF970759FBA}" srcOrd="2" destOrd="0" presId="urn:microsoft.com/office/officeart/2005/8/layout/default"/>
    <dgm:cxn modelId="{271CC05D-A45B-4359-84E6-5A31E811CD78}" type="presParOf" srcId="{7FABAFF1-3CA9-48E5-A1BA-CCDFEBF23504}" destId="{A0DED2A9-033B-4904-AD26-92D4D7D8B4F1}" srcOrd="3" destOrd="0" presId="urn:microsoft.com/office/officeart/2005/8/layout/default"/>
    <dgm:cxn modelId="{6921E4A6-1B17-464E-B813-800DBB7647B2}" type="presParOf" srcId="{7FABAFF1-3CA9-48E5-A1BA-CCDFEBF23504}" destId="{15B61140-130C-45E5-8BF9-E960B84E5CD2}" srcOrd="4" destOrd="0" presId="urn:microsoft.com/office/officeart/2005/8/layout/default"/>
    <dgm:cxn modelId="{83CE6FB4-0B8C-48D6-A647-D921EFB258B9}" type="presParOf" srcId="{7FABAFF1-3CA9-48E5-A1BA-CCDFEBF23504}" destId="{8E9BD02D-3BAE-4EEE-AEA6-8D80BAAF11F8}" srcOrd="5" destOrd="0" presId="urn:microsoft.com/office/officeart/2005/8/layout/default"/>
    <dgm:cxn modelId="{7ABDDDC6-98C4-4939-88CC-76EDF333B089}" type="presParOf" srcId="{7FABAFF1-3CA9-48E5-A1BA-CCDFEBF23504}" destId="{0B741FD7-9864-4495-A792-724497440C0A}" srcOrd="6" destOrd="0" presId="urn:microsoft.com/office/officeart/2005/8/layout/default"/>
    <dgm:cxn modelId="{7A06A8AB-83A0-42B8-B29A-9E3C28374AD3}" type="presParOf" srcId="{7FABAFF1-3CA9-48E5-A1BA-CCDFEBF23504}" destId="{76DF7B71-0479-4A02-A21D-7D896B307607}" srcOrd="7" destOrd="0" presId="urn:microsoft.com/office/officeart/2005/8/layout/default"/>
    <dgm:cxn modelId="{88FBD16D-A2C0-4207-815B-317B073F1268}" type="presParOf" srcId="{7FABAFF1-3CA9-48E5-A1BA-CCDFEBF23504}" destId="{518DFD7A-69EB-4237-BB2B-BFE29B9889DD}" srcOrd="8" destOrd="0" presId="urn:microsoft.com/office/officeart/2005/8/layout/default"/>
    <dgm:cxn modelId="{DAF664CA-C339-462D-ABBB-890900239C1A}" type="presParOf" srcId="{7FABAFF1-3CA9-48E5-A1BA-CCDFEBF23504}" destId="{759C7D32-2A1D-43B1-921D-650DD46EEFE6}" srcOrd="9" destOrd="0" presId="urn:microsoft.com/office/officeart/2005/8/layout/default"/>
    <dgm:cxn modelId="{23F614FB-B2DD-4A63-A227-06E4EDF67F4A}" type="presParOf" srcId="{7FABAFF1-3CA9-48E5-A1BA-CCDFEBF23504}" destId="{03F7027D-E486-4794-9BA7-662C76022ECE}" srcOrd="10" destOrd="0" presId="urn:microsoft.com/office/officeart/2005/8/layout/default"/>
    <dgm:cxn modelId="{6846883E-5803-4494-81B7-8D905DAD3038}" type="presParOf" srcId="{7FABAFF1-3CA9-48E5-A1BA-CCDFEBF23504}" destId="{1FEC4848-3566-4D81-945B-539F105D984D}" srcOrd="11" destOrd="0" presId="urn:microsoft.com/office/officeart/2005/8/layout/default"/>
    <dgm:cxn modelId="{1782FA75-9C19-430D-AB71-66492F383594}" type="presParOf" srcId="{7FABAFF1-3CA9-48E5-A1BA-CCDFEBF23504}" destId="{C9712482-7F1E-4C7E-902F-7078F16FC1FC}" srcOrd="12" destOrd="0" presId="urn:microsoft.com/office/officeart/2005/8/layout/default"/>
    <dgm:cxn modelId="{E47CDE7E-1BA4-484A-A958-8D243906637D}" type="presParOf" srcId="{7FABAFF1-3CA9-48E5-A1BA-CCDFEBF23504}" destId="{B247C403-3875-4A3A-8671-7A23366734AB}" srcOrd="13" destOrd="0" presId="urn:microsoft.com/office/officeart/2005/8/layout/default"/>
    <dgm:cxn modelId="{928712EE-B1EC-4C11-9EBF-13E3EFC654CF}" type="presParOf" srcId="{7FABAFF1-3CA9-48E5-A1BA-CCDFEBF23504}" destId="{521EC1E8-F909-4FD4-AAF8-227DFDFF572E}" srcOrd="14" destOrd="0" presId="urn:microsoft.com/office/officeart/2005/8/layout/default"/>
    <dgm:cxn modelId="{21FE3748-5218-4ECB-A5E3-F4492E41BA9B}" type="presParOf" srcId="{7FABAFF1-3CA9-48E5-A1BA-CCDFEBF23504}" destId="{347079C1-69CE-4D5C-8F1E-8CA6068976A2}" srcOrd="15" destOrd="0" presId="urn:microsoft.com/office/officeart/2005/8/layout/default"/>
    <dgm:cxn modelId="{483B5634-C17C-4296-AD62-C11F8C08B039}" type="presParOf" srcId="{7FABAFF1-3CA9-48E5-A1BA-CCDFEBF23504}" destId="{C78A0536-43C8-44C1-B2E5-630C492B796F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2A86AF-099C-47EF-A3B1-540E11BA6143}" type="doc">
      <dgm:prSet loTypeId="urn:microsoft.com/office/officeart/2005/8/layout/radial4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59D22EF-07DF-4536-BCFE-87052B4DB199}">
      <dgm:prSet phldrT="[Text]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Cloud-Native Architecture</a:t>
          </a:r>
          <a:endParaRPr lang="en-US" dirty="0">
            <a:solidFill>
              <a:schemeClr val="bg1"/>
            </a:solidFill>
          </a:endParaRPr>
        </a:p>
      </dgm:t>
    </dgm:pt>
    <dgm:pt modelId="{0E046698-317C-48EE-8A26-EE868A315158}" type="parTrans" cxnId="{F829875F-98FC-4470-97B7-782398261A00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2368FAC-BF15-4018-9695-D3DD2B1B1DE5}" type="sibTrans" cxnId="{F829875F-98FC-4470-97B7-782398261A00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2DA2987-2990-415A-ACBC-06355F3C6B5B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700" dirty="0" smtClean="0">
              <a:solidFill>
                <a:schemeClr val="tx2"/>
              </a:solidFill>
            </a:rPr>
            <a:t>Follow </a:t>
          </a:r>
          <a:r>
            <a:rPr lang="en-US" sz="700" b="1" dirty="0" smtClean="0">
              <a:solidFill>
                <a:schemeClr val="tx2"/>
              </a:solidFill>
            </a:rPr>
            <a:t>‘Twelve-Factor </a:t>
          </a:r>
          <a:r>
            <a:rPr lang="en-US" sz="700" dirty="0" smtClean="0">
              <a:solidFill>
                <a:schemeClr val="tx2"/>
              </a:solidFill>
            </a:rPr>
            <a:t>App’ principles</a:t>
          </a:r>
        </a:p>
        <a:p>
          <a:r>
            <a:rPr lang="en-US" sz="700" b="1" dirty="0" smtClean="0">
              <a:solidFill>
                <a:schemeClr val="tx2"/>
              </a:solidFill>
              <a:hlinkClick xmlns:r="http://schemas.openxmlformats.org/officeDocument/2006/relationships" r:id="rId1"/>
            </a:rPr>
            <a:t>https://12factor.net/</a:t>
          </a:r>
          <a:endParaRPr lang="en-US" sz="700" b="1" dirty="0">
            <a:solidFill>
              <a:schemeClr val="tx2"/>
            </a:solidFill>
          </a:endParaRPr>
        </a:p>
      </dgm:t>
    </dgm:pt>
    <dgm:pt modelId="{48B5644C-BE5D-4DE0-B304-190E5B75E951}" type="parTrans" cxnId="{DB22460E-488D-47A4-B7CD-58C9594147B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B9D410F-58C1-4C14-BFC8-DDF3C6B53B04}" type="sibTrans" cxnId="{DB22460E-488D-47A4-B7CD-58C9594147B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0F258B1-6C48-4CEE-B3CA-E438315FD76D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700" dirty="0" smtClean="0">
              <a:solidFill>
                <a:schemeClr val="tx2"/>
              </a:solidFill>
            </a:rPr>
            <a:t>Decompose application into </a:t>
          </a:r>
          <a:r>
            <a:rPr lang="en-US" sz="700" b="1" dirty="0" smtClean="0">
              <a:solidFill>
                <a:srgbClr val="FF0000"/>
              </a:solidFill>
            </a:rPr>
            <a:t>microservices</a:t>
          </a:r>
          <a:r>
            <a:rPr lang="en-US" sz="700" dirty="0" smtClean="0">
              <a:solidFill>
                <a:schemeClr val="tx2"/>
              </a:solidFill>
            </a:rPr>
            <a:t> based on </a:t>
          </a:r>
          <a:r>
            <a:rPr lang="en-US" sz="700" b="1" dirty="0" smtClean="0">
              <a:solidFill>
                <a:srgbClr val="FF0000"/>
              </a:solidFill>
            </a:rPr>
            <a:t>domain driven design</a:t>
          </a:r>
          <a:endParaRPr lang="en-US" sz="700" b="1" dirty="0">
            <a:solidFill>
              <a:srgbClr val="FF0000"/>
            </a:solidFill>
          </a:endParaRPr>
        </a:p>
      </dgm:t>
    </dgm:pt>
    <dgm:pt modelId="{5D881513-E587-4814-A2CA-04C7B3E8D3E8}" type="parTrans" cxnId="{4D27A8DE-CF6D-4DA6-9648-0CA964567A4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868FA9CA-6057-481E-BF30-60B19249AD14}" type="sibTrans" cxnId="{4D27A8DE-CF6D-4DA6-9648-0CA964567A4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D68EAE9-CF1B-4E63-BBDA-12298595E02A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700" dirty="0" smtClean="0">
              <a:solidFill>
                <a:schemeClr val="tx2"/>
              </a:solidFill>
            </a:rPr>
            <a:t>Leverage ‘self service agile infrastructure’ like PCF</a:t>
          </a:r>
          <a:endParaRPr lang="en-US" sz="700" dirty="0">
            <a:solidFill>
              <a:schemeClr val="tx2"/>
            </a:solidFill>
          </a:endParaRPr>
        </a:p>
      </dgm:t>
    </dgm:pt>
    <dgm:pt modelId="{1084B059-9F8A-4BD3-9832-E0E71520B0A6}" type="parTrans" cxnId="{BE8B2BED-B89B-4BB0-AF95-EA048DD4D60D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FB8BFCF-AF73-4D28-AE4C-231C15268E15}" type="sibTrans" cxnId="{BE8B2BED-B89B-4BB0-AF95-EA048DD4D60D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4308E8C-B332-45D9-B755-AFB2663CA8E1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700" dirty="0" smtClean="0">
              <a:solidFill>
                <a:schemeClr val="tx2"/>
              </a:solidFill>
            </a:rPr>
            <a:t>Embrace </a:t>
          </a:r>
          <a:r>
            <a:rPr lang="en-US" sz="700" b="1" dirty="0" smtClean="0">
              <a:solidFill>
                <a:srgbClr val="FF0000"/>
              </a:solidFill>
            </a:rPr>
            <a:t>API based collaboration </a:t>
          </a:r>
          <a:r>
            <a:rPr lang="en-US" sz="700" dirty="0" smtClean="0">
              <a:solidFill>
                <a:schemeClr val="tx2"/>
              </a:solidFill>
            </a:rPr>
            <a:t>between services using REST paradigm</a:t>
          </a:r>
          <a:endParaRPr lang="en-US" sz="700" dirty="0">
            <a:solidFill>
              <a:schemeClr val="tx2"/>
            </a:solidFill>
          </a:endParaRPr>
        </a:p>
      </dgm:t>
    </dgm:pt>
    <dgm:pt modelId="{3F5097D5-281F-471A-AABD-3B594839B723}" type="parTrans" cxnId="{384CE629-459C-4C99-8144-25FBD6E4F0F1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747BD75D-82F8-4CAF-B4AE-6500F4E4690D}" type="sibTrans" cxnId="{384CE629-459C-4C99-8144-25FBD6E4F0F1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721CDBC-F156-48EC-A31D-F9EAA5109D79}" type="pres">
      <dgm:prSet presAssocID="{122A86AF-099C-47EF-A3B1-540E11BA614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EE1DF4-E886-45DC-A633-6EBB7052BBB0}" type="pres">
      <dgm:prSet presAssocID="{759D22EF-07DF-4536-BCFE-87052B4DB199}" presName="centerShape" presStyleLbl="node0" presStyleIdx="0" presStyleCnt="1"/>
      <dgm:spPr/>
      <dgm:t>
        <a:bodyPr/>
        <a:lstStyle/>
        <a:p>
          <a:endParaRPr lang="en-US"/>
        </a:p>
      </dgm:t>
    </dgm:pt>
    <dgm:pt modelId="{A5941A2F-A2B4-43EF-A59A-51994C020468}" type="pres">
      <dgm:prSet presAssocID="{48B5644C-BE5D-4DE0-B304-190E5B75E951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C7C1C8EC-695D-4011-9A14-7097C4694FFB}" type="pres">
      <dgm:prSet presAssocID="{52DA2987-2990-415A-ACBC-06355F3C6B5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2C369-357B-45E6-BB2F-CCDBC15E1166}" type="pres">
      <dgm:prSet presAssocID="{5D881513-E587-4814-A2CA-04C7B3E8D3E8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120E3230-3B99-46A3-9BCA-9738A8CD8CB7}" type="pres">
      <dgm:prSet presAssocID="{A0F258B1-6C48-4CEE-B3CA-E438315FD76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3A96D-012C-4C32-9234-A24797E1E7D6}" type="pres">
      <dgm:prSet presAssocID="{1084B059-9F8A-4BD3-9832-E0E71520B0A6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E2096831-4617-4616-8DEC-B4025EEFB1E9}" type="pres">
      <dgm:prSet presAssocID="{DD68EAE9-CF1B-4E63-BBDA-12298595E02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753ED-137E-4C50-8690-B49884158E45}" type="pres">
      <dgm:prSet presAssocID="{3F5097D5-281F-471A-AABD-3B594839B723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BE166A74-1435-4FDE-A86C-277B3CBF3C98}" type="pres">
      <dgm:prSet presAssocID="{F4308E8C-B332-45D9-B755-AFB2663CA8E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3BDFEC-46D7-4D06-8DBF-1506FF8A1523}" type="presOf" srcId="{DD68EAE9-CF1B-4E63-BBDA-12298595E02A}" destId="{E2096831-4617-4616-8DEC-B4025EEFB1E9}" srcOrd="0" destOrd="0" presId="urn:microsoft.com/office/officeart/2005/8/layout/radial4"/>
    <dgm:cxn modelId="{DB22460E-488D-47A4-B7CD-58C9594147B8}" srcId="{759D22EF-07DF-4536-BCFE-87052B4DB199}" destId="{52DA2987-2990-415A-ACBC-06355F3C6B5B}" srcOrd="0" destOrd="0" parTransId="{48B5644C-BE5D-4DE0-B304-190E5B75E951}" sibTransId="{5B9D410F-58C1-4C14-BFC8-DDF3C6B53B04}"/>
    <dgm:cxn modelId="{E8439433-48B7-4BA6-990A-ED6AFD969EC5}" type="presOf" srcId="{A0F258B1-6C48-4CEE-B3CA-E438315FD76D}" destId="{120E3230-3B99-46A3-9BCA-9738A8CD8CB7}" srcOrd="0" destOrd="0" presId="urn:microsoft.com/office/officeart/2005/8/layout/radial4"/>
    <dgm:cxn modelId="{4D27A8DE-CF6D-4DA6-9648-0CA964567A42}" srcId="{759D22EF-07DF-4536-BCFE-87052B4DB199}" destId="{A0F258B1-6C48-4CEE-B3CA-E438315FD76D}" srcOrd="1" destOrd="0" parTransId="{5D881513-E587-4814-A2CA-04C7B3E8D3E8}" sibTransId="{868FA9CA-6057-481E-BF30-60B19249AD14}"/>
    <dgm:cxn modelId="{60B6644C-62FE-46FC-AA01-705B547765D4}" type="presOf" srcId="{F4308E8C-B332-45D9-B755-AFB2663CA8E1}" destId="{BE166A74-1435-4FDE-A86C-277B3CBF3C98}" srcOrd="0" destOrd="0" presId="urn:microsoft.com/office/officeart/2005/8/layout/radial4"/>
    <dgm:cxn modelId="{BE8B2BED-B89B-4BB0-AF95-EA048DD4D60D}" srcId="{759D22EF-07DF-4536-BCFE-87052B4DB199}" destId="{DD68EAE9-CF1B-4E63-BBDA-12298595E02A}" srcOrd="2" destOrd="0" parTransId="{1084B059-9F8A-4BD3-9832-E0E71520B0A6}" sibTransId="{DFB8BFCF-AF73-4D28-AE4C-231C15268E15}"/>
    <dgm:cxn modelId="{BCC286B2-EBA7-458D-816F-761723230A50}" type="presOf" srcId="{122A86AF-099C-47EF-A3B1-540E11BA6143}" destId="{D721CDBC-F156-48EC-A31D-F9EAA5109D79}" srcOrd="0" destOrd="0" presId="urn:microsoft.com/office/officeart/2005/8/layout/radial4"/>
    <dgm:cxn modelId="{24DE180B-3D57-46D5-8F67-5D0071812C7D}" type="presOf" srcId="{5D881513-E587-4814-A2CA-04C7B3E8D3E8}" destId="{6D02C369-357B-45E6-BB2F-CCDBC15E1166}" srcOrd="0" destOrd="0" presId="urn:microsoft.com/office/officeart/2005/8/layout/radial4"/>
    <dgm:cxn modelId="{F829875F-98FC-4470-97B7-782398261A00}" srcId="{122A86AF-099C-47EF-A3B1-540E11BA6143}" destId="{759D22EF-07DF-4536-BCFE-87052B4DB199}" srcOrd="0" destOrd="0" parTransId="{0E046698-317C-48EE-8A26-EE868A315158}" sibTransId="{12368FAC-BF15-4018-9695-D3DD2B1B1DE5}"/>
    <dgm:cxn modelId="{0AFA80F3-0F5E-44E0-8450-53DF287BE886}" type="presOf" srcId="{48B5644C-BE5D-4DE0-B304-190E5B75E951}" destId="{A5941A2F-A2B4-43EF-A59A-51994C020468}" srcOrd="0" destOrd="0" presId="urn:microsoft.com/office/officeart/2005/8/layout/radial4"/>
    <dgm:cxn modelId="{58656A1C-C537-442B-9B1E-7E0C4166B11B}" type="presOf" srcId="{1084B059-9F8A-4BD3-9832-E0E71520B0A6}" destId="{E3B3A96D-012C-4C32-9234-A24797E1E7D6}" srcOrd="0" destOrd="0" presId="urn:microsoft.com/office/officeart/2005/8/layout/radial4"/>
    <dgm:cxn modelId="{F53DD3D4-5461-4AFB-9BC4-29FD55485A23}" type="presOf" srcId="{52DA2987-2990-415A-ACBC-06355F3C6B5B}" destId="{C7C1C8EC-695D-4011-9A14-7097C4694FFB}" srcOrd="0" destOrd="0" presId="urn:microsoft.com/office/officeart/2005/8/layout/radial4"/>
    <dgm:cxn modelId="{384CE629-459C-4C99-8144-25FBD6E4F0F1}" srcId="{759D22EF-07DF-4536-BCFE-87052B4DB199}" destId="{F4308E8C-B332-45D9-B755-AFB2663CA8E1}" srcOrd="3" destOrd="0" parTransId="{3F5097D5-281F-471A-AABD-3B594839B723}" sibTransId="{747BD75D-82F8-4CAF-B4AE-6500F4E4690D}"/>
    <dgm:cxn modelId="{A491C016-DB1A-4F3B-8658-FBBD48073584}" type="presOf" srcId="{759D22EF-07DF-4536-BCFE-87052B4DB199}" destId="{0DEE1DF4-E886-45DC-A633-6EBB7052BBB0}" srcOrd="0" destOrd="0" presId="urn:microsoft.com/office/officeart/2005/8/layout/radial4"/>
    <dgm:cxn modelId="{547A0736-8931-46A9-96B7-1B50051251F3}" type="presOf" srcId="{3F5097D5-281F-471A-AABD-3B594839B723}" destId="{CCE753ED-137E-4C50-8690-B49884158E45}" srcOrd="0" destOrd="0" presId="urn:microsoft.com/office/officeart/2005/8/layout/radial4"/>
    <dgm:cxn modelId="{0566B540-5A7C-480F-AB6F-4FD409680485}" type="presParOf" srcId="{D721CDBC-F156-48EC-A31D-F9EAA5109D79}" destId="{0DEE1DF4-E886-45DC-A633-6EBB7052BBB0}" srcOrd="0" destOrd="0" presId="urn:microsoft.com/office/officeart/2005/8/layout/radial4"/>
    <dgm:cxn modelId="{73FE3892-5DCE-425B-BD46-B096322F2727}" type="presParOf" srcId="{D721CDBC-F156-48EC-A31D-F9EAA5109D79}" destId="{A5941A2F-A2B4-43EF-A59A-51994C020468}" srcOrd="1" destOrd="0" presId="urn:microsoft.com/office/officeart/2005/8/layout/radial4"/>
    <dgm:cxn modelId="{3A6D6B31-09FB-43F1-AFF2-294C4C49CF5A}" type="presParOf" srcId="{D721CDBC-F156-48EC-A31D-F9EAA5109D79}" destId="{C7C1C8EC-695D-4011-9A14-7097C4694FFB}" srcOrd="2" destOrd="0" presId="urn:microsoft.com/office/officeart/2005/8/layout/radial4"/>
    <dgm:cxn modelId="{BA9645D2-9BC1-4C3F-961F-550883206E5B}" type="presParOf" srcId="{D721CDBC-F156-48EC-A31D-F9EAA5109D79}" destId="{6D02C369-357B-45E6-BB2F-CCDBC15E1166}" srcOrd="3" destOrd="0" presId="urn:microsoft.com/office/officeart/2005/8/layout/radial4"/>
    <dgm:cxn modelId="{7444FE4C-E42C-4850-A315-EA27418BEB73}" type="presParOf" srcId="{D721CDBC-F156-48EC-A31D-F9EAA5109D79}" destId="{120E3230-3B99-46A3-9BCA-9738A8CD8CB7}" srcOrd="4" destOrd="0" presId="urn:microsoft.com/office/officeart/2005/8/layout/radial4"/>
    <dgm:cxn modelId="{A20323FE-AF42-4E67-ABA1-F8ACC42476B2}" type="presParOf" srcId="{D721CDBC-F156-48EC-A31D-F9EAA5109D79}" destId="{E3B3A96D-012C-4C32-9234-A24797E1E7D6}" srcOrd="5" destOrd="0" presId="urn:microsoft.com/office/officeart/2005/8/layout/radial4"/>
    <dgm:cxn modelId="{068CA83F-57CF-4D0B-A497-A66B79B24ED6}" type="presParOf" srcId="{D721CDBC-F156-48EC-A31D-F9EAA5109D79}" destId="{E2096831-4617-4616-8DEC-B4025EEFB1E9}" srcOrd="6" destOrd="0" presId="urn:microsoft.com/office/officeart/2005/8/layout/radial4"/>
    <dgm:cxn modelId="{72BB9580-D550-4487-804B-2F8EE192888E}" type="presParOf" srcId="{D721CDBC-F156-48EC-A31D-F9EAA5109D79}" destId="{CCE753ED-137E-4C50-8690-B49884158E45}" srcOrd="7" destOrd="0" presId="urn:microsoft.com/office/officeart/2005/8/layout/radial4"/>
    <dgm:cxn modelId="{7A71528B-0CBA-4614-A96C-8EEC4B0F3A62}" type="presParOf" srcId="{D721CDBC-F156-48EC-A31D-F9EAA5109D79}" destId="{BE166A74-1435-4FDE-A86C-277B3CBF3C98}" srcOrd="8" destOrd="0" presId="urn:microsoft.com/office/officeart/2005/8/layout/radial4"/>
  </dgm:cxnLst>
  <dgm:bg/>
  <dgm:whole>
    <a:ln>
      <a:solidFill>
        <a:schemeClr val="accent1">
          <a:lumMod val="75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16EED0-657D-431B-9ECC-7CB5EC7A27AE}" type="doc">
      <dgm:prSet loTypeId="urn:microsoft.com/office/officeart/2005/8/layout/matrix1" loCatId="matrix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C441CA9-0676-4809-BF8A-B67958CA9C6A}">
      <dgm:prSet custT="1"/>
      <dgm:spPr/>
      <dgm:t>
        <a:bodyPr/>
        <a:lstStyle/>
        <a:p>
          <a:pPr algn="just" rtl="0"/>
          <a:r>
            <a:rPr lang="en-US" sz="1200" i="1" dirty="0" smtClean="0"/>
            <a:t>How to process channel specific data formats in a seamless manner for applications like TPP &amp; </a:t>
          </a:r>
          <a:r>
            <a:rPr lang="en-US" sz="1200" i="1" dirty="0" err="1" smtClean="0"/>
            <a:t>SalesForce</a:t>
          </a:r>
          <a:r>
            <a:rPr lang="en-US" sz="1200" i="1" dirty="0" smtClean="0"/>
            <a:t>?</a:t>
          </a:r>
          <a:endParaRPr lang="en-US" sz="1200" dirty="0"/>
        </a:p>
      </dgm:t>
    </dgm:pt>
    <dgm:pt modelId="{90E81739-DD07-4A73-946A-0D0DDB39E959}" type="parTrans" cxnId="{307B6EFA-E699-4AF0-BCF7-E1C522DB4918}">
      <dgm:prSet/>
      <dgm:spPr/>
      <dgm:t>
        <a:bodyPr/>
        <a:lstStyle/>
        <a:p>
          <a:endParaRPr lang="en-US" sz="1200"/>
        </a:p>
      </dgm:t>
    </dgm:pt>
    <dgm:pt modelId="{1B37E862-D8E6-47FA-A457-893ED73FE551}" type="sibTrans" cxnId="{307B6EFA-E699-4AF0-BCF7-E1C522DB4918}">
      <dgm:prSet/>
      <dgm:spPr/>
      <dgm:t>
        <a:bodyPr/>
        <a:lstStyle/>
        <a:p>
          <a:endParaRPr lang="en-US" sz="1200"/>
        </a:p>
      </dgm:t>
    </dgm:pt>
    <dgm:pt modelId="{5360D0FC-676C-4E50-8660-597330F130F1}">
      <dgm:prSet custT="1"/>
      <dgm:spPr/>
      <dgm:t>
        <a:bodyPr/>
        <a:lstStyle/>
        <a:p>
          <a:pPr rtl="0"/>
          <a:r>
            <a:rPr lang="en-US" sz="1200" smtClean="0"/>
            <a:t>Context</a:t>
          </a:r>
          <a:endParaRPr lang="en-US" sz="1200" dirty="0"/>
        </a:p>
      </dgm:t>
    </dgm:pt>
    <dgm:pt modelId="{E9D7E99B-D89A-4788-9136-5D0637922729}" type="parTrans" cxnId="{71606FD8-89F7-4D52-9C2B-61CE4B640928}">
      <dgm:prSet/>
      <dgm:spPr/>
      <dgm:t>
        <a:bodyPr/>
        <a:lstStyle/>
        <a:p>
          <a:endParaRPr lang="en-US" sz="1200"/>
        </a:p>
      </dgm:t>
    </dgm:pt>
    <dgm:pt modelId="{AD371906-99C2-411B-848E-CE9C060B4018}" type="sibTrans" cxnId="{71606FD8-89F7-4D52-9C2B-61CE4B640928}">
      <dgm:prSet/>
      <dgm:spPr/>
      <dgm:t>
        <a:bodyPr/>
        <a:lstStyle/>
        <a:p>
          <a:endParaRPr lang="en-US" sz="1200"/>
        </a:p>
      </dgm:t>
    </dgm:pt>
    <dgm:pt modelId="{FFEDEC3B-0705-42C5-AF4E-254CE51CC467}">
      <dgm:prSet custT="1"/>
      <dgm:spPr/>
      <dgm:t>
        <a:bodyPr/>
        <a:lstStyle/>
        <a:p>
          <a:pPr rtl="0"/>
          <a:r>
            <a:rPr lang="en-US" sz="1200" dirty="0" smtClean="0"/>
            <a:t>Challenge</a:t>
          </a:r>
          <a:endParaRPr lang="en-US" sz="1200" dirty="0"/>
        </a:p>
      </dgm:t>
    </dgm:pt>
    <dgm:pt modelId="{E5801DCD-FDD0-4622-B5DC-6739728D4864}" type="parTrans" cxnId="{02ECD2FB-3DB1-4661-A22B-DDBE95F5AA8E}">
      <dgm:prSet/>
      <dgm:spPr/>
      <dgm:t>
        <a:bodyPr/>
        <a:lstStyle/>
        <a:p>
          <a:endParaRPr lang="en-US" sz="1200"/>
        </a:p>
      </dgm:t>
    </dgm:pt>
    <dgm:pt modelId="{DBE7129C-D9EE-4970-8DC2-8EE282BE2EBF}" type="sibTrans" cxnId="{02ECD2FB-3DB1-4661-A22B-DDBE95F5AA8E}">
      <dgm:prSet/>
      <dgm:spPr/>
      <dgm:t>
        <a:bodyPr/>
        <a:lstStyle/>
        <a:p>
          <a:endParaRPr lang="en-US" sz="1200"/>
        </a:p>
      </dgm:t>
    </dgm:pt>
    <dgm:pt modelId="{E205A928-C021-4794-AC25-D5837C4CA447}">
      <dgm:prSet custT="1"/>
      <dgm:spPr/>
      <dgm:t>
        <a:bodyPr/>
        <a:lstStyle/>
        <a:p>
          <a:pPr rtl="0"/>
          <a:r>
            <a:rPr lang="en-US" sz="1200" smtClean="0"/>
            <a:t>Solution </a:t>
          </a:r>
          <a:endParaRPr lang="en-US" sz="1200"/>
        </a:p>
      </dgm:t>
    </dgm:pt>
    <dgm:pt modelId="{0F59BB36-CA9C-4A79-8327-BDF9D21927CC}" type="parTrans" cxnId="{796A2EDD-71F1-4FAF-8695-32071C0779A4}">
      <dgm:prSet/>
      <dgm:spPr/>
      <dgm:t>
        <a:bodyPr/>
        <a:lstStyle/>
        <a:p>
          <a:endParaRPr lang="en-US" sz="1200"/>
        </a:p>
      </dgm:t>
    </dgm:pt>
    <dgm:pt modelId="{1488A9D7-DEE3-469B-AF69-55BB9222C68D}" type="sibTrans" cxnId="{796A2EDD-71F1-4FAF-8695-32071C0779A4}">
      <dgm:prSet/>
      <dgm:spPr/>
      <dgm:t>
        <a:bodyPr/>
        <a:lstStyle/>
        <a:p>
          <a:endParaRPr lang="en-US" sz="1200"/>
        </a:p>
      </dgm:t>
    </dgm:pt>
    <dgm:pt modelId="{55FA01B6-8D47-459F-815E-B3AE9E14DEE8}">
      <dgm:prSet custT="1"/>
      <dgm:spPr/>
      <dgm:t>
        <a:bodyPr/>
        <a:lstStyle/>
        <a:p>
          <a:pPr rtl="0"/>
          <a:r>
            <a:rPr lang="en-US" sz="1200" dirty="0" smtClean="0"/>
            <a:t>Create domain API for UW, new application, policy and party management that connect respective microservices and consume JH specific data format</a:t>
          </a:r>
          <a:endParaRPr lang="en-US" sz="1200" dirty="0"/>
        </a:p>
      </dgm:t>
    </dgm:pt>
    <dgm:pt modelId="{565C0E96-6AF8-4657-A5C7-681646131996}" type="parTrans" cxnId="{AE92DA25-0E51-426A-B106-F41A9BDA06C2}">
      <dgm:prSet/>
      <dgm:spPr/>
      <dgm:t>
        <a:bodyPr/>
        <a:lstStyle/>
        <a:p>
          <a:endParaRPr lang="en-US" sz="1200"/>
        </a:p>
      </dgm:t>
    </dgm:pt>
    <dgm:pt modelId="{9BC3895A-70E2-44F9-BC71-36C7A8CBEF77}" type="sibTrans" cxnId="{AE92DA25-0E51-426A-B106-F41A9BDA06C2}">
      <dgm:prSet/>
      <dgm:spPr/>
      <dgm:t>
        <a:bodyPr/>
        <a:lstStyle/>
        <a:p>
          <a:endParaRPr lang="en-US" sz="1200"/>
        </a:p>
      </dgm:t>
    </dgm:pt>
    <dgm:pt modelId="{EF4288B2-1383-43C9-89DE-A48336EC5C86}">
      <dgm:prSet custT="1"/>
      <dgm:spPr/>
      <dgm:t>
        <a:bodyPr/>
        <a:lstStyle/>
        <a:p>
          <a:pPr rtl="0"/>
          <a:r>
            <a:rPr lang="en-US" sz="1200" smtClean="0"/>
            <a:t>Create experience API for TPP that consume ACORD data format and translate it to JH specific format before calling domain API(s)</a:t>
          </a:r>
          <a:endParaRPr lang="en-US" sz="1200"/>
        </a:p>
      </dgm:t>
    </dgm:pt>
    <dgm:pt modelId="{51CB6786-5528-49BA-B22A-198CF7FB4C68}" type="parTrans" cxnId="{5332EE98-6982-489F-BBC0-31147BA04EA9}">
      <dgm:prSet/>
      <dgm:spPr/>
      <dgm:t>
        <a:bodyPr/>
        <a:lstStyle/>
        <a:p>
          <a:endParaRPr lang="en-US" sz="1200"/>
        </a:p>
      </dgm:t>
    </dgm:pt>
    <dgm:pt modelId="{16F506D5-1616-4E72-BF24-8C27C1339BCE}" type="sibTrans" cxnId="{5332EE98-6982-489F-BBC0-31147BA04EA9}">
      <dgm:prSet/>
      <dgm:spPr/>
      <dgm:t>
        <a:bodyPr/>
        <a:lstStyle/>
        <a:p>
          <a:endParaRPr lang="en-US" sz="1200"/>
        </a:p>
      </dgm:t>
    </dgm:pt>
    <dgm:pt modelId="{B3A6944A-730E-443D-A056-D45FF1B5087A}">
      <dgm:prSet custT="1"/>
      <dgm:spPr/>
      <dgm:t>
        <a:bodyPr/>
        <a:lstStyle/>
        <a:p>
          <a:pPr rtl="0"/>
          <a:r>
            <a:rPr lang="en-US" sz="1200" smtClean="0"/>
            <a:t>Rationale</a:t>
          </a:r>
          <a:endParaRPr lang="en-US" sz="1200"/>
        </a:p>
      </dgm:t>
    </dgm:pt>
    <dgm:pt modelId="{0B00A935-5277-42AA-9886-2658ED5BE3B4}" type="parTrans" cxnId="{FA142051-79CD-443A-9B00-D4C8F6E16164}">
      <dgm:prSet/>
      <dgm:spPr/>
      <dgm:t>
        <a:bodyPr/>
        <a:lstStyle/>
        <a:p>
          <a:endParaRPr lang="en-US" sz="1200"/>
        </a:p>
      </dgm:t>
    </dgm:pt>
    <dgm:pt modelId="{7298D7C9-A360-43C2-8F8C-BF37BCE3DA55}" type="sibTrans" cxnId="{FA142051-79CD-443A-9B00-D4C8F6E16164}">
      <dgm:prSet/>
      <dgm:spPr/>
      <dgm:t>
        <a:bodyPr/>
        <a:lstStyle/>
        <a:p>
          <a:endParaRPr lang="en-US" sz="1200"/>
        </a:p>
      </dgm:t>
    </dgm:pt>
    <dgm:pt modelId="{ED3A6115-28DE-4446-A0C4-0B0F78AF4C33}">
      <dgm:prSet custT="1"/>
      <dgm:spPr/>
      <dgm:t>
        <a:bodyPr/>
        <a:lstStyle/>
        <a:p>
          <a:pPr rtl="0"/>
          <a:r>
            <a:rPr lang="en-US" sz="1200" smtClean="0"/>
            <a:t>Separation of concern – Experience API manage client specific concerns like ACORD data model processing, decouple from domain API and microservices that deal with JH specific data model</a:t>
          </a:r>
          <a:endParaRPr lang="en-US" sz="1200"/>
        </a:p>
      </dgm:t>
    </dgm:pt>
    <dgm:pt modelId="{5CD93E08-44AF-4169-9E7A-BC235EFD245F}" type="parTrans" cxnId="{E1BFE52A-807F-4986-B5AA-A594033C57FB}">
      <dgm:prSet/>
      <dgm:spPr/>
      <dgm:t>
        <a:bodyPr/>
        <a:lstStyle/>
        <a:p>
          <a:endParaRPr lang="en-US" sz="1200"/>
        </a:p>
      </dgm:t>
    </dgm:pt>
    <dgm:pt modelId="{6C14B740-9AC6-41A7-AFE7-CADED8737965}" type="sibTrans" cxnId="{E1BFE52A-807F-4986-B5AA-A594033C57FB}">
      <dgm:prSet/>
      <dgm:spPr/>
      <dgm:t>
        <a:bodyPr/>
        <a:lstStyle/>
        <a:p>
          <a:endParaRPr lang="en-US" sz="1200"/>
        </a:p>
      </dgm:t>
    </dgm:pt>
    <dgm:pt modelId="{E4A01D75-A92D-40FE-99A2-BD4AFE09762A}">
      <dgm:prSet custT="1"/>
      <dgm:spPr/>
      <dgm:t>
        <a:bodyPr/>
        <a:lstStyle/>
        <a:p>
          <a:pPr rtl="0"/>
          <a:r>
            <a:rPr lang="en-US" sz="1200" dirty="0" smtClean="0"/>
            <a:t>TPP use ACORD data standard for UW, new application, policy management &amp; party management transactions</a:t>
          </a:r>
          <a:endParaRPr lang="en-US" sz="1200" dirty="0"/>
        </a:p>
      </dgm:t>
    </dgm:pt>
    <dgm:pt modelId="{A3650CE8-7C23-498D-A6AE-23A1BC4BEE4A}" type="parTrans" cxnId="{1136A29D-3D8F-491E-8E5A-0C47B6D7ACE4}">
      <dgm:prSet/>
      <dgm:spPr/>
      <dgm:t>
        <a:bodyPr/>
        <a:lstStyle/>
        <a:p>
          <a:endParaRPr lang="en-US" sz="1400"/>
        </a:p>
      </dgm:t>
    </dgm:pt>
    <dgm:pt modelId="{9BF4AB5B-E762-4D13-A7AF-B8394AD3C05B}" type="sibTrans" cxnId="{1136A29D-3D8F-491E-8E5A-0C47B6D7ACE4}">
      <dgm:prSet/>
      <dgm:spPr/>
      <dgm:t>
        <a:bodyPr/>
        <a:lstStyle/>
        <a:p>
          <a:endParaRPr lang="en-US" sz="1400"/>
        </a:p>
      </dgm:t>
    </dgm:pt>
    <dgm:pt modelId="{23366C28-8C3D-4AB4-B576-93BD35BF3B79}">
      <dgm:prSet custT="1"/>
      <dgm:spPr/>
      <dgm:t>
        <a:bodyPr/>
        <a:lstStyle/>
        <a:p>
          <a:pPr rtl="0"/>
          <a:r>
            <a:rPr lang="en-US" sz="1200" dirty="0" smtClean="0"/>
            <a:t>Microservices for UW, New Application, Policy, Party Management expose functionalities via REST endpoints that use microservice specific JH data format</a:t>
          </a:r>
          <a:endParaRPr lang="en-US" sz="1200" dirty="0"/>
        </a:p>
      </dgm:t>
    </dgm:pt>
    <dgm:pt modelId="{1D05A5A9-38B9-4254-9CBA-E3C96CCC2966}" type="sibTrans" cxnId="{23AC5EE0-CCE8-49B8-8DBE-15B538274686}">
      <dgm:prSet/>
      <dgm:spPr/>
      <dgm:t>
        <a:bodyPr/>
        <a:lstStyle/>
        <a:p>
          <a:endParaRPr lang="en-US" sz="1400"/>
        </a:p>
      </dgm:t>
    </dgm:pt>
    <dgm:pt modelId="{F7E6B34E-016E-49B0-8DB2-9F893C6D295F}" type="parTrans" cxnId="{23AC5EE0-CCE8-49B8-8DBE-15B538274686}">
      <dgm:prSet/>
      <dgm:spPr/>
      <dgm:t>
        <a:bodyPr/>
        <a:lstStyle/>
        <a:p>
          <a:endParaRPr lang="en-US" sz="1400"/>
        </a:p>
      </dgm:t>
    </dgm:pt>
    <dgm:pt modelId="{988283E6-7E06-45D7-AC95-0E6AA227A0CD}">
      <dgm:prSet custT="1"/>
      <dgm:spPr/>
      <dgm:t>
        <a:bodyPr/>
        <a:lstStyle/>
        <a:p>
          <a:pPr rtl="0"/>
          <a:r>
            <a:rPr lang="en-US" sz="1200" dirty="0" smtClean="0"/>
            <a:t>Sales Force use its own data format while pushing new application data</a:t>
          </a:r>
          <a:endParaRPr lang="en-US" sz="1200" dirty="0"/>
        </a:p>
      </dgm:t>
    </dgm:pt>
    <dgm:pt modelId="{8C23D514-5096-410D-A74F-39BD793EF39D}" type="parTrans" cxnId="{2FA61CC8-6D30-4CC5-B14F-3EE55984C8C4}">
      <dgm:prSet/>
      <dgm:spPr/>
      <dgm:t>
        <a:bodyPr/>
        <a:lstStyle/>
        <a:p>
          <a:endParaRPr lang="en-US" sz="1400"/>
        </a:p>
      </dgm:t>
    </dgm:pt>
    <dgm:pt modelId="{B0AF3C43-0D0E-4FC4-87FF-CD730388DA1A}" type="sibTrans" cxnId="{2FA61CC8-6D30-4CC5-B14F-3EE55984C8C4}">
      <dgm:prSet/>
      <dgm:spPr/>
      <dgm:t>
        <a:bodyPr/>
        <a:lstStyle/>
        <a:p>
          <a:endParaRPr lang="en-US" sz="1400"/>
        </a:p>
      </dgm:t>
    </dgm:pt>
    <dgm:pt modelId="{DD613CCA-BA16-48E9-9986-572F06A4DF80}" type="pres">
      <dgm:prSet presAssocID="{C016EED0-657D-431B-9ECC-7CB5EC7A27A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C65CE8-CA71-4A0D-87D5-6146862AD398}" type="pres">
      <dgm:prSet presAssocID="{C016EED0-657D-431B-9ECC-7CB5EC7A27AE}" presName="matrix" presStyleCnt="0"/>
      <dgm:spPr/>
    </dgm:pt>
    <dgm:pt modelId="{8FB927F2-6730-4FDC-9608-F63060BE080E}" type="pres">
      <dgm:prSet presAssocID="{C016EED0-657D-431B-9ECC-7CB5EC7A27AE}" presName="tile1" presStyleLbl="node1" presStyleIdx="0" presStyleCnt="4"/>
      <dgm:spPr/>
      <dgm:t>
        <a:bodyPr/>
        <a:lstStyle/>
        <a:p>
          <a:endParaRPr lang="en-US"/>
        </a:p>
      </dgm:t>
    </dgm:pt>
    <dgm:pt modelId="{6A0B09B9-4B2A-4A94-B869-1723CB8464C3}" type="pres">
      <dgm:prSet presAssocID="{C016EED0-657D-431B-9ECC-7CB5EC7A27A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39D3B-89AF-4CE1-B7EB-EBD52E53AA15}" type="pres">
      <dgm:prSet presAssocID="{C016EED0-657D-431B-9ECC-7CB5EC7A27AE}" presName="tile2" presStyleLbl="node1" presStyleIdx="1" presStyleCnt="4"/>
      <dgm:spPr/>
      <dgm:t>
        <a:bodyPr/>
        <a:lstStyle/>
        <a:p>
          <a:endParaRPr lang="en-US"/>
        </a:p>
      </dgm:t>
    </dgm:pt>
    <dgm:pt modelId="{140BC7E0-3D2C-457B-AE59-7ED1FDF7DF49}" type="pres">
      <dgm:prSet presAssocID="{C016EED0-657D-431B-9ECC-7CB5EC7A27A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73808-63F0-426A-A364-E272259BF277}" type="pres">
      <dgm:prSet presAssocID="{C016EED0-657D-431B-9ECC-7CB5EC7A27AE}" presName="tile3" presStyleLbl="node1" presStyleIdx="2" presStyleCnt="4"/>
      <dgm:spPr/>
      <dgm:t>
        <a:bodyPr/>
        <a:lstStyle/>
        <a:p>
          <a:endParaRPr lang="en-US"/>
        </a:p>
      </dgm:t>
    </dgm:pt>
    <dgm:pt modelId="{5FC179B0-3118-45F4-9CA2-9741422B5EBA}" type="pres">
      <dgm:prSet presAssocID="{C016EED0-657D-431B-9ECC-7CB5EC7A27A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01628-3CA5-4094-BD7C-7883B8350784}" type="pres">
      <dgm:prSet presAssocID="{C016EED0-657D-431B-9ECC-7CB5EC7A27AE}" presName="tile4" presStyleLbl="node1" presStyleIdx="3" presStyleCnt="4"/>
      <dgm:spPr/>
      <dgm:t>
        <a:bodyPr/>
        <a:lstStyle/>
        <a:p>
          <a:endParaRPr lang="en-US"/>
        </a:p>
      </dgm:t>
    </dgm:pt>
    <dgm:pt modelId="{904AA532-77AA-4FA6-9F62-BD20AD96B251}" type="pres">
      <dgm:prSet presAssocID="{C016EED0-657D-431B-9ECC-7CB5EC7A27A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26115-8F53-4EAF-BD8F-91309914515E}" type="pres">
      <dgm:prSet presAssocID="{C016EED0-657D-431B-9ECC-7CB5EC7A27AE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069D89C-6103-465E-96CC-9A4FC383A647}" type="presOf" srcId="{5360D0FC-676C-4E50-8660-597330F130F1}" destId="{8FB927F2-6730-4FDC-9608-F63060BE080E}" srcOrd="0" destOrd="0" presId="urn:microsoft.com/office/officeart/2005/8/layout/matrix1"/>
    <dgm:cxn modelId="{F65E2BDC-4CF6-4B2B-A150-BB9A1444FB1F}" type="presOf" srcId="{FFEDEC3B-0705-42C5-AF4E-254CE51CC467}" destId="{94339D3B-89AF-4CE1-B7EB-EBD52E53AA15}" srcOrd="0" destOrd="0" presId="urn:microsoft.com/office/officeart/2005/8/layout/matrix1"/>
    <dgm:cxn modelId="{7694A4DC-B275-4D14-95F8-EC2A833F1F62}" type="presOf" srcId="{ED3A6115-28DE-4446-A0C4-0B0F78AF4C33}" destId="{54301628-3CA5-4094-BD7C-7883B8350784}" srcOrd="0" destOrd="1" presId="urn:microsoft.com/office/officeart/2005/8/layout/matrix1"/>
    <dgm:cxn modelId="{66AF50D1-26FA-4AFD-B60B-AF010C28FA33}" type="presOf" srcId="{988283E6-7E06-45D7-AC95-0E6AA227A0CD}" destId="{140BC7E0-3D2C-457B-AE59-7ED1FDF7DF49}" srcOrd="1" destOrd="2" presId="urn:microsoft.com/office/officeart/2005/8/layout/matrix1"/>
    <dgm:cxn modelId="{E1BFE52A-807F-4986-B5AA-A594033C57FB}" srcId="{B3A6944A-730E-443D-A056-D45FF1B5087A}" destId="{ED3A6115-28DE-4446-A0C4-0B0F78AF4C33}" srcOrd="0" destOrd="0" parTransId="{5CD93E08-44AF-4169-9E7A-BC235EFD245F}" sibTransId="{6C14B740-9AC6-41A7-AFE7-CADED8737965}"/>
    <dgm:cxn modelId="{2FA61CC8-6D30-4CC5-B14F-3EE55984C8C4}" srcId="{FFEDEC3B-0705-42C5-AF4E-254CE51CC467}" destId="{988283E6-7E06-45D7-AC95-0E6AA227A0CD}" srcOrd="1" destOrd="0" parTransId="{8C23D514-5096-410D-A74F-39BD793EF39D}" sibTransId="{B0AF3C43-0D0E-4FC4-87FF-CD730388DA1A}"/>
    <dgm:cxn modelId="{224654FE-F2CD-40D1-8AD1-71AAB08694D3}" type="presOf" srcId="{EF4288B2-1383-43C9-89DE-A48336EC5C86}" destId="{39B73808-63F0-426A-A364-E272259BF277}" srcOrd="0" destOrd="2" presId="urn:microsoft.com/office/officeart/2005/8/layout/matrix1"/>
    <dgm:cxn modelId="{5332EE98-6982-489F-BBC0-31147BA04EA9}" srcId="{E205A928-C021-4794-AC25-D5837C4CA447}" destId="{EF4288B2-1383-43C9-89DE-A48336EC5C86}" srcOrd="1" destOrd="0" parTransId="{51CB6786-5528-49BA-B22A-198CF7FB4C68}" sibTransId="{16F506D5-1616-4E72-BF24-8C27C1339BCE}"/>
    <dgm:cxn modelId="{796A2EDD-71F1-4FAF-8695-32071C0779A4}" srcId="{FC441CA9-0676-4809-BF8A-B67958CA9C6A}" destId="{E205A928-C021-4794-AC25-D5837C4CA447}" srcOrd="2" destOrd="0" parTransId="{0F59BB36-CA9C-4A79-8327-BDF9D21927CC}" sibTransId="{1488A9D7-DEE3-469B-AF69-55BB9222C68D}"/>
    <dgm:cxn modelId="{02ECD2FB-3DB1-4661-A22B-DDBE95F5AA8E}" srcId="{FC441CA9-0676-4809-BF8A-B67958CA9C6A}" destId="{FFEDEC3B-0705-42C5-AF4E-254CE51CC467}" srcOrd="1" destOrd="0" parTransId="{E5801DCD-FDD0-4622-B5DC-6739728D4864}" sibTransId="{DBE7129C-D9EE-4970-8DC2-8EE282BE2EBF}"/>
    <dgm:cxn modelId="{677E85A6-B56C-49FF-8F79-A9BFED8AD003}" type="presOf" srcId="{E205A928-C021-4794-AC25-D5837C4CA447}" destId="{39B73808-63F0-426A-A364-E272259BF277}" srcOrd="0" destOrd="0" presId="urn:microsoft.com/office/officeart/2005/8/layout/matrix1"/>
    <dgm:cxn modelId="{FD2D6D3B-AA7F-4AAA-A286-95BC37EA2029}" type="presOf" srcId="{C016EED0-657D-431B-9ECC-7CB5EC7A27AE}" destId="{DD613CCA-BA16-48E9-9986-572F06A4DF80}" srcOrd="0" destOrd="0" presId="urn:microsoft.com/office/officeart/2005/8/layout/matrix1"/>
    <dgm:cxn modelId="{1136A29D-3D8F-491E-8E5A-0C47B6D7ACE4}" srcId="{FFEDEC3B-0705-42C5-AF4E-254CE51CC467}" destId="{E4A01D75-A92D-40FE-99A2-BD4AFE09762A}" srcOrd="0" destOrd="0" parTransId="{A3650CE8-7C23-498D-A6AE-23A1BC4BEE4A}" sibTransId="{9BF4AB5B-E762-4D13-A7AF-B8394AD3C05B}"/>
    <dgm:cxn modelId="{307B6EFA-E699-4AF0-BCF7-E1C522DB4918}" srcId="{C016EED0-657D-431B-9ECC-7CB5EC7A27AE}" destId="{FC441CA9-0676-4809-BF8A-B67958CA9C6A}" srcOrd="0" destOrd="0" parTransId="{90E81739-DD07-4A73-946A-0D0DDB39E959}" sibTransId="{1B37E862-D8E6-47FA-A457-893ED73FE551}"/>
    <dgm:cxn modelId="{62C7E3BB-3E40-4E64-B2E3-5779393C6CFC}" type="presOf" srcId="{E4A01D75-A92D-40FE-99A2-BD4AFE09762A}" destId="{140BC7E0-3D2C-457B-AE59-7ED1FDF7DF49}" srcOrd="1" destOrd="1" presId="urn:microsoft.com/office/officeart/2005/8/layout/matrix1"/>
    <dgm:cxn modelId="{FA142051-79CD-443A-9B00-D4C8F6E16164}" srcId="{FC441CA9-0676-4809-BF8A-B67958CA9C6A}" destId="{B3A6944A-730E-443D-A056-D45FF1B5087A}" srcOrd="3" destOrd="0" parTransId="{0B00A935-5277-42AA-9886-2658ED5BE3B4}" sibTransId="{7298D7C9-A360-43C2-8F8C-BF37BCE3DA55}"/>
    <dgm:cxn modelId="{1171AF44-9DC1-423D-9474-EE37F97F9FA6}" type="presOf" srcId="{988283E6-7E06-45D7-AC95-0E6AA227A0CD}" destId="{94339D3B-89AF-4CE1-B7EB-EBD52E53AA15}" srcOrd="0" destOrd="2" presId="urn:microsoft.com/office/officeart/2005/8/layout/matrix1"/>
    <dgm:cxn modelId="{7F13FB04-C4A4-440A-A5D7-C543C444E40C}" type="presOf" srcId="{EF4288B2-1383-43C9-89DE-A48336EC5C86}" destId="{5FC179B0-3118-45F4-9CA2-9741422B5EBA}" srcOrd="1" destOrd="2" presId="urn:microsoft.com/office/officeart/2005/8/layout/matrix1"/>
    <dgm:cxn modelId="{71606FD8-89F7-4D52-9C2B-61CE4B640928}" srcId="{FC441CA9-0676-4809-BF8A-B67958CA9C6A}" destId="{5360D0FC-676C-4E50-8660-597330F130F1}" srcOrd="0" destOrd="0" parTransId="{E9D7E99B-D89A-4788-9136-5D0637922729}" sibTransId="{AD371906-99C2-411B-848E-CE9C060B4018}"/>
    <dgm:cxn modelId="{C9136FF3-B7D1-4603-A219-E14878C3DDCA}" type="presOf" srcId="{FFEDEC3B-0705-42C5-AF4E-254CE51CC467}" destId="{140BC7E0-3D2C-457B-AE59-7ED1FDF7DF49}" srcOrd="1" destOrd="0" presId="urn:microsoft.com/office/officeart/2005/8/layout/matrix1"/>
    <dgm:cxn modelId="{EE2DEB8F-07D4-4DE5-9326-698434EBE6D2}" type="presOf" srcId="{B3A6944A-730E-443D-A056-D45FF1B5087A}" destId="{904AA532-77AA-4FA6-9F62-BD20AD96B251}" srcOrd="1" destOrd="0" presId="urn:microsoft.com/office/officeart/2005/8/layout/matrix1"/>
    <dgm:cxn modelId="{06FBAC4C-D152-4870-AECD-D8D45CAB6F2B}" type="presOf" srcId="{23366C28-8C3D-4AB4-B576-93BD35BF3B79}" destId="{8FB927F2-6730-4FDC-9608-F63060BE080E}" srcOrd="0" destOrd="1" presId="urn:microsoft.com/office/officeart/2005/8/layout/matrix1"/>
    <dgm:cxn modelId="{D6367158-1878-466E-969A-CA3E31D1C042}" type="presOf" srcId="{ED3A6115-28DE-4446-A0C4-0B0F78AF4C33}" destId="{904AA532-77AA-4FA6-9F62-BD20AD96B251}" srcOrd="1" destOrd="1" presId="urn:microsoft.com/office/officeart/2005/8/layout/matrix1"/>
    <dgm:cxn modelId="{0AA68595-151D-42EE-BEAE-0991199A6E71}" type="presOf" srcId="{23366C28-8C3D-4AB4-B576-93BD35BF3B79}" destId="{6A0B09B9-4B2A-4A94-B869-1723CB8464C3}" srcOrd="1" destOrd="1" presId="urn:microsoft.com/office/officeart/2005/8/layout/matrix1"/>
    <dgm:cxn modelId="{AE92DA25-0E51-426A-B106-F41A9BDA06C2}" srcId="{E205A928-C021-4794-AC25-D5837C4CA447}" destId="{55FA01B6-8D47-459F-815E-B3AE9E14DEE8}" srcOrd="0" destOrd="0" parTransId="{565C0E96-6AF8-4657-A5C7-681646131996}" sibTransId="{9BC3895A-70E2-44F9-BC71-36C7A8CBEF77}"/>
    <dgm:cxn modelId="{7C36A86D-A064-459B-8785-427E3F9DDC72}" type="presOf" srcId="{55FA01B6-8D47-459F-815E-B3AE9E14DEE8}" destId="{5FC179B0-3118-45F4-9CA2-9741422B5EBA}" srcOrd="1" destOrd="1" presId="urn:microsoft.com/office/officeart/2005/8/layout/matrix1"/>
    <dgm:cxn modelId="{63155F2A-E3F6-43BF-8A0E-FDEC8935F84A}" type="presOf" srcId="{B3A6944A-730E-443D-A056-D45FF1B5087A}" destId="{54301628-3CA5-4094-BD7C-7883B8350784}" srcOrd="0" destOrd="0" presId="urn:microsoft.com/office/officeart/2005/8/layout/matrix1"/>
    <dgm:cxn modelId="{495F6240-29AF-481A-877E-66AF9AC6049B}" type="presOf" srcId="{55FA01B6-8D47-459F-815E-B3AE9E14DEE8}" destId="{39B73808-63F0-426A-A364-E272259BF277}" srcOrd="0" destOrd="1" presId="urn:microsoft.com/office/officeart/2005/8/layout/matrix1"/>
    <dgm:cxn modelId="{74350A83-FA31-475D-A2CB-EFE53EE9F39D}" type="presOf" srcId="{E4A01D75-A92D-40FE-99A2-BD4AFE09762A}" destId="{94339D3B-89AF-4CE1-B7EB-EBD52E53AA15}" srcOrd="0" destOrd="1" presId="urn:microsoft.com/office/officeart/2005/8/layout/matrix1"/>
    <dgm:cxn modelId="{0CDBCC5D-D6E1-4C0F-BA83-5255AB041213}" type="presOf" srcId="{FC441CA9-0676-4809-BF8A-B67958CA9C6A}" destId="{75C26115-8F53-4EAF-BD8F-91309914515E}" srcOrd="0" destOrd="0" presId="urn:microsoft.com/office/officeart/2005/8/layout/matrix1"/>
    <dgm:cxn modelId="{23AC5EE0-CCE8-49B8-8DBE-15B538274686}" srcId="{5360D0FC-676C-4E50-8660-597330F130F1}" destId="{23366C28-8C3D-4AB4-B576-93BD35BF3B79}" srcOrd="0" destOrd="0" parTransId="{F7E6B34E-016E-49B0-8DB2-9F893C6D295F}" sibTransId="{1D05A5A9-38B9-4254-9CBA-E3C96CCC2966}"/>
    <dgm:cxn modelId="{D1011492-7285-4D8F-998E-26417B1E4A5D}" type="presOf" srcId="{E205A928-C021-4794-AC25-D5837C4CA447}" destId="{5FC179B0-3118-45F4-9CA2-9741422B5EBA}" srcOrd="1" destOrd="0" presId="urn:microsoft.com/office/officeart/2005/8/layout/matrix1"/>
    <dgm:cxn modelId="{A64A1A21-C356-44C6-AFAB-02751627F540}" type="presOf" srcId="{5360D0FC-676C-4E50-8660-597330F130F1}" destId="{6A0B09B9-4B2A-4A94-B869-1723CB8464C3}" srcOrd="1" destOrd="0" presId="urn:microsoft.com/office/officeart/2005/8/layout/matrix1"/>
    <dgm:cxn modelId="{265957E6-4A20-4BCA-A476-95DEA328EB89}" type="presParOf" srcId="{DD613CCA-BA16-48E9-9986-572F06A4DF80}" destId="{65C65CE8-CA71-4A0D-87D5-6146862AD398}" srcOrd="0" destOrd="0" presId="urn:microsoft.com/office/officeart/2005/8/layout/matrix1"/>
    <dgm:cxn modelId="{AEEC13A6-5624-45CA-9D9F-A681F0616873}" type="presParOf" srcId="{65C65CE8-CA71-4A0D-87D5-6146862AD398}" destId="{8FB927F2-6730-4FDC-9608-F63060BE080E}" srcOrd="0" destOrd="0" presId="urn:microsoft.com/office/officeart/2005/8/layout/matrix1"/>
    <dgm:cxn modelId="{8CBB38E9-572A-4FFE-965B-747E53809D1B}" type="presParOf" srcId="{65C65CE8-CA71-4A0D-87D5-6146862AD398}" destId="{6A0B09B9-4B2A-4A94-B869-1723CB8464C3}" srcOrd="1" destOrd="0" presId="urn:microsoft.com/office/officeart/2005/8/layout/matrix1"/>
    <dgm:cxn modelId="{307CCFCA-EB5B-46A3-8C57-BF8905A0F25D}" type="presParOf" srcId="{65C65CE8-CA71-4A0D-87D5-6146862AD398}" destId="{94339D3B-89AF-4CE1-B7EB-EBD52E53AA15}" srcOrd="2" destOrd="0" presId="urn:microsoft.com/office/officeart/2005/8/layout/matrix1"/>
    <dgm:cxn modelId="{C9A13D5D-0E98-423F-BF6B-487D856E1273}" type="presParOf" srcId="{65C65CE8-CA71-4A0D-87D5-6146862AD398}" destId="{140BC7E0-3D2C-457B-AE59-7ED1FDF7DF49}" srcOrd="3" destOrd="0" presId="urn:microsoft.com/office/officeart/2005/8/layout/matrix1"/>
    <dgm:cxn modelId="{F07F6ECB-3D9A-4FAF-9C25-BA2FBF5E8DB0}" type="presParOf" srcId="{65C65CE8-CA71-4A0D-87D5-6146862AD398}" destId="{39B73808-63F0-426A-A364-E272259BF277}" srcOrd="4" destOrd="0" presId="urn:microsoft.com/office/officeart/2005/8/layout/matrix1"/>
    <dgm:cxn modelId="{A41A69E3-345E-4372-9C8C-E24FB44129D3}" type="presParOf" srcId="{65C65CE8-CA71-4A0D-87D5-6146862AD398}" destId="{5FC179B0-3118-45F4-9CA2-9741422B5EBA}" srcOrd="5" destOrd="0" presId="urn:microsoft.com/office/officeart/2005/8/layout/matrix1"/>
    <dgm:cxn modelId="{548F1606-E27E-4C82-B2C0-B0EA2DF5BF77}" type="presParOf" srcId="{65C65CE8-CA71-4A0D-87D5-6146862AD398}" destId="{54301628-3CA5-4094-BD7C-7883B8350784}" srcOrd="6" destOrd="0" presId="urn:microsoft.com/office/officeart/2005/8/layout/matrix1"/>
    <dgm:cxn modelId="{37DB0CA9-03BF-447D-9D4A-0BA367404ABE}" type="presParOf" srcId="{65C65CE8-CA71-4A0D-87D5-6146862AD398}" destId="{904AA532-77AA-4FA6-9F62-BD20AD96B251}" srcOrd="7" destOrd="0" presId="urn:microsoft.com/office/officeart/2005/8/layout/matrix1"/>
    <dgm:cxn modelId="{17272E7A-544E-4CAA-97FE-8A3F40535A48}" type="presParOf" srcId="{DD613CCA-BA16-48E9-9986-572F06A4DF80}" destId="{75C26115-8F53-4EAF-BD8F-91309914515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16EED0-657D-431B-9ECC-7CB5EC7A27AE}" type="doc">
      <dgm:prSet loTypeId="urn:microsoft.com/office/officeart/2005/8/layout/matrix1" loCatId="matrix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FC441CA9-0676-4809-BF8A-B67958CA9C6A}">
      <dgm:prSet custT="1"/>
      <dgm:spPr/>
      <dgm:t>
        <a:bodyPr/>
        <a:lstStyle/>
        <a:p>
          <a:pPr rtl="0"/>
          <a:r>
            <a:rPr lang="en-US" sz="1200" i="1" dirty="0" smtClean="0"/>
            <a:t>How a end-to-end process flow (Saga) can be managed with microservices?</a:t>
          </a:r>
          <a:endParaRPr lang="en-US" sz="1200" dirty="0"/>
        </a:p>
      </dgm:t>
    </dgm:pt>
    <dgm:pt modelId="{90E81739-DD07-4A73-946A-0D0DDB39E959}" type="parTrans" cxnId="{307B6EFA-E699-4AF0-BCF7-E1C522DB4918}">
      <dgm:prSet/>
      <dgm:spPr/>
      <dgm:t>
        <a:bodyPr/>
        <a:lstStyle/>
        <a:p>
          <a:endParaRPr lang="en-US" sz="1200"/>
        </a:p>
      </dgm:t>
    </dgm:pt>
    <dgm:pt modelId="{1B37E862-D8E6-47FA-A457-893ED73FE551}" type="sibTrans" cxnId="{307B6EFA-E699-4AF0-BCF7-E1C522DB4918}">
      <dgm:prSet/>
      <dgm:spPr/>
      <dgm:t>
        <a:bodyPr/>
        <a:lstStyle/>
        <a:p>
          <a:endParaRPr lang="en-US" sz="1200"/>
        </a:p>
      </dgm:t>
    </dgm:pt>
    <dgm:pt modelId="{FFEDEC3B-0705-42C5-AF4E-254CE51CC467}">
      <dgm:prSet custT="1"/>
      <dgm:spPr/>
      <dgm:t>
        <a:bodyPr/>
        <a:lstStyle/>
        <a:p>
          <a:pPr rtl="0"/>
          <a:r>
            <a:rPr lang="en-US" sz="1200" dirty="0" smtClean="0"/>
            <a:t>Context</a:t>
          </a:r>
          <a:endParaRPr lang="en-US" sz="1200" dirty="0"/>
        </a:p>
      </dgm:t>
    </dgm:pt>
    <dgm:pt modelId="{E5801DCD-FDD0-4622-B5DC-6739728D4864}" type="parTrans" cxnId="{02ECD2FB-3DB1-4661-A22B-DDBE95F5AA8E}">
      <dgm:prSet/>
      <dgm:spPr/>
      <dgm:t>
        <a:bodyPr/>
        <a:lstStyle/>
        <a:p>
          <a:endParaRPr lang="en-US" sz="1200"/>
        </a:p>
      </dgm:t>
    </dgm:pt>
    <dgm:pt modelId="{DBE7129C-D9EE-4970-8DC2-8EE282BE2EBF}" type="sibTrans" cxnId="{02ECD2FB-3DB1-4661-A22B-DDBE95F5AA8E}">
      <dgm:prSet/>
      <dgm:spPr/>
      <dgm:t>
        <a:bodyPr/>
        <a:lstStyle/>
        <a:p>
          <a:endParaRPr lang="en-US" sz="1200"/>
        </a:p>
      </dgm:t>
    </dgm:pt>
    <dgm:pt modelId="{BFA36B9C-3680-4BD3-86C4-0B5851125CF9}">
      <dgm:prSet custT="1"/>
      <dgm:spPr/>
      <dgm:t>
        <a:bodyPr/>
        <a:lstStyle/>
        <a:p>
          <a:pPr rtl="0"/>
          <a:r>
            <a:rPr lang="en-US" sz="1200" dirty="0" smtClean="0"/>
            <a:t>Microservices for UW, New Application, Policy, Party Management expose functionalities via REST endpoints that use microservice specific JH data format</a:t>
          </a:r>
          <a:endParaRPr lang="en-US" sz="1200" dirty="0"/>
        </a:p>
      </dgm:t>
    </dgm:pt>
    <dgm:pt modelId="{9F69990D-D62E-481D-964E-525A9FD9A9EC}" type="parTrans" cxnId="{C056D477-5365-4409-97B0-A22335B10A69}">
      <dgm:prSet/>
      <dgm:spPr/>
      <dgm:t>
        <a:bodyPr/>
        <a:lstStyle/>
        <a:p>
          <a:endParaRPr lang="en-US" sz="1200"/>
        </a:p>
      </dgm:t>
    </dgm:pt>
    <dgm:pt modelId="{D60F6BF3-4FAB-43E6-8593-E20D6BAABDE6}" type="sibTrans" cxnId="{C056D477-5365-4409-97B0-A22335B10A69}">
      <dgm:prSet/>
      <dgm:spPr/>
      <dgm:t>
        <a:bodyPr/>
        <a:lstStyle/>
        <a:p>
          <a:endParaRPr lang="en-US" sz="1200"/>
        </a:p>
      </dgm:t>
    </dgm:pt>
    <dgm:pt modelId="{E205A928-C021-4794-AC25-D5837C4CA447}">
      <dgm:prSet custT="1"/>
      <dgm:spPr/>
      <dgm:t>
        <a:bodyPr/>
        <a:lstStyle/>
        <a:p>
          <a:pPr rtl="0"/>
          <a:r>
            <a:rPr lang="en-US" sz="1200" dirty="0" smtClean="0"/>
            <a:t>Solution </a:t>
          </a:r>
          <a:endParaRPr lang="en-US" sz="1200" dirty="0"/>
        </a:p>
      </dgm:t>
    </dgm:pt>
    <dgm:pt modelId="{0F59BB36-CA9C-4A79-8327-BDF9D21927CC}" type="parTrans" cxnId="{796A2EDD-71F1-4FAF-8695-32071C0779A4}">
      <dgm:prSet/>
      <dgm:spPr/>
      <dgm:t>
        <a:bodyPr/>
        <a:lstStyle/>
        <a:p>
          <a:endParaRPr lang="en-US" sz="1200"/>
        </a:p>
      </dgm:t>
    </dgm:pt>
    <dgm:pt modelId="{1488A9D7-DEE3-469B-AF69-55BB9222C68D}" type="sibTrans" cxnId="{796A2EDD-71F1-4FAF-8695-32071C0779A4}">
      <dgm:prSet/>
      <dgm:spPr/>
      <dgm:t>
        <a:bodyPr/>
        <a:lstStyle/>
        <a:p>
          <a:endParaRPr lang="en-US" sz="1200"/>
        </a:p>
      </dgm:t>
    </dgm:pt>
    <dgm:pt modelId="{55FA01B6-8D47-459F-815E-B3AE9E14DEE8}">
      <dgm:prSet custT="1"/>
      <dgm:spPr/>
      <dgm:t>
        <a:bodyPr/>
        <a:lstStyle/>
        <a:p>
          <a:pPr rtl="0"/>
          <a:r>
            <a:rPr lang="en-US" sz="1200" dirty="0" smtClean="0"/>
            <a:t>Adapt a command and event handling paradigm, commands are for processing transactions and events are generated post processing</a:t>
          </a:r>
          <a:endParaRPr lang="en-US" sz="1200" dirty="0"/>
        </a:p>
      </dgm:t>
    </dgm:pt>
    <dgm:pt modelId="{565C0E96-6AF8-4657-A5C7-681646131996}" type="parTrans" cxnId="{AE92DA25-0E51-426A-B106-F41A9BDA06C2}">
      <dgm:prSet/>
      <dgm:spPr/>
      <dgm:t>
        <a:bodyPr/>
        <a:lstStyle/>
        <a:p>
          <a:endParaRPr lang="en-US" sz="1200"/>
        </a:p>
      </dgm:t>
    </dgm:pt>
    <dgm:pt modelId="{9BC3895A-70E2-44F9-BC71-36C7A8CBEF77}" type="sibTrans" cxnId="{AE92DA25-0E51-426A-B106-F41A9BDA06C2}">
      <dgm:prSet/>
      <dgm:spPr/>
      <dgm:t>
        <a:bodyPr/>
        <a:lstStyle/>
        <a:p>
          <a:endParaRPr lang="en-US" sz="1200"/>
        </a:p>
      </dgm:t>
    </dgm:pt>
    <dgm:pt modelId="{B3A6944A-730E-443D-A056-D45FF1B5087A}">
      <dgm:prSet custT="1"/>
      <dgm:spPr/>
      <dgm:t>
        <a:bodyPr/>
        <a:lstStyle/>
        <a:p>
          <a:pPr rtl="0"/>
          <a:r>
            <a:rPr lang="en-US" sz="1200" smtClean="0"/>
            <a:t>Rationale</a:t>
          </a:r>
          <a:endParaRPr lang="en-US" sz="1200"/>
        </a:p>
      </dgm:t>
    </dgm:pt>
    <dgm:pt modelId="{0B00A935-5277-42AA-9886-2658ED5BE3B4}" type="parTrans" cxnId="{FA142051-79CD-443A-9B00-D4C8F6E16164}">
      <dgm:prSet/>
      <dgm:spPr/>
      <dgm:t>
        <a:bodyPr/>
        <a:lstStyle/>
        <a:p>
          <a:endParaRPr lang="en-US" sz="1200"/>
        </a:p>
      </dgm:t>
    </dgm:pt>
    <dgm:pt modelId="{7298D7C9-A360-43C2-8F8C-BF37BCE3DA55}" type="sibTrans" cxnId="{FA142051-79CD-443A-9B00-D4C8F6E16164}">
      <dgm:prSet/>
      <dgm:spPr/>
      <dgm:t>
        <a:bodyPr/>
        <a:lstStyle/>
        <a:p>
          <a:endParaRPr lang="en-US" sz="1200"/>
        </a:p>
      </dgm:t>
    </dgm:pt>
    <dgm:pt modelId="{ED3A6115-28DE-4446-A0C4-0B0F78AF4C33}">
      <dgm:prSet custT="1"/>
      <dgm:spPr/>
      <dgm:t>
        <a:bodyPr/>
        <a:lstStyle/>
        <a:p>
          <a:pPr rtl="0"/>
          <a:r>
            <a:rPr lang="en-US" sz="1200" dirty="0" smtClean="0"/>
            <a:t>Logic of the saga is centralized and so it is easy to understand, clear separation of concern</a:t>
          </a:r>
          <a:endParaRPr lang="en-US" sz="1200" dirty="0"/>
        </a:p>
      </dgm:t>
    </dgm:pt>
    <dgm:pt modelId="{5CD93E08-44AF-4169-9E7A-BC235EFD245F}" type="parTrans" cxnId="{E1BFE52A-807F-4986-B5AA-A594033C57FB}">
      <dgm:prSet/>
      <dgm:spPr/>
      <dgm:t>
        <a:bodyPr/>
        <a:lstStyle/>
        <a:p>
          <a:endParaRPr lang="en-US" sz="1200"/>
        </a:p>
      </dgm:t>
    </dgm:pt>
    <dgm:pt modelId="{6C14B740-9AC6-41A7-AFE7-CADED8737965}" type="sibTrans" cxnId="{E1BFE52A-807F-4986-B5AA-A594033C57FB}">
      <dgm:prSet/>
      <dgm:spPr/>
      <dgm:t>
        <a:bodyPr/>
        <a:lstStyle/>
        <a:p>
          <a:endParaRPr lang="en-US" sz="1200"/>
        </a:p>
      </dgm:t>
    </dgm:pt>
    <dgm:pt modelId="{B8FC175D-F098-4C40-909D-80C1C4D48B7C}">
      <dgm:prSet custT="1"/>
      <dgm:spPr/>
      <dgm:t>
        <a:bodyPr/>
        <a:lstStyle/>
        <a:p>
          <a:pPr rtl="0"/>
          <a:r>
            <a:rPr lang="en-US" sz="1200" dirty="0" smtClean="0"/>
            <a:t>Microservices also emit and consume events or light-weight messages over event bus (</a:t>
          </a:r>
          <a:r>
            <a:rPr lang="en-US" sz="1200" dirty="0" err="1" smtClean="0"/>
            <a:t>RabbitMQ</a:t>
          </a:r>
          <a:r>
            <a:rPr lang="en-US" sz="1200" dirty="0" smtClean="0"/>
            <a:t> here)</a:t>
          </a:r>
          <a:endParaRPr lang="en-US" sz="1200" dirty="0"/>
        </a:p>
      </dgm:t>
    </dgm:pt>
    <dgm:pt modelId="{F7A068DB-6DF1-4F45-8683-BF59CD7EE98A}" type="parTrans" cxnId="{224ED040-FABB-4D21-8EAB-DCFC567ED5FB}">
      <dgm:prSet/>
      <dgm:spPr/>
      <dgm:t>
        <a:bodyPr/>
        <a:lstStyle/>
        <a:p>
          <a:endParaRPr lang="en-US" sz="1400"/>
        </a:p>
      </dgm:t>
    </dgm:pt>
    <dgm:pt modelId="{FB61D7A9-12FB-404D-B2DC-6E420D062600}" type="sibTrans" cxnId="{224ED040-FABB-4D21-8EAB-DCFC567ED5FB}">
      <dgm:prSet/>
      <dgm:spPr/>
      <dgm:t>
        <a:bodyPr/>
        <a:lstStyle/>
        <a:p>
          <a:endParaRPr lang="en-US" sz="1400"/>
        </a:p>
      </dgm:t>
    </dgm:pt>
    <dgm:pt modelId="{34F32972-8DD4-49FD-A0E3-AF3C881C71C9}">
      <dgm:prSet custT="1"/>
      <dgm:spPr/>
      <dgm:t>
        <a:bodyPr/>
        <a:lstStyle/>
        <a:p>
          <a:pPr rtl="0"/>
          <a:r>
            <a:rPr lang="en-US" sz="1200" dirty="0" smtClean="0"/>
            <a:t>Create one dedicated orchestrator, holding central logic of orchestration across multiple microservices</a:t>
          </a:r>
          <a:endParaRPr lang="en-US" sz="1200" dirty="0"/>
        </a:p>
      </dgm:t>
    </dgm:pt>
    <dgm:pt modelId="{50297E8E-DBED-41CA-8878-D5494BF77640}" type="parTrans" cxnId="{37CC5601-A5B8-4903-9B7B-70C0E7F36FF9}">
      <dgm:prSet/>
      <dgm:spPr/>
      <dgm:t>
        <a:bodyPr/>
        <a:lstStyle/>
        <a:p>
          <a:endParaRPr lang="en-US" sz="1400"/>
        </a:p>
      </dgm:t>
    </dgm:pt>
    <dgm:pt modelId="{D05E0386-6169-40FC-8BDF-13A0D6E75A2D}" type="sibTrans" cxnId="{37CC5601-A5B8-4903-9B7B-70C0E7F36FF9}">
      <dgm:prSet/>
      <dgm:spPr/>
      <dgm:t>
        <a:bodyPr/>
        <a:lstStyle/>
        <a:p>
          <a:endParaRPr lang="en-US" sz="1400"/>
        </a:p>
      </dgm:t>
    </dgm:pt>
    <dgm:pt modelId="{8C8A42FE-E9C0-43BB-94DD-8A0D3ECA6A35}">
      <dgm:prSet custT="1"/>
      <dgm:spPr/>
      <dgm:t>
        <a:bodyPr/>
        <a:lstStyle/>
        <a:p>
          <a:pPr rtl="0"/>
          <a:r>
            <a:rPr lang="en-US" sz="1200" dirty="0" smtClean="0"/>
            <a:t>Orchestrator consume domain events emitted from microservices post transaction and send commands to next services</a:t>
          </a:r>
          <a:endParaRPr lang="en-US" sz="1200" dirty="0"/>
        </a:p>
      </dgm:t>
    </dgm:pt>
    <dgm:pt modelId="{D67BDB51-C8EE-4CD4-886D-33BCB3CF7C81}" type="parTrans" cxnId="{0DB929F2-AEAB-4446-A162-F89E3D4AE86B}">
      <dgm:prSet/>
      <dgm:spPr/>
      <dgm:t>
        <a:bodyPr/>
        <a:lstStyle/>
        <a:p>
          <a:endParaRPr lang="en-US" sz="1400"/>
        </a:p>
      </dgm:t>
    </dgm:pt>
    <dgm:pt modelId="{A62B8E6D-E5BA-4BAB-BB58-19B69C0A163D}" type="sibTrans" cxnId="{0DB929F2-AEAB-4446-A162-F89E3D4AE86B}">
      <dgm:prSet/>
      <dgm:spPr/>
      <dgm:t>
        <a:bodyPr/>
        <a:lstStyle/>
        <a:p>
          <a:endParaRPr lang="en-US" sz="1400"/>
        </a:p>
      </dgm:t>
    </dgm:pt>
    <dgm:pt modelId="{AE61FDFE-2613-444A-BFF4-D12D680B16E5}">
      <dgm:prSet custT="1"/>
      <dgm:spPr/>
      <dgm:t>
        <a:bodyPr/>
        <a:lstStyle/>
        <a:p>
          <a:pPr rtl="0"/>
          <a:r>
            <a:rPr lang="en-US" sz="1200" dirty="0" smtClean="0"/>
            <a:t>Simplifies the participants interaction</a:t>
          </a:r>
        </a:p>
      </dgm:t>
    </dgm:pt>
    <dgm:pt modelId="{215B2139-AA9B-4044-828C-462C3FE10A67}" type="parTrans" cxnId="{E01DBF90-8945-498A-B41B-D1D5A35C8DB0}">
      <dgm:prSet/>
      <dgm:spPr/>
      <dgm:t>
        <a:bodyPr/>
        <a:lstStyle/>
        <a:p>
          <a:endParaRPr lang="en-US" sz="1600"/>
        </a:p>
      </dgm:t>
    </dgm:pt>
    <dgm:pt modelId="{28F996BA-DCA6-4925-AE0B-44946CD94951}" type="sibTrans" cxnId="{E01DBF90-8945-498A-B41B-D1D5A35C8DB0}">
      <dgm:prSet/>
      <dgm:spPr/>
      <dgm:t>
        <a:bodyPr/>
        <a:lstStyle/>
        <a:p>
          <a:endParaRPr lang="en-US" sz="1600"/>
        </a:p>
      </dgm:t>
    </dgm:pt>
    <dgm:pt modelId="{27A332B3-17EB-47F1-BBC7-CFE6EB33D35D}">
      <dgm:prSet custT="1"/>
      <dgm:spPr/>
      <dgm:t>
        <a:bodyPr/>
        <a:lstStyle/>
        <a:p>
          <a:pPr rtl="0"/>
          <a:r>
            <a:rPr lang="en-US" sz="1200" dirty="0" smtClean="0"/>
            <a:t>Only one service to achieve resilience</a:t>
          </a:r>
        </a:p>
      </dgm:t>
    </dgm:pt>
    <dgm:pt modelId="{BF31E95D-5943-46B8-B04E-044FB26DD1F8}" type="parTrans" cxnId="{45E818BE-A059-4339-A036-24DBEDBA538E}">
      <dgm:prSet/>
      <dgm:spPr/>
      <dgm:t>
        <a:bodyPr/>
        <a:lstStyle/>
        <a:p>
          <a:endParaRPr lang="en-US" sz="1600"/>
        </a:p>
      </dgm:t>
    </dgm:pt>
    <dgm:pt modelId="{2D617911-23C0-4F09-B617-BB10994BBB7E}" type="sibTrans" cxnId="{45E818BE-A059-4339-A036-24DBEDBA538E}">
      <dgm:prSet/>
      <dgm:spPr/>
      <dgm:t>
        <a:bodyPr/>
        <a:lstStyle/>
        <a:p>
          <a:endParaRPr lang="en-US" sz="1600"/>
        </a:p>
      </dgm:t>
    </dgm:pt>
    <dgm:pt modelId="{1EACCB24-01F2-42CD-BCF8-BBA8BAECAF4F}">
      <dgm:prSet custT="1"/>
      <dgm:spPr/>
      <dgm:t>
        <a:bodyPr/>
        <a:lstStyle/>
        <a:p>
          <a:pPr rtl="0"/>
          <a:r>
            <a:rPr lang="en-US" sz="1200" dirty="0" smtClean="0"/>
            <a:t>Eliminates cyclic design-time dependencies. The orchestrator depends on the participants but not vice versa</a:t>
          </a:r>
        </a:p>
      </dgm:t>
    </dgm:pt>
    <dgm:pt modelId="{10A27F84-C10F-4330-9DB4-39C35C4B319C}" type="parTrans" cxnId="{380951B4-B6A2-4A97-BEFB-BDD7A9A90F68}">
      <dgm:prSet/>
      <dgm:spPr/>
      <dgm:t>
        <a:bodyPr/>
        <a:lstStyle/>
        <a:p>
          <a:endParaRPr lang="en-US" sz="1600"/>
        </a:p>
      </dgm:t>
    </dgm:pt>
    <dgm:pt modelId="{A301FABD-9E91-41EE-8E1B-CB9AB39D6326}" type="sibTrans" cxnId="{380951B4-B6A2-4A97-BEFB-BDD7A9A90F68}">
      <dgm:prSet/>
      <dgm:spPr/>
      <dgm:t>
        <a:bodyPr/>
        <a:lstStyle/>
        <a:p>
          <a:endParaRPr lang="en-US" sz="1600"/>
        </a:p>
      </dgm:t>
    </dgm:pt>
    <dgm:pt modelId="{8EB9BD08-2AAD-4629-BC1A-A9C7A642810C}">
      <dgm:prSet custT="1"/>
      <dgm:spPr/>
      <dgm:t>
        <a:bodyPr/>
        <a:lstStyle/>
        <a:p>
          <a:pPr rtl="0"/>
          <a:r>
            <a:rPr lang="en-US" sz="1200" dirty="0" smtClean="0"/>
            <a:t>Challenge</a:t>
          </a:r>
          <a:endParaRPr lang="en-US" sz="1200" dirty="0"/>
        </a:p>
      </dgm:t>
    </dgm:pt>
    <dgm:pt modelId="{F022CE03-8074-4F91-B39F-FCEA4A17AA9D}" type="parTrans" cxnId="{7CE3495B-21AB-4D08-BC97-CBF9F645F0D7}">
      <dgm:prSet/>
      <dgm:spPr/>
      <dgm:t>
        <a:bodyPr/>
        <a:lstStyle/>
        <a:p>
          <a:endParaRPr lang="en-US" sz="1600"/>
        </a:p>
      </dgm:t>
    </dgm:pt>
    <dgm:pt modelId="{9147E022-6193-46F0-8934-95BAB936C18E}" type="sibTrans" cxnId="{7CE3495B-21AB-4D08-BC97-CBF9F645F0D7}">
      <dgm:prSet/>
      <dgm:spPr/>
      <dgm:t>
        <a:bodyPr/>
        <a:lstStyle/>
        <a:p>
          <a:endParaRPr lang="en-US" sz="1600"/>
        </a:p>
      </dgm:t>
    </dgm:pt>
    <dgm:pt modelId="{99CFF370-7F28-4B9C-90D7-A19C73AA4F57}">
      <dgm:prSet custT="1"/>
      <dgm:spPr/>
      <dgm:t>
        <a:bodyPr/>
        <a:lstStyle/>
        <a:p>
          <a:pPr rtl="0"/>
          <a:r>
            <a:rPr lang="en-US" sz="1200" dirty="0" smtClean="0"/>
            <a:t>Business process like Under Writing flow has multiple business interactions with applications like TPP, SF, </a:t>
          </a:r>
          <a:r>
            <a:rPr lang="en-US" sz="1200" dirty="0" err="1" smtClean="0"/>
            <a:t>eApps</a:t>
          </a:r>
          <a:r>
            <a:rPr lang="en-US" sz="1200" dirty="0" smtClean="0"/>
            <a:t>, USE etc. How to work with microservices to realize these kinds of flows?</a:t>
          </a:r>
          <a:endParaRPr lang="en-US" sz="1200" dirty="0"/>
        </a:p>
      </dgm:t>
    </dgm:pt>
    <dgm:pt modelId="{4B921829-36B6-42AD-98F0-6FD0B07B2AD6}" type="parTrans" cxnId="{18F56551-44DD-49E9-B03C-6C5CE71D2F86}">
      <dgm:prSet/>
      <dgm:spPr/>
      <dgm:t>
        <a:bodyPr/>
        <a:lstStyle/>
        <a:p>
          <a:endParaRPr lang="en-US" sz="1600"/>
        </a:p>
      </dgm:t>
    </dgm:pt>
    <dgm:pt modelId="{57E7C69C-2E97-439D-9D6C-11778313F23E}" type="sibTrans" cxnId="{18F56551-44DD-49E9-B03C-6C5CE71D2F86}">
      <dgm:prSet/>
      <dgm:spPr/>
      <dgm:t>
        <a:bodyPr/>
        <a:lstStyle/>
        <a:p>
          <a:endParaRPr lang="en-US" sz="1600"/>
        </a:p>
      </dgm:t>
    </dgm:pt>
    <dgm:pt modelId="{DD613CCA-BA16-48E9-9986-572F06A4DF80}" type="pres">
      <dgm:prSet presAssocID="{C016EED0-657D-431B-9ECC-7CB5EC7A27A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C65CE8-CA71-4A0D-87D5-6146862AD398}" type="pres">
      <dgm:prSet presAssocID="{C016EED0-657D-431B-9ECC-7CB5EC7A27AE}" presName="matrix" presStyleCnt="0"/>
      <dgm:spPr/>
    </dgm:pt>
    <dgm:pt modelId="{8FB927F2-6730-4FDC-9608-F63060BE080E}" type="pres">
      <dgm:prSet presAssocID="{C016EED0-657D-431B-9ECC-7CB5EC7A27AE}" presName="tile1" presStyleLbl="node1" presStyleIdx="0" presStyleCnt="4"/>
      <dgm:spPr/>
      <dgm:t>
        <a:bodyPr/>
        <a:lstStyle/>
        <a:p>
          <a:endParaRPr lang="en-US"/>
        </a:p>
      </dgm:t>
    </dgm:pt>
    <dgm:pt modelId="{6A0B09B9-4B2A-4A94-B869-1723CB8464C3}" type="pres">
      <dgm:prSet presAssocID="{C016EED0-657D-431B-9ECC-7CB5EC7A27A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39D3B-89AF-4CE1-B7EB-EBD52E53AA15}" type="pres">
      <dgm:prSet presAssocID="{C016EED0-657D-431B-9ECC-7CB5EC7A27AE}" presName="tile2" presStyleLbl="node1" presStyleIdx="1" presStyleCnt="4"/>
      <dgm:spPr/>
      <dgm:t>
        <a:bodyPr/>
        <a:lstStyle/>
        <a:p>
          <a:endParaRPr lang="en-US"/>
        </a:p>
      </dgm:t>
    </dgm:pt>
    <dgm:pt modelId="{140BC7E0-3D2C-457B-AE59-7ED1FDF7DF49}" type="pres">
      <dgm:prSet presAssocID="{C016EED0-657D-431B-9ECC-7CB5EC7A27A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73808-63F0-426A-A364-E272259BF277}" type="pres">
      <dgm:prSet presAssocID="{C016EED0-657D-431B-9ECC-7CB5EC7A27AE}" presName="tile3" presStyleLbl="node1" presStyleIdx="2" presStyleCnt="4"/>
      <dgm:spPr/>
      <dgm:t>
        <a:bodyPr/>
        <a:lstStyle/>
        <a:p>
          <a:endParaRPr lang="en-US"/>
        </a:p>
      </dgm:t>
    </dgm:pt>
    <dgm:pt modelId="{5FC179B0-3118-45F4-9CA2-9741422B5EBA}" type="pres">
      <dgm:prSet presAssocID="{C016EED0-657D-431B-9ECC-7CB5EC7A27A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01628-3CA5-4094-BD7C-7883B8350784}" type="pres">
      <dgm:prSet presAssocID="{C016EED0-657D-431B-9ECC-7CB5EC7A27AE}" presName="tile4" presStyleLbl="node1" presStyleIdx="3" presStyleCnt="4"/>
      <dgm:spPr/>
      <dgm:t>
        <a:bodyPr/>
        <a:lstStyle/>
        <a:p>
          <a:endParaRPr lang="en-US"/>
        </a:p>
      </dgm:t>
    </dgm:pt>
    <dgm:pt modelId="{904AA532-77AA-4FA6-9F62-BD20AD96B251}" type="pres">
      <dgm:prSet presAssocID="{C016EED0-657D-431B-9ECC-7CB5EC7A27A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26115-8F53-4EAF-BD8F-91309914515E}" type="pres">
      <dgm:prSet presAssocID="{C016EED0-657D-431B-9ECC-7CB5EC7A27AE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5A75536-C0FA-4C83-9BB2-901EA66F6EE6}" type="presOf" srcId="{B8FC175D-F098-4C40-909D-80C1C4D48B7C}" destId="{6A0B09B9-4B2A-4A94-B869-1723CB8464C3}" srcOrd="1" destOrd="2" presId="urn:microsoft.com/office/officeart/2005/8/layout/matrix1"/>
    <dgm:cxn modelId="{48E92D08-8866-46EC-A064-E8F7B953A115}" type="presOf" srcId="{ED3A6115-28DE-4446-A0C4-0B0F78AF4C33}" destId="{904AA532-77AA-4FA6-9F62-BD20AD96B251}" srcOrd="1" destOrd="1" presId="urn:microsoft.com/office/officeart/2005/8/layout/matrix1"/>
    <dgm:cxn modelId="{A78342E1-587C-4934-A966-948DF7C7BF79}" type="presOf" srcId="{FFEDEC3B-0705-42C5-AF4E-254CE51CC467}" destId="{6A0B09B9-4B2A-4A94-B869-1723CB8464C3}" srcOrd="1" destOrd="0" presId="urn:microsoft.com/office/officeart/2005/8/layout/matrix1"/>
    <dgm:cxn modelId="{C9921784-50D4-4A75-9D93-23ABB8B19989}" type="presOf" srcId="{B8FC175D-F098-4C40-909D-80C1C4D48B7C}" destId="{8FB927F2-6730-4FDC-9608-F63060BE080E}" srcOrd="0" destOrd="2" presId="urn:microsoft.com/office/officeart/2005/8/layout/matrix1"/>
    <dgm:cxn modelId="{E1BFE52A-807F-4986-B5AA-A594033C57FB}" srcId="{B3A6944A-730E-443D-A056-D45FF1B5087A}" destId="{ED3A6115-28DE-4446-A0C4-0B0F78AF4C33}" srcOrd="0" destOrd="0" parTransId="{5CD93E08-44AF-4169-9E7A-BC235EFD245F}" sibTransId="{6C14B740-9AC6-41A7-AFE7-CADED8737965}"/>
    <dgm:cxn modelId="{C16370FA-0B7E-4808-BD38-EB530B6C8EAC}" type="presOf" srcId="{AE61FDFE-2613-444A-BFF4-D12D680B16E5}" destId="{904AA532-77AA-4FA6-9F62-BD20AD96B251}" srcOrd="1" destOrd="2" presId="urn:microsoft.com/office/officeart/2005/8/layout/matrix1"/>
    <dgm:cxn modelId="{18F56551-44DD-49E9-B03C-6C5CE71D2F86}" srcId="{8EB9BD08-2AAD-4629-BC1A-A9C7A642810C}" destId="{99CFF370-7F28-4B9C-90D7-A19C73AA4F57}" srcOrd="0" destOrd="0" parTransId="{4B921829-36B6-42AD-98F0-6FD0B07B2AD6}" sibTransId="{57E7C69C-2E97-439D-9D6C-11778313F23E}"/>
    <dgm:cxn modelId="{796A2EDD-71F1-4FAF-8695-32071C0779A4}" srcId="{FC441CA9-0676-4809-BF8A-B67958CA9C6A}" destId="{E205A928-C021-4794-AC25-D5837C4CA447}" srcOrd="2" destOrd="0" parTransId="{0F59BB36-CA9C-4A79-8327-BDF9D21927CC}" sibTransId="{1488A9D7-DEE3-469B-AF69-55BB9222C68D}"/>
    <dgm:cxn modelId="{02ECD2FB-3DB1-4661-A22B-DDBE95F5AA8E}" srcId="{FC441CA9-0676-4809-BF8A-B67958CA9C6A}" destId="{FFEDEC3B-0705-42C5-AF4E-254CE51CC467}" srcOrd="0" destOrd="0" parTransId="{E5801DCD-FDD0-4622-B5DC-6739728D4864}" sibTransId="{DBE7129C-D9EE-4970-8DC2-8EE282BE2EBF}"/>
    <dgm:cxn modelId="{8D5F7C04-1E57-4C70-B627-7622924348E9}" type="presOf" srcId="{99CFF370-7F28-4B9C-90D7-A19C73AA4F57}" destId="{94339D3B-89AF-4CE1-B7EB-EBD52E53AA15}" srcOrd="0" destOrd="1" presId="urn:microsoft.com/office/officeart/2005/8/layout/matrix1"/>
    <dgm:cxn modelId="{45E818BE-A059-4339-A036-24DBEDBA538E}" srcId="{B3A6944A-730E-443D-A056-D45FF1B5087A}" destId="{27A332B3-17EB-47F1-BBC7-CFE6EB33D35D}" srcOrd="2" destOrd="0" parTransId="{BF31E95D-5943-46B8-B04E-044FB26DD1F8}" sibTransId="{2D617911-23C0-4F09-B617-BB10994BBB7E}"/>
    <dgm:cxn modelId="{7CE3495B-21AB-4D08-BC97-CBF9F645F0D7}" srcId="{FC441CA9-0676-4809-BF8A-B67958CA9C6A}" destId="{8EB9BD08-2AAD-4629-BC1A-A9C7A642810C}" srcOrd="1" destOrd="0" parTransId="{F022CE03-8074-4F91-B39F-FCEA4A17AA9D}" sibTransId="{9147E022-6193-46F0-8934-95BAB936C18E}"/>
    <dgm:cxn modelId="{1D7E815B-E3DB-4DA6-A5A9-E50C489AF866}" type="presOf" srcId="{B3A6944A-730E-443D-A056-D45FF1B5087A}" destId="{904AA532-77AA-4FA6-9F62-BD20AD96B251}" srcOrd="1" destOrd="0" presId="urn:microsoft.com/office/officeart/2005/8/layout/matrix1"/>
    <dgm:cxn modelId="{328A1050-994E-4C85-89AE-F9CDC628E783}" type="presOf" srcId="{ED3A6115-28DE-4446-A0C4-0B0F78AF4C33}" destId="{54301628-3CA5-4094-BD7C-7883B8350784}" srcOrd="0" destOrd="1" presId="urn:microsoft.com/office/officeart/2005/8/layout/matrix1"/>
    <dgm:cxn modelId="{C056D477-5365-4409-97B0-A22335B10A69}" srcId="{FFEDEC3B-0705-42C5-AF4E-254CE51CC467}" destId="{BFA36B9C-3680-4BD3-86C4-0B5851125CF9}" srcOrd="0" destOrd="0" parTransId="{9F69990D-D62E-481D-964E-525A9FD9A9EC}" sibTransId="{D60F6BF3-4FAB-43E6-8593-E20D6BAABDE6}"/>
    <dgm:cxn modelId="{FB5D46E2-B825-44F5-8480-55B248B45DF8}" type="presOf" srcId="{34F32972-8DD4-49FD-A0E3-AF3C881C71C9}" destId="{39B73808-63F0-426A-A364-E272259BF277}" srcOrd="0" destOrd="2" presId="urn:microsoft.com/office/officeart/2005/8/layout/matrix1"/>
    <dgm:cxn modelId="{307B6EFA-E699-4AF0-BCF7-E1C522DB4918}" srcId="{C016EED0-657D-431B-9ECC-7CB5EC7A27AE}" destId="{FC441CA9-0676-4809-BF8A-B67958CA9C6A}" srcOrd="0" destOrd="0" parTransId="{90E81739-DD07-4A73-946A-0D0DDB39E959}" sibTransId="{1B37E862-D8E6-47FA-A457-893ED73FE551}"/>
    <dgm:cxn modelId="{2E05CB3C-FB3D-4E5D-ABF2-D72AFD627845}" type="presOf" srcId="{C016EED0-657D-431B-9ECC-7CB5EC7A27AE}" destId="{DD613CCA-BA16-48E9-9986-572F06A4DF80}" srcOrd="0" destOrd="0" presId="urn:microsoft.com/office/officeart/2005/8/layout/matrix1"/>
    <dgm:cxn modelId="{FA142051-79CD-443A-9B00-D4C8F6E16164}" srcId="{FC441CA9-0676-4809-BF8A-B67958CA9C6A}" destId="{B3A6944A-730E-443D-A056-D45FF1B5087A}" srcOrd="3" destOrd="0" parTransId="{0B00A935-5277-42AA-9886-2658ED5BE3B4}" sibTransId="{7298D7C9-A360-43C2-8F8C-BF37BCE3DA55}"/>
    <dgm:cxn modelId="{8CC120BF-CDF7-410D-9AEF-102AC7DBC555}" type="presOf" srcId="{34F32972-8DD4-49FD-A0E3-AF3C881C71C9}" destId="{5FC179B0-3118-45F4-9CA2-9741422B5EBA}" srcOrd="1" destOrd="2" presId="urn:microsoft.com/office/officeart/2005/8/layout/matrix1"/>
    <dgm:cxn modelId="{A1C58D1B-9889-47E1-8AB6-AE0E5483F2D1}" type="presOf" srcId="{E205A928-C021-4794-AC25-D5837C4CA447}" destId="{39B73808-63F0-426A-A364-E272259BF277}" srcOrd="0" destOrd="0" presId="urn:microsoft.com/office/officeart/2005/8/layout/matrix1"/>
    <dgm:cxn modelId="{5EF32ADF-67B3-47E6-B42A-AF007E39B6AC}" type="presOf" srcId="{BFA36B9C-3680-4BD3-86C4-0B5851125CF9}" destId="{6A0B09B9-4B2A-4A94-B869-1723CB8464C3}" srcOrd="1" destOrd="1" presId="urn:microsoft.com/office/officeart/2005/8/layout/matrix1"/>
    <dgm:cxn modelId="{FD45F693-9BFD-4502-BCBA-81C44E94CABB}" type="presOf" srcId="{8C8A42FE-E9C0-43BB-94DD-8A0D3ECA6A35}" destId="{39B73808-63F0-426A-A364-E272259BF277}" srcOrd="0" destOrd="3" presId="urn:microsoft.com/office/officeart/2005/8/layout/matrix1"/>
    <dgm:cxn modelId="{37CC5601-A5B8-4903-9B7B-70C0E7F36FF9}" srcId="{E205A928-C021-4794-AC25-D5837C4CA447}" destId="{34F32972-8DD4-49FD-A0E3-AF3C881C71C9}" srcOrd="1" destOrd="0" parTransId="{50297E8E-DBED-41CA-8878-D5494BF77640}" sibTransId="{D05E0386-6169-40FC-8BDF-13A0D6E75A2D}"/>
    <dgm:cxn modelId="{151DA8FB-6767-48C5-B7CB-0535A9300655}" type="presOf" srcId="{FC441CA9-0676-4809-BF8A-B67958CA9C6A}" destId="{75C26115-8F53-4EAF-BD8F-91309914515E}" srcOrd="0" destOrd="0" presId="urn:microsoft.com/office/officeart/2005/8/layout/matrix1"/>
    <dgm:cxn modelId="{0DB929F2-AEAB-4446-A162-F89E3D4AE86B}" srcId="{E205A928-C021-4794-AC25-D5837C4CA447}" destId="{8C8A42FE-E9C0-43BB-94DD-8A0D3ECA6A35}" srcOrd="2" destOrd="0" parTransId="{D67BDB51-C8EE-4CD4-886D-33BCB3CF7C81}" sibTransId="{A62B8E6D-E5BA-4BAB-BB58-19B69C0A163D}"/>
    <dgm:cxn modelId="{F84490D6-0CEB-44DD-B319-71DDBDE2BE53}" type="presOf" srcId="{99CFF370-7F28-4B9C-90D7-A19C73AA4F57}" destId="{140BC7E0-3D2C-457B-AE59-7ED1FDF7DF49}" srcOrd="1" destOrd="1" presId="urn:microsoft.com/office/officeart/2005/8/layout/matrix1"/>
    <dgm:cxn modelId="{380951B4-B6A2-4A97-BEFB-BDD7A9A90F68}" srcId="{B3A6944A-730E-443D-A056-D45FF1B5087A}" destId="{1EACCB24-01F2-42CD-BCF8-BBA8BAECAF4F}" srcOrd="3" destOrd="0" parTransId="{10A27F84-C10F-4330-9DB4-39C35C4B319C}" sibTransId="{A301FABD-9E91-41EE-8E1B-CB9AB39D6326}"/>
    <dgm:cxn modelId="{059F4ADE-401C-4249-90A9-D9AFC1169333}" type="presOf" srcId="{8EB9BD08-2AAD-4629-BC1A-A9C7A642810C}" destId="{140BC7E0-3D2C-457B-AE59-7ED1FDF7DF49}" srcOrd="1" destOrd="0" presId="urn:microsoft.com/office/officeart/2005/8/layout/matrix1"/>
    <dgm:cxn modelId="{0EF4E633-2F3A-4B4C-A7BA-9E359DA4861B}" type="presOf" srcId="{27A332B3-17EB-47F1-BBC7-CFE6EB33D35D}" destId="{904AA532-77AA-4FA6-9F62-BD20AD96B251}" srcOrd="1" destOrd="3" presId="urn:microsoft.com/office/officeart/2005/8/layout/matrix1"/>
    <dgm:cxn modelId="{8458BF26-51CB-401D-AA4A-21A37CC56149}" type="presOf" srcId="{1EACCB24-01F2-42CD-BCF8-BBA8BAECAF4F}" destId="{54301628-3CA5-4094-BD7C-7883B8350784}" srcOrd="0" destOrd="4" presId="urn:microsoft.com/office/officeart/2005/8/layout/matrix1"/>
    <dgm:cxn modelId="{7ACE4AB8-9531-4E96-8019-16E16C039BA1}" type="presOf" srcId="{1EACCB24-01F2-42CD-BCF8-BBA8BAECAF4F}" destId="{904AA532-77AA-4FA6-9F62-BD20AD96B251}" srcOrd="1" destOrd="4" presId="urn:microsoft.com/office/officeart/2005/8/layout/matrix1"/>
    <dgm:cxn modelId="{9412599D-485B-44E6-B3DF-0FE11FDB8E0C}" type="presOf" srcId="{8C8A42FE-E9C0-43BB-94DD-8A0D3ECA6A35}" destId="{5FC179B0-3118-45F4-9CA2-9741422B5EBA}" srcOrd="1" destOrd="3" presId="urn:microsoft.com/office/officeart/2005/8/layout/matrix1"/>
    <dgm:cxn modelId="{AC393C25-2E3C-47D3-9E3E-55F62CA4DE3E}" type="presOf" srcId="{BFA36B9C-3680-4BD3-86C4-0B5851125CF9}" destId="{8FB927F2-6730-4FDC-9608-F63060BE080E}" srcOrd="0" destOrd="1" presId="urn:microsoft.com/office/officeart/2005/8/layout/matrix1"/>
    <dgm:cxn modelId="{D2C41297-2340-416F-8DC8-AB5AA2A2AC11}" type="presOf" srcId="{55FA01B6-8D47-459F-815E-B3AE9E14DEE8}" destId="{39B73808-63F0-426A-A364-E272259BF277}" srcOrd="0" destOrd="1" presId="urn:microsoft.com/office/officeart/2005/8/layout/matrix1"/>
    <dgm:cxn modelId="{AE92DA25-0E51-426A-B106-F41A9BDA06C2}" srcId="{E205A928-C021-4794-AC25-D5837C4CA447}" destId="{55FA01B6-8D47-459F-815E-B3AE9E14DEE8}" srcOrd="0" destOrd="0" parTransId="{565C0E96-6AF8-4657-A5C7-681646131996}" sibTransId="{9BC3895A-70E2-44F9-BC71-36C7A8CBEF77}"/>
    <dgm:cxn modelId="{EE1F533E-8226-4D6D-AFAF-DA480F1B1A83}" type="presOf" srcId="{8EB9BD08-2AAD-4629-BC1A-A9C7A642810C}" destId="{94339D3B-89AF-4CE1-B7EB-EBD52E53AA15}" srcOrd="0" destOrd="0" presId="urn:microsoft.com/office/officeart/2005/8/layout/matrix1"/>
    <dgm:cxn modelId="{20C86A4D-3291-4AE5-AF52-85D048DCBFC9}" type="presOf" srcId="{E205A928-C021-4794-AC25-D5837C4CA447}" destId="{5FC179B0-3118-45F4-9CA2-9741422B5EBA}" srcOrd="1" destOrd="0" presId="urn:microsoft.com/office/officeart/2005/8/layout/matrix1"/>
    <dgm:cxn modelId="{E01DBF90-8945-498A-B41B-D1D5A35C8DB0}" srcId="{B3A6944A-730E-443D-A056-D45FF1B5087A}" destId="{AE61FDFE-2613-444A-BFF4-D12D680B16E5}" srcOrd="1" destOrd="0" parTransId="{215B2139-AA9B-4044-828C-462C3FE10A67}" sibTransId="{28F996BA-DCA6-4925-AE0B-44946CD94951}"/>
    <dgm:cxn modelId="{C3BB31D8-E6AD-41A3-93E2-51C4DC53A678}" type="presOf" srcId="{27A332B3-17EB-47F1-BBC7-CFE6EB33D35D}" destId="{54301628-3CA5-4094-BD7C-7883B8350784}" srcOrd="0" destOrd="3" presId="urn:microsoft.com/office/officeart/2005/8/layout/matrix1"/>
    <dgm:cxn modelId="{1A99B49D-ADB5-4956-85D6-EF317C61EDC9}" type="presOf" srcId="{AE61FDFE-2613-444A-BFF4-D12D680B16E5}" destId="{54301628-3CA5-4094-BD7C-7883B8350784}" srcOrd="0" destOrd="2" presId="urn:microsoft.com/office/officeart/2005/8/layout/matrix1"/>
    <dgm:cxn modelId="{224ED040-FABB-4D21-8EAB-DCFC567ED5FB}" srcId="{FFEDEC3B-0705-42C5-AF4E-254CE51CC467}" destId="{B8FC175D-F098-4C40-909D-80C1C4D48B7C}" srcOrd="1" destOrd="0" parTransId="{F7A068DB-6DF1-4F45-8683-BF59CD7EE98A}" sibTransId="{FB61D7A9-12FB-404D-B2DC-6E420D062600}"/>
    <dgm:cxn modelId="{5910948A-CC74-4A27-B256-2F3EF7C6D7B9}" type="presOf" srcId="{B3A6944A-730E-443D-A056-D45FF1B5087A}" destId="{54301628-3CA5-4094-BD7C-7883B8350784}" srcOrd="0" destOrd="0" presId="urn:microsoft.com/office/officeart/2005/8/layout/matrix1"/>
    <dgm:cxn modelId="{81687A15-44A5-4AEB-AE29-1F25CA4D385D}" type="presOf" srcId="{55FA01B6-8D47-459F-815E-B3AE9E14DEE8}" destId="{5FC179B0-3118-45F4-9CA2-9741422B5EBA}" srcOrd="1" destOrd="1" presId="urn:microsoft.com/office/officeart/2005/8/layout/matrix1"/>
    <dgm:cxn modelId="{24EEAFFB-E2E6-4E67-828E-F580AB009102}" type="presOf" srcId="{FFEDEC3B-0705-42C5-AF4E-254CE51CC467}" destId="{8FB927F2-6730-4FDC-9608-F63060BE080E}" srcOrd="0" destOrd="0" presId="urn:microsoft.com/office/officeart/2005/8/layout/matrix1"/>
    <dgm:cxn modelId="{35C9C4B5-D3A2-4A8D-9FED-838FC2F9BC2A}" type="presParOf" srcId="{DD613CCA-BA16-48E9-9986-572F06A4DF80}" destId="{65C65CE8-CA71-4A0D-87D5-6146862AD398}" srcOrd="0" destOrd="0" presId="urn:microsoft.com/office/officeart/2005/8/layout/matrix1"/>
    <dgm:cxn modelId="{C6A005E9-D606-4924-9400-4F38F7992D00}" type="presParOf" srcId="{65C65CE8-CA71-4A0D-87D5-6146862AD398}" destId="{8FB927F2-6730-4FDC-9608-F63060BE080E}" srcOrd="0" destOrd="0" presId="urn:microsoft.com/office/officeart/2005/8/layout/matrix1"/>
    <dgm:cxn modelId="{75E42B4F-36A2-429A-B262-726BCC135F55}" type="presParOf" srcId="{65C65CE8-CA71-4A0D-87D5-6146862AD398}" destId="{6A0B09B9-4B2A-4A94-B869-1723CB8464C3}" srcOrd="1" destOrd="0" presId="urn:microsoft.com/office/officeart/2005/8/layout/matrix1"/>
    <dgm:cxn modelId="{3851D671-B39C-4CD1-80C9-D1C3C3DC113A}" type="presParOf" srcId="{65C65CE8-CA71-4A0D-87D5-6146862AD398}" destId="{94339D3B-89AF-4CE1-B7EB-EBD52E53AA15}" srcOrd="2" destOrd="0" presId="urn:microsoft.com/office/officeart/2005/8/layout/matrix1"/>
    <dgm:cxn modelId="{2A2A4003-CD55-4D4E-A2B0-7259B6B1C8D2}" type="presParOf" srcId="{65C65CE8-CA71-4A0D-87D5-6146862AD398}" destId="{140BC7E0-3D2C-457B-AE59-7ED1FDF7DF49}" srcOrd="3" destOrd="0" presId="urn:microsoft.com/office/officeart/2005/8/layout/matrix1"/>
    <dgm:cxn modelId="{20768F36-05D2-40C8-97F1-9E3E2E6BE4D9}" type="presParOf" srcId="{65C65CE8-CA71-4A0D-87D5-6146862AD398}" destId="{39B73808-63F0-426A-A364-E272259BF277}" srcOrd="4" destOrd="0" presId="urn:microsoft.com/office/officeart/2005/8/layout/matrix1"/>
    <dgm:cxn modelId="{FCFC4C4B-1247-4564-A935-94836F8D41DE}" type="presParOf" srcId="{65C65CE8-CA71-4A0D-87D5-6146862AD398}" destId="{5FC179B0-3118-45F4-9CA2-9741422B5EBA}" srcOrd="5" destOrd="0" presId="urn:microsoft.com/office/officeart/2005/8/layout/matrix1"/>
    <dgm:cxn modelId="{A26B6BB2-DCCF-4FE6-8804-39EEA51C2DC5}" type="presParOf" srcId="{65C65CE8-CA71-4A0D-87D5-6146862AD398}" destId="{54301628-3CA5-4094-BD7C-7883B8350784}" srcOrd="6" destOrd="0" presId="urn:microsoft.com/office/officeart/2005/8/layout/matrix1"/>
    <dgm:cxn modelId="{D671F582-E67C-4B7B-8B3E-2865BCA12A2E}" type="presParOf" srcId="{65C65CE8-CA71-4A0D-87D5-6146862AD398}" destId="{904AA532-77AA-4FA6-9F62-BD20AD96B251}" srcOrd="7" destOrd="0" presId="urn:microsoft.com/office/officeart/2005/8/layout/matrix1"/>
    <dgm:cxn modelId="{9E0AFE55-E9BF-4630-AD08-F956AFC1CB64}" type="presParOf" srcId="{DD613CCA-BA16-48E9-9986-572F06A4DF80}" destId="{75C26115-8F53-4EAF-BD8F-91309914515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16EED0-657D-431B-9ECC-7CB5EC7A27AE}" type="doc">
      <dgm:prSet loTypeId="urn:microsoft.com/office/officeart/2005/8/layout/matrix1" loCatId="matrix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FC441CA9-0676-4809-BF8A-B67958CA9C6A}">
      <dgm:prSet custT="1"/>
      <dgm:spPr/>
      <dgm:t>
        <a:bodyPr/>
        <a:lstStyle/>
        <a:p>
          <a:pPr algn="just" rtl="0"/>
          <a:r>
            <a:rPr lang="en-US" sz="1200" i="1" dirty="0" smtClean="0"/>
            <a:t>How microservices will persist &amp; cache transaction data to enhance non-functional requirements(NFR) like user response?</a:t>
          </a:r>
          <a:endParaRPr lang="en-US" sz="1200" dirty="0"/>
        </a:p>
      </dgm:t>
    </dgm:pt>
    <dgm:pt modelId="{90E81739-DD07-4A73-946A-0D0DDB39E959}" type="parTrans" cxnId="{307B6EFA-E699-4AF0-BCF7-E1C522DB4918}">
      <dgm:prSet/>
      <dgm:spPr/>
      <dgm:t>
        <a:bodyPr/>
        <a:lstStyle/>
        <a:p>
          <a:endParaRPr lang="en-US" sz="1200"/>
        </a:p>
      </dgm:t>
    </dgm:pt>
    <dgm:pt modelId="{1B37E862-D8E6-47FA-A457-893ED73FE551}" type="sibTrans" cxnId="{307B6EFA-E699-4AF0-BCF7-E1C522DB4918}">
      <dgm:prSet/>
      <dgm:spPr/>
      <dgm:t>
        <a:bodyPr/>
        <a:lstStyle/>
        <a:p>
          <a:endParaRPr lang="en-US" sz="1200"/>
        </a:p>
      </dgm:t>
    </dgm:pt>
    <dgm:pt modelId="{FFEDEC3B-0705-42C5-AF4E-254CE51CC467}">
      <dgm:prSet custT="1"/>
      <dgm:spPr/>
      <dgm:t>
        <a:bodyPr/>
        <a:lstStyle/>
        <a:p>
          <a:pPr rtl="0"/>
          <a:r>
            <a:rPr lang="en-US" sz="1200" dirty="0" smtClean="0"/>
            <a:t>Context</a:t>
          </a:r>
          <a:endParaRPr lang="en-US" sz="1200" dirty="0"/>
        </a:p>
      </dgm:t>
    </dgm:pt>
    <dgm:pt modelId="{E5801DCD-FDD0-4622-B5DC-6739728D4864}" type="parTrans" cxnId="{02ECD2FB-3DB1-4661-A22B-DDBE95F5AA8E}">
      <dgm:prSet/>
      <dgm:spPr/>
      <dgm:t>
        <a:bodyPr/>
        <a:lstStyle/>
        <a:p>
          <a:endParaRPr lang="en-US" sz="1200"/>
        </a:p>
      </dgm:t>
    </dgm:pt>
    <dgm:pt modelId="{DBE7129C-D9EE-4970-8DC2-8EE282BE2EBF}" type="sibTrans" cxnId="{02ECD2FB-3DB1-4661-A22B-DDBE95F5AA8E}">
      <dgm:prSet/>
      <dgm:spPr/>
      <dgm:t>
        <a:bodyPr/>
        <a:lstStyle/>
        <a:p>
          <a:endParaRPr lang="en-US" sz="1200"/>
        </a:p>
      </dgm:t>
    </dgm:pt>
    <dgm:pt modelId="{BFA36B9C-3680-4BD3-86C4-0B5851125CF9}">
      <dgm:prSet custT="1"/>
      <dgm:spPr/>
      <dgm:t>
        <a:bodyPr/>
        <a:lstStyle/>
        <a:p>
          <a:pPr rtl="0"/>
          <a:r>
            <a:rPr lang="en-US" sz="1200" dirty="0" smtClean="0"/>
            <a:t>Microservices for UW, New Application, Policy, Party Management expose functionalities via REST endpoints that use microservice specific JH data format</a:t>
          </a:r>
          <a:endParaRPr lang="en-US" sz="1200" dirty="0"/>
        </a:p>
      </dgm:t>
    </dgm:pt>
    <dgm:pt modelId="{9F69990D-D62E-481D-964E-525A9FD9A9EC}" type="parTrans" cxnId="{C056D477-5365-4409-97B0-A22335B10A69}">
      <dgm:prSet/>
      <dgm:spPr/>
      <dgm:t>
        <a:bodyPr/>
        <a:lstStyle/>
        <a:p>
          <a:endParaRPr lang="en-US" sz="1200"/>
        </a:p>
      </dgm:t>
    </dgm:pt>
    <dgm:pt modelId="{D60F6BF3-4FAB-43E6-8593-E20D6BAABDE6}" type="sibTrans" cxnId="{C056D477-5365-4409-97B0-A22335B10A69}">
      <dgm:prSet/>
      <dgm:spPr/>
      <dgm:t>
        <a:bodyPr/>
        <a:lstStyle/>
        <a:p>
          <a:endParaRPr lang="en-US" sz="1200"/>
        </a:p>
      </dgm:t>
    </dgm:pt>
    <dgm:pt modelId="{E205A928-C021-4794-AC25-D5837C4CA447}">
      <dgm:prSet custT="1"/>
      <dgm:spPr/>
      <dgm:t>
        <a:bodyPr/>
        <a:lstStyle/>
        <a:p>
          <a:pPr rtl="0"/>
          <a:r>
            <a:rPr lang="en-US" sz="1200" dirty="0" smtClean="0"/>
            <a:t>Solution </a:t>
          </a:r>
          <a:endParaRPr lang="en-US" sz="1200" dirty="0"/>
        </a:p>
      </dgm:t>
    </dgm:pt>
    <dgm:pt modelId="{0F59BB36-CA9C-4A79-8327-BDF9D21927CC}" type="parTrans" cxnId="{796A2EDD-71F1-4FAF-8695-32071C0779A4}">
      <dgm:prSet/>
      <dgm:spPr/>
      <dgm:t>
        <a:bodyPr/>
        <a:lstStyle/>
        <a:p>
          <a:endParaRPr lang="en-US" sz="1200"/>
        </a:p>
      </dgm:t>
    </dgm:pt>
    <dgm:pt modelId="{1488A9D7-DEE3-469B-AF69-55BB9222C68D}" type="sibTrans" cxnId="{796A2EDD-71F1-4FAF-8695-32071C0779A4}">
      <dgm:prSet/>
      <dgm:spPr/>
      <dgm:t>
        <a:bodyPr/>
        <a:lstStyle/>
        <a:p>
          <a:endParaRPr lang="en-US" sz="1200"/>
        </a:p>
      </dgm:t>
    </dgm:pt>
    <dgm:pt modelId="{55FA01B6-8D47-459F-815E-B3AE9E14DEE8}">
      <dgm:prSet custT="1"/>
      <dgm:spPr/>
      <dgm:t>
        <a:bodyPr/>
        <a:lstStyle/>
        <a:p>
          <a:pPr rtl="0"/>
          <a:r>
            <a:rPr lang="en-US" sz="1200" dirty="0" smtClean="0"/>
            <a:t>Microservice will manage its own business entity state machine like Application entity or Policy or Party entity</a:t>
          </a:r>
          <a:endParaRPr lang="en-US" sz="1200" dirty="0"/>
        </a:p>
      </dgm:t>
    </dgm:pt>
    <dgm:pt modelId="{565C0E96-6AF8-4657-A5C7-681646131996}" type="parTrans" cxnId="{AE92DA25-0E51-426A-B106-F41A9BDA06C2}">
      <dgm:prSet/>
      <dgm:spPr/>
      <dgm:t>
        <a:bodyPr/>
        <a:lstStyle/>
        <a:p>
          <a:endParaRPr lang="en-US" sz="1200"/>
        </a:p>
      </dgm:t>
    </dgm:pt>
    <dgm:pt modelId="{9BC3895A-70E2-44F9-BC71-36C7A8CBEF77}" type="sibTrans" cxnId="{AE92DA25-0E51-426A-B106-F41A9BDA06C2}">
      <dgm:prSet/>
      <dgm:spPr/>
      <dgm:t>
        <a:bodyPr/>
        <a:lstStyle/>
        <a:p>
          <a:endParaRPr lang="en-US" sz="1200"/>
        </a:p>
      </dgm:t>
    </dgm:pt>
    <dgm:pt modelId="{B3A6944A-730E-443D-A056-D45FF1B5087A}">
      <dgm:prSet custT="1"/>
      <dgm:spPr/>
      <dgm:t>
        <a:bodyPr/>
        <a:lstStyle/>
        <a:p>
          <a:pPr rtl="0"/>
          <a:r>
            <a:rPr lang="en-US" sz="1200" smtClean="0"/>
            <a:t>Rationale</a:t>
          </a:r>
          <a:endParaRPr lang="en-US" sz="1200"/>
        </a:p>
      </dgm:t>
    </dgm:pt>
    <dgm:pt modelId="{0B00A935-5277-42AA-9886-2658ED5BE3B4}" type="parTrans" cxnId="{FA142051-79CD-443A-9B00-D4C8F6E16164}">
      <dgm:prSet/>
      <dgm:spPr/>
      <dgm:t>
        <a:bodyPr/>
        <a:lstStyle/>
        <a:p>
          <a:endParaRPr lang="en-US" sz="1200"/>
        </a:p>
      </dgm:t>
    </dgm:pt>
    <dgm:pt modelId="{7298D7C9-A360-43C2-8F8C-BF37BCE3DA55}" type="sibTrans" cxnId="{FA142051-79CD-443A-9B00-D4C8F6E16164}">
      <dgm:prSet/>
      <dgm:spPr/>
      <dgm:t>
        <a:bodyPr/>
        <a:lstStyle/>
        <a:p>
          <a:endParaRPr lang="en-US" sz="1200"/>
        </a:p>
      </dgm:t>
    </dgm:pt>
    <dgm:pt modelId="{ED3A6115-28DE-4446-A0C4-0B0F78AF4C33}">
      <dgm:prSet custT="1"/>
      <dgm:spPr/>
      <dgm:t>
        <a:bodyPr/>
        <a:lstStyle/>
        <a:p>
          <a:pPr rtl="0"/>
          <a:r>
            <a:rPr lang="en-US" sz="1200" dirty="0" smtClean="0"/>
            <a:t>As per 12-factor app principle, service should make use of datastore to manage it state</a:t>
          </a:r>
          <a:endParaRPr lang="en-US" sz="1200" dirty="0"/>
        </a:p>
      </dgm:t>
    </dgm:pt>
    <dgm:pt modelId="{5CD93E08-44AF-4169-9E7A-BC235EFD245F}" type="parTrans" cxnId="{E1BFE52A-807F-4986-B5AA-A594033C57FB}">
      <dgm:prSet/>
      <dgm:spPr/>
      <dgm:t>
        <a:bodyPr/>
        <a:lstStyle/>
        <a:p>
          <a:endParaRPr lang="en-US" sz="1200"/>
        </a:p>
      </dgm:t>
    </dgm:pt>
    <dgm:pt modelId="{6C14B740-9AC6-41A7-AFE7-CADED8737965}" type="sibTrans" cxnId="{E1BFE52A-807F-4986-B5AA-A594033C57FB}">
      <dgm:prSet/>
      <dgm:spPr/>
      <dgm:t>
        <a:bodyPr/>
        <a:lstStyle/>
        <a:p>
          <a:endParaRPr lang="en-US" sz="1200"/>
        </a:p>
      </dgm:t>
    </dgm:pt>
    <dgm:pt modelId="{B8FC175D-F098-4C40-909D-80C1C4D48B7C}">
      <dgm:prSet custT="1"/>
      <dgm:spPr/>
      <dgm:t>
        <a:bodyPr/>
        <a:lstStyle/>
        <a:p>
          <a:pPr rtl="0"/>
          <a:r>
            <a:rPr lang="en-US" sz="1200" dirty="0" smtClean="0"/>
            <a:t>Microservices can store use MySQL &amp; Mongo DB for persistence and </a:t>
          </a:r>
          <a:r>
            <a:rPr lang="en-US" sz="1200" dirty="0" err="1" smtClean="0"/>
            <a:t>Redis</a:t>
          </a:r>
          <a:r>
            <a:rPr lang="en-US" sz="1200" dirty="0" smtClean="0"/>
            <a:t> for cache</a:t>
          </a:r>
          <a:endParaRPr lang="en-US" sz="1200" dirty="0"/>
        </a:p>
      </dgm:t>
    </dgm:pt>
    <dgm:pt modelId="{F7A068DB-6DF1-4F45-8683-BF59CD7EE98A}" type="parTrans" cxnId="{224ED040-FABB-4D21-8EAB-DCFC567ED5FB}">
      <dgm:prSet/>
      <dgm:spPr/>
      <dgm:t>
        <a:bodyPr/>
        <a:lstStyle/>
        <a:p>
          <a:endParaRPr lang="en-US" sz="1400"/>
        </a:p>
      </dgm:t>
    </dgm:pt>
    <dgm:pt modelId="{FB61D7A9-12FB-404D-B2DC-6E420D062600}" type="sibTrans" cxnId="{224ED040-FABB-4D21-8EAB-DCFC567ED5FB}">
      <dgm:prSet/>
      <dgm:spPr/>
      <dgm:t>
        <a:bodyPr/>
        <a:lstStyle/>
        <a:p>
          <a:endParaRPr lang="en-US" sz="1400"/>
        </a:p>
      </dgm:t>
    </dgm:pt>
    <dgm:pt modelId="{8EB9BD08-2AAD-4629-BC1A-A9C7A642810C}">
      <dgm:prSet custT="1"/>
      <dgm:spPr/>
      <dgm:t>
        <a:bodyPr/>
        <a:lstStyle/>
        <a:p>
          <a:pPr rtl="0"/>
          <a:r>
            <a:rPr lang="en-US" sz="1200" dirty="0" smtClean="0"/>
            <a:t>Challenge</a:t>
          </a:r>
          <a:endParaRPr lang="en-US" sz="1200" dirty="0"/>
        </a:p>
      </dgm:t>
    </dgm:pt>
    <dgm:pt modelId="{F022CE03-8074-4F91-B39F-FCEA4A17AA9D}" type="parTrans" cxnId="{7CE3495B-21AB-4D08-BC97-CBF9F645F0D7}">
      <dgm:prSet/>
      <dgm:spPr/>
      <dgm:t>
        <a:bodyPr/>
        <a:lstStyle/>
        <a:p>
          <a:endParaRPr lang="en-US" sz="1600"/>
        </a:p>
      </dgm:t>
    </dgm:pt>
    <dgm:pt modelId="{9147E022-6193-46F0-8934-95BAB936C18E}" type="sibTrans" cxnId="{7CE3495B-21AB-4D08-BC97-CBF9F645F0D7}">
      <dgm:prSet/>
      <dgm:spPr/>
      <dgm:t>
        <a:bodyPr/>
        <a:lstStyle/>
        <a:p>
          <a:endParaRPr lang="en-US" sz="1600"/>
        </a:p>
      </dgm:t>
    </dgm:pt>
    <dgm:pt modelId="{99CFF370-7F28-4B9C-90D7-A19C73AA4F57}">
      <dgm:prSet custT="1"/>
      <dgm:spPr/>
      <dgm:t>
        <a:bodyPr/>
        <a:lstStyle/>
        <a:p>
          <a:pPr rtl="0"/>
          <a:r>
            <a:rPr lang="en-US" sz="1200" dirty="0" smtClean="0"/>
            <a:t>Microservices being stateless does not store any state but business entities are generally state-full. How microservice make use of state-full entities?</a:t>
          </a:r>
          <a:endParaRPr lang="en-US" sz="1200" dirty="0"/>
        </a:p>
      </dgm:t>
    </dgm:pt>
    <dgm:pt modelId="{4B921829-36B6-42AD-98F0-6FD0B07B2AD6}" type="parTrans" cxnId="{18F56551-44DD-49E9-B03C-6C5CE71D2F86}">
      <dgm:prSet/>
      <dgm:spPr/>
      <dgm:t>
        <a:bodyPr/>
        <a:lstStyle/>
        <a:p>
          <a:endParaRPr lang="en-US" sz="1600"/>
        </a:p>
      </dgm:t>
    </dgm:pt>
    <dgm:pt modelId="{57E7C69C-2E97-439D-9D6C-11778313F23E}" type="sibTrans" cxnId="{18F56551-44DD-49E9-B03C-6C5CE71D2F86}">
      <dgm:prSet/>
      <dgm:spPr/>
      <dgm:t>
        <a:bodyPr/>
        <a:lstStyle/>
        <a:p>
          <a:endParaRPr lang="en-US" sz="1600"/>
        </a:p>
      </dgm:t>
    </dgm:pt>
    <dgm:pt modelId="{88069E9E-D4C4-433A-B2D6-2E9BA05B6231}">
      <dgm:prSet custT="1"/>
      <dgm:spPr/>
      <dgm:t>
        <a:bodyPr/>
        <a:lstStyle/>
        <a:p>
          <a:pPr rtl="0"/>
          <a:r>
            <a:rPr lang="en-US" sz="1200" dirty="0" smtClean="0"/>
            <a:t>Service data store will be transactional in nature be it relational or </a:t>
          </a:r>
          <a:r>
            <a:rPr lang="en-US" sz="1200" dirty="0" err="1" smtClean="0"/>
            <a:t>noSQL</a:t>
          </a:r>
          <a:r>
            <a:rPr lang="en-US" sz="1200" dirty="0" smtClean="0"/>
            <a:t> based</a:t>
          </a:r>
          <a:endParaRPr lang="en-US" sz="1200" dirty="0"/>
        </a:p>
      </dgm:t>
    </dgm:pt>
    <dgm:pt modelId="{A623B237-5D3E-41FD-8542-BBFB0B615C6C}" type="parTrans" cxnId="{CFBAFE35-23FE-4968-861C-73900B74E2B4}">
      <dgm:prSet/>
      <dgm:spPr/>
      <dgm:t>
        <a:bodyPr/>
        <a:lstStyle/>
        <a:p>
          <a:endParaRPr lang="en-US" sz="1600"/>
        </a:p>
      </dgm:t>
    </dgm:pt>
    <dgm:pt modelId="{E152E63C-E8A9-4B16-B53A-6047DE91A01B}" type="sibTrans" cxnId="{CFBAFE35-23FE-4968-861C-73900B74E2B4}">
      <dgm:prSet/>
      <dgm:spPr/>
      <dgm:t>
        <a:bodyPr/>
        <a:lstStyle/>
        <a:p>
          <a:endParaRPr lang="en-US" sz="1600"/>
        </a:p>
      </dgm:t>
    </dgm:pt>
    <dgm:pt modelId="{96F83800-2832-4932-B944-C3480D8F352B}">
      <dgm:prSet custT="1"/>
      <dgm:spPr/>
      <dgm:t>
        <a:bodyPr/>
        <a:lstStyle/>
        <a:p>
          <a:pPr rtl="0"/>
          <a:r>
            <a:rPr lang="en-US" sz="1200" dirty="0" smtClean="0"/>
            <a:t>In case only caching of data are required, service will use name-value based data store </a:t>
          </a:r>
          <a:r>
            <a:rPr lang="en-US" sz="1200" dirty="0" err="1" smtClean="0"/>
            <a:t>Redis</a:t>
          </a:r>
          <a:endParaRPr lang="en-US" sz="1200" dirty="0"/>
        </a:p>
      </dgm:t>
    </dgm:pt>
    <dgm:pt modelId="{575E8502-4439-48E6-B3DF-C71E8A23ADDD}" type="parTrans" cxnId="{A8BD614D-FCDE-489B-B939-4D07B56EBFFA}">
      <dgm:prSet/>
      <dgm:spPr/>
      <dgm:t>
        <a:bodyPr/>
        <a:lstStyle/>
        <a:p>
          <a:endParaRPr lang="en-US" sz="1600"/>
        </a:p>
      </dgm:t>
    </dgm:pt>
    <dgm:pt modelId="{427B5CB8-AA9F-44C3-B789-40935809EFCF}" type="sibTrans" cxnId="{A8BD614D-FCDE-489B-B939-4D07B56EBFFA}">
      <dgm:prSet/>
      <dgm:spPr/>
      <dgm:t>
        <a:bodyPr/>
        <a:lstStyle/>
        <a:p>
          <a:endParaRPr lang="en-US" sz="1600"/>
        </a:p>
      </dgm:t>
    </dgm:pt>
    <dgm:pt modelId="{EF8BCA44-9383-4FCE-9E5B-5C9717271649}">
      <dgm:prSet custT="1"/>
      <dgm:spPr/>
      <dgm:t>
        <a:bodyPr/>
        <a:lstStyle/>
        <a:p>
          <a:pPr rtl="0"/>
          <a:r>
            <a:rPr lang="en-US" sz="1200" dirty="0" smtClean="0"/>
            <a:t>There will be no distributed transaction over services</a:t>
          </a:r>
          <a:endParaRPr lang="en-US" sz="1200" dirty="0"/>
        </a:p>
      </dgm:t>
    </dgm:pt>
    <dgm:pt modelId="{BA02A03E-8F46-4829-AAD0-36C3FE135239}" type="parTrans" cxnId="{5B2A9F09-8EA3-43A5-A99D-39421AEA4EDE}">
      <dgm:prSet/>
      <dgm:spPr/>
      <dgm:t>
        <a:bodyPr/>
        <a:lstStyle/>
        <a:p>
          <a:endParaRPr lang="en-US" sz="1600"/>
        </a:p>
      </dgm:t>
    </dgm:pt>
    <dgm:pt modelId="{D65E7844-F922-40FB-881B-3D74824EA455}" type="sibTrans" cxnId="{5B2A9F09-8EA3-43A5-A99D-39421AEA4EDE}">
      <dgm:prSet/>
      <dgm:spPr/>
      <dgm:t>
        <a:bodyPr/>
        <a:lstStyle/>
        <a:p>
          <a:endParaRPr lang="en-US" sz="1600"/>
        </a:p>
      </dgm:t>
    </dgm:pt>
    <dgm:pt modelId="{17F1B732-5982-4A1C-85B8-31C451DB3B1C}">
      <dgm:prSet custT="1"/>
      <dgm:spPr/>
      <dgm:t>
        <a:bodyPr/>
        <a:lstStyle/>
        <a:p>
          <a:pPr rtl="0"/>
          <a:r>
            <a:rPr lang="en-US" sz="1200" dirty="0" smtClean="0"/>
            <a:t>Data will be not be part of service as services are containerized stateless components</a:t>
          </a:r>
          <a:endParaRPr lang="en-US" sz="1200" dirty="0"/>
        </a:p>
      </dgm:t>
    </dgm:pt>
    <dgm:pt modelId="{1DA19C79-CD74-4EC1-8FE1-1E7ECF2A47C2}" type="parTrans" cxnId="{452EBEA7-ACEA-4DCD-9683-12ED16FF7535}">
      <dgm:prSet/>
      <dgm:spPr/>
      <dgm:t>
        <a:bodyPr/>
        <a:lstStyle/>
        <a:p>
          <a:endParaRPr lang="en-US" sz="1600"/>
        </a:p>
      </dgm:t>
    </dgm:pt>
    <dgm:pt modelId="{3AC8D4E3-BD70-4709-BBD9-E8A345429F23}" type="sibTrans" cxnId="{452EBEA7-ACEA-4DCD-9683-12ED16FF7535}">
      <dgm:prSet/>
      <dgm:spPr/>
      <dgm:t>
        <a:bodyPr/>
        <a:lstStyle/>
        <a:p>
          <a:endParaRPr lang="en-US" sz="1600"/>
        </a:p>
      </dgm:t>
    </dgm:pt>
    <dgm:pt modelId="{DD613CCA-BA16-48E9-9986-572F06A4DF80}" type="pres">
      <dgm:prSet presAssocID="{C016EED0-657D-431B-9ECC-7CB5EC7A27A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C65CE8-CA71-4A0D-87D5-6146862AD398}" type="pres">
      <dgm:prSet presAssocID="{C016EED0-657D-431B-9ECC-7CB5EC7A27AE}" presName="matrix" presStyleCnt="0"/>
      <dgm:spPr/>
      <dgm:t>
        <a:bodyPr/>
        <a:lstStyle/>
        <a:p>
          <a:endParaRPr lang="en-US"/>
        </a:p>
      </dgm:t>
    </dgm:pt>
    <dgm:pt modelId="{8FB927F2-6730-4FDC-9608-F63060BE080E}" type="pres">
      <dgm:prSet presAssocID="{C016EED0-657D-431B-9ECC-7CB5EC7A27AE}" presName="tile1" presStyleLbl="node1" presStyleIdx="0" presStyleCnt="4"/>
      <dgm:spPr/>
      <dgm:t>
        <a:bodyPr/>
        <a:lstStyle/>
        <a:p>
          <a:endParaRPr lang="en-US"/>
        </a:p>
      </dgm:t>
    </dgm:pt>
    <dgm:pt modelId="{6A0B09B9-4B2A-4A94-B869-1723CB8464C3}" type="pres">
      <dgm:prSet presAssocID="{C016EED0-657D-431B-9ECC-7CB5EC7A27A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39D3B-89AF-4CE1-B7EB-EBD52E53AA15}" type="pres">
      <dgm:prSet presAssocID="{C016EED0-657D-431B-9ECC-7CB5EC7A27AE}" presName="tile2" presStyleLbl="node1" presStyleIdx="1" presStyleCnt="4"/>
      <dgm:spPr/>
      <dgm:t>
        <a:bodyPr/>
        <a:lstStyle/>
        <a:p>
          <a:endParaRPr lang="en-US"/>
        </a:p>
      </dgm:t>
    </dgm:pt>
    <dgm:pt modelId="{140BC7E0-3D2C-457B-AE59-7ED1FDF7DF49}" type="pres">
      <dgm:prSet presAssocID="{C016EED0-657D-431B-9ECC-7CB5EC7A27A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73808-63F0-426A-A364-E272259BF277}" type="pres">
      <dgm:prSet presAssocID="{C016EED0-657D-431B-9ECC-7CB5EC7A27AE}" presName="tile3" presStyleLbl="node1" presStyleIdx="2" presStyleCnt="4"/>
      <dgm:spPr/>
      <dgm:t>
        <a:bodyPr/>
        <a:lstStyle/>
        <a:p>
          <a:endParaRPr lang="en-US"/>
        </a:p>
      </dgm:t>
    </dgm:pt>
    <dgm:pt modelId="{5FC179B0-3118-45F4-9CA2-9741422B5EBA}" type="pres">
      <dgm:prSet presAssocID="{C016EED0-657D-431B-9ECC-7CB5EC7A27A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01628-3CA5-4094-BD7C-7883B8350784}" type="pres">
      <dgm:prSet presAssocID="{C016EED0-657D-431B-9ECC-7CB5EC7A27AE}" presName="tile4" presStyleLbl="node1" presStyleIdx="3" presStyleCnt="4"/>
      <dgm:spPr/>
      <dgm:t>
        <a:bodyPr/>
        <a:lstStyle/>
        <a:p>
          <a:endParaRPr lang="en-US"/>
        </a:p>
      </dgm:t>
    </dgm:pt>
    <dgm:pt modelId="{904AA532-77AA-4FA6-9F62-BD20AD96B251}" type="pres">
      <dgm:prSet presAssocID="{C016EED0-657D-431B-9ECC-7CB5EC7A27A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26115-8F53-4EAF-BD8F-91309914515E}" type="pres">
      <dgm:prSet presAssocID="{C016EED0-657D-431B-9ECC-7CB5EC7A27AE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43F67BB-48A8-4470-AE26-D246639F9022}" type="presOf" srcId="{B3A6944A-730E-443D-A056-D45FF1B5087A}" destId="{904AA532-77AA-4FA6-9F62-BD20AD96B251}" srcOrd="1" destOrd="0" presId="urn:microsoft.com/office/officeart/2005/8/layout/matrix1"/>
    <dgm:cxn modelId="{C3185E7F-EAC2-4015-9346-D335CFDE4E67}" type="presOf" srcId="{99CFF370-7F28-4B9C-90D7-A19C73AA4F57}" destId="{94339D3B-89AF-4CE1-B7EB-EBD52E53AA15}" srcOrd="0" destOrd="1" presId="urn:microsoft.com/office/officeart/2005/8/layout/matrix1"/>
    <dgm:cxn modelId="{A8BD614D-FCDE-489B-B939-4D07B56EBFFA}" srcId="{E205A928-C021-4794-AC25-D5837C4CA447}" destId="{96F83800-2832-4932-B944-C3480D8F352B}" srcOrd="3" destOrd="0" parTransId="{575E8502-4439-48E6-B3DF-C71E8A23ADDD}" sibTransId="{427B5CB8-AA9F-44C3-B789-40935809EFCF}"/>
    <dgm:cxn modelId="{C1269FF9-D91A-4507-95B2-3C4EDA1CF21C}" type="presOf" srcId="{EF8BCA44-9383-4FCE-9E5B-5C9717271649}" destId="{5FC179B0-3118-45F4-9CA2-9741422B5EBA}" srcOrd="1" destOrd="3" presId="urn:microsoft.com/office/officeart/2005/8/layout/matrix1"/>
    <dgm:cxn modelId="{036E4292-D994-4A7D-9C5F-9EE25656ACD8}" type="presOf" srcId="{88069E9E-D4C4-433A-B2D6-2E9BA05B6231}" destId="{39B73808-63F0-426A-A364-E272259BF277}" srcOrd="0" destOrd="2" presId="urn:microsoft.com/office/officeart/2005/8/layout/matrix1"/>
    <dgm:cxn modelId="{E1BFE52A-807F-4986-B5AA-A594033C57FB}" srcId="{B3A6944A-730E-443D-A056-D45FF1B5087A}" destId="{ED3A6115-28DE-4446-A0C4-0B0F78AF4C33}" srcOrd="0" destOrd="0" parTransId="{5CD93E08-44AF-4169-9E7A-BC235EFD245F}" sibTransId="{6C14B740-9AC6-41A7-AFE7-CADED8737965}"/>
    <dgm:cxn modelId="{C7966CCE-56BE-4062-836E-99DE4EDBC2A6}" type="presOf" srcId="{C016EED0-657D-431B-9ECC-7CB5EC7A27AE}" destId="{DD613CCA-BA16-48E9-9986-572F06A4DF80}" srcOrd="0" destOrd="0" presId="urn:microsoft.com/office/officeart/2005/8/layout/matrix1"/>
    <dgm:cxn modelId="{42DBF914-B2FD-449C-852C-589D9DAB7297}" type="presOf" srcId="{8EB9BD08-2AAD-4629-BC1A-A9C7A642810C}" destId="{94339D3B-89AF-4CE1-B7EB-EBD52E53AA15}" srcOrd="0" destOrd="0" presId="urn:microsoft.com/office/officeart/2005/8/layout/matrix1"/>
    <dgm:cxn modelId="{18F56551-44DD-49E9-B03C-6C5CE71D2F86}" srcId="{8EB9BD08-2AAD-4629-BC1A-A9C7A642810C}" destId="{99CFF370-7F28-4B9C-90D7-A19C73AA4F57}" srcOrd="0" destOrd="0" parTransId="{4B921829-36B6-42AD-98F0-6FD0B07B2AD6}" sibTransId="{57E7C69C-2E97-439D-9D6C-11778313F23E}"/>
    <dgm:cxn modelId="{796A2EDD-71F1-4FAF-8695-32071C0779A4}" srcId="{FC441CA9-0676-4809-BF8A-B67958CA9C6A}" destId="{E205A928-C021-4794-AC25-D5837C4CA447}" srcOrd="2" destOrd="0" parTransId="{0F59BB36-CA9C-4A79-8327-BDF9D21927CC}" sibTransId="{1488A9D7-DEE3-469B-AF69-55BB9222C68D}"/>
    <dgm:cxn modelId="{C2610695-E6CF-43CE-A9B3-236B3892CFBA}" type="presOf" srcId="{FC441CA9-0676-4809-BF8A-B67958CA9C6A}" destId="{75C26115-8F53-4EAF-BD8F-91309914515E}" srcOrd="0" destOrd="0" presId="urn:microsoft.com/office/officeart/2005/8/layout/matrix1"/>
    <dgm:cxn modelId="{34BB0806-D56D-472A-9EFF-48FE2EF70714}" type="presOf" srcId="{B3A6944A-730E-443D-A056-D45FF1B5087A}" destId="{54301628-3CA5-4094-BD7C-7883B8350784}" srcOrd="0" destOrd="0" presId="urn:microsoft.com/office/officeart/2005/8/layout/matrix1"/>
    <dgm:cxn modelId="{02ECD2FB-3DB1-4661-A22B-DDBE95F5AA8E}" srcId="{FC441CA9-0676-4809-BF8A-B67958CA9C6A}" destId="{FFEDEC3B-0705-42C5-AF4E-254CE51CC467}" srcOrd="0" destOrd="0" parTransId="{E5801DCD-FDD0-4622-B5DC-6739728D4864}" sibTransId="{DBE7129C-D9EE-4970-8DC2-8EE282BE2EBF}"/>
    <dgm:cxn modelId="{9145384B-DA67-4131-B667-C42356A09C38}" type="presOf" srcId="{55FA01B6-8D47-459F-815E-B3AE9E14DEE8}" destId="{5FC179B0-3118-45F4-9CA2-9741422B5EBA}" srcOrd="1" destOrd="1" presId="urn:microsoft.com/office/officeart/2005/8/layout/matrix1"/>
    <dgm:cxn modelId="{E23A2B11-31EC-4FAA-85C5-061F415F55A9}" type="presOf" srcId="{96F83800-2832-4932-B944-C3480D8F352B}" destId="{39B73808-63F0-426A-A364-E272259BF277}" srcOrd="0" destOrd="4" presId="urn:microsoft.com/office/officeart/2005/8/layout/matrix1"/>
    <dgm:cxn modelId="{E950D883-419F-466B-BD06-BDD82DBD270F}" type="presOf" srcId="{FFEDEC3B-0705-42C5-AF4E-254CE51CC467}" destId="{6A0B09B9-4B2A-4A94-B869-1723CB8464C3}" srcOrd="1" destOrd="0" presId="urn:microsoft.com/office/officeart/2005/8/layout/matrix1"/>
    <dgm:cxn modelId="{7CE3495B-21AB-4D08-BC97-CBF9F645F0D7}" srcId="{FC441CA9-0676-4809-BF8A-B67958CA9C6A}" destId="{8EB9BD08-2AAD-4629-BC1A-A9C7A642810C}" srcOrd="1" destOrd="0" parTransId="{F022CE03-8074-4F91-B39F-FCEA4A17AA9D}" sibTransId="{9147E022-6193-46F0-8934-95BAB936C18E}"/>
    <dgm:cxn modelId="{115720F5-93CC-4654-880E-5730BCF34A7D}" type="presOf" srcId="{17F1B732-5982-4A1C-85B8-31C451DB3B1C}" destId="{54301628-3CA5-4094-BD7C-7883B8350784}" srcOrd="0" destOrd="2" presId="urn:microsoft.com/office/officeart/2005/8/layout/matrix1"/>
    <dgm:cxn modelId="{11CB1866-8255-44B8-A92B-926480A2320B}" type="presOf" srcId="{B8FC175D-F098-4C40-909D-80C1C4D48B7C}" destId="{6A0B09B9-4B2A-4A94-B869-1723CB8464C3}" srcOrd="1" destOrd="2" presId="urn:microsoft.com/office/officeart/2005/8/layout/matrix1"/>
    <dgm:cxn modelId="{0DDBEBA0-3040-47FA-B607-B44881CE3D9C}" type="presOf" srcId="{BFA36B9C-3680-4BD3-86C4-0B5851125CF9}" destId="{8FB927F2-6730-4FDC-9608-F63060BE080E}" srcOrd="0" destOrd="1" presId="urn:microsoft.com/office/officeart/2005/8/layout/matrix1"/>
    <dgm:cxn modelId="{CEEA3E7F-D645-49B4-B46F-38D37D3CF0B6}" type="presOf" srcId="{E205A928-C021-4794-AC25-D5837C4CA447}" destId="{5FC179B0-3118-45F4-9CA2-9741422B5EBA}" srcOrd="1" destOrd="0" presId="urn:microsoft.com/office/officeart/2005/8/layout/matrix1"/>
    <dgm:cxn modelId="{4A503600-512F-4FF1-A441-8FE7975F589E}" type="presOf" srcId="{88069E9E-D4C4-433A-B2D6-2E9BA05B6231}" destId="{5FC179B0-3118-45F4-9CA2-9741422B5EBA}" srcOrd="1" destOrd="2" presId="urn:microsoft.com/office/officeart/2005/8/layout/matrix1"/>
    <dgm:cxn modelId="{5B2A9F09-8EA3-43A5-A99D-39421AEA4EDE}" srcId="{E205A928-C021-4794-AC25-D5837C4CA447}" destId="{EF8BCA44-9383-4FCE-9E5B-5C9717271649}" srcOrd="2" destOrd="0" parTransId="{BA02A03E-8F46-4829-AAD0-36C3FE135239}" sibTransId="{D65E7844-F922-40FB-881B-3D74824EA455}"/>
    <dgm:cxn modelId="{CFBAFE35-23FE-4968-861C-73900B74E2B4}" srcId="{E205A928-C021-4794-AC25-D5837C4CA447}" destId="{88069E9E-D4C4-433A-B2D6-2E9BA05B6231}" srcOrd="1" destOrd="0" parTransId="{A623B237-5D3E-41FD-8542-BBFB0B615C6C}" sibTransId="{E152E63C-E8A9-4B16-B53A-6047DE91A01B}"/>
    <dgm:cxn modelId="{C056D477-5365-4409-97B0-A22335B10A69}" srcId="{FFEDEC3B-0705-42C5-AF4E-254CE51CC467}" destId="{BFA36B9C-3680-4BD3-86C4-0B5851125CF9}" srcOrd="0" destOrd="0" parTransId="{9F69990D-D62E-481D-964E-525A9FD9A9EC}" sibTransId="{D60F6BF3-4FAB-43E6-8593-E20D6BAABDE6}"/>
    <dgm:cxn modelId="{307B6EFA-E699-4AF0-BCF7-E1C522DB4918}" srcId="{C016EED0-657D-431B-9ECC-7CB5EC7A27AE}" destId="{FC441CA9-0676-4809-BF8A-B67958CA9C6A}" srcOrd="0" destOrd="0" parTransId="{90E81739-DD07-4A73-946A-0D0DDB39E959}" sibTransId="{1B37E862-D8E6-47FA-A457-893ED73FE551}"/>
    <dgm:cxn modelId="{FA142051-79CD-443A-9B00-D4C8F6E16164}" srcId="{FC441CA9-0676-4809-BF8A-B67958CA9C6A}" destId="{B3A6944A-730E-443D-A056-D45FF1B5087A}" srcOrd="3" destOrd="0" parTransId="{0B00A935-5277-42AA-9886-2658ED5BE3B4}" sibTransId="{7298D7C9-A360-43C2-8F8C-BF37BCE3DA55}"/>
    <dgm:cxn modelId="{7E71EC49-59CA-4AB1-835E-D07A7552FE9E}" type="presOf" srcId="{ED3A6115-28DE-4446-A0C4-0B0F78AF4C33}" destId="{54301628-3CA5-4094-BD7C-7883B8350784}" srcOrd="0" destOrd="1" presId="urn:microsoft.com/office/officeart/2005/8/layout/matrix1"/>
    <dgm:cxn modelId="{6E5CEDAA-90B2-4327-A30A-E7AE8B6ED59B}" type="presOf" srcId="{FFEDEC3B-0705-42C5-AF4E-254CE51CC467}" destId="{8FB927F2-6730-4FDC-9608-F63060BE080E}" srcOrd="0" destOrd="0" presId="urn:microsoft.com/office/officeart/2005/8/layout/matrix1"/>
    <dgm:cxn modelId="{452EBEA7-ACEA-4DCD-9683-12ED16FF7535}" srcId="{B3A6944A-730E-443D-A056-D45FF1B5087A}" destId="{17F1B732-5982-4A1C-85B8-31C451DB3B1C}" srcOrd="1" destOrd="0" parTransId="{1DA19C79-CD74-4EC1-8FE1-1E7ECF2A47C2}" sibTransId="{3AC8D4E3-BD70-4709-BBD9-E8A345429F23}"/>
    <dgm:cxn modelId="{D9D99595-A68F-435E-97C2-D6674674A034}" type="presOf" srcId="{99CFF370-7F28-4B9C-90D7-A19C73AA4F57}" destId="{140BC7E0-3D2C-457B-AE59-7ED1FDF7DF49}" srcOrd="1" destOrd="1" presId="urn:microsoft.com/office/officeart/2005/8/layout/matrix1"/>
    <dgm:cxn modelId="{E93FA9AE-B0D0-467B-839D-06CE7EF895C2}" type="presOf" srcId="{96F83800-2832-4932-B944-C3480D8F352B}" destId="{5FC179B0-3118-45F4-9CA2-9741422B5EBA}" srcOrd="1" destOrd="4" presId="urn:microsoft.com/office/officeart/2005/8/layout/matrix1"/>
    <dgm:cxn modelId="{A23B20BB-BF81-4A5F-94F4-4092391E3339}" type="presOf" srcId="{EF8BCA44-9383-4FCE-9E5B-5C9717271649}" destId="{39B73808-63F0-426A-A364-E272259BF277}" srcOrd="0" destOrd="3" presId="urn:microsoft.com/office/officeart/2005/8/layout/matrix1"/>
    <dgm:cxn modelId="{AE92DA25-0E51-426A-B106-F41A9BDA06C2}" srcId="{E205A928-C021-4794-AC25-D5837C4CA447}" destId="{55FA01B6-8D47-459F-815E-B3AE9E14DEE8}" srcOrd="0" destOrd="0" parTransId="{565C0E96-6AF8-4657-A5C7-681646131996}" sibTransId="{9BC3895A-70E2-44F9-BC71-36C7A8CBEF77}"/>
    <dgm:cxn modelId="{85844612-0D98-468C-A2EC-49F3C069646E}" type="presOf" srcId="{B8FC175D-F098-4C40-909D-80C1C4D48B7C}" destId="{8FB927F2-6730-4FDC-9608-F63060BE080E}" srcOrd="0" destOrd="2" presId="urn:microsoft.com/office/officeart/2005/8/layout/matrix1"/>
    <dgm:cxn modelId="{9C1267EB-C2CF-4C5E-A1E1-C0438A93B6CB}" type="presOf" srcId="{55FA01B6-8D47-459F-815E-B3AE9E14DEE8}" destId="{39B73808-63F0-426A-A364-E272259BF277}" srcOrd="0" destOrd="1" presId="urn:microsoft.com/office/officeart/2005/8/layout/matrix1"/>
    <dgm:cxn modelId="{31918671-54E1-44B7-BAF0-2DC2ED4829F6}" type="presOf" srcId="{17F1B732-5982-4A1C-85B8-31C451DB3B1C}" destId="{904AA532-77AA-4FA6-9F62-BD20AD96B251}" srcOrd="1" destOrd="2" presId="urn:microsoft.com/office/officeart/2005/8/layout/matrix1"/>
    <dgm:cxn modelId="{74994895-0E2C-4C98-A91C-1BBD8CEFE069}" type="presOf" srcId="{ED3A6115-28DE-4446-A0C4-0B0F78AF4C33}" destId="{904AA532-77AA-4FA6-9F62-BD20AD96B251}" srcOrd="1" destOrd="1" presId="urn:microsoft.com/office/officeart/2005/8/layout/matrix1"/>
    <dgm:cxn modelId="{224ED040-FABB-4D21-8EAB-DCFC567ED5FB}" srcId="{FFEDEC3B-0705-42C5-AF4E-254CE51CC467}" destId="{B8FC175D-F098-4C40-909D-80C1C4D48B7C}" srcOrd="1" destOrd="0" parTransId="{F7A068DB-6DF1-4F45-8683-BF59CD7EE98A}" sibTransId="{FB61D7A9-12FB-404D-B2DC-6E420D062600}"/>
    <dgm:cxn modelId="{3BA8F2DD-0A52-4BDE-9D65-337D34F88AF6}" type="presOf" srcId="{BFA36B9C-3680-4BD3-86C4-0B5851125CF9}" destId="{6A0B09B9-4B2A-4A94-B869-1723CB8464C3}" srcOrd="1" destOrd="1" presId="urn:microsoft.com/office/officeart/2005/8/layout/matrix1"/>
    <dgm:cxn modelId="{96B72DF6-DDE7-40D3-B84B-FA9473DDC8C1}" type="presOf" srcId="{E205A928-C021-4794-AC25-D5837C4CA447}" destId="{39B73808-63F0-426A-A364-E272259BF277}" srcOrd="0" destOrd="0" presId="urn:microsoft.com/office/officeart/2005/8/layout/matrix1"/>
    <dgm:cxn modelId="{AEE6FF78-878F-44AD-BDE7-D117981CC584}" type="presOf" srcId="{8EB9BD08-2AAD-4629-BC1A-A9C7A642810C}" destId="{140BC7E0-3D2C-457B-AE59-7ED1FDF7DF49}" srcOrd="1" destOrd="0" presId="urn:microsoft.com/office/officeart/2005/8/layout/matrix1"/>
    <dgm:cxn modelId="{89D2C3BA-49A4-4281-A904-497C12D4F899}" type="presParOf" srcId="{DD613CCA-BA16-48E9-9986-572F06A4DF80}" destId="{65C65CE8-CA71-4A0D-87D5-6146862AD398}" srcOrd="0" destOrd="0" presId="urn:microsoft.com/office/officeart/2005/8/layout/matrix1"/>
    <dgm:cxn modelId="{3867A490-6123-43F2-A23B-B8093CE7C930}" type="presParOf" srcId="{65C65CE8-CA71-4A0D-87D5-6146862AD398}" destId="{8FB927F2-6730-4FDC-9608-F63060BE080E}" srcOrd="0" destOrd="0" presId="urn:microsoft.com/office/officeart/2005/8/layout/matrix1"/>
    <dgm:cxn modelId="{9FE5EE10-DD46-4A85-A51C-CB8700AD3552}" type="presParOf" srcId="{65C65CE8-CA71-4A0D-87D5-6146862AD398}" destId="{6A0B09B9-4B2A-4A94-B869-1723CB8464C3}" srcOrd="1" destOrd="0" presId="urn:microsoft.com/office/officeart/2005/8/layout/matrix1"/>
    <dgm:cxn modelId="{C81023C9-2D03-4E1B-9644-A5297AE2D367}" type="presParOf" srcId="{65C65CE8-CA71-4A0D-87D5-6146862AD398}" destId="{94339D3B-89AF-4CE1-B7EB-EBD52E53AA15}" srcOrd="2" destOrd="0" presId="urn:microsoft.com/office/officeart/2005/8/layout/matrix1"/>
    <dgm:cxn modelId="{3AD4DF79-BF4C-47F1-A3FB-7289CB2512FD}" type="presParOf" srcId="{65C65CE8-CA71-4A0D-87D5-6146862AD398}" destId="{140BC7E0-3D2C-457B-AE59-7ED1FDF7DF49}" srcOrd="3" destOrd="0" presId="urn:microsoft.com/office/officeart/2005/8/layout/matrix1"/>
    <dgm:cxn modelId="{39413E67-693C-4A37-88AF-3FA8974B1099}" type="presParOf" srcId="{65C65CE8-CA71-4A0D-87D5-6146862AD398}" destId="{39B73808-63F0-426A-A364-E272259BF277}" srcOrd="4" destOrd="0" presId="urn:microsoft.com/office/officeart/2005/8/layout/matrix1"/>
    <dgm:cxn modelId="{4B4C78A7-8E78-44B1-858B-803203F6E63F}" type="presParOf" srcId="{65C65CE8-CA71-4A0D-87D5-6146862AD398}" destId="{5FC179B0-3118-45F4-9CA2-9741422B5EBA}" srcOrd="5" destOrd="0" presId="urn:microsoft.com/office/officeart/2005/8/layout/matrix1"/>
    <dgm:cxn modelId="{6EFB3197-7053-4122-9833-679A5F1726BC}" type="presParOf" srcId="{65C65CE8-CA71-4A0D-87D5-6146862AD398}" destId="{54301628-3CA5-4094-BD7C-7883B8350784}" srcOrd="6" destOrd="0" presId="urn:microsoft.com/office/officeart/2005/8/layout/matrix1"/>
    <dgm:cxn modelId="{246C0374-E28A-4D4D-BFEC-629C940A8D0C}" type="presParOf" srcId="{65C65CE8-CA71-4A0D-87D5-6146862AD398}" destId="{904AA532-77AA-4FA6-9F62-BD20AD96B251}" srcOrd="7" destOrd="0" presId="urn:microsoft.com/office/officeart/2005/8/layout/matrix1"/>
    <dgm:cxn modelId="{4951B2ED-990C-4224-BB24-21FF1D4BD5AE}" type="presParOf" srcId="{DD613CCA-BA16-48E9-9986-572F06A4DF80}" destId="{75C26115-8F53-4EAF-BD8F-91309914515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16EED0-657D-431B-9ECC-7CB5EC7A27AE}" type="doc">
      <dgm:prSet loTypeId="urn:microsoft.com/office/officeart/2005/8/layout/matrix1" loCatId="matrix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FC441CA9-0676-4809-BF8A-B67958CA9C6A}">
      <dgm:prSet custT="1"/>
      <dgm:spPr/>
      <dgm:t>
        <a:bodyPr/>
        <a:lstStyle/>
        <a:p>
          <a:pPr algn="just" rtl="0"/>
          <a:r>
            <a:rPr lang="en-US" sz="1200" dirty="0" smtClean="0"/>
            <a:t>Microservices being more domain centric component, how the back end integration to both internal and external apps can be managed in a cloud native solution?</a:t>
          </a:r>
          <a:endParaRPr lang="en-US" sz="1200" dirty="0"/>
        </a:p>
      </dgm:t>
    </dgm:pt>
    <dgm:pt modelId="{90E81739-DD07-4A73-946A-0D0DDB39E959}" type="parTrans" cxnId="{307B6EFA-E699-4AF0-BCF7-E1C522DB4918}">
      <dgm:prSet/>
      <dgm:spPr/>
      <dgm:t>
        <a:bodyPr/>
        <a:lstStyle/>
        <a:p>
          <a:endParaRPr lang="en-US" sz="1200"/>
        </a:p>
      </dgm:t>
    </dgm:pt>
    <dgm:pt modelId="{1B37E862-D8E6-47FA-A457-893ED73FE551}" type="sibTrans" cxnId="{307B6EFA-E699-4AF0-BCF7-E1C522DB4918}">
      <dgm:prSet/>
      <dgm:spPr/>
      <dgm:t>
        <a:bodyPr/>
        <a:lstStyle/>
        <a:p>
          <a:endParaRPr lang="en-US" sz="1200"/>
        </a:p>
      </dgm:t>
    </dgm:pt>
    <dgm:pt modelId="{FFEDEC3B-0705-42C5-AF4E-254CE51CC467}">
      <dgm:prSet custT="1"/>
      <dgm:spPr/>
      <dgm:t>
        <a:bodyPr/>
        <a:lstStyle/>
        <a:p>
          <a:pPr rtl="0"/>
          <a:r>
            <a:rPr lang="en-US" sz="1200" dirty="0" smtClean="0"/>
            <a:t>Context</a:t>
          </a:r>
          <a:endParaRPr lang="en-US" sz="1200" dirty="0"/>
        </a:p>
      </dgm:t>
    </dgm:pt>
    <dgm:pt modelId="{E5801DCD-FDD0-4622-B5DC-6739728D4864}" type="parTrans" cxnId="{02ECD2FB-3DB1-4661-A22B-DDBE95F5AA8E}">
      <dgm:prSet/>
      <dgm:spPr/>
      <dgm:t>
        <a:bodyPr/>
        <a:lstStyle/>
        <a:p>
          <a:endParaRPr lang="en-US" sz="1200"/>
        </a:p>
      </dgm:t>
    </dgm:pt>
    <dgm:pt modelId="{DBE7129C-D9EE-4970-8DC2-8EE282BE2EBF}" type="sibTrans" cxnId="{02ECD2FB-3DB1-4661-A22B-DDBE95F5AA8E}">
      <dgm:prSet/>
      <dgm:spPr/>
      <dgm:t>
        <a:bodyPr/>
        <a:lstStyle/>
        <a:p>
          <a:endParaRPr lang="en-US" sz="1200"/>
        </a:p>
      </dgm:t>
    </dgm:pt>
    <dgm:pt modelId="{BFA36B9C-3680-4BD3-86C4-0B5851125CF9}">
      <dgm:prSet custT="1"/>
      <dgm:spPr/>
      <dgm:t>
        <a:bodyPr/>
        <a:lstStyle/>
        <a:p>
          <a:pPr rtl="0"/>
          <a:r>
            <a:rPr lang="en-US" sz="1200" dirty="0" smtClean="0"/>
            <a:t>Microservices for UW, New Application, Policy, Party Management expose functionalities via REST endpoints that use microservice specific JH data format</a:t>
          </a:r>
          <a:endParaRPr lang="en-US" sz="1200" dirty="0"/>
        </a:p>
      </dgm:t>
    </dgm:pt>
    <dgm:pt modelId="{9F69990D-D62E-481D-964E-525A9FD9A9EC}" type="parTrans" cxnId="{C056D477-5365-4409-97B0-A22335B10A69}">
      <dgm:prSet/>
      <dgm:spPr/>
      <dgm:t>
        <a:bodyPr/>
        <a:lstStyle/>
        <a:p>
          <a:endParaRPr lang="en-US" sz="1200"/>
        </a:p>
      </dgm:t>
    </dgm:pt>
    <dgm:pt modelId="{D60F6BF3-4FAB-43E6-8593-E20D6BAABDE6}" type="sibTrans" cxnId="{C056D477-5365-4409-97B0-A22335B10A69}">
      <dgm:prSet/>
      <dgm:spPr/>
      <dgm:t>
        <a:bodyPr/>
        <a:lstStyle/>
        <a:p>
          <a:endParaRPr lang="en-US" sz="1200"/>
        </a:p>
      </dgm:t>
    </dgm:pt>
    <dgm:pt modelId="{E205A928-C021-4794-AC25-D5837C4CA447}">
      <dgm:prSet custT="1"/>
      <dgm:spPr/>
      <dgm:t>
        <a:bodyPr/>
        <a:lstStyle/>
        <a:p>
          <a:pPr rtl="0"/>
          <a:r>
            <a:rPr lang="en-US" sz="1200" dirty="0" smtClean="0"/>
            <a:t>Solution </a:t>
          </a:r>
          <a:endParaRPr lang="en-US" sz="1200" dirty="0"/>
        </a:p>
      </dgm:t>
    </dgm:pt>
    <dgm:pt modelId="{0F59BB36-CA9C-4A79-8327-BDF9D21927CC}" type="parTrans" cxnId="{796A2EDD-71F1-4FAF-8695-32071C0779A4}">
      <dgm:prSet/>
      <dgm:spPr/>
      <dgm:t>
        <a:bodyPr/>
        <a:lstStyle/>
        <a:p>
          <a:endParaRPr lang="en-US" sz="1200"/>
        </a:p>
      </dgm:t>
    </dgm:pt>
    <dgm:pt modelId="{1488A9D7-DEE3-469B-AF69-55BB9222C68D}" type="sibTrans" cxnId="{796A2EDD-71F1-4FAF-8695-32071C0779A4}">
      <dgm:prSet/>
      <dgm:spPr/>
      <dgm:t>
        <a:bodyPr/>
        <a:lstStyle/>
        <a:p>
          <a:endParaRPr lang="en-US" sz="1200"/>
        </a:p>
      </dgm:t>
    </dgm:pt>
    <dgm:pt modelId="{55FA01B6-8D47-459F-815E-B3AE9E14DEE8}">
      <dgm:prSet custT="1"/>
      <dgm:spPr/>
      <dgm:t>
        <a:bodyPr/>
        <a:lstStyle/>
        <a:p>
          <a:pPr rtl="0"/>
          <a:r>
            <a:rPr lang="en-US" sz="1200" dirty="0" smtClean="0"/>
            <a:t>Use event based choreography between microservice and integration service</a:t>
          </a:r>
          <a:endParaRPr lang="en-US" sz="1200" dirty="0"/>
        </a:p>
      </dgm:t>
    </dgm:pt>
    <dgm:pt modelId="{565C0E96-6AF8-4657-A5C7-681646131996}" type="parTrans" cxnId="{AE92DA25-0E51-426A-B106-F41A9BDA06C2}">
      <dgm:prSet/>
      <dgm:spPr/>
      <dgm:t>
        <a:bodyPr/>
        <a:lstStyle/>
        <a:p>
          <a:endParaRPr lang="en-US" sz="1200"/>
        </a:p>
      </dgm:t>
    </dgm:pt>
    <dgm:pt modelId="{9BC3895A-70E2-44F9-BC71-36C7A8CBEF77}" type="sibTrans" cxnId="{AE92DA25-0E51-426A-B106-F41A9BDA06C2}">
      <dgm:prSet/>
      <dgm:spPr/>
      <dgm:t>
        <a:bodyPr/>
        <a:lstStyle/>
        <a:p>
          <a:endParaRPr lang="en-US" sz="1200"/>
        </a:p>
      </dgm:t>
    </dgm:pt>
    <dgm:pt modelId="{B3A6944A-730E-443D-A056-D45FF1B5087A}">
      <dgm:prSet custT="1"/>
      <dgm:spPr/>
      <dgm:t>
        <a:bodyPr/>
        <a:lstStyle/>
        <a:p>
          <a:pPr rtl="0"/>
          <a:r>
            <a:rPr lang="en-US" sz="1200" dirty="0" smtClean="0"/>
            <a:t>Rationale</a:t>
          </a:r>
          <a:endParaRPr lang="en-US" sz="1200" dirty="0"/>
        </a:p>
      </dgm:t>
    </dgm:pt>
    <dgm:pt modelId="{0B00A935-5277-42AA-9886-2658ED5BE3B4}" type="parTrans" cxnId="{FA142051-79CD-443A-9B00-D4C8F6E16164}">
      <dgm:prSet/>
      <dgm:spPr/>
      <dgm:t>
        <a:bodyPr/>
        <a:lstStyle/>
        <a:p>
          <a:endParaRPr lang="en-US" sz="1200"/>
        </a:p>
      </dgm:t>
    </dgm:pt>
    <dgm:pt modelId="{7298D7C9-A360-43C2-8F8C-BF37BCE3DA55}" type="sibTrans" cxnId="{FA142051-79CD-443A-9B00-D4C8F6E16164}">
      <dgm:prSet/>
      <dgm:spPr/>
      <dgm:t>
        <a:bodyPr/>
        <a:lstStyle/>
        <a:p>
          <a:endParaRPr lang="en-US" sz="1200"/>
        </a:p>
      </dgm:t>
    </dgm:pt>
    <dgm:pt modelId="{ED3A6115-28DE-4446-A0C4-0B0F78AF4C33}">
      <dgm:prSet custT="1"/>
      <dgm:spPr/>
      <dgm:t>
        <a:bodyPr/>
        <a:lstStyle/>
        <a:p>
          <a:pPr rtl="0"/>
          <a:r>
            <a:rPr lang="en-US" sz="1200" dirty="0" smtClean="0"/>
            <a:t>CAMEL supports a rich DSL (Domain Specific Language) for externalize integration logic</a:t>
          </a:r>
          <a:endParaRPr lang="en-US" sz="1200" dirty="0"/>
        </a:p>
      </dgm:t>
    </dgm:pt>
    <dgm:pt modelId="{5CD93E08-44AF-4169-9E7A-BC235EFD245F}" type="parTrans" cxnId="{E1BFE52A-807F-4986-B5AA-A594033C57FB}">
      <dgm:prSet/>
      <dgm:spPr/>
      <dgm:t>
        <a:bodyPr/>
        <a:lstStyle/>
        <a:p>
          <a:endParaRPr lang="en-US" sz="1200"/>
        </a:p>
      </dgm:t>
    </dgm:pt>
    <dgm:pt modelId="{6C14B740-9AC6-41A7-AFE7-CADED8737965}" type="sibTrans" cxnId="{E1BFE52A-807F-4986-B5AA-A594033C57FB}">
      <dgm:prSet/>
      <dgm:spPr/>
      <dgm:t>
        <a:bodyPr/>
        <a:lstStyle/>
        <a:p>
          <a:endParaRPr lang="en-US" sz="1200"/>
        </a:p>
      </dgm:t>
    </dgm:pt>
    <dgm:pt modelId="{B8FC175D-F098-4C40-909D-80C1C4D48B7C}">
      <dgm:prSet custT="1"/>
      <dgm:spPr/>
      <dgm:t>
        <a:bodyPr/>
        <a:lstStyle/>
        <a:p>
          <a:pPr rtl="0"/>
          <a:r>
            <a:rPr lang="en-US" sz="1200" dirty="0" smtClean="0"/>
            <a:t>Microservice architecture prefers event based loose coupling among services</a:t>
          </a:r>
          <a:endParaRPr lang="en-US" sz="1200" dirty="0"/>
        </a:p>
      </dgm:t>
    </dgm:pt>
    <dgm:pt modelId="{F7A068DB-6DF1-4F45-8683-BF59CD7EE98A}" type="parTrans" cxnId="{224ED040-FABB-4D21-8EAB-DCFC567ED5FB}">
      <dgm:prSet/>
      <dgm:spPr/>
      <dgm:t>
        <a:bodyPr/>
        <a:lstStyle/>
        <a:p>
          <a:endParaRPr lang="en-US" sz="1400"/>
        </a:p>
      </dgm:t>
    </dgm:pt>
    <dgm:pt modelId="{FB61D7A9-12FB-404D-B2DC-6E420D062600}" type="sibTrans" cxnId="{224ED040-FABB-4D21-8EAB-DCFC567ED5FB}">
      <dgm:prSet/>
      <dgm:spPr/>
      <dgm:t>
        <a:bodyPr/>
        <a:lstStyle/>
        <a:p>
          <a:endParaRPr lang="en-US" sz="1400"/>
        </a:p>
      </dgm:t>
    </dgm:pt>
    <dgm:pt modelId="{8EB9BD08-2AAD-4629-BC1A-A9C7A642810C}">
      <dgm:prSet custT="1"/>
      <dgm:spPr/>
      <dgm:t>
        <a:bodyPr/>
        <a:lstStyle/>
        <a:p>
          <a:pPr rtl="0"/>
          <a:r>
            <a:rPr lang="en-US" sz="1200" dirty="0" smtClean="0"/>
            <a:t>Challenge</a:t>
          </a:r>
          <a:endParaRPr lang="en-US" sz="1200" dirty="0"/>
        </a:p>
      </dgm:t>
    </dgm:pt>
    <dgm:pt modelId="{F022CE03-8074-4F91-B39F-FCEA4A17AA9D}" type="parTrans" cxnId="{7CE3495B-21AB-4D08-BC97-CBF9F645F0D7}">
      <dgm:prSet/>
      <dgm:spPr/>
      <dgm:t>
        <a:bodyPr/>
        <a:lstStyle/>
        <a:p>
          <a:endParaRPr lang="en-US" sz="1600"/>
        </a:p>
      </dgm:t>
    </dgm:pt>
    <dgm:pt modelId="{9147E022-6193-46F0-8934-95BAB936C18E}" type="sibTrans" cxnId="{7CE3495B-21AB-4D08-BC97-CBF9F645F0D7}">
      <dgm:prSet/>
      <dgm:spPr/>
      <dgm:t>
        <a:bodyPr/>
        <a:lstStyle/>
        <a:p>
          <a:endParaRPr lang="en-US" sz="1600"/>
        </a:p>
      </dgm:t>
    </dgm:pt>
    <dgm:pt modelId="{EF9B0A04-0CC6-462D-9A7D-39AFE6CD3DA6}">
      <dgm:prSet custT="1"/>
      <dgm:spPr/>
      <dgm:t>
        <a:bodyPr/>
        <a:lstStyle/>
        <a:p>
          <a:pPr rtl="0"/>
          <a:r>
            <a:rPr lang="en-US" sz="1200" dirty="0" smtClean="0"/>
            <a:t>How to manage integration logic like data transformation, routing, enrichment? </a:t>
          </a:r>
          <a:endParaRPr lang="en-US" sz="1200" dirty="0"/>
        </a:p>
      </dgm:t>
    </dgm:pt>
    <dgm:pt modelId="{90FC90D3-2DB6-4911-B024-A3C24A85F43E}" type="parTrans" cxnId="{52260FAF-EE66-4CD1-999B-202021F9F2F5}">
      <dgm:prSet/>
      <dgm:spPr/>
      <dgm:t>
        <a:bodyPr/>
        <a:lstStyle/>
        <a:p>
          <a:endParaRPr lang="en-US" sz="1600"/>
        </a:p>
      </dgm:t>
    </dgm:pt>
    <dgm:pt modelId="{464CF034-FCDC-4249-A926-F460FC1AAEE0}" type="sibTrans" cxnId="{52260FAF-EE66-4CD1-999B-202021F9F2F5}">
      <dgm:prSet/>
      <dgm:spPr/>
      <dgm:t>
        <a:bodyPr/>
        <a:lstStyle/>
        <a:p>
          <a:endParaRPr lang="en-US" sz="1600"/>
        </a:p>
      </dgm:t>
    </dgm:pt>
    <dgm:pt modelId="{17CB6DDF-E314-4056-9115-73D96394FAEC}">
      <dgm:prSet custT="1"/>
      <dgm:spPr/>
      <dgm:t>
        <a:bodyPr/>
        <a:lstStyle/>
        <a:p>
          <a:r>
            <a:rPr lang="en-US" sz="1200" dirty="0" smtClean="0"/>
            <a:t>How to achieve configuration driven approach to manage integration logic?</a:t>
          </a:r>
          <a:endParaRPr lang="en-US" sz="1200" dirty="0"/>
        </a:p>
      </dgm:t>
    </dgm:pt>
    <dgm:pt modelId="{F4FE71EA-F9B5-4519-99C4-0CAAE4902CF3}" type="parTrans" cxnId="{5A53F020-D62E-43F8-8F4D-223BD98BAA73}">
      <dgm:prSet/>
      <dgm:spPr/>
      <dgm:t>
        <a:bodyPr/>
        <a:lstStyle/>
        <a:p>
          <a:endParaRPr lang="en-US" sz="1600"/>
        </a:p>
      </dgm:t>
    </dgm:pt>
    <dgm:pt modelId="{4363A516-5EB3-4E6D-ADFF-BD0D4E89F3D6}" type="sibTrans" cxnId="{5A53F020-D62E-43F8-8F4D-223BD98BAA73}">
      <dgm:prSet/>
      <dgm:spPr/>
      <dgm:t>
        <a:bodyPr/>
        <a:lstStyle/>
        <a:p>
          <a:endParaRPr lang="en-US" sz="1600"/>
        </a:p>
      </dgm:t>
    </dgm:pt>
    <dgm:pt modelId="{88E28681-77B2-4915-B42D-EF3D594941DC}">
      <dgm:prSet custT="1"/>
      <dgm:spPr/>
      <dgm:t>
        <a:bodyPr/>
        <a:lstStyle/>
        <a:p>
          <a:pPr rtl="0"/>
          <a:r>
            <a:rPr lang="en-US" sz="1200" dirty="0" smtClean="0"/>
            <a:t>Create a separate layer of services for outbound integrations from microservices. For any inbound integration, use API layer to invoke microservices</a:t>
          </a:r>
          <a:endParaRPr lang="en-US" sz="1200" dirty="0"/>
        </a:p>
      </dgm:t>
    </dgm:pt>
    <dgm:pt modelId="{CE1CDF3D-D618-4660-B191-3ECF78E9DA37}" type="parTrans" cxnId="{ACD181D0-ACC9-4E5B-AF01-2B27696A0667}">
      <dgm:prSet/>
      <dgm:spPr/>
      <dgm:t>
        <a:bodyPr/>
        <a:lstStyle/>
        <a:p>
          <a:endParaRPr lang="en-US" sz="1600"/>
        </a:p>
      </dgm:t>
    </dgm:pt>
    <dgm:pt modelId="{9BF98BB8-2185-41D6-955D-86AD49DE43CF}" type="sibTrans" cxnId="{ACD181D0-ACC9-4E5B-AF01-2B27696A0667}">
      <dgm:prSet/>
      <dgm:spPr/>
      <dgm:t>
        <a:bodyPr/>
        <a:lstStyle/>
        <a:p>
          <a:endParaRPr lang="en-US" sz="1600"/>
        </a:p>
      </dgm:t>
    </dgm:pt>
    <dgm:pt modelId="{C2058E32-1C2F-49EC-A31D-A0D2D87F918C}">
      <dgm:prSet custT="1"/>
      <dgm:spPr/>
      <dgm:t>
        <a:bodyPr/>
        <a:lstStyle/>
        <a:p>
          <a:pPr rtl="0"/>
          <a:r>
            <a:rPr lang="en-US" sz="1200" dirty="0" smtClean="0"/>
            <a:t>For event based orchestration use dedicated Saga service to call integration services via commands</a:t>
          </a:r>
          <a:endParaRPr lang="en-US" sz="1200" dirty="0"/>
        </a:p>
      </dgm:t>
    </dgm:pt>
    <dgm:pt modelId="{6992000D-E8C5-4D8C-ADF7-E8CA6E8D01F1}" type="parTrans" cxnId="{87E99C49-3745-4215-B118-8118F27FEEE1}">
      <dgm:prSet/>
      <dgm:spPr/>
      <dgm:t>
        <a:bodyPr/>
        <a:lstStyle/>
        <a:p>
          <a:endParaRPr lang="en-US" sz="1600"/>
        </a:p>
      </dgm:t>
    </dgm:pt>
    <dgm:pt modelId="{73581F79-0595-4424-9652-1F574A527A20}" type="sibTrans" cxnId="{87E99C49-3745-4215-B118-8118F27FEEE1}">
      <dgm:prSet/>
      <dgm:spPr/>
      <dgm:t>
        <a:bodyPr/>
        <a:lstStyle/>
        <a:p>
          <a:endParaRPr lang="en-US" sz="1600"/>
        </a:p>
      </dgm:t>
    </dgm:pt>
    <dgm:pt modelId="{D66B372A-1984-46E0-9012-F853EAFDEADA}">
      <dgm:prSet custT="1"/>
      <dgm:spPr/>
      <dgm:t>
        <a:bodyPr/>
        <a:lstStyle/>
        <a:p>
          <a:pPr rtl="0"/>
          <a:r>
            <a:rPr lang="en-US" sz="1200" dirty="0" smtClean="0"/>
            <a:t>Integration services should leverage CAMEL framework on top of Spring Boot</a:t>
          </a:r>
          <a:endParaRPr lang="en-US" sz="1200" dirty="0"/>
        </a:p>
      </dgm:t>
    </dgm:pt>
    <dgm:pt modelId="{9E5A7EF6-83B1-45DA-87EF-8BEC076B46CB}" type="parTrans" cxnId="{9FD52E45-1F82-416E-9192-3CFF7BA6CBA9}">
      <dgm:prSet/>
      <dgm:spPr/>
      <dgm:t>
        <a:bodyPr/>
        <a:lstStyle/>
        <a:p>
          <a:endParaRPr lang="en-US" sz="1600"/>
        </a:p>
      </dgm:t>
    </dgm:pt>
    <dgm:pt modelId="{1802F2F8-8CE1-4AF6-B927-019BA5D3469C}" type="sibTrans" cxnId="{9FD52E45-1F82-416E-9192-3CFF7BA6CBA9}">
      <dgm:prSet/>
      <dgm:spPr/>
      <dgm:t>
        <a:bodyPr/>
        <a:lstStyle/>
        <a:p>
          <a:endParaRPr lang="en-US" sz="1600"/>
        </a:p>
      </dgm:t>
    </dgm:pt>
    <dgm:pt modelId="{D103CE2C-D255-46A7-9D6C-90C8BA6D9B64}">
      <dgm:prSet custT="1"/>
      <dgm:spPr/>
      <dgm:t>
        <a:bodyPr/>
        <a:lstStyle/>
        <a:p>
          <a:pPr rtl="0"/>
          <a:r>
            <a:rPr lang="en-US" sz="1200" dirty="0" smtClean="0"/>
            <a:t>Apache CAMEL externalize all established EIP patterns via routes; also provides a tons of standard integration adapters</a:t>
          </a:r>
          <a:endParaRPr lang="en-US" sz="1200" dirty="0"/>
        </a:p>
      </dgm:t>
    </dgm:pt>
    <dgm:pt modelId="{2B24EE59-A66E-4B38-9207-4D2FDD6E31E4}" type="parTrans" cxnId="{A2671BDE-2A76-4236-BBB7-F397E461958D}">
      <dgm:prSet/>
      <dgm:spPr/>
      <dgm:t>
        <a:bodyPr/>
        <a:lstStyle/>
        <a:p>
          <a:endParaRPr lang="en-US" sz="1600"/>
        </a:p>
      </dgm:t>
    </dgm:pt>
    <dgm:pt modelId="{3D57A92A-B3D1-484C-9A48-737A903A4254}" type="sibTrans" cxnId="{A2671BDE-2A76-4236-BBB7-F397E461958D}">
      <dgm:prSet/>
      <dgm:spPr/>
      <dgm:t>
        <a:bodyPr/>
        <a:lstStyle/>
        <a:p>
          <a:endParaRPr lang="en-US" sz="1600"/>
        </a:p>
      </dgm:t>
    </dgm:pt>
    <dgm:pt modelId="{DA109474-3F2D-479C-B2DE-F4335E464402}">
      <dgm:prSet custT="1"/>
      <dgm:spPr/>
      <dgm:t>
        <a:bodyPr/>
        <a:lstStyle/>
        <a:p>
          <a:pPr rtl="0"/>
          <a:r>
            <a:rPr lang="en-US" sz="1200" dirty="0" smtClean="0"/>
            <a:t>Spring Boot has excellent support for CAMEL, support both XML and Java based route definitions</a:t>
          </a:r>
          <a:endParaRPr lang="en-US" sz="1200" dirty="0"/>
        </a:p>
      </dgm:t>
    </dgm:pt>
    <dgm:pt modelId="{65EAAF78-1E6B-404C-BDAA-B50FA66BEDC5}" type="parTrans" cxnId="{43E09F3D-012E-4FD3-BD81-6EDA1808BF7C}">
      <dgm:prSet/>
      <dgm:spPr/>
      <dgm:t>
        <a:bodyPr/>
        <a:lstStyle/>
        <a:p>
          <a:endParaRPr lang="en-US"/>
        </a:p>
      </dgm:t>
    </dgm:pt>
    <dgm:pt modelId="{42EC1D38-D62B-407E-B966-F26A35DECBA7}" type="sibTrans" cxnId="{43E09F3D-012E-4FD3-BD81-6EDA1808BF7C}">
      <dgm:prSet/>
      <dgm:spPr/>
      <dgm:t>
        <a:bodyPr/>
        <a:lstStyle/>
        <a:p>
          <a:endParaRPr lang="en-US"/>
        </a:p>
      </dgm:t>
    </dgm:pt>
    <dgm:pt modelId="{A2E121A9-C70F-47DE-B244-1A2F3B250DD7}">
      <dgm:prSet custT="1"/>
      <dgm:spPr/>
      <dgm:t>
        <a:bodyPr/>
        <a:lstStyle/>
        <a:p>
          <a:pPr rtl="0"/>
          <a:r>
            <a:rPr lang="en-US" sz="1200" dirty="0" smtClean="0"/>
            <a:t>Integration service should make use of specific framework</a:t>
          </a:r>
          <a:endParaRPr lang="en-US" sz="1200" dirty="0"/>
        </a:p>
      </dgm:t>
    </dgm:pt>
    <dgm:pt modelId="{06C35807-A6A3-4975-A2BC-605AA910C370}" type="parTrans" cxnId="{3A73EAA0-BB09-4A2F-A385-CB32BCDE283F}">
      <dgm:prSet/>
      <dgm:spPr/>
      <dgm:t>
        <a:bodyPr/>
        <a:lstStyle/>
        <a:p>
          <a:endParaRPr lang="en-US"/>
        </a:p>
      </dgm:t>
    </dgm:pt>
    <dgm:pt modelId="{0B9EDBE6-1B11-4024-9FF7-3634CCCBD6BA}" type="sibTrans" cxnId="{3A73EAA0-BB09-4A2F-A385-CB32BCDE283F}">
      <dgm:prSet/>
      <dgm:spPr/>
      <dgm:t>
        <a:bodyPr/>
        <a:lstStyle/>
        <a:p>
          <a:endParaRPr lang="en-US"/>
        </a:p>
      </dgm:t>
    </dgm:pt>
    <dgm:pt modelId="{DD613CCA-BA16-48E9-9986-572F06A4DF80}" type="pres">
      <dgm:prSet presAssocID="{C016EED0-657D-431B-9ECC-7CB5EC7A27A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C65CE8-CA71-4A0D-87D5-6146862AD398}" type="pres">
      <dgm:prSet presAssocID="{C016EED0-657D-431B-9ECC-7CB5EC7A27AE}" presName="matrix" presStyleCnt="0"/>
      <dgm:spPr/>
      <dgm:t>
        <a:bodyPr/>
        <a:lstStyle/>
        <a:p>
          <a:endParaRPr lang="en-US"/>
        </a:p>
      </dgm:t>
    </dgm:pt>
    <dgm:pt modelId="{8FB927F2-6730-4FDC-9608-F63060BE080E}" type="pres">
      <dgm:prSet presAssocID="{C016EED0-657D-431B-9ECC-7CB5EC7A27AE}" presName="tile1" presStyleLbl="node1" presStyleIdx="0" presStyleCnt="4"/>
      <dgm:spPr/>
      <dgm:t>
        <a:bodyPr/>
        <a:lstStyle/>
        <a:p>
          <a:endParaRPr lang="en-US"/>
        </a:p>
      </dgm:t>
    </dgm:pt>
    <dgm:pt modelId="{6A0B09B9-4B2A-4A94-B869-1723CB8464C3}" type="pres">
      <dgm:prSet presAssocID="{C016EED0-657D-431B-9ECC-7CB5EC7A27A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39D3B-89AF-4CE1-B7EB-EBD52E53AA15}" type="pres">
      <dgm:prSet presAssocID="{C016EED0-657D-431B-9ECC-7CB5EC7A27AE}" presName="tile2" presStyleLbl="node1" presStyleIdx="1" presStyleCnt="4"/>
      <dgm:spPr/>
      <dgm:t>
        <a:bodyPr/>
        <a:lstStyle/>
        <a:p>
          <a:endParaRPr lang="en-US"/>
        </a:p>
      </dgm:t>
    </dgm:pt>
    <dgm:pt modelId="{140BC7E0-3D2C-457B-AE59-7ED1FDF7DF49}" type="pres">
      <dgm:prSet presAssocID="{C016EED0-657D-431B-9ECC-7CB5EC7A27A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73808-63F0-426A-A364-E272259BF277}" type="pres">
      <dgm:prSet presAssocID="{C016EED0-657D-431B-9ECC-7CB5EC7A27AE}" presName="tile3" presStyleLbl="node1" presStyleIdx="2" presStyleCnt="4"/>
      <dgm:spPr/>
      <dgm:t>
        <a:bodyPr/>
        <a:lstStyle/>
        <a:p>
          <a:endParaRPr lang="en-US"/>
        </a:p>
      </dgm:t>
    </dgm:pt>
    <dgm:pt modelId="{5FC179B0-3118-45F4-9CA2-9741422B5EBA}" type="pres">
      <dgm:prSet presAssocID="{C016EED0-657D-431B-9ECC-7CB5EC7A27A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01628-3CA5-4094-BD7C-7883B8350784}" type="pres">
      <dgm:prSet presAssocID="{C016EED0-657D-431B-9ECC-7CB5EC7A27AE}" presName="tile4" presStyleLbl="node1" presStyleIdx="3" presStyleCnt="4"/>
      <dgm:spPr/>
      <dgm:t>
        <a:bodyPr/>
        <a:lstStyle/>
        <a:p>
          <a:endParaRPr lang="en-US"/>
        </a:p>
      </dgm:t>
    </dgm:pt>
    <dgm:pt modelId="{904AA532-77AA-4FA6-9F62-BD20AD96B251}" type="pres">
      <dgm:prSet presAssocID="{C016EED0-657D-431B-9ECC-7CB5EC7A27A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26115-8F53-4EAF-BD8F-91309914515E}" type="pres">
      <dgm:prSet presAssocID="{C016EED0-657D-431B-9ECC-7CB5EC7A27AE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A0A69DF-F159-45EA-BD66-6BEB48CBB0D9}" type="presOf" srcId="{FFEDEC3B-0705-42C5-AF4E-254CE51CC467}" destId="{6A0B09B9-4B2A-4A94-B869-1723CB8464C3}" srcOrd="1" destOrd="0" presId="urn:microsoft.com/office/officeart/2005/8/layout/matrix1"/>
    <dgm:cxn modelId="{EF74F6CE-450F-48F0-A93E-CCE45D5E4258}" type="presOf" srcId="{ED3A6115-28DE-4446-A0C4-0B0F78AF4C33}" destId="{904AA532-77AA-4FA6-9F62-BD20AD96B251}" srcOrd="1" destOrd="2" presId="urn:microsoft.com/office/officeart/2005/8/layout/matrix1"/>
    <dgm:cxn modelId="{CD9F5ED0-388D-4B7E-862B-DF03E3FFDA70}" type="presOf" srcId="{EF9B0A04-0CC6-462D-9A7D-39AFE6CD3DA6}" destId="{94339D3B-89AF-4CE1-B7EB-EBD52E53AA15}" srcOrd="0" destOrd="1" presId="urn:microsoft.com/office/officeart/2005/8/layout/matrix1"/>
    <dgm:cxn modelId="{F8607499-EA66-4731-8D12-5386335B2B68}" type="presOf" srcId="{88E28681-77B2-4915-B42D-EF3D594941DC}" destId="{39B73808-63F0-426A-A364-E272259BF277}" srcOrd="0" destOrd="1" presId="urn:microsoft.com/office/officeart/2005/8/layout/matrix1"/>
    <dgm:cxn modelId="{3153E8D7-51EC-4294-9978-AC6031AF3B1A}" type="presOf" srcId="{D66B372A-1984-46E0-9012-F853EAFDEADA}" destId="{5FC179B0-3118-45F4-9CA2-9741422B5EBA}" srcOrd="1" destOrd="4" presId="urn:microsoft.com/office/officeart/2005/8/layout/matrix1"/>
    <dgm:cxn modelId="{8026660C-5B27-46F7-B11E-BD58D5F9E73D}" type="presOf" srcId="{A2E121A9-C70F-47DE-B244-1A2F3B250DD7}" destId="{54301628-3CA5-4094-BD7C-7883B8350784}" srcOrd="0" destOrd="1" presId="urn:microsoft.com/office/officeart/2005/8/layout/matrix1"/>
    <dgm:cxn modelId="{52260FAF-EE66-4CD1-999B-202021F9F2F5}" srcId="{8EB9BD08-2AAD-4629-BC1A-A9C7A642810C}" destId="{EF9B0A04-0CC6-462D-9A7D-39AFE6CD3DA6}" srcOrd="0" destOrd="0" parTransId="{90FC90D3-2DB6-4911-B024-A3C24A85F43E}" sibTransId="{464CF034-FCDC-4249-A926-F460FC1AAEE0}"/>
    <dgm:cxn modelId="{15EB5147-03A6-4911-AEA0-DF6538429642}" type="presOf" srcId="{BFA36B9C-3680-4BD3-86C4-0B5851125CF9}" destId="{8FB927F2-6730-4FDC-9608-F63060BE080E}" srcOrd="0" destOrd="1" presId="urn:microsoft.com/office/officeart/2005/8/layout/matrix1"/>
    <dgm:cxn modelId="{E1BFE52A-807F-4986-B5AA-A594033C57FB}" srcId="{B3A6944A-730E-443D-A056-D45FF1B5087A}" destId="{ED3A6115-28DE-4446-A0C4-0B0F78AF4C33}" srcOrd="1" destOrd="0" parTransId="{5CD93E08-44AF-4169-9E7A-BC235EFD245F}" sibTransId="{6C14B740-9AC6-41A7-AFE7-CADED8737965}"/>
    <dgm:cxn modelId="{A2671BDE-2A76-4236-BBB7-F397E461958D}" srcId="{FFEDEC3B-0705-42C5-AF4E-254CE51CC467}" destId="{D103CE2C-D255-46A7-9D6C-90C8BA6D9B64}" srcOrd="2" destOrd="0" parTransId="{2B24EE59-A66E-4B38-9207-4D2FDD6E31E4}" sibTransId="{3D57A92A-B3D1-484C-9A48-737A903A4254}"/>
    <dgm:cxn modelId="{DA62A548-167B-46B4-AFE5-8505AE1A1FFA}" type="presOf" srcId="{8EB9BD08-2AAD-4629-BC1A-A9C7A642810C}" destId="{140BC7E0-3D2C-457B-AE59-7ED1FDF7DF49}" srcOrd="1" destOrd="0" presId="urn:microsoft.com/office/officeart/2005/8/layout/matrix1"/>
    <dgm:cxn modelId="{B774B09D-66FF-4328-A7A5-69D4887D7CA1}" type="presOf" srcId="{B3A6944A-730E-443D-A056-D45FF1B5087A}" destId="{54301628-3CA5-4094-BD7C-7883B8350784}" srcOrd="0" destOrd="0" presId="urn:microsoft.com/office/officeart/2005/8/layout/matrix1"/>
    <dgm:cxn modelId="{3A73EAA0-BB09-4A2F-A385-CB32BCDE283F}" srcId="{B3A6944A-730E-443D-A056-D45FF1B5087A}" destId="{A2E121A9-C70F-47DE-B244-1A2F3B250DD7}" srcOrd="0" destOrd="0" parTransId="{06C35807-A6A3-4975-A2BC-605AA910C370}" sibTransId="{0B9EDBE6-1B11-4024-9FF7-3634CCCBD6BA}"/>
    <dgm:cxn modelId="{796A2EDD-71F1-4FAF-8695-32071C0779A4}" srcId="{FC441CA9-0676-4809-BF8A-B67958CA9C6A}" destId="{E205A928-C021-4794-AC25-D5837C4CA447}" srcOrd="2" destOrd="0" parTransId="{0F59BB36-CA9C-4A79-8327-BDF9D21927CC}" sibTransId="{1488A9D7-DEE3-469B-AF69-55BB9222C68D}"/>
    <dgm:cxn modelId="{12D32FE5-5031-455E-BAC1-7B65EF28A019}" type="presOf" srcId="{17CB6DDF-E314-4056-9115-73D96394FAEC}" destId="{140BC7E0-3D2C-457B-AE59-7ED1FDF7DF49}" srcOrd="1" destOrd="2" presId="urn:microsoft.com/office/officeart/2005/8/layout/matrix1"/>
    <dgm:cxn modelId="{02ECD2FB-3DB1-4661-A22B-DDBE95F5AA8E}" srcId="{FC441CA9-0676-4809-BF8A-B67958CA9C6A}" destId="{FFEDEC3B-0705-42C5-AF4E-254CE51CC467}" srcOrd="0" destOrd="0" parTransId="{E5801DCD-FDD0-4622-B5DC-6739728D4864}" sibTransId="{DBE7129C-D9EE-4970-8DC2-8EE282BE2EBF}"/>
    <dgm:cxn modelId="{35EBECE2-8678-4A16-89DB-2D6436406AAC}" type="presOf" srcId="{A2E121A9-C70F-47DE-B244-1A2F3B250DD7}" destId="{904AA532-77AA-4FA6-9F62-BD20AD96B251}" srcOrd="1" destOrd="1" presId="urn:microsoft.com/office/officeart/2005/8/layout/matrix1"/>
    <dgm:cxn modelId="{F9743B5C-F5AC-4119-906F-630ECBA791EB}" type="presOf" srcId="{C2058E32-1C2F-49EC-A31D-A0D2D87F918C}" destId="{5FC179B0-3118-45F4-9CA2-9741422B5EBA}" srcOrd="1" destOrd="3" presId="urn:microsoft.com/office/officeart/2005/8/layout/matrix1"/>
    <dgm:cxn modelId="{8FC68191-9EF6-4781-86B1-757EB01266E6}" type="presOf" srcId="{55FA01B6-8D47-459F-815E-B3AE9E14DEE8}" destId="{5FC179B0-3118-45F4-9CA2-9741422B5EBA}" srcOrd="1" destOrd="2" presId="urn:microsoft.com/office/officeart/2005/8/layout/matrix1"/>
    <dgm:cxn modelId="{FC411D54-DFAD-44B5-A968-5C7990AC3D84}" type="presOf" srcId="{FFEDEC3B-0705-42C5-AF4E-254CE51CC467}" destId="{8FB927F2-6730-4FDC-9608-F63060BE080E}" srcOrd="0" destOrd="0" presId="urn:microsoft.com/office/officeart/2005/8/layout/matrix1"/>
    <dgm:cxn modelId="{43E09F3D-012E-4FD3-BD81-6EDA1808BF7C}" srcId="{B3A6944A-730E-443D-A056-D45FF1B5087A}" destId="{DA109474-3F2D-479C-B2DE-F4335E464402}" srcOrd="2" destOrd="0" parTransId="{65EAAF78-1E6B-404C-BDAA-B50FA66BEDC5}" sibTransId="{42EC1D38-D62B-407E-B966-F26A35DECBA7}"/>
    <dgm:cxn modelId="{7CE3495B-21AB-4D08-BC97-CBF9F645F0D7}" srcId="{FC441CA9-0676-4809-BF8A-B67958CA9C6A}" destId="{8EB9BD08-2AAD-4629-BC1A-A9C7A642810C}" srcOrd="1" destOrd="0" parTransId="{F022CE03-8074-4F91-B39F-FCEA4A17AA9D}" sibTransId="{9147E022-6193-46F0-8934-95BAB936C18E}"/>
    <dgm:cxn modelId="{33116AC7-565F-4C91-A7D8-71A7F7507B17}" type="presOf" srcId="{FC441CA9-0676-4809-BF8A-B67958CA9C6A}" destId="{75C26115-8F53-4EAF-BD8F-91309914515E}" srcOrd="0" destOrd="0" presId="urn:microsoft.com/office/officeart/2005/8/layout/matrix1"/>
    <dgm:cxn modelId="{ACD181D0-ACC9-4E5B-AF01-2B27696A0667}" srcId="{E205A928-C021-4794-AC25-D5837C4CA447}" destId="{88E28681-77B2-4915-B42D-EF3D594941DC}" srcOrd="0" destOrd="0" parTransId="{CE1CDF3D-D618-4660-B191-3ECF78E9DA37}" sibTransId="{9BF98BB8-2185-41D6-955D-86AD49DE43CF}"/>
    <dgm:cxn modelId="{A77DE591-A204-4974-8341-69B19FF30EF1}" type="presOf" srcId="{D66B372A-1984-46E0-9012-F853EAFDEADA}" destId="{39B73808-63F0-426A-A364-E272259BF277}" srcOrd="0" destOrd="4" presId="urn:microsoft.com/office/officeart/2005/8/layout/matrix1"/>
    <dgm:cxn modelId="{8F88244D-DD39-44D1-B371-4F7C4A4B69E1}" type="presOf" srcId="{B8FC175D-F098-4C40-909D-80C1C4D48B7C}" destId="{8FB927F2-6730-4FDC-9608-F63060BE080E}" srcOrd="0" destOrd="2" presId="urn:microsoft.com/office/officeart/2005/8/layout/matrix1"/>
    <dgm:cxn modelId="{632DEBA7-62F9-48FE-9676-E73301D4AE38}" type="presOf" srcId="{B3A6944A-730E-443D-A056-D45FF1B5087A}" destId="{904AA532-77AA-4FA6-9F62-BD20AD96B251}" srcOrd="1" destOrd="0" presId="urn:microsoft.com/office/officeart/2005/8/layout/matrix1"/>
    <dgm:cxn modelId="{8EAD432A-D6A3-4506-A3F2-10E4573C4A56}" type="presOf" srcId="{88E28681-77B2-4915-B42D-EF3D594941DC}" destId="{5FC179B0-3118-45F4-9CA2-9741422B5EBA}" srcOrd="1" destOrd="1" presId="urn:microsoft.com/office/officeart/2005/8/layout/matrix1"/>
    <dgm:cxn modelId="{641E5D55-58DD-4CF7-AFE4-A39D272844A6}" type="presOf" srcId="{EF9B0A04-0CC6-462D-9A7D-39AFE6CD3DA6}" destId="{140BC7E0-3D2C-457B-AE59-7ED1FDF7DF49}" srcOrd="1" destOrd="1" presId="urn:microsoft.com/office/officeart/2005/8/layout/matrix1"/>
    <dgm:cxn modelId="{84CAB994-D6B1-4AE9-A1E6-8D852CC1182B}" type="presOf" srcId="{17CB6DDF-E314-4056-9115-73D96394FAEC}" destId="{94339D3B-89AF-4CE1-B7EB-EBD52E53AA15}" srcOrd="0" destOrd="2" presId="urn:microsoft.com/office/officeart/2005/8/layout/matrix1"/>
    <dgm:cxn modelId="{84C09A5B-5C3A-4649-90F6-AF15B9B7993C}" type="presOf" srcId="{B8FC175D-F098-4C40-909D-80C1C4D48B7C}" destId="{6A0B09B9-4B2A-4A94-B869-1723CB8464C3}" srcOrd="1" destOrd="2" presId="urn:microsoft.com/office/officeart/2005/8/layout/matrix1"/>
    <dgm:cxn modelId="{43CDDDA1-C528-4F15-81D4-BF9C7BDC038A}" type="presOf" srcId="{ED3A6115-28DE-4446-A0C4-0B0F78AF4C33}" destId="{54301628-3CA5-4094-BD7C-7883B8350784}" srcOrd="0" destOrd="2" presId="urn:microsoft.com/office/officeart/2005/8/layout/matrix1"/>
    <dgm:cxn modelId="{4BABD473-0E0F-46D7-96D5-A3304120A12A}" type="presOf" srcId="{D103CE2C-D255-46A7-9D6C-90C8BA6D9B64}" destId="{8FB927F2-6730-4FDC-9608-F63060BE080E}" srcOrd="0" destOrd="3" presId="urn:microsoft.com/office/officeart/2005/8/layout/matrix1"/>
    <dgm:cxn modelId="{BFE9ECC2-6DC9-43B9-9264-B5F22E8C4B04}" type="presOf" srcId="{8EB9BD08-2AAD-4629-BC1A-A9C7A642810C}" destId="{94339D3B-89AF-4CE1-B7EB-EBD52E53AA15}" srcOrd="0" destOrd="0" presId="urn:microsoft.com/office/officeart/2005/8/layout/matrix1"/>
    <dgm:cxn modelId="{F36E048C-4C9D-4E75-8E63-28A8818B54BE}" type="presOf" srcId="{55FA01B6-8D47-459F-815E-B3AE9E14DEE8}" destId="{39B73808-63F0-426A-A364-E272259BF277}" srcOrd="0" destOrd="2" presId="urn:microsoft.com/office/officeart/2005/8/layout/matrix1"/>
    <dgm:cxn modelId="{307B6EFA-E699-4AF0-BCF7-E1C522DB4918}" srcId="{C016EED0-657D-431B-9ECC-7CB5EC7A27AE}" destId="{FC441CA9-0676-4809-BF8A-B67958CA9C6A}" srcOrd="0" destOrd="0" parTransId="{90E81739-DD07-4A73-946A-0D0DDB39E959}" sibTransId="{1B37E862-D8E6-47FA-A457-893ED73FE551}"/>
    <dgm:cxn modelId="{C056D477-5365-4409-97B0-A22335B10A69}" srcId="{FFEDEC3B-0705-42C5-AF4E-254CE51CC467}" destId="{BFA36B9C-3680-4BD3-86C4-0B5851125CF9}" srcOrd="0" destOrd="0" parTransId="{9F69990D-D62E-481D-964E-525A9FD9A9EC}" sibTransId="{D60F6BF3-4FAB-43E6-8593-E20D6BAABDE6}"/>
    <dgm:cxn modelId="{17851B3B-3EB4-4AFB-84FC-552F85BDCB19}" type="presOf" srcId="{E205A928-C021-4794-AC25-D5837C4CA447}" destId="{39B73808-63F0-426A-A364-E272259BF277}" srcOrd="0" destOrd="0" presId="urn:microsoft.com/office/officeart/2005/8/layout/matrix1"/>
    <dgm:cxn modelId="{FA142051-79CD-443A-9B00-D4C8F6E16164}" srcId="{FC441CA9-0676-4809-BF8A-B67958CA9C6A}" destId="{B3A6944A-730E-443D-A056-D45FF1B5087A}" srcOrd="3" destOrd="0" parTransId="{0B00A935-5277-42AA-9886-2658ED5BE3B4}" sibTransId="{7298D7C9-A360-43C2-8F8C-BF37BCE3DA55}"/>
    <dgm:cxn modelId="{87E99C49-3745-4215-B118-8118F27FEEE1}" srcId="{E205A928-C021-4794-AC25-D5837C4CA447}" destId="{C2058E32-1C2F-49EC-A31D-A0D2D87F918C}" srcOrd="2" destOrd="0" parTransId="{6992000D-E8C5-4D8C-ADF7-E8CA6E8D01F1}" sibTransId="{73581F79-0595-4424-9652-1F574A527A20}"/>
    <dgm:cxn modelId="{D83C9D29-D0FA-4903-9835-5FDA2E7D5B52}" type="presOf" srcId="{D103CE2C-D255-46A7-9D6C-90C8BA6D9B64}" destId="{6A0B09B9-4B2A-4A94-B869-1723CB8464C3}" srcOrd="1" destOrd="3" presId="urn:microsoft.com/office/officeart/2005/8/layout/matrix1"/>
    <dgm:cxn modelId="{2C846BF0-46A0-4937-AE39-3271F97F7D7E}" type="presOf" srcId="{C016EED0-657D-431B-9ECC-7CB5EC7A27AE}" destId="{DD613CCA-BA16-48E9-9986-572F06A4DF80}" srcOrd="0" destOrd="0" presId="urn:microsoft.com/office/officeart/2005/8/layout/matrix1"/>
    <dgm:cxn modelId="{9FD52E45-1F82-416E-9192-3CFF7BA6CBA9}" srcId="{E205A928-C021-4794-AC25-D5837C4CA447}" destId="{D66B372A-1984-46E0-9012-F853EAFDEADA}" srcOrd="3" destOrd="0" parTransId="{9E5A7EF6-83B1-45DA-87EF-8BEC076B46CB}" sibTransId="{1802F2F8-8CE1-4AF6-B927-019BA5D3469C}"/>
    <dgm:cxn modelId="{B71FDD9A-68B4-4BEB-8749-67FF27182DC5}" type="presOf" srcId="{C2058E32-1C2F-49EC-A31D-A0D2D87F918C}" destId="{39B73808-63F0-426A-A364-E272259BF277}" srcOrd="0" destOrd="3" presId="urn:microsoft.com/office/officeart/2005/8/layout/matrix1"/>
    <dgm:cxn modelId="{5B282F17-B2E7-4CBE-A393-2DA698B4C7A7}" type="presOf" srcId="{BFA36B9C-3680-4BD3-86C4-0B5851125CF9}" destId="{6A0B09B9-4B2A-4A94-B869-1723CB8464C3}" srcOrd="1" destOrd="1" presId="urn:microsoft.com/office/officeart/2005/8/layout/matrix1"/>
    <dgm:cxn modelId="{5A53F020-D62E-43F8-8F4D-223BD98BAA73}" srcId="{8EB9BD08-2AAD-4629-BC1A-A9C7A642810C}" destId="{17CB6DDF-E314-4056-9115-73D96394FAEC}" srcOrd="1" destOrd="0" parTransId="{F4FE71EA-F9B5-4519-99C4-0CAAE4902CF3}" sibTransId="{4363A516-5EB3-4E6D-ADFF-BD0D4E89F3D6}"/>
    <dgm:cxn modelId="{AE92DA25-0E51-426A-B106-F41A9BDA06C2}" srcId="{E205A928-C021-4794-AC25-D5837C4CA447}" destId="{55FA01B6-8D47-459F-815E-B3AE9E14DEE8}" srcOrd="1" destOrd="0" parTransId="{565C0E96-6AF8-4657-A5C7-681646131996}" sibTransId="{9BC3895A-70E2-44F9-BC71-36C7A8CBEF77}"/>
    <dgm:cxn modelId="{E2383C27-158D-46DB-A1A0-7CFE7A3F8830}" type="presOf" srcId="{E205A928-C021-4794-AC25-D5837C4CA447}" destId="{5FC179B0-3118-45F4-9CA2-9741422B5EBA}" srcOrd="1" destOrd="0" presId="urn:microsoft.com/office/officeart/2005/8/layout/matrix1"/>
    <dgm:cxn modelId="{ABF29A79-F9AC-4955-B1FB-4AAB073EC212}" type="presOf" srcId="{DA109474-3F2D-479C-B2DE-F4335E464402}" destId="{904AA532-77AA-4FA6-9F62-BD20AD96B251}" srcOrd="1" destOrd="3" presId="urn:microsoft.com/office/officeart/2005/8/layout/matrix1"/>
    <dgm:cxn modelId="{224ED040-FABB-4D21-8EAB-DCFC567ED5FB}" srcId="{FFEDEC3B-0705-42C5-AF4E-254CE51CC467}" destId="{B8FC175D-F098-4C40-909D-80C1C4D48B7C}" srcOrd="1" destOrd="0" parTransId="{F7A068DB-6DF1-4F45-8683-BF59CD7EE98A}" sibTransId="{FB61D7A9-12FB-404D-B2DC-6E420D062600}"/>
    <dgm:cxn modelId="{B60178FE-67D0-46CB-9FE5-A595103D969E}" type="presOf" srcId="{DA109474-3F2D-479C-B2DE-F4335E464402}" destId="{54301628-3CA5-4094-BD7C-7883B8350784}" srcOrd="0" destOrd="3" presId="urn:microsoft.com/office/officeart/2005/8/layout/matrix1"/>
    <dgm:cxn modelId="{F9E87455-3A95-4089-8671-9731998AC9A2}" type="presParOf" srcId="{DD613CCA-BA16-48E9-9986-572F06A4DF80}" destId="{65C65CE8-CA71-4A0D-87D5-6146862AD398}" srcOrd="0" destOrd="0" presId="urn:microsoft.com/office/officeart/2005/8/layout/matrix1"/>
    <dgm:cxn modelId="{A6F6CE7D-5D91-41F4-81AA-DBB23912A476}" type="presParOf" srcId="{65C65CE8-CA71-4A0D-87D5-6146862AD398}" destId="{8FB927F2-6730-4FDC-9608-F63060BE080E}" srcOrd="0" destOrd="0" presId="urn:microsoft.com/office/officeart/2005/8/layout/matrix1"/>
    <dgm:cxn modelId="{2E54D778-33F0-44A6-967E-62021BC8E983}" type="presParOf" srcId="{65C65CE8-CA71-4A0D-87D5-6146862AD398}" destId="{6A0B09B9-4B2A-4A94-B869-1723CB8464C3}" srcOrd="1" destOrd="0" presId="urn:microsoft.com/office/officeart/2005/8/layout/matrix1"/>
    <dgm:cxn modelId="{DACFB4BE-C51F-4672-BBC1-CE66E35630A1}" type="presParOf" srcId="{65C65CE8-CA71-4A0D-87D5-6146862AD398}" destId="{94339D3B-89AF-4CE1-B7EB-EBD52E53AA15}" srcOrd="2" destOrd="0" presId="urn:microsoft.com/office/officeart/2005/8/layout/matrix1"/>
    <dgm:cxn modelId="{C9F3726C-5B40-4B71-B9DF-D43050211341}" type="presParOf" srcId="{65C65CE8-CA71-4A0D-87D5-6146862AD398}" destId="{140BC7E0-3D2C-457B-AE59-7ED1FDF7DF49}" srcOrd="3" destOrd="0" presId="urn:microsoft.com/office/officeart/2005/8/layout/matrix1"/>
    <dgm:cxn modelId="{5F0A031C-C0C1-47B3-A215-AED35C1F2ED3}" type="presParOf" srcId="{65C65CE8-CA71-4A0D-87D5-6146862AD398}" destId="{39B73808-63F0-426A-A364-E272259BF277}" srcOrd="4" destOrd="0" presId="urn:microsoft.com/office/officeart/2005/8/layout/matrix1"/>
    <dgm:cxn modelId="{6E52ADB9-E93D-400D-AB6A-4BD066D181D6}" type="presParOf" srcId="{65C65CE8-CA71-4A0D-87D5-6146862AD398}" destId="{5FC179B0-3118-45F4-9CA2-9741422B5EBA}" srcOrd="5" destOrd="0" presId="urn:microsoft.com/office/officeart/2005/8/layout/matrix1"/>
    <dgm:cxn modelId="{D9C92EDB-8DAC-4F89-8AAD-B750C06DC998}" type="presParOf" srcId="{65C65CE8-CA71-4A0D-87D5-6146862AD398}" destId="{54301628-3CA5-4094-BD7C-7883B8350784}" srcOrd="6" destOrd="0" presId="urn:microsoft.com/office/officeart/2005/8/layout/matrix1"/>
    <dgm:cxn modelId="{FA6E7BB8-85ED-4683-975F-A4B914D3491B}" type="presParOf" srcId="{65C65CE8-CA71-4A0D-87D5-6146862AD398}" destId="{904AA532-77AA-4FA6-9F62-BD20AD96B251}" srcOrd="7" destOrd="0" presId="urn:microsoft.com/office/officeart/2005/8/layout/matrix1"/>
    <dgm:cxn modelId="{CBEC1D2B-63E9-42CF-BA9D-FF9D7C0828E6}" type="presParOf" srcId="{DD613CCA-BA16-48E9-9986-572F06A4DF80}" destId="{75C26115-8F53-4EAF-BD8F-91309914515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E7CD7-DA54-40FC-9A3F-8F3A7D0EDF45}">
      <dsp:nvSpPr>
        <dsp:cNvPr id="0" name=""/>
        <dsp:cNvSpPr/>
      </dsp:nvSpPr>
      <dsp:spPr>
        <a:xfrm>
          <a:off x="384695" y="2253"/>
          <a:ext cx="2420891" cy="14525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tx1"/>
              </a:solidFill>
              <a:latin typeface="Calibri" panose="020F0502020204030204" pitchFamily="34" charset="0"/>
            </a:rPr>
            <a:t>Componentization via Services</a:t>
          </a: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solidFill>
                <a:schemeClr val="tx1"/>
              </a:solidFill>
              <a:latin typeface="Calibri" panose="020F0502020204030204" pitchFamily="34" charset="0"/>
            </a:rPr>
            <a:t>Organize application with components instead of libraries</a:t>
          </a:r>
          <a:endParaRPr lang="en-US" sz="1000" kern="1200" dirty="0">
            <a:solidFill>
              <a:schemeClr val="tx1"/>
            </a:solidFill>
            <a:latin typeface="Calibri" panose="020F0502020204030204" pitchFamily="34" charset="0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solidFill>
                <a:schemeClr val="tx1"/>
              </a:solidFill>
              <a:latin typeface="Calibri" panose="020F0502020204030204" pitchFamily="34" charset="0"/>
            </a:rPr>
            <a:t>Components with explicit public interface</a:t>
          </a:r>
          <a:endParaRPr lang="en-US" sz="10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84695" y="2253"/>
        <a:ext cx="2420891" cy="1452534"/>
      </dsp:txXfrm>
    </dsp:sp>
    <dsp:sp modelId="{CD7EA970-B970-4BF1-803D-DAF970759FBA}">
      <dsp:nvSpPr>
        <dsp:cNvPr id="0" name=""/>
        <dsp:cNvSpPr/>
      </dsp:nvSpPr>
      <dsp:spPr>
        <a:xfrm>
          <a:off x="3047675" y="2253"/>
          <a:ext cx="2420891" cy="14525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tx1"/>
              </a:solidFill>
              <a:latin typeface="Calibri" panose="020F0502020204030204" pitchFamily="34" charset="0"/>
            </a:rPr>
            <a:t>Organized around Business Capabilities</a:t>
          </a: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solidFill>
                <a:schemeClr val="tx1"/>
              </a:solidFill>
              <a:latin typeface="Calibri" panose="020F0502020204030204" pitchFamily="34" charset="0"/>
            </a:rPr>
            <a:t>Split application with services </a:t>
          </a:r>
          <a:r>
            <a:rPr lang="en-US" sz="1000" b="0" i="0" kern="1200" smtClean="0">
              <a:solidFill>
                <a:schemeClr val="tx1"/>
              </a:solidFill>
              <a:latin typeface="Calibri" panose="020F0502020204030204" pitchFamily="34" charset="0"/>
            </a:rPr>
            <a:t>organized around </a:t>
          </a:r>
          <a:r>
            <a:rPr lang="en-US" sz="1000" b="1" i="0" kern="1200" smtClean="0">
              <a:solidFill>
                <a:schemeClr val="tx1"/>
              </a:solidFill>
              <a:latin typeface="Calibri" panose="020F0502020204030204" pitchFamily="34" charset="0"/>
            </a:rPr>
            <a:t>business capability instead of technical layers</a:t>
          </a:r>
          <a:endParaRPr lang="en-US" sz="1000" kern="1200" dirty="0">
            <a:solidFill>
              <a:schemeClr val="tx1"/>
            </a:solidFill>
            <a:latin typeface="Calibri" panose="020F0502020204030204" pitchFamily="34" charset="0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solidFill>
                <a:schemeClr val="tx1"/>
              </a:solidFill>
              <a:latin typeface="Calibri" panose="020F0502020204030204" pitchFamily="34" charset="0"/>
            </a:rPr>
            <a:t>Services are aligned to organization unit in order to have a better cohesive solution</a:t>
          </a:r>
          <a:endParaRPr lang="en-US" sz="10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047675" y="2253"/>
        <a:ext cx="2420891" cy="1452534"/>
      </dsp:txXfrm>
    </dsp:sp>
    <dsp:sp modelId="{15B61140-130C-45E5-8BF9-E960B84E5CD2}">
      <dsp:nvSpPr>
        <dsp:cNvPr id="0" name=""/>
        <dsp:cNvSpPr/>
      </dsp:nvSpPr>
      <dsp:spPr>
        <a:xfrm>
          <a:off x="5710656" y="2253"/>
          <a:ext cx="2420891" cy="14525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tx1"/>
              </a:solidFill>
              <a:latin typeface="Calibri" panose="020F0502020204030204" pitchFamily="34" charset="0"/>
            </a:rPr>
            <a:t>Products not Projects</a:t>
          </a: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solidFill>
                <a:schemeClr val="tx1"/>
              </a:solidFill>
              <a:latin typeface="Calibri" panose="020F0502020204030204" pitchFamily="34" charset="0"/>
            </a:rPr>
            <a:t>Don’t just deliver certain requirements as project</a:t>
          </a:r>
          <a:endParaRPr lang="en-US" sz="1000" kern="1200" dirty="0">
            <a:solidFill>
              <a:schemeClr val="tx1"/>
            </a:solidFill>
            <a:latin typeface="Calibri" panose="020F0502020204030204" pitchFamily="34" charset="0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solidFill>
                <a:schemeClr val="tx1"/>
              </a:solidFill>
              <a:latin typeface="Calibri" panose="020F0502020204030204" pitchFamily="34" charset="0"/>
            </a:rPr>
            <a:t>Deliver &amp; own services around capabilities as a product mentality</a:t>
          </a:r>
          <a:endParaRPr lang="en-US" sz="10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5710656" y="2253"/>
        <a:ext cx="2420891" cy="1452534"/>
      </dsp:txXfrm>
    </dsp:sp>
    <dsp:sp modelId="{0B741FD7-9864-4495-A792-724497440C0A}">
      <dsp:nvSpPr>
        <dsp:cNvPr id="0" name=""/>
        <dsp:cNvSpPr/>
      </dsp:nvSpPr>
      <dsp:spPr>
        <a:xfrm>
          <a:off x="8373636" y="2253"/>
          <a:ext cx="2420891" cy="14525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tx1"/>
              </a:solidFill>
              <a:latin typeface="Calibri" panose="020F0502020204030204" pitchFamily="34" charset="0"/>
            </a:rPr>
            <a:t>Smart endpoints and dumb pipes</a:t>
          </a: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solidFill>
                <a:schemeClr val="tx1"/>
              </a:solidFill>
              <a:latin typeface="Calibri" panose="020F0502020204030204" pitchFamily="34" charset="0"/>
            </a:rPr>
            <a:t>Avoid centralized orchestration engine line BPM or ESB</a:t>
          </a:r>
          <a:endParaRPr lang="en-US" sz="1000" kern="1200" dirty="0">
            <a:solidFill>
              <a:schemeClr val="tx1"/>
            </a:solidFill>
            <a:latin typeface="Calibri" panose="020F0502020204030204" pitchFamily="34" charset="0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solidFill>
                <a:schemeClr val="tx1"/>
              </a:solidFill>
              <a:latin typeface="Calibri" panose="020F0502020204030204" pitchFamily="34" charset="0"/>
            </a:rPr>
            <a:t>Build service endpoints to own complete domain logic, UI to DB</a:t>
          </a:r>
          <a:endParaRPr lang="en-US" sz="1000" kern="1200" dirty="0">
            <a:solidFill>
              <a:schemeClr val="tx1"/>
            </a:solidFill>
            <a:latin typeface="Calibri" panose="020F0502020204030204" pitchFamily="34" charset="0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kern="1200" smtClean="0">
              <a:solidFill>
                <a:schemeClr val="tx1"/>
              </a:solidFill>
              <a:latin typeface="Calibri" panose="020F0502020204030204" pitchFamily="34" charset="0"/>
            </a:rPr>
            <a:t>Use choreography among service using messaging over a lightweight message bus</a:t>
          </a:r>
          <a:endParaRPr lang="en-US" sz="10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8373636" y="2253"/>
        <a:ext cx="2420891" cy="1452534"/>
      </dsp:txXfrm>
    </dsp:sp>
    <dsp:sp modelId="{518DFD7A-69EB-4237-BB2B-BFE29B9889DD}">
      <dsp:nvSpPr>
        <dsp:cNvPr id="0" name=""/>
        <dsp:cNvSpPr/>
      </dsp:nvSpPr>
      <dsp:spPr>
        <a:xfrm>
          <a:off x="384695" y="1696877"/>
          <a:ext cx="2420891" cy="14525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tx1"/>
              </a:solidFill>
              <a:latin typeface="Calibri" panose="020F0502020204030204" pitchFamily="34" charset="0"/>
            </a:rPr>
            <a:t>Decentralized Governance</a:t>
          </a: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solidFill>
                <a:schemeClr val="tx1"/>
              </a:solidFill>
              <a:latin typeface="Calibri" panose="020F0502020204030204" pitchFamily="34" charset="0"/>
            </a:rPr>
            <a:t>Don’t have one standard for application management</a:t>
          </a:r>
          <a:endParaRPr lang="en-US" sz="1000" kern="1200" dirty="0">
            <a:solidFill>
              <a:schemeClr val="tx1"/>
            </a:solidFill>
            <a:latin typeface="Calibri" panose="020F0502020204030204" pitchFamily="34" charset="0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solidFill>
                <a:schemeClr val="tx1"/>
              </a:solidFill>
              <a:latin typeface="Calibri" panose="020F0502020204030204" pitchFamily="34" charset="0"/>
            </a:rPr>
            <a:t>Follow ‘you build, you run it’ principle to empower development team to pick and chose tools for version control, build, continuous testing &amp; integration, packing &amp; deploy </a:t>
          </a:r>
          <a:endParaRPr lang="en-US" sz="10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84695" y="1696877"/>
        <a:ext cx="2420891" cy="1452534"/>
      </dsp:txXfrm>
    </dsp:sp>
    <dsp:sp modelId="{03F7027D-E486-4794-9BA7-662C76022ECE}">
      <dsp:nvSpPr>
        <dsp:cNvPr id="0" name=""/>
        <dsp:cNvSpPr/>
      </dsp:nvSpPr>
      <dsp:spPr>
        <a:xfrm>
          <a:off x="3047675" y="1696877"/>
          <a:ext cx="2420891" cy="14525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tx1"/>
              </a:solidFill>
              <a:latin typeface="Calibri" panose="020F0502020204030204" pitchFamily="34" charset="0"/>
            </a:rPr>
            <a:t>Decentralized Data Management</a:t>
          </a:r>
          <a:endParaRPr lang="en-US" sz="1200" b="1" kern="1200" dirty="0" smtClean="0">
            <a:solidFill>
              <a:schemeClr val="tx1"/>
            </a:solidFill>
            <a:latin typeface="Calibri" panose="020F0502020204030204" pitchFamily="34" charset="0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solidFill>
                <a:schemeClr val="tx1"/>
              </a:solidFill>
              <a:latin typeface="Calibri" panose="020F0502020204030204" pitchFamily="34" charset="0"/>
            </a:rPr>
            <a:t>Follow a bounded context principle &amp; split the application into multiple contexts</a:t>
          </a:r>
          <a:endParaRPr lang="en-US" sz="1000" kern="1200" dirty="0" smtClean="0">
            <a:solidFill>
              <a:schemeClr val="tx1"/>
            </a:solidFill>
            <a:latin typeface="Calibri" panose="020F0502020204030204" pitchFamily="34" charset="0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  <a:latin typeface="Calibri" panose="020F0502020204030204" pitchFamily="34" charset="0"/>
            </a:rPr>
            <a:t>In general microservices enforce explicit boundaries around these bounded contexts having separate database per context</a:t>
          </a:r>
        </a:p>
      </dsp:txBody>
      <dsp:txXfrm>
        <a:off x="3047675" y="1696877"/>
        <a:ext cx="2420891" cy="1452534"/>
      </dsp:txXfrm>
    </dsp:sp>
    <dsp:sp modelId="{C9712482-7F1E-4C7E-902F-7078F16FC1FC}">
      <dsp:nvSpPr>
        <dsp:cNvPr id="0" name=""/>
        <dsp:cNvSpPr/>
      </dsp:nvSpPr>
      <dsp:spPr>
        <a:xfrm>
          <a:off x="5710656" y="1696877"/>
          <a:ext cx="2420891" cy="14525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tx1"/>
              </a:solidFill>
              <a:latin typeface="Calibri" panose="020F0502020204030204" pitchFamily="34" charset="0"/>
            </a:rPr>
            <a:t>Infrastructure Automation</a:t>
          </a: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solidFill>
                <a:schemeClr val="tx1"/>
              </a:solidFill>
              <a:latin typeface="Calibri" panose="020F0502020204030204" pitchFamily="34" charset="0"/>
            </a:rPr>
            <a:t>Embrace continuous build and continuous integration techniques</a:t>
          </a:r>
          <a:endParaRPr lang="en-US" sz="1000" kern="1200" dirty="0">
            <a:solidFill>
              <a:schemeClr val="tx1"/>
            </a:solidFill>
            <a:latin typeface="Calibri" panose="020F0502020204030204" pitchFamily="34" charset="0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solidFill>
                <a:schemeClr val="tx1"/>
              </a:solidFill>
              <a:latin typeface="Calibri" panose="020F0502020204030204" pitchFamily="34" charset="0"/>
            </a:rPr>
            <a:t>Maximize automation in build, unit testing, functional testing, acceptance testing, UAT, performance testing and product deployment</a:t>
          </a:r>
          <a:endParaRPr lang="en-US" sz="10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5710656" y="1696877"/>
        <a:ext cx="2420891" cy="1452534"/>
      </dsp:txXfrm>
    </dsp:sp>
    <dsp:sp modelId="{521EC1E8-F909-4FD4-AAF8-227DFDFF572E}">
      <dsp:nvSpPr>
        <dsp:cNvPr id="0" name=""/>
        <dsp:cNvSpPr/>
      </dsp:nvSpPr>
      <dsp:spPr>
        <a:xfrm>
          <a:off x="8373636" y="1696877"/>
          <a:ext cx="2420891" cy="14525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tx1"/>
              </a:solidFill>
              <a:latin typeface="Calibri" panose="020F0502020204030204" pitchFamily="34" charset="0"/>
            </a:rPr>
            <a:t>Design for failure</a:t>
          </a: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solidFill>
                <a:schemeClr val="tx1"/>
              </a:solidFill>
              <a:latin typeface="Calibri" panose="020F0502020204030204" pitchFamily="34" charset="0"/>
            </a:rPr>
            <a:t>Isolate failure at service level instead of application level</a:t>
          </a:r>
          <a:endParaRPr lang="en-US" sz="1000" kern="1200" dirty="0">
            <a:solidFill>
              <a:schemeClr val="tx1"/>
            </a:solidFill>
            <a:latin typeface="Calibri" panose="020F0502020204030204" pitchFamily="34" charset="0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solidFill>
                <a:schemeClr val="tx1"/>
              </a:solidFill>
              <a:latin typeface="Calibri" panose="020F0502020204030204" pitchFamily="34" charset="0"/>
            </a:rPr>
            <a:t>Rely heavily on service monitoring and automatic fault tolerant tools </a:t>
          </a:r>
          <a:endParaRPr lang="en-US" sz="10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8373636" y="1696877"/>
        <a:ext cx="2420891" cy="1452534"/>
      </dsp:txXfrm>
    </dsp:sp>
    <dsp:sp modelId="{C78A0536-43C8-44C1-B2E5-630C492B796F}">
      <dsp:nvSpPr>
        <dsp:cNvPr id="0" name=""/>
        <dsp:cNvSpPr/>
      </dsp:nvSpPr>
      <dsp:spPr>
        <a:xfrm>
          <a:off x="3849620" y="3391501"/>
          <a:ext cx="3479982" cy="14525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tx1"/>
              </a:solidFill>
              <a:latin typeface="Calibri" panose="020F0502020204030204" pitchFamily="34" charset="0"/>
            </a:rPr>
            <a:t>Evolutionary Design</a:t>
          </a: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  <a:latin typeface="Calibri" panose="020F0502020204030204" pitchFamily="34" charset="0"/>
            </a:rPr>
            <a:t>Partitioning a monolith application into multiple small, cohesive, loosely coupled services is quite daunting</a:t>
          </a:r>
          <a:endParaRPr lang="en-US" sz="1000" kern="1200" dirty="0">
            <a:solidFill>
              <a:schemeClr val="tx1"/>
            </a:solidFill>
            <a:latin typeface="Calibri" panose="020F0502020204030204" pitchFamily="34" charset="0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solidFill>
                <a:schemeClr val="tx1"/>
              </a:solidFill>
              <a:latin typeface="Calibri" panose="020F0502020204030204" pitchFamily="34" charset="0"/>
            </a:rPr>
            <a:t>Should follow a </a:t>
          </a:r>
          <a:r>
            <a:rPr lang="en-US" sz="1000" b="1" kern="1200" smtClean="0">
              <a:solidFill>
                <a:schemeClr val="tx1"/>
              </a:solidFill>
              <a:latin typeface="Calibri" panose="020F0502020204030204" pitchFamily="34" charset="0"/>
            </a:rPr>
            <a:t>set of principles </a:t>
          </a:r>
          <a:r>
            <a:rPr lang="en-US" sz="1000" kern="1200" smtClean="0">
              <a:solidFill>
                <a:schemeClr val="tx1"/>
              </a:solidFill>
              <a:latin typeface="Calibri" panose="020F0502020204030204" pitchFamily="34" charset="0"/>
            </a:rPr>
            <a:t>to avoid issues later</a:t>
          </a:r>
          <a:endParaRPr lang="en-US" sz="1000" kern="1200" dirty="0">
            <a:solidFill>
              <a:schemeClr val="tx1"/>
            </a:solidFill>
            <a:latin typeface="Calibri" panose="020F0502020204030204" pitchFamily="34" charset="0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solidFill>
                <a:schemeClr val="tx1"/>
              </a:solidFill>
              <a:latin typeface="Calibri" panose="020F0502020204030204" pitchFamily="34" charset="0"/>
            </a:rPr>
            <a:t>Design failure can have more repercussion than that of monolithic application</a:t>
          </a:r>
          <a:endParaRPr lang="en-US" sz="1000" kern="1200" dirty="0">
            <a:solidFill>
              <a:schemeClr val="tx1"/>
            </a:solidFill>
            <a:latin typeface="Calibri" panose="020F0502020204030204" pitchFamily="34" charset="0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>
              <a:solidFill>
                <a:schemeClr val="tx1"/>
              </a:solidFill>
              <a:latin typeface="Calibri" panose="020F0502020204030204" pitchFamily="34" charset="0"/>
            </a:rPr>
            <a:t>No ‘silver bullet’ solution, have complexities of managing distributed system</a:t>
          </a:r>
          <a:endParaRPr lang="en-US" sz="10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3849620" y="3391501"/>
        <a:ext cx="3479982" cy="1452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E1DF4-E886-45DC-A633-6EBB7052BBB0}">
      <dsp:nvSpPr>
        <dsp:cNvPr id="0" name=""/>
        <dsp:cNvSpPr/>
      </dsp:nvSpPr>
      <dsp:spPr>
        <a:xfrm>
          <a:off x="3011364" y="1762135"/>
          <a:ext cx="1682126" cy="1682126"/>
        </a:xfrm>
        <a:prstGeom prst="ellipse">
          <a:avLst/>
        </a:prstGeom>
        <a:solidFill>
          <a:srgbClr val="00B05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/>
              </a:solidFill>
            </a:rPr>
            <a:t>Cloud-Native Architecture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3257706" y="2008477"/>
        <a:ext cx="1189442" cy="1189442"/>
      </dsp:txXfrm>
    </dsp:sp>
    <dsp:sp modelId="{A5941A2F-A2B4-43EF-A59A-51994C020468}">
      <dsp:nvSpPr>
        <dsp:cNvPr id="0" name=""/>
        <dsp:cNvSpPr/>
      </dsp:nvSpPr>
      <dsp:spPr>
        <a:xfrm rot="11700000">
          <a:off x="1738513" y="1964868"/>
          <a:ext cx="1252438" cy="47940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1C8EC-695D-4011-9A14-7097C4694FFB}">
      <dsp:nvSpPr>
        <dsp:cNvPr id="0" name=""/>
        <dsp:cNvSpPr/>
      </dsp:nvSpPr>
      <dsp:spPr>
        <a:xfrm>
          <a:off x="960841" y="1403286"/>
          <a:ext cx="1598020" cy="1278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2"/>
              </a:solidFill>
            </a:rPr>
            <a:t>Follow </a:t>
          </a:r>
          <a:r>
            <a:rPr lang="en-US" sz="700" b="1" kern="1200" dirty="0" smtClean="0">
              <a:solidFill>
                <a:schemeClr val="tx2"/>
              </a:solidFill>
            </a:rPr>
            <a:t>‘Twelve-Factor </a:t>
          </a:r>
          <a:r>
            <a:rPr lang="en-US" sz="700" kern="1200" dirty="0" smtClean="0">
              <a:solidFill>
                <a:schemeClr val="tx2"/>
              </a:solidFill>
            </a:rPr>
            <a:t>App’ principles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2"/>
              </a:solidFill>
              <a:hlinkClick xmlns:r="http://schemas.openxmlformats.org/officeDocument/2006/relationships" r:id="rId1"/>
            </a:rPr>
            <a:t>https://12factor.net/</a:t>
          </a:r>
          <a:endParaRPr lang="en-US" sz="700" b="1" kern="1200" dirty="0">
            <a:solidFill>
              <a:schemeClr val="tx2"/>
            </a:solidFill>
          </a:endParaRPr>
        </a:p>
      </dsp:txBody>
      <dsp:txXfrm>
        <a:off x="998285" y="1440730"/>
        <a:ext cx="1523132" cy="1203528"/>
      </dsp:txXfrm>
    </dsp:sp>
    <dsp:sp modelId="{6D02C369-357B-45E6-BB2F-CCDBC15E1166}">
      <dsp:nvSpPr>
        <dsp:cNvPr id="0" name=""/>
        <dsp:cNvSpPr/>
      </dsp:nvSpPr>
      <dsp:spPr>
        <a:xfrm rot="14700000">
          <a:off x="2575302" y="967622"/>
          <a:ext cx="1252438" cy="47940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E3230-3B99-46A3-9BCA-9738A8CD8CB7}">
      <dsp:nvSpPr>
        <dsp:cNvPr id="0" name=""/>
        <dsp:cNvSpPr/>
      </dsp:nvSpPr>
      <dsp:spPr>
        <a:xfrm>
          <a:off x="2137859" y="570"/>
          <a:ext cx="1598020" cy="1278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2"/>
              </a:solidFill>
            </a:rPr>
            <a:t>Decompose application into </a:t>
          </a:r>
          <a:r>
            <a:rPr lang="en-US" sz="700" b="1" kern="1200" dirty="0" smtClean="0">
              <a:solidFill>
                <a:srgbClr val="FF0000"/>
              </a:solidFill>
            </a:rPr>
            <a:t>microservices</a:t>
          </a:r>
          <a:r>
            <a:rPr lang="en-US" sz="700" kern="1200" dirty="0" smtClean="0">
              <a:solidFill>
                <a:schemeClr val="tx2"/>
              </a:solidFill>
            </a:rPr>
            <a:t> based on </a:t>
          </a:r>
          <a:r>
            <a:rPr lang="en-US" sz="700" b="1" kern="1200" dirty="0" smtClean="0">
              <a:solidFill>
                <a:srgbClr val="FF0000"/>
              </a:solidFill>
            </a:rPr>
            <a:t>domain driven design</a:t>
          </a:r>
          <a:endParaRPr lang="en-US" sz="700" b="1" kern="1200" dirty="0">
            <a:solidFill>
              <a:srgbClr val="FF0000"/>
            </a:solidFill>
          </a:endParaRPr>
        </a:p>
      </dsp:txBody>
      <dsp:txXfrm>
        <a:off x="2175303" y="38014"/>
        <a:ext cx="1523132" cy="1203528"/>
      </dsp:txXfrm>
    </dsp:sp>
    <dsp:sp modelId="{E3B3A96D-012C-4C32-9234-A24797E1E7D6}">
      <dsp:nvSpPr>
        <dsp:cNvPr id="0" name=""/>
        <dsp:cNvSpPr/>
      </dsp:nvSpPr>
      <dsp:spPr>
        <a:xfrm rot="17700000">
          <a:off x="3877115" y="967622"/>
          <a:ext cx="1252438" cy="47940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96831-4617-4616-8DEC-B4025EEFB1E9}">
      <dsp:nvSpPr>
        <dsp:cNvPr id="0" name=""/>
        <dsp:cNvSpPr/>
      </dsp:nvSpPr>
      <dsp:spPr>
        <a:xfrm>
          <a:off x="3968975" y="570"/>
          <a:ext cx="1598020" cy="1278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2"/>
              </a:solidFill>
            </a:rPr>
            <a:t>Leverage ‘self service agile infrastructure’ like PCF</a:t>
          </a:r>
          <a:endParaRPr lang="en-US" sz="700" kern="1200" dirty="0">
            <a:solidFill>
              <a:schemeClr val="tx2"/>
            </a:solidFill>
          </a:endParaRPr>
        </a:p>
      </dsp:txBody>
      <dsp:txXfrm>
        <a:off x="4006419" y="38014"/>
        <a:ext cx="1523132" cy="1203528"/>
      </dsp:txXfrm>
    </dsp:sp>
    <dsp:sp modelId="{CCE753ED-137E-4C50-8690-B49884158E45}">
      <dsp:nvSpPr>
        <dsp:cNvPr id="0" name=""/>
        <dsp:cNvSpPr/>
      </dsp:nvSpPr>
      <dsp:spPr>
        <a:xfrm rot="20700000">
          <a:off x="4713904" y="1964868"/>
          <a:ext cx="1252438" cy="47940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66A74-1435-4FDE-A86C-277B3CBF3C98}">
      <dsp:nvSpPr>
        <dsp:cNvPr id="0" name=""/>
        <dsp:cNvSpPr/>
      </dsp:nvSpPr>
      <dsp:spPr>
        <a:xfrm>
          <a:off x="5145994" y="1403286"/>
          <a:ext cx="1598020" cy="1278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2"/>
              </a:solidFill>
            </a:rPr>
            <a:t>Embrace </a:t>
          </a:r>
          <a:r>
            <a:rPr lang="en-US" sz="700" b="1" kern="1200" dirty="0" smtClean="0">
              <a:solidFill>
                <a:srgbClr val="FF0000"/>
              </a:solidFill>
            </a:rPr>
            <a:t>API based collaboration </a:t>
          </a:r>
          <a:r>
            <a:rPr lang="en-US" sz="700" kern="1200" dirty="0" smtClean="0">
              <a:solidFill>
                <a:schemeClr val="tx2"/>
              </a:solidFill>
            </a:rPr>
            <a:t>between services using REST paradigm</a:t>
          </a:r>
          <a:endParaRPr lang="en-US" sz="700" kern="1200" dirty="0">
            <a:solidFill>
              <a:schemeClr val="tx2"/>
            </a:solidFill>
          </a:endParaRPr>
        </a:p>
      </dsp:txBody>
      <dsp:txXfrm>
        <a:off x="5183438" y="1440730"/>
        <a:ext cx="1523132" cy="1203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927F2-6730-4FDC-9608-F63060BE080E}">
      <dsp:nvSpPr>
        <dsp:cNvPr id="0" name=""/>
        <dsp:cNvSpPr/>
      </dsp:nvSpPr>
      <dsp:spPr>
        <a:xfrm rot="16200000">
          <a:off x="1161127" y="-1161127"/>
          <a:ext cx="2862321" cy="5184576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Context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Microservices for UW, New Application, Policy, Party Management expose functionalities via REST endpoints that use microservice specific JH data format</a:t>
          </a:r>
          <a:endParaRPr lang="en-US" sz="1200" kern="1200" dirty="0"/>
        </a:p>
      </dsp:txBody>
      <dsp:txXfrm rot="5400000">
        <a:off x="0" y="0"/>
        <a:ext cx="5184576" cy="2146741"/>
      </dsp:txXfrm>
    </dsp:sp>
    <dsp:sp modelId="{94339D3B-89AF-4CE1-B7EB-EBD52E53AA15}">
      <dsp:nvSpPr>
        <dsp:cNvPr id="0" name=""/>
        <dsp:cNvSpPr/>
      </dsp:nvSpPr>
      <dsp:spPr>
        <a:xfrm>
          <a:off x="5184576" y="0"/>
          <a:ext cx="5184576" cy="2862321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Challenge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TPP use ACORD data standard for UW, new application, policy management &amp; party management transactions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Sales Force use its own data format while pushing new application data</a:t>
          </a:r>
          <a:endParaRPr lang="en-US" sz="1200" kern="1200" dirty="0"/>
        </a:p>
      </dsp:txBody>
      <dsp:txXfrm>
        <a:off x="5184576" y="0"/>
        <a:ext cx="5184576" cy="2146741"/>
      </dsp:txXfrm>
    </dsp:sp>
    <dsp:sp modelId="{39B73808-63F0-426A-A364-E272259BF277}">
      <dsp:nvSpPr>
        <dsp:cNvPr id="0" name=""/>
        <dsp:cNvSpPr/>
      </dsp:nvSpPr>
      <dsp:spPr>
        <a:xfrm rot="10800000">
          <a:off x="0" y="2862321"/>
          <a:ext cx="5184576" cy="2862321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Solution 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Create domain API for UW, new application, policy and party management that connect respective microservices and consume JH specific data format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Create experience API for TPP that consume ACORD data format and translate it to JH specific format before calling domain API(s)</a:t>
          </a:r>
          <a:endParaRPr lang="en-US" sz="1200" kern="1200"/>
        </a:p>
      </dsp:txBody>
      <dsp:txXfrm rot="10800000">
        <a:off x="0" y="3577902"/>
        <a:ext cx="5184576" cy="2146741"/>
      </dsp:txXfrm>
    </dsp:sp>
    <dsp:sp modelId="{54301628-3CA5-4094-BD7C-7883B8350784}">
      <dsp:nvSpPr>
        <dsp:cNvPr id="0" name=""/>
        <dsp:cNvSpPr/>
      </dsp:nvSpPr>
      <dsp:spPr>
        <a:xfrm rot="5400000">
          <a:off x="6345703" y="1701195"/>
          <a:ext cx="2862321" cy="5184576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Rationale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Separation of concern – Experience API manage client specific concerns like ACORD data model processing, decouple from domain API and microservices that deal with JH specific data model</a:t>
          </a:r>
          <a:endParaRPr lang="en-US" sz="1200" kern="1200"/>
        </a:p>
      </dsp:txBody>
      <dsp:txXfrm rot="-5400000">
        <a:off x="5184576" y="3577902"/>
        <a:ext cx="5184576" cy="2146741"/>
      </dsp:txXfrm>
    </dsp:sp>
    <dsp:sp modelId="{75C26115-8F53-4EAF-BD8F-91309914515E}">
      <dsp:nvSpPr>
        <dsp:cNvPr id="0" name=""/>
        <dsp:cNvSpPr/>
      </dsp:nvSpPr>
      <dsp:spPr>
        <a:xfrm>
          <a:off x="3629203" y="2146741"/>
          <a:ext cx="3110745" cy="1431160"/>
        </a:xfrm>
        <a:prstGeom prst="round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just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1" kern="1200" dirty="0" smtClean="0"/>
            <a:t>How to process channel specific data formats in a seamless manner for applications like TPP &amp; </a:t>
          </a:r>
          <a:r>
            <a:rPr lang="en-US" sz="1200" i="1" kern="1200" dirty="0" err="1" smtClean="0"/>
            <a:t>SalesForce</a:t>
          </a:r>
          <a:r>
            <a:rPr lang="en-US" sz="1200" i="1" kern="1200" dirty="0" smtClean="0"/>
            <a:t>?</a:t>
          </a:r>
          <a:endParaRPr lang="en-US" sz="1200" kern="1200" dirty="0"/>
        </a:p>
      </dsp:txBody>
      <dsp:txXfrm>
        <a:off x="3699066" y="2216604"/>
        <a:ext cx="2971019" cy="12914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927F2-6730-4FDC-9608-F63060BE080E}">
      <dsp:nvSpPr>
        <dsp:cNvPr id="0" name=""/>
        <dsp:cNvSpPr/>
      </dsp:nvSpPr>
      <dsp:spPr>
        <a:xfrm rot="16200000">
          <a:off x="1161127" y="-1161127"/>
          <a:ext cx="2862321" cy="5184576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Context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Microservices for UW, New Application, Policy, Party Management expose functionalities via REST endpoints that use microservice specific JH data format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Microservices also emit and consume events or light-weight messages over event bus (</a:t>
          </a:r>
          <a:r>
            <a:rPr lang="en-US" sz="1200" kern="1200" dirty="0" err="1" smtClean="0"/>
            <a:t>RabbitMQ</a:t>
          </a:r>
          <a:r>
            <a:rPr lang="en-US" sz="1200" kern="1200" dirty="0" smtClean="0"/>
            <a:t> here)</a:t>
          </a:r>
          <a:endParaRPr lang="en-US" sz="1200" kern="1200" dirty="0"/>
        </a:p>
      </dsp:txBody>
      <dsp:txXfrm rot="5400000">
        <a:off x="0" y="0"/>
        <a:ext cx="5184576" cy="2146741"/>
      </dsp:txXfrm>
    </dsp:sp>
    <dsp:sp modelId="{94339D3B-89AF-4CE1-B7EB-EBD52E53AA15}">
      <dsp:nvSpPr>
        <dsp:cNvPr id="0" name=""/>
        <dsp:cNvSpPr/>
      </dsp:nvSpPr>
      <dsp:spPr>
        <a:xfrm>
          <a:off x="5184576" y="0"/>
          <a:ext cx="5184576" cy="2862321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Challenge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Business process like Under Writing flow has multiple business interactions with applications like TPP, SF, </a:t>
          </a:r>
          <a:r>
            <a:rPr lang="en-US" sz="1200" kern="1200" dirty="0" err="1" smtClean="0"/>
            <a:t>eApps</a:t>
          </a:r>
          <a:r>
            <a:rPr lang="en-US" sz="1200" kern="1200" dirty="0" smtClean="0"/>
            <a:t>, USE etc. How to work with microservices to realize these kinds of flows?</a:t>
          </a:r>
          <a:endParaRPr lang="en-US" sz="1200" kern="1200" dirty="0"/>
        </a:p>
      </dsp:txBody>
      <dsp:txXfrm>
        <a:off x="5184576" y="0"/>
        <a:ext cx="5184576" cy="2146741"/>
      </dsp:txXfrm>
    </dsp:sp>
    <dsp:sp modelId="{39B73808-63F0-426A-A364-E272259BF277}">
      <dsp:nvSpPr>
        <dsp:cNvPr id="0" name=""/>
        <dsp:cNvSpPr/>
      </dsp:nvSpPr>
      <dsp:spPr>
        <a:xfrm rot="10800000">
          <a:off x="0" y="2862321"/>
          <a:ext cx="5184576" cy="2862321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Solution 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Adapt a command and event handling paradigm, commands are for processing transactions and events are generated post processing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Create one dedicated orchestrator, holding central logic of orchestration across multiple microservices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Orchestrator consume domain events emitted from microservices post transaction and send commands to next services</a:t>
          </a:r>
          <a:endParaRPr lang="en-US" sz="1200" kern="1200" dirty="0"/>
        </a:p>
      </dsp:txBody>
      <dsp:txXfrm rot="10800000">
        <a:off x="0" y="3577902"/>
        <a:ext cx="5184576" cy="2146741"/>
      </dsp:txXfrm>
    </dsp:sp>
    <dsp:sp modelId="{54301628-3CA5-4094-BD7C-7883B8350784}">
      <dsp:nvSpPr>
        <dsp:cNvPr id="0" name=""/>
        <dsp:cNvSpPr/>
      </dsp:nvSpPr>
      <dsp:spPr>
        <a:xfrm rot="5400000">
          <a:off x="6345703" y="1701195"/>
          <a:ext cx="2862321" cy="5184576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Rationale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Logic of the saga is centralized and so it is easy to understand, clear separation of concern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Simplifies the participants interaction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Only one service to achieve resilience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Eliminates cyclic design-time dependencies. The orchestrator depends on the participants but not vice versa</a:t>
          </a:r>
        </a:p>
      </dsp:txBody>
      <dsp:txXfrm rot="-5400000">
        <a:off x="5184576" y="3577902"/>
        <a:ext cx="5184576" cy="2146741"/>
      </dsp:txXfrm>
    </dsp:sp>
    <dsp:sp modelId="{75C26115-8F53-4EAF-BD8F-91309914515E}">
      <dsp:nvSpPr>
        <dsp:cNvPr id="0" name=""/>
        <dsp:cNvSpPr/>
      </dsp:nvSpPr>
      <dsp:spPr>
        <a:xfrm>
          <a:off x="3629203" y="2146741"/>
          <a:ext cx="3110745" cy="1431160"/>
        </a:xfrm>
        <a:prstGeom prst="round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1" kern="1200" dirty="0" smtClean="0"/>
            <a:t>How a end-to-end process flow (Saga) can be managed with microservices?</a:t>
          </a:r>
          <a:endParaRPr lang="en-US" sz="1200" kern="1200" dirty="0"/>
        </a:p>
      </dsp:txBody>
      <dsp:txXfrm>
        <a:off x="3699066" y="2216604"/>
        <a:ext cx="2971019" cy="12914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927F2-6730-4FDC-9608-F63060BE080E}">
      <dsp:nvSpPr>
        <dsp:cNvPr id="0" name=""/>
        <dsp:cNvSpPr/>
      </dsp:nvSpPr>
      <dsp:spPr>
        <a:xfrm rot="16200000">
          <a:off x="1161127" y="-1161127"/>
          <a:ext cx="2862321" cy="5184576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Context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Microservices for UW, New Application, Policy, Party Management expose functionalities via REST endpoints that use microservice specific JH data format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Microservices can store use MySQL &amp; Mongo DB for persistence and </a:t>
          </a:r>
          <a:r>
            <a:rPr lang="en-US" sz="1200" kern="1200" dirty="0" err="1" smtClean="0"/>
            <a:t>Redis</a:t>
          </a:r>
          <a:r>
            <a:rPr lang="en-US" sz="1200" kern="1200" dirty="0" smtClean="0"/>
            <a:t> for cache</a:t>
          </a:r>
          <a:endParaRPr lang="en-US" sz="1200" kern="1200" dirty="0"/>
        </a:p>
      </dsp:txBody>
      <dsp:txXfrm rot="5400000">
        <a:off x="0" y="0"/>
        <a:ext cx="5184576" cy="2146741"/>
      </dsp:txXfrm>
    </dsp:sp>
    <dsp:sp modelId="{94339D3B-89AF-4CE1-B7EB-EBD52E53AA15}">
      <dsp:nvSpPr>
        <dsp:cNvPr id="0" name=""/>
        <dsp:cNvSpPr/>
      </dsp:nvSpPr>
      <dsp:spPr>
        <a:xfrm>
          <a:off x="5184576" y="0"/>
          <a:ext cx="5184576" cy="2862321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Challenge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Microservices being stateless does not store any state but business entities are generally state-full. How microservice make use of state-full entities?</a:t>
          </a:r>
          <a:endParaRPr lang="en-US" sz="1200" kern="1200" dirty="0"/>
        </a:p>
      </dsp:txBody>
      <dsp:txXfrm>
        <a:off x="5184576" y="0"/>
        <a:ext cx="5184576" cy="2146741"/>
      </dsp:txXfrm>
    </dsp:sp>
    <dsp:sp modelId="{39B73808-63F0-426A-A364-E272259BF277}">
      <dsp:nvSpPr>
        <dsp:cNvPr id="0" name=""/>
        <dsp:cNvSpPr/>
      </dsp:nvSpPr>
      <dsp:spPr>
        <a:xfrm rot="10800000">
          <a:off x="0" y="2862321"/>
          <a:ext cx="5184576" cy="2862321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Solution 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Microservice will manage its own business entity state machine like Application entity or Policy or Party entity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Service data store will be transactional in nature be it relational or </a:t>
          </a:r>
          <a:r>
            <a:rPr lang="en-US" sz="1200" kern="1200" dirty="0" err="1" smtClean="0"/>
            <a:t>noSQL</a:t>
          </a:r>
          <a:r>
            <a:rPr lang="en-US" sz="1200" kern="1200" dirty="0" smtClean="0"/>
            <a:t> based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There will be no distributed transaction over services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 case only caching of data are required, service will use name-value based data store </a:t>
          </a:r>
          <a:r>
            <a:rPr lang="en-US" sz="1200" kern="1200" dirty="0" err="1" smtClean="0"/>
            <a:t>Redis</a:t>
          </a:r>
          <a:endParaRPr lang="en-US" sz="1200" kern="1200" dirty="0"/>
        </a:p>
      </dsp:txBody>
      <dsp:txXfrm rot="10800000">
        <a:off x="0" y="3577902"/>
        <a:ext cx="5184576" cy="2146741"/>
      </dsp:txXfrm>
    </dsp:sp>
    <dsp:sp modelId="{54301628-3CA5-4094-BD7C-7883B8350784}">
      <dsp:nvSpPr>
        <dsp:cNvPr id="0" name=""/>
        <dsp:cNvSpPr/>
      </dsp:nvSpPr>
      <dsp:spPr>
        <a:xfrm rot="5400000">
          <a:off x="6345703" y="1701195"/>
          <a:ext cx="2862321" cy="5184576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Rationale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As per 12-factor app principle, service should make use of datastore to manage it state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Data will be not be part of service as services are containerized stateless components</a:t>
          </a:r>
          <a:endParaRPr lang="en-US" sz="1200" kern="1200" dirty="0"/>
        </a:p>
      </dsp:txBody>
      <dsp:txXfrm rot="-5400000">
        <a:off x="5184576" y="3577902"/>
        <a:ext cx="5184576" cy="2146741"/>
      </dsp:txXfrm>
    </dsp:sp>
    <dsp:sp modelId="{75C26115-8F53-4EAF-BD8F-91309914515E}">
      <dsp:nvSpPr>
        <dsp:cNvPr id="0" name=""/>
        <dsp:cNvSpPr/>
      </dsp:nvSpPr>
      <dsp:spPr>
        <a:xfrm>
          <a:off x="3629203" y="2146741"/>
          <a:ext cx="3110745" cy="1431160"/>
        </a:xfrm>
        <a:prstGeom prst="roundRect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just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1" kern="1200" dirty="0" smtClean="0"/>
            <a:t>How microservices will persist &amp; cache transaction data to enhance non-functional requirements(NFR) like user response?</a:t>
          </a:r>
          <a:endParaRPr lang="en-US" sz="1200" kern="1200" dirty="0"/>
        </a:p>
      </dsp:txBody>
      <dsp:txXfrm>
        <a:off x="3699066" y="2216604"/>
        <a:ext cx="2971019" cy="12914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927F2-6730-4FDC-9608-F63060BE080E}">
      <dsp:nvSpPr>
        <dsp:cNvPr id="0" name=""/>
        <dsp:cNvSpPr/>
      </dsp:nvSpPr>
      <dsp:spPr>
        <a:xfrm rot="16200000">
          <a:off x="1161127" y="-1161127"/>
          <a:ext cx="2862321" cy="5184576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Context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Microservices for UW, New Application, Policy, Party Management expose functionalities via REST endpoints that use microservice specific JH data format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Microservice architecture prefers event based loose coupling among services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Apache CAMEL externalize all established EIP patterns via routes; also provides a tons of standard integration adapters</a:t>
          </a:r>
          <a:endParaRPr lang="en-US" sz="1200" kern="1200" dirty="0"/>
        </a:p>
      </dsp:txBody>
      <dsp:txXfrm rot="5400000">
        <a:off x="0" y="0"/>
        <a:ext cx="5184576" cy="2146741"/>
      </dsp:txXfrm>
    </dsp:sp>
    <dsp:sp modelId="{94339D3B-89AF-4CE1-B7EB-EBD52E53AA15}">
      <dsp:nvSpPr>
        <dsp:cNvPr id="0" name=""/>
        <dsp:cNvSpPr/>
      </dsp:nvSpPr>
      <dsp:spPr>
        <a:xfrm>
          <a:off x="5184576" y="0"/>
          <a:ext cx="5184576" cy="2862321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Challenge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to manage integration logic like data transformation, routing, enrichment?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to achieve configuration driven approach to manage integration logic?</a:t>
          </a:r>
          <a:endParaRPr lang="en-US" sz="1200" kern="1200" dirty="0"/>
        </a:p>
      </dsp:txBody>
      <dsp:txXfrm>
        <a:off x="5184576" y="0"/>
        <a:ext cx="5184576" cy="2146741"/>
      </dsp:txXfrm>
    </dsp:sp>
    <dsp:sp modelId="{39B73808-63F0-426A-A364-E272259BF277}">
      <dsp:nvSpPr>
        <dsp:cNvPr id="0" name=""/>
        <dsp:cNvSpPr/>
      </dsp:nvSpPr>
      <dsp:spPr>
        <a:xfrm rot="10800000">
          <a:off x="0" y="2862321"/>
          <a:ext cx="5184576" cy="2862321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Solution 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Create a separate layer of services for outbound integrations from microservices. For any inbound integration, use API layer to invoke microservices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Use event based choreography between microservice and integration service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For event based orchestration use dedicated Saga service to call integration services via commands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Integration services should leverage CAMEL framework on top of Spring Boot</a:t>
          </a:r>
          <a:endParaRPr lang="en-US" sz="1200" kern="1200" dirty="0"/>
        </a:p>
      </dsp:txBody>
      <dsp:txXfrm rot="10800000">
        <a:off x="0" y="3577902"/>
        <a:ext cx="5184576" cy="2146741"/>
      </dsp:txXfrm>
    </dsp:sp>
    <dsp:sp modelId="{54301628-3CA5-4094-BD7C-7883B8350784}">
      <dsp:nvSpPr>
        <dsp:cNvPr id="0" name=""/>
        <dsp:cNvSpPr/>
      </dsp:nvSpPr>
      <dsp:spPr>
        <a:xfrm rot="5400000">
          <a:off x="6345703" y="1701195"/>
          <a:ext cx="2862321" cy="5184576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Rationale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Integration service should make use of specific framework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CAMEL supports a rich DSL (Domain Specific Language) for externalize integration logic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Spring Boot has excellent support for CAMEL, support both XML and Java based route definitions</a:t>
          </a:r>
          <a:endParaRPr lang="en-US" sz="1200" kern="1200" dirty="0"/>
        </a:p>
      </dsp:txBody>
      <dsp:txXfrm rot="-5400000">
        <a:off x="5184576" y="3577902"/>
        <a:ext cx="5184576" cy="2146741"/>
      </dsp:txXfrm>
    </dsp:sp>
    <dsp:sp modelId="{75C26115-8F53-4EAF-BD8F-91309914515E}">
      <dsp:nvSpPr>
        <dsp:cNvPr id="0" name=""/>
        <dsp:cNvSpPr/>
      </dsp:nvSpPr>
      <dsp:spPr>
        <a:xfrm>
          <a:off x="3629203" y="2146741"/>
          <a:ext cx="3110745" cy="1431160"/>
        </a:xfrm>
        <a:prstGeom prst="roundRect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just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Microservices being more domain centric component, how the back end integration to both internal and external apps can be managed in a cloud native solution?</a:t>
          </a:r>
          <a:endParaRPr lang="en-US" sz="1200" kern="1200" dirty="0"/>
        </a:p>
      </dsp:txBody>
      <dsp:txXfrm>
        <a:off x="3699066" y="2216604"/>
        <a:ext cx="2971019" cy="1291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8F3C985-B30F-4AFD-8B61-0973016E295B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B1157B6-E540-4D97-91BE-43EFE6B310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4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685800"/>
            <a:ext cx="594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3C5C4-814B-4616-B682-BFD39610BBD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01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157B6-E540-4D97-91BE-43EFE6B310F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34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for Messaging</a:t>
            </a:r>
            <a:r>
              <a:rPr lang="en-US" baseline="0" dirty="0" smtClean="0"/>
              <a:t> layer</a:t>
            </a:r>
          </a:p>
          <a:p>
            <a:r>
              <a:rPr lang="en-US" baseline="0" dirty="0" smtClean="0"/>
              <a:t>Caching Layer </a:t>
            </a:r>
            <a:r>
              <a:rPr lang="en-US" baseline="0" dirty="0" err="1" smtClean="0"/>
              <a:t>Redis</a:t>
            </a:r>
            <a:r>
              <a:rPr lang="en-US" baseline="0" dirty="0" smtClean="0"/>
              <a:t> from Microsoft</a:t>
            </a:r>
          </a:p>
          <a:p>
            <a:r>
              <a:rPr lang="en-US" baseline="0" dirty="0" smtClean="0"/>
              <a:t>Service Discovery from PCF or </a:t>
            </a:r>
            <a:r>
              <a:rPr lang="en-US" baseline="0" dirty="0" err="1" smtClean="0"/>
              <a:t>Apigee</a:t>
            </a:r>
            <a:endParaRPr lang="en-US" baseline="0" dirty="0" smtClean="0"/>
          </a:p>
          <a:p>
            <a:r>
              <a:rPr lang="en-US" baseline="0" dirty="0" smtClean="0"/>
              <a:t>CI/CD pipeline – Concourse</a:t>
            </a:r>
          </a:p>
          <a:p>
            <a:r>
              <a:rPr lang="en-US" baseline="0" dirty="0" smtClean="0"/>
              <a:t>Security – APIGEE ( suggestion or PCF 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-----------------</a:t>
            </a:r>
          </a:p>
          <a:p>
            <a:r>
              <a:rPr lang="en-US" baseline="0" dirty="0" smtClean="0"/>
              <a:t>Architecture Pattern for inter service communication</a:t>
            </a:r>
          </a:p>
          <a:p>
            <a:r>
              <a:rPr lang="en-US" baseline="0" dirty="0" smtClean="0"/>
              <a:t>Integration with  Log aggregator with </a:t>
            </a:r>
            <a:r>
              <a:rPr lang="en-US" baseline="0" dirty="0" err="1" smtClean="0"/>
              <a:t>Splunk</a:t>
            </a:r>
            <a:r>
              <a:rPr lang="en-US" baseline="0" dirty="0" smtClean="0"/>
              <a:t>/ELK</a:t>
            </a:r>
          </a:p>
          <a:p>
            <a:r>
              <a:rPr lang="en-US" baseline="0" dirty="0" smtClean="0"/>
              <a:t>Continuous Deployment Process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157B6-E540-4D97-91BE-43EFE6B310F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7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Sumo Logic is the log aggregator</a:t>
            </a:r>
          </a:p>
          <a:p>
            <a:r>
              <a:rPr lang="en-US" dirty="0" smtClean="0"/>
              <a:t>PCF</a:t>
            </a:r>
            <a:r>
              <a:rPr lang="en-US" baseline="0" dirty="0" smtClean="0"/>
              <a:t> App Metrics  - New Relic</a:t>
            </a:r>
          </a:p>
          <a:p>
            <a:r>
              <a:rPr lang="en-US" baseline="0" dirty="0" smtClean="0"/>
              <a:t>Instead of SAGA pattern we can go with Event Sourcing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Spring Integration instead of Apache Camel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157B6-E540-4D97-91BE-43EFE6B310F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58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How to containerize microservices on PCF?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157B6-E540-4D97-91BE-43EFE6B310F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0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" y="-13692"/>
            <a:ext cx="11885144" cy="6885384"/>
          </a:xfrm>
          <a:prstGeom prst="rect">
            <a:avLst/>
          </a:prstGeom>
        </p:spPr>
      </p:pic>
      <p:pic>
        <p:nvPicPr>
          <p:cNvPr id="18" name="Picture 4" descr="D:\D Drive\Badhri_175476\Works\Design\Diagrams\Clients\BPS\CTS_logo_V02.e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48" y="6303117"/>
            <a:ext cx="1544105" cy="4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088" y="6378719"/>
            <a:ext cx="1400161" cy="320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0" y="6302255"/>
            <a:ext cx="1460295" cy="47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0785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10549890" cy="47248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Round Same Side Corner Rectangle 39"/>
          <p:cNvSpPr/>
          <p:nvPr userDrawn="1"/>
        </p:nvSpPr>
        <p:spPr>
          <a:xfrm>
            <a:off x="0" y="6629400"/>
            <a:ext cx="8345805" cy="22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1" name="Round Same Side Corner Rectangle 40"/>
          <p:cNvSpPr/>
          <p:nvPr userDrawn="1"/>
        </p:nvSpPr>
        <p:spPr>
          <a:xfrm>
            <a:off x="7913157" y="6477000"/>
            <a:ext cx="3936894" cy="38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6553358" y="6400800"/>
            <a:ext cx="4343241" cy="457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  <a:effectLst>
            <a:outerShdw dist="38100" dir="16200000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 txBox="1">
            <a:spLocks noChangeArrowheads="1"/>
          </p:cNvSpPr>
          <p:nvPr userDrawn="1"/>
        </p:nvSpPr>
        <p:spPr bwMode="auto">
          <a:xfrm>
            <a:off x="10995660" y="6515100"/>
            <a:ext cx="742950" cy="342900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lnSpc>
                <a:spcPct val="110000"/>
              </a:lnSpc>
              <a:def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82C273-0188-478D-802F-99F62379022D}" type="slidenum"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Rectangle 33"/>
          <p:cNvSpPr>
            <a:spLocks noChangeArrowheads="1"/>
          </p:cNvSpPr>
          <p:nvPr userDrawn="1"/>
        </p:nvSpPr>
        <p:spPr bwMode="auto">
          <a:xfrm>
            <a:off x="99060" y="6604000"/>
            <a:ext cx="277368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©2017, Cognizant Technology Solutions</a:t>
            </a:r>
            <a:endParaRPr lang="en-US" sz="800" dirty="0">
              <a:solidFill>
                <a:schemeClr val="bg1"/>
              </a:solidFill>
              <a:latin typeface="Calibri" panose="020F0502020204030204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8055407" y="6447060"/>
            <a:ext cx="2611615" cy="369332"/>
            <a:chOff x="7832367" y="6460123"/>
            <a:chExt cx="2611615" cy="369332"/>
          </a:xfrm>
        </p:grpSpPr>
        <p:sp>
          <p:nvSpPr>
            <p:cNvPr id="47" name="TextBox 46"/>
            <p:cNvSpPr txBox="1"/>
            <p:nvPr userDrawn="1"/>
          </p:nvSpPr>
          <p:spPr>
            <a:xfrm>
              <a:off x="9032219" y="646012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&amp;</a:t>
              </a:r>
            </a:p>
          </p:txBody>
        </p:sp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367" y="6529670"/>
              <a:ext cx="1173649" cy="230238"/>
            </a:xfrm>
            <a:prstGeom prst="rect">
              <a:avLst/>
            </a:prstGeom>
          </p:spPr>
        </p:pic>
        <p:pic>
          <p:nvPicPr>
            <p:cNvPr id="50" name="Picture 4" descr="D:\D Drive\Badhri_175476\Works\Design\Diagrams\Clients\BPS\CTS_logo_V02.emf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7283" y="6488015"/>
              <a:ext cx="1026699" cy="313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33"/>
          <p:cNvSpPr>
            <a:spLocks noChangeArrowheads="1"/>
          </p:cNvSpPr>
          <p:nvPr userDrawn="1"/>
        </p:nvSpPr>
        <p:spPr bwMode="auto">
          <a:xfrm>
            <a:off x="2377832" y="6622752"/>
            <a:ext cx="277368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Confidential</a:t>
            </a:r>
            <a:endParaRPr lang="en-US" sz="800" dirty="0">
              <a:solidFill>
                <a:schemeClr val="bg1"/>
              </a:solidFill>
              <a:latin typeface="Calibri" panose="020F050202020403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2"/>
          <p:cNvSpPr/>
          <p:nvPr userDrawn="1"/>
        </p:nvSpPr>
        <p:spPr>
          <a:xfrm>
            <a:off x="0" y="541"/>
            <a:ext cx="9688016" cy="548139"/>
          </a:xfrm>
          <a:custGeom>
            <a:avLst/>
            <a:gdLst>
              <a:gd name="connsiteX0" fmla="*/ 0 w 2846231"/>
              <a:gd name="connsiteY0" fmla="*/ 0 h 591077"/>
              <a:gd name="connsiteX1" fmla="*/ 2846231 w 2846231"/>
              <a:gd name="connsiteY1" fmla="*/ 0 h 591077"/>
              <a:gd name="connsiteX2" fmla="*/ 2846231 w 2846231"/>
              <a:gd name="connsiteY2" fmla="*/ 591077 h 591077"/>
              <a:gd name="connsiteX3" fmla="*/ 0 w 2846231"/>
              <a:gd name="connsiteY3" fmla="*/ 591077 h 591077"/>
              <a:gd name="connsiteX4" fmla="*/ 0 w 2846231"/>
              <a:gd name="connsiteY4" fmla="*/ 0 h 591077"/>
              <a:gd name="connsiteX0" fmla="*/ 0 w 2846231"/>
              <a:gd name="connsiteY0" fmla="*/ 0 h 591077"/>
              <a:gd name="connsiteX1" fmla="*/ 2846231 w 2846231"/>
              <a:gd name="connsiteY1" fmla="*/ 0 h 591077"/>
              <a:gd name="connsiteX2" fmla="*/ 2382592 w 2846231"/>
              <a:gd name="connsiteY2" fmla="*/ 591077 h 591077"/>
              <a:gd name="connsiteX3" fmla="*/ 0 w 2846231"/>
              <a:gd name="connsiteY3" fmla="*/ 591077 h 591077"/>
              <a:gd name="connsiteX4" fmla="*/ 0 w 2846231"/>
              <a:gd name="connsiteY4" fmla="*/ 0 h 59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6231" h="591077">
                <a:moveTo>
                  <a:pt x="0" y="0"/>
                </a:moveTo>
                <a:lnTo>
                  <a:pt x="2846231" y="0"/>
                </a:lnTo>
                <a:lnTo>
                  <a:pt x="2382592" y="591077"/>
                </a:lnTo>
                <a:lnTo>
                  <a:pt x="0" y="591077"/>
                </a:lnTo>
                <a:lnTo>
                  <a:pt x="0" y="0"/>
                </a:lnTo>
                <a:close/>
              </a:path>
            </a:pathLst>
          </a:custGeom>
          <a:solidFill>
            <a:srgbClr val="082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91" y="6492863"/>
            <a:ext cx="1206855" cy="3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0755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7"/>
          <p:cNvSpPr>
            <a:spLocks/>
          </p:cNvSpPr>
          <p:nvPr userDrawn="1"/>
        </p:nvSpPr>
        <p:spPr bwMode="auto">
          <a:xfrm>
            <a:off x="-27509" y="757646"/>
            <a:ext cx="11927772" cy="5555042"/>
          </a:xfrm>
          <a:custGeom>
            <a:avLst/>
            <a:gdLst>
              <a:gd name="T0" fmla="*/ 0 w 13056"/>
              <a:gd name="T1" fmla="*/ 4608 h 4608"/>
              <a:gd name="T2" fmla="*/ 13056 w 13056"/>
              <a:gd name="T3" fmla="*/ 4608 h 4608"/>
              <a:gd name="T4" fmla="*/ 13056 w 13056"/>
              <a:gd name="T5" fmla="*/ 4608 h 4608"/>
              <a:gd name="T6" fmla="*/ 13056 w 13056"/>
              <a:gd name="T7" fmla="*/ 0 h 4608"/>
              <a:gd name="T8" fmla="*/ 0 w 13056"/>
              <a:gd name="T9" fmla="*/ 0 h 4608"/>
              <a:gd name="T10" fmla="*/ 0 w 13056"/>
              <a:gd name="T11" fmla="*/ 0 h 4608"/>
              <a:gd name="T12" fmla="*/ 0 w 13056"/>
              <a:gd name="T13" fmla="*/ 4608 h 4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56" h="4608">
                <a:moveTo>
                  <a:pt x="0" y="4608"/>
                </a:moveTo>
                <a:cubicBezTo>
                  <a:pt x="4217" y="3072"/>
                  <a:pt x="8840" y="3072"/>
                  <a:pt x="13056" y="4608"/>
                </a:cubicBezTo>
                <a:lnTo>
                  <a:pt x="13056" y="4608"/>
                </a:lnTo>
                <a:lnTo>
                  <a:pt x="13056" y="0"/>
                </a:lnTo>
                <a:cubicBezTo>
                  <a:pt x="8840" y="1536"/>
                  <a:pt x="4217" y="1536"/>
                  <a:pt x="0" y="0"/>
                </a:cubicBezTo>
                <a:lnTo>
                  <a:pt x="0" y="0"/>
                </a:lnTo>
                <a:lnTo>
                  <a:pt x="0" y="46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dk1"/>
              </a:solidFill>
              <a:latin typeface="Calibri" panose="020F0502020204030204" pitchFamily="34" charset="0"/>
              <a:ea typeface="+mn-ea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62414" y="2169510"/>
            <a:ext cx="2446972" cy="2446972"/>
            <a:chOff x="640430" y="2280736"/>
            <a:chExt cx="2224520" cy="2224520"/>
          </a:xfrm>
        </p:grpSpPr>
        <p:sp>
          <p:nvSpPr>
            <p:cNvPr id="3" name="Oval 2"/>
            <p:cNvSpPr/>
            <p:nvPr userDrawn="1"/>
          </p:nvSpPr>
          <p:spPr>
            <a:xfrm>
              <a:off x="640430" y="2280736"/>
              <a:ext cx="2224520" cy="2224520"/>
            </a:xfrm>
            <a:prstGeom prst="ellipse">
              <a:avLst/>
            </a:prstGeom>
            <a:noFill/>
            <a:ln>
              <a:solidFill>
                <a:srgbClr val="1B41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2" t="278" r="40764" b="11852"/>
            <a:stretch/>
          </p:blipFill>
          <p:spPr>
            <a:xfrm>
              <a:off x="740318" y="2380624"/>
              <a:ext cx="2024744" cy="2024744"/>
            </a:xfrm>
            <a:prstGeom prst="ellipse">
              <a:avLst/>
            </a:prstGeom>
            <a:ln w="28575">
              <a:noFill/>
            </a:ln>
            <a:effectLst/>
          </p:spPr>
        </p:pic>
      </p:grpSp>
      <p:sp>
        <p:nvSpPr>
          <p:cNvPr id="59" name="Round Same Side Corner Rectangle 58"/>
          <p:cNvSpPr/>
          <p:nvPr userDrawn="1"/>
        </p:nvSpPr>
        <p:spPr>
          <a:xfrm>
            <a:off x="0" y="6629400"/>
            <a:ext cx="8345805" cy="22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0" name="Round Same Side Corner Rectangle 59"/>
          <p:cNvSpPr/>
          <p:nvPr userDrawn="1"/>
        </p:nvSpPr>
        <p:spPr>
          <a:xfrm>
            <a:off x="7913157" y="6477000"/>
            <a:ext cx="3936894" cy="38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2" name="Rectangle 42"/>
          <p:cNvSpPr txBox="1">
            <a:spLocks noChangeArrowheads="1"/>
          </p:cNvSpPr>
          <p:nvPr userDrawn="1"/>
        </p:nvSpPr>
        <p:spPr bwMode="auto">
          <a:xfrm>
            <a:off x="10995660" y="6515100"/>
            <a:ext cx="742950" cy="342900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lnSpc>
                <a:spcPct val="110000"/>
              </a:lnSpc>
              <a:def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82C273-0188-478D-802F-99F62379022D}" type="slidenum"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3" name="Rectangle 33"/>
          <p:cNvSpPr>
            <a:spLocks noChangeArrowheads="1"/>
          </p:cNvSpPr>
          <p:nvPr userDrawn="1"/>
        </p:nvSpPr>
        <p:spPr bwMode="auto">
          <a:xfrm>
            <a:off x="99060" y="6629400"/>
            <a:ext cx="277368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©2017, Cognizant Technology Solutions</a:t>
            </a:r>
            <a:endParaRPr lang="en-US" sz="800" dirty="0">
              <a:solidFill>
                <a:schemeClr val="bg1"/>
              </a:solidFill>
              <a:latin typeface="Calibri" panose="020F050202020403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803154" y="2420888"/>
            <a:ext cx="8046897" cy="1944216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ound Same Side Corner Rectangle 15"/>
          <p:cNvSpPr/>
          <p:nvPr userDrawn="1"/>
        </p:nvSpPr>
        <p:spPr>
          <a:xfrm>
            <a:off x="6553358" y="6400800"/>
            <a:ext cx="4343241" cy="457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  <a:effectLst>
            <a:outerShdw dist="38100" dir="16200000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055407" y="6447060"/>
            <a:ext cx="2611615" cy="369332"/>
            <a:chOff x="7832367" y="6460123"/>
            <a:chExt cx="2611615" cy="369332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9032219" y="646012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&amp;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367" y="6529670"/>
              <a:ext cx="1173649" cy="230238"/>
            </a:xfrm>
            <a:prstGeom prst="rect">
              <a:avLst/>
            </a:prstGeom>
          </p:spPr>
        </p:pic>
        <p:pic>
          <p:nvPicPr>
            <p:cNvPr id="20" name="Picture 4" descr="D:\D Drive\Badhri_175476\Works\Design\Diagrams\Clients\BPS\CTS_logo_V02.emf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7283" y="6488015"/>
              <a:ext cx="1026699" cy="313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91" y="6492863"/>
            <a:ext cx="1206855" cy="391146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2621095" y="3861048"/>
            <a:ext cx="8479250" cy="0"/>
          </a:xfrm>
          <a:prstGeom prst="line">
            <a:avLst/>
          </a:prstGeom>
          <a:ln>
            <a:solidFill>
              <a:srgbClr val="1B4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0125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D:\D Drive\Badhri_175476\Works\Design\Diagrams\Clients\BPS\CTS_logo_V02.e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48" y="6303117"/>
            <a:ext cx="1544105" cy="4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088" y="6378719"/>
            <a:ext cx="1400161" cy="320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0" y="6302255"/>
            <a:ext cx="1460295" cy="47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 txBox="1">
            <a:spLocks/>
          </p:cNvSpPr>
          <p:nvPr/>
        </p:nvSpPr>
        <p:spPr>
          <a:xfrm>
            <a:off x="594360" y="1371601"/>
            <a:ext cx="10500360" cy="4754563"/>
          </a:xfrm>
          <a:prstGeom prst="rect">
            <a:avLst/>
          </a:prstGeom>
        </p:spPr>
        <p:txBody>
          <a:bodyPr/>
          <a:lstStyle/>
          <a:p>
            <a:pPr marL="342886" indent="-342886" eaLnBrk="0" hangingPunct="0">
              <a:spcBef>
                <a:spcPct val="20000"/>
              </a:spcBef>
              <a:buClr>
                <a:srgbClr val="6DB33F"/>
              </a:buClr>
              <a:buFont typeface="Wingdings" charset="2"/>
              <a:buChar char="•"/>
              <a:defRPr/>
            </a:pPr>
            <a:endParaRPr lang="en-US" sz="1600" dirty="0">
              <a:latin typeface="Calibri" panose="020F0502020204030204" pitchFamily="34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253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ＭＳ Ｐゴシック" pitchFamily="-28" charset="-128"/>
          <a:cs typeface="ＭＳ Ｐゴシック" pitchFamily="-2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pitchFamily="-28" charset="-128"/>
          <a:cs typeface="ＭＳ Ｐゴシック" pitchFamily="-2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pitchFamily="-28" charset="-128"/>
          <a:cs typeface="ＭＳ Ｐゴシック" pitchFamily="-2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pitchFamily="-28" charset="-128"/>
          <a:cs typeface="ＭＳ Ｐゴシック" pitchFamily="-2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pitchFamily="-28" charset="-128"/>
          <a:cs typeface="ＭＳ Ｐゴシック" pitchFamily="-28" charset="-128"/>
        </a:defRPr>
      </a:lvl5pPr>
      <a:lvl6pPr marL="457182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Arial" pitchFamily="34" charset="0"/>
        </a:defRPr>
      </a:lvl6pPr>
      <a:lvl7pPr marL="914363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Arial" pitchFamily="34" charset="0"/>
        </a:defRPr>
      </a:lvl7pPr>
      <a:lvl8pPr marL="1371545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Arial" pitchFamily="34" charset="0"/>
        </a:defRPr>
      </a:lvl8pPr>
      <a:lvl9pPr marL="1828727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Arial" pitchFamily="34" charset="0"/>
        </a:defRPr>
      </a:lvl9pPr>
    </p:titleStyle>
    <p:bodyStyle>
      <a:lvl1pPr marL="177793" indent="-17779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2400">
          <a:solidFill>
            <a:schemeClr val="tx1"/>
          </a:solidFill>
          <a:latin typeface="Arial"/>
          <a:ea typeface="ＭＳ Ｐゴシック" pitchFamily="-28" charset="-128"/>
          <a:cs typeface="Arial"/>
        </a:defRPr>
      </a:lvl1pPr>
      <a:lvl2pPr marL="457182" indent="-228591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pitchFamily="-28" charset="-128"/>
          <a:cs typeface="Arial"/>
        </a:defRPr>
      </a:lvl2pPr>
      <a:lvl3pPr marL="685773" indent="-16509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>
          <a:solidFill>
            <a:schemeClr val="tx1"/>
          </a:solidFill>
          <a:latin typeface="Arial"/>
          <a:ea typeface="ＭＳ Ｐゴシック" pitchFamily="-28" charset="-128"/>
          <a:cs typeface="Arial"/>
        </a:defRPr>
      </a:lvl3pPr>
      <a:lvl4pPr marL="863565" indent="-177793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/>
          <a:ea typeface="ＭＳ Ｐゴシック" pitchFamily="-28" charset="-128"/>
          <a:cs typeface="Arial"/>
        </a:defRPr>
      </a:lvl4pPr>
      <a:lvl5pPr marL="1028659" indent="-16509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/>
          <a:ea typeface="ＭＳ Ｐゴシック" pitchFamily="-28" charset="-128"/>
          <a:cs typeface="Arial"/>
        </a:defRPr>
      </a:lvl5pPr>
      <a:lvl6pPr marL="2514499" indent="-228591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681" indent="-228591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8863" indent="-228591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045" indent="-228591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2707112" y="332656"/>
            <a:ext cx="7124920" cy="214198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ＭＳ Ｐゴシック" pitchFamily="-28" charset="-128"/>
                <a:cs typeface="ＭＳ Ｐゴシック" pitchFamily="-2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28" charset="-128"/>
                <a:cs typeface="ＭＳ Ｐゴシック" pitchFamily="-2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28" charset="-128"/>
                <a:cs typeface="ＭＳ Ｐゴシック" pitchFamily="-2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28" charset="-128"/>
                <a:cs typeface="ＭＳ Ｐゴシック" pitchFamily="-2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28" charset="-128"/>
                <a:cs typeface="ＭＳ Ｐゴシック" pitchFamily="-28" charset="-128"/>
              </a:defRPr>
            </a:lvl5pPr>
            <a:lvl6pPr marL="457182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97BB"/>
                </a:solidFill>
                <a:latin typeface="Arial" pitchFamily="34" charset="0"/>
              </a:defRPr>
            </a:lvl6pPr>
            <a:lvl7pPr marL="914363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97BB"/>
                </a:solidFill>
                <a:latin typeface="Arial" pitchFamily="34" charset="0"/>
              </a:defRPr>
            </a:lvl7pPr>
            <a:lvl8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97BB"/>
                </a:solidFill>
                <a:latin typeface="Arial" pitchFamily="34" charset="0"/>
              </a:defRPr>
            </a:lvl8pPr>
            <a:lvl9pPr marL="1828727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3D97BB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kern="0" dirty="0" smtClean="0">
                <a:solidFill>
                  <a:schemeClr val="bg1"/>
                </a:solidFill>
              </a:rPr>
              <a:t>JOHN HANCOCK</a:t>
            </a:r>
            <a:r>
              <a:rPr lang="en-US" kern="0" dirty="0" smtClean="0">
                <a:solidFill>
                  <a:srgbClr val="DCEFF5"/>
                </a:solidFill>
              </a:rPr>
              <a:t/>
            </a:r>
            <a:br>
              <a:rPr lang="en-US" kern="0" dirty="0" smtClean="0">
                <a:solidFill>
                  <a:srgbClr val="DCEFF5"/>
                </a:solidFill>
              </a:rPr>
            </a:br>
            <a:r>
              <a:rPr lang="en-US" kern="0" dirty="0" smtClean="0">
                <a:solidFill>
                  <a:schemeClr val="bg1"/>
                </a:solidFill>
              </a:rPr>
              <a:t/>
            </a:r>
            <a:br>
              <a:rPr lang="en-US" kern="0" dirty="0" smtClean="0">
                <a:solidFill>
                  <a:schemeClr val="bg1"/>
                </a:solidFill>
              </a:rPr>
            </a:br>
            <a:r>
              <a:rPr lang="en-SG" b="1" dirty="0">
                <a:solidFill>
                  <a:schemeClr val="tx2"/>
                </a:solidFill>
              </a:rPr>
              <a:t>Migration from </a:t>
            </a:r>
            <a:r>
              <a:rPr lang="en-SG" b="1" dirty="0" smtClean="0">
                <a:solidFill>
                  <a:schemeClr val="tx2"/>
                </a:solidFill>
              </a:rPr>
              <a:t>SOA to MSA</a:t>
            </a:r>
            <a:endParaRPr lang="en-US" sz="1050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260096" y="880254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60096" y="2032382"/>
            <a:ext cx="2088232" cy="0"/>
          </a:xfrm>
          <a:prstGeom prst="line">
            <a:avLst/>
          </a:prstGeom>
          <a:ln>
            <a:solidFill>
              <a:srgbClr val="082F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"/>
          <p:cNvSpPr txBox="1">
            <a:spLocks/>
          </p:cNvSpPr>
          <p:nvPr/>
        </p:nvSpPr>
        <p:spPr>
          <a:xfrm>
            <a:off x="5306122" y="1626131"/>
            <a:ext cx="2026182" cy="484745"/>
          </a:xfrm>
          <a:prstGeom prst="rect">
            <a:avLst/>
          </a:prstGeom>
        </p:spPr>
        <p:txBody>
          <a:bodyPr/>
          <a:lstStyle>
            <a:lvl1pPr marL="177793" indent="-17779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400">
                <a:solidFill>
                  <a:schemeClr val="tx1"/>
                </a:solidFill>
                <a:latin typeface="Arial"/>
                <a:ea typeface="ＭＳ Ｐゴシック" pitchFamily="-28" charset="-128"/>
                <a:cs typeface="Arial"/>
              </a:defRPr>
            </a:lvl1pPr>
            <a:lvl2pPr marL="457182" indent="-22859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/>
                <a:ea typeface="ＭＳ Ｐゴシック" pitchFamily="-28" charset="-128"/>
                <a:cs typeface="Arial"/>
              </a:defRPr>
            </a:lvl2pPr>
            <a:lvl3pPr marL="685773" indent="-16509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>
                <a:solidFill>
                  <a:schemeClr val="tx1"/>
                </a:solidFill>
                <a:latin typeface="Arial"/>
                <a:ea typeface="ＭＳ Ｐゴシック" pitchFamily="-28" charset="-128"/>
                <a:cs typeface="Arial"/>
              </a:defRPr>
            </a:lvl3pPr>
            <a:lvl4pPr marL="863565" indent="-17779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Arial"/>
                <a:ea typeface="ＭＳ Ｐゴシック" pitchFamily="-28" charset="-128"/>
                <a:cs typeface="Arial"/>
              </a:defRPr>
            </a:lvl4pPr>
            <a:lvl5pPr marL="1028659" indent="-16509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/>
                <a:ea typeface="ＭＳ Ｐゴシック" pitchFamily="-28" charset="-128"/>
                <a:cs typeface="Arial"/>
              </a:defRPr>
            </a:lvl5pPr>
            <a:lvl6pPr marL="2514499" indent="-22859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681" indent="-22859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863" indent="-22859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045" indent="-22859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 smtClean="0">
                <a:latin typeface="Calibri" panose="020F0502020204030204" pitchFamily="34" charset="0"/>
              </a:rPr>
              <a:t>Mar 29, 2018</a:t>
            </a:r>
            <a:endParaRPr lang="en-US" sz="2000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To-Be </a:t>
            </a:r>
            <a:r>
              <a:rPr lang="en-US" dirty="0"/>
              <a:t>Architecture with </a:t>
            </a:r>
            <a:r>
              <a:rPr lang="en-US" dirty="0" smtClean="0"/>
              <a:t>API-Microservices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60" y="476672"/>
            <a:ext cx="8565212" cy="609237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98396"/>
              </p:ext>
            </p:extLst>
          </p:nvPr>
        </p:nvGraphicFramePr>
        <p:xfrm>
          <a:off x="8898177" y="494928"/>
          <a:ext cx="2941624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0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Application</a:t>
                      </a:r>
                      <a:r>
                        <a:rPr lang="en-US" sz="900" baseline="0" dirty="0" smtClean="0"/>
                        <a:t> Service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Technology/Tool</a:t>
                      </a:r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API Gateway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err="1" smtClean="0"/>
                        <a:t>Apigee</a:t>
                      </a:r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API Management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err="1" smtClean="0"/>
                        <a:t>Apigee</a:t>
                      </a:r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Cloud Native</a:t>
                      </a:r>
                      <a:r>
                        <a:rPr lang="en-US" sz="900" baseline="0" dirty="0" smtClean="0"/>
                        <a:t> Platform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Pivotal Cloud Foundry</a:t>
                      </a:r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Microservice Framework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Spring</a:t>
                      </a:r>
                      <a:r>
                        <a:rPr lang="en-US" sz="900" baseline="0" dirty="0" smtClean="0"/>
                        <a:t> Boot &amp; Spring Cloud</a:t>
                      </a:r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Service DB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MySQL/Mongo – Persistence</a:t>
                      </a:r>
                      <a:r>
                        <a:rPr lang="en-US" sz="900" baseline="0" dirty="0" smtClean="0"/>
                        <a:t> Store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err="1" smtClean="0"/>
                        <a:t>Redis</a:t>
                      </a:r>
                      <a:r>
                        <a:rPr lang="en-US" sz="900" baseline="0" dirty="0" smtClean="0"/>
                        <a:t> – Name/Value Cache</a:t>
                      </a:r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Event Bus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err="1" smtClean="0"/>
                        <a:t>RabbitMQ</a:t>
                      </a:r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Integration Service FW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Apache</a:t>
                      </a:r>
                      <a:r>
                        <a:rPr lang="en-US" sz="900" baseline="0" dirty="0" smtClean="0"/>
                        <a:t> CAMEL</a:t>
                      </a:r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Log Aggregator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err="1" smtClean="0"/>
                        <a:t>Sumologic</a:t>
                      </a:r>
                      <a:endParaRPr lang="en-US" sz="900" dirty="0" smtClean="0"/>
                    </a:p>
                    <a:p>
                      <a:pPr marL="171450" marR="0" lvl="0" indent="-17145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 smtClean="0"/>
                        <a:t>PCF Nozzle for </a:t>
                      </a:r>
                      <a:r>
                        <a:rPr lang="en-US" sz="900" dirty="0" err="1" smtClean="0"/>
                        <a:t>Sumologic</a:t>
                      </a:r>
                      <a:endParaRPr lang="en-US" sz="9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Security Service 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UAM (existing)</a:t>
                      </a:r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PCF Platform Service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Discovery Service (Eureka)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err="1" smtClean="0"/>
                        <a:t>Config</a:t>
                      </a:r>
                      <a:r>
                        <a:rPr lang="en-US" sz="900" baseline="0" dirty="0" smtClean="0"/>
                        <a:t> Service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Circuit Breaker Service (</a:t>
                      </a:r>
                      <a:r>
                        <a:rPr lang="en-US" sz="900" dirty="0" err="1" smtClean="0"/>
                        <a:t>Hystrix</a:t>
                      </a:r>
                      <a:r>
                        <a:rPr lang="en-US" sz="900" dirty="0" smtClean="0"/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PCF Metric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PCF Auto-scale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PCF Routing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Non Functional Service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err="1" smtClean="0"/>
                        <a:t>Zipkin</a:t>
                      </a:r>
                      <a:r>
                        <a:rPr lang="en-US" sz="900" dirty="0" smtClean="0"/>
                        <a:t> for tracing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616008" y="840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9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Tenants of To-Be Architecture</a:t>
            </a:r>
            <a:endParaRPr lang="en-US" dirty="0"/>
          </a:p>
        </p:txBody>
      </p:sp>
      <p:sp>
        <p:nvSpPr>
          <p:cNvPr id="24" name="Slide Number Placeholder 1"/>
          <p:cNvSpPr txBox="1">
            <a:spLocks/>
          </p:cNvSpPr>
          <p:nvPr/>
        </p:nvSpPr>
        <p:spPr>
          <a:xfrm>
            <a:off x="1336250" y="4934989"/>
            <a:ext cx="633591" cy="438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AB80A-78BA-6B42-BA0D-B44ACF890F5A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975048" y="803242"/>
            <a:ext cx="10585176" cy="5650094"/>
            <a:chOff x="51271" y="127786"/>
            <a:chExt cx="8969276" cy="5165511"/>
          </a:xfrm>
        </p:grpSpPr>
        <p:sp>
          <p:nvSpPr>
            <p:cNvPr id="26" name="TextBox 25"/>
            <p:cNvSpPr txBox="1"/>
            <p:nvPr/>
          </p:nvSpPr>
          <p:spPr>
            <a:xfrm>
              <a:off x="51271" y="157526"/>
              <a:ext cx="2420335" cy="1526795"/>
            </a:xfrm>
            <a:prstGeom prst="rect">
              <a:avLst/>
            </a:prstGeom>
            <a:solidFill>
              <a:srgbClr val="387C2C">
                <a:lumMod val="20000"/>
                <a:lumOff val="8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57150" marR="0" lvl="1" indent="-57150" defTabSz="266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Domain Driven Design (DDD) model driven</a:t>
              </a:r>
            </a:p>
            <a:p>
              <a:pPr marL="57150" marR="0" lvl="1" indent="-57150" defTabSz="266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Aggregate, Persistence &amp; Domain Event</a:t>
              </a:r>
            </a:p>
            <a:p>
              <a:pPr marL="57150" marR="0" lvl="1" indent="-57150" defTabSz="266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Segregate query and command handling</a:t>
              </a:r>
            </a:p>
            <a:p>
              <a:pPr marL="57150" marR="0" lvl="1" indent="-57150" defTabSz="266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Event Sourcing &amp; CQRS</a:t>
              </a:r>
            </a:p>
            <a:p>
              <a:pPr marL="57150" marR="0" lvl="1" indent="-57150" defTabSz="266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Event driven pub-sub integration among services</a:t>
              </a:r>
            </a:p>
            <a:p>
              <a:pPr marL="57150" marR="0" lvl="1" indent="-57150" defTabSz="266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REST principles like HATEOAS to expose microservice end points as domain API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27534" y="127786"/>
              <a:ext cx="2293013" cy="1788865"/>
            </a:xfrm>
            <a:prstGeom prst="rect">
              <a:avLst/>
            </a:prstGeom>
            <a:solidFill>
              <a:srgbClr val="387C2C">
                <a:lumMod val="40000"/>
                <a:lumOff val="6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57150" marR="0" lvl="1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Event choreography pattern</a:t>
              </a:r>
            </a:p>
            <a:p>
              <a:pPr marL="114300" marR="0" lvl="2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No central orchestrator</a:t>
              </a:r>
            </a:p>
            <a:p>
              <a:pPr marL="114300" marR="0" lvl="2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Easy to manage</a:t>
              </a:r>
            </a:p>
            <a:p>
              <a:pPr marL="114300" marR="0" lvl="2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Higher flexibility</a:t>
              </a:r>
            </a:p>
            <a:p>
              <a:pPr marL="114300" marR="0" lvl="2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Require orchestrator resiliency</a:t>
              </a:r>
            </a:p>
            <a:p>
              <a:pPr marL="114300" marR="0" lvl="2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Higher development cost</a:t>
              </a:r>
            </a:p>
            <a:p>
              <a:pPr marL="57150" marR="0" lvl="1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Event orchestration pattern</a:t>
              </a:r>
            </a:p>
            <a:p>
              <a:pPr marL="114300" marR="0" lvl="2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Simple to develop</a:t>
              </a:r>
            </a:p>
            <a:p>
              <a:pPr marL="114300" marR="0" lvl="2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Difficult to manage</a:t>
              </a:r>
            </a:p>
            <a:p>
              <a:pPr marL="114300" marR="0" lvl="2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Low flexibility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272" y="1755551"/>
              <a:ext cx="2420334" cy="1346621"/>
            </a:xfrm>
            <a:prstGeom prst="rect">
              <a:avLst/>
            </a:prstGeom>
            <a:solidFill>
              <a:srgbClr val="50B3C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57150" marR="0" lvl="1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Expose service functionalities as domain API</a:t>
              </a:r>
            </a:p>
            <a:p>
              <a:pPr marL="57150" marR="0" lvl="1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Take care of security concerns like authentication &amp; authorization with current UAM</a:t>
              </a:r>
            </a:p>
            <a:p>
              <a:pPr marL="57150" marR="0" lvl="1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Create experience API per channel access to take care of specific security and NFR</a:t>
              </a:r>
            </a:p>
            <a:p>
              <a:pPr marL="57150" marR="0" lvl="1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Provide data aggregation at domain API level to provide enriched edge functionalities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29232" y="1799146"/>
              <a:ext cx="2291315" cy="1565271"/>
            </a:xfrm>
            <a:prstGeom prst="rect">
              <a:avLst/>
            </a:prstGeom>
            <a:solidFill>
              <a:srgbClr val="DF7A1C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algn="ctr">
                <a:defRPr sz="900" b="1">
                  <a:solidFill>
                    <a:schemeClr val="tx2"/>
                  </a:solidFill>
                  <a:latin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71450" marR="0" lvl="0" indent="-17145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Loosely </a:t>
              </a: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coupled with domain microservices via event exchange, sometimes using REST</a:t>
              </a:r>
            </a:p>
            <a:p>
              <a:pPr marL="171450" marR="0" lvl="0" indent="-17145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Perform integration responsibilities like data enrichment, data transformation, protocol transformation and routing</a:t>
              </a:r>
            </a:p>
            <a:p>
              <a:pPr marL="171450" marR="0" lvl="0" indent="-17145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Leverage message driven integration 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171450" marR="0" lvl="0" indent="-17145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Use </a:t>
              </a: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DSL based Spring Integration or Camel framework for integration logic externalization</a:t>
              </a:r>
            </a:p>
          </p:txBody>
        </p:sp>
        <p:sp>
          <p:nvSpPr>
            <p:cNvPr id="30" name="Donut 29"/>
            <p:cNvSpPr/>
            <p:nvPr/>
          </p:nvSpPr>
          <p:spPr>
            <a:xfrm>
              <a:off x="2661007" y="209978"/>
              <a:ext cx="3748031" cy="3482939"/>
            </a:xfrm>
            <a:prstGeom prst="donut">
              <a:avLst>
                <a:gd name="adj" fmla="val 1703"/>
              </a:avLst>
            </a:prstGeom>
            <a:solidFill>
              <a:srgbClr val="141414">
                <a:lumMod val="50000"/>
                <a:lumOff val="5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50B3C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370547" y="547915"/>
              <a:ext cx="1412397" cy="572632"/>
            </a:xfrm>
            <a:prstGeom prst="ellipse">
              <a:avLst/>
            </a:prstGeom>
            <a:solidFill>
              <a:srgbClr val="387C2C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Microservice Architecture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4982432" y="547915"/>
              <a:ext cx="1637317" cy="572632"/>
            </a:xfrm>
            <a:prstGeom prst="ellipse">
              <a:avLst/>
            </a:prstGeom>
            <a:solidFill>
              <a:srgbClr val="387C2C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Inter-service Communication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5493096" y="1845363"/>
              <a:ext cx="1281524" cy="572632"/>
            </a:xfrm>
            <a:prstGeom prst="ellipse">
              <a:avLst/>
            </a:prstGeom>
            <a:solidFill>
              <a:srgbClr val="DF7A1C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Integration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Architecture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2375287" y="1845364"/>
              <a:ext cx="1281524" cy="572632"/>
            </a:xfrm>
            <a:prstGeom prst="ellipse">
              <a:avLst/>
            </a:prstGeom>
            <a:solidFill>
              <a:srgbClr val="50B3C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API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Architecture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5272516" y="2947219"/>
              <a:ext cx="1383661" cy="572633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Cloud Native Platform -  Runtime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506081" y="2980974"/>
              <a:ext cx="1334601" cy="572632"/>
            </a:xfrm>
            <a:prstGeom prst="ellipse">
              <a:avLst/>
            </a:prstGeom>
            <a:solidFill>
              <a:srgbClr val="66FFCC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Microservice Technology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273" y="3160668"/>
              <a:ext cx="2420333" cy="1248345"/>
            </a:xfrm>
            <a:prstGeom prst="rect">
              <a:avLst/>
            </a:prstGeom>
            <a:solidFill>
              <a:srgbClr val="66FFC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57150" marR="0" lvl="1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Spring Boot &amp; Spring Cloud</a:t>
              </a:r>
            </a:p>
            <a:p>
              <a:pPr marL="57150" marR="0" lvl="1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Axon framework for Command Query Responsibility (CQRS) &amp; Event Sourcing</a:t>
              </a:r>
            </a:p>
            <a:p>
              <a:pPr marL="57150" marR="0" lvl="1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MySQL, Mongo &amp; </a:t>
              </a:r>
              <a:r>
                <a:rPr kumimoji="0" lang="en-US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Redis</a:t>
              </a: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 for datastore</a:t>
              </a:r>
            </a:p>
            <a:p>
              <a:pPr marL="57150" marR="0" lvl="1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RabbitMQ</a:t>
              </a: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 / Kafka for event bus</a:t>
              </a:r>
            </a:p>
            <a:p>
              <a:pPr marL="57150" marR="0" lvl="1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ELK for log aggregation</a:t>
              </a:r>
            </a:p>
            <a:p>
              <a:pPr marL="57150" marR="0" lvl="1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Zinpin</a:t>
              </a: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 for tracing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27534" y="3470507"/>
              <a:ext cx="2293013" cy="1567743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57150" marR="0" lvl="1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Use PCF(BOSC controller) to manage DB and event bus as managed service</a:t>
              </a:r>
            </a:p>
            <a:p>
              <a:pPr marL="57150" marR="0" lvl="1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PCF service</a:t>
              </a:r>
            </a:p>
            <a:p>
              <a:pPr marL="114300" marR="0" lvl="2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Discovery service</a:t>
              </a:r>
            </a:p>
            <a:p>
              <a:pPr marL="114300" marR="0" lvl="2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Configuration service that use </a:t>
              </a:r>
              <a:r>
                <a:rPr kumimoji="0" lang="en-US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Git</a:t>
              </a: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 base registry</a:t>
              </a:r>
            </a:p>
            <a:p>
              <a:pPr marL="114300" marR="0" lvl="2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Hystrix</a:t>
              </a: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 based Circuit Breaker service</a:t>
              </a:r>
            </a:p>
            <a:p>
              <a:pPr marL="57150" marR="0" lvl="1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Pivotal Container Service (PKS)</a:t>
              </a:r>
            </a:p>
            <a:p>
              <a:pPr marL="57150" marR="0" lvl="1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PCF Auto-scale service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782944" y="3267290"/>
              <a:ext cx="1368564" cy="572633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Cloud Native Platform - Support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23361" y="3897538"/>
              <a:ext cx="3585676" cy="1395759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57150" marR="0" lvl="1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CI/CD - </a:t>
              </a:r>
              <a:r>
                <a:rPr kumimoji="0" lang="en-US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Concurse</a:t>
              </a: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 , PCF natively supported tool</a:t>
              </a:r>
            </a:p>
            <a:p>
              <a:pPr marL="57150" marR="0" lvl="1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PCF Matric for monitoring</a:t>
              </a:r>
            </a:p>
            <a:p>
              <a:pPr marL="57150" marR="0" lvl="1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Circuit Breaker dashboard  for service status</a:t>
              </a:r>
            </a:p>
            <a:p>
              <a:pPr marL="57150" marR="0" lvl="1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Log visualization – </a:t>
              </a:r>
              <a:r>
                <a:rPr kumimoji="0" lang="en-US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Kibana</a:t>
              </a: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 dashboard for consolidated log view</a:t>
              </a:r>
            </a:p>
            <a:p>
              <a:pPr marL="57150" marR="0" lvl="1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Service Traceability – end to end tracing visualization using </a:t>
              </a:r>
              <a:r>
                <a:rPr kumimoji="0" lang="en-US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Zipkin</a:t>
              </a: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 dashboard</a:t>
              </a:r>
            </a:p>
            <a:p>
              <a:pPr marL="57150" marR="0" lvl="1" indent="-57150" defTabSz="266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Application Performance Monitoring – </a:t>
              </a:r>
              <a:r>
                <a:rPr kumimoji="0" lang="en-US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AppDynamics</a:t>
              </a: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 or New Relic tool dashboard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497291" y="1159650"/>
              <a:ext cx="2147375" cy="1564435"/>
            </a:xfrm>
            <a:prstGeom prst="ellipse">
              <a:avLst/>
            </a:prstGeom>
            <a:solidFill>
              <a:srgbClr val="194E5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sng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Principles &amp; Standards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DDD principles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REST principles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EDA / CEP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Eventual Consistency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12-factor App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oAuth2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88811" y="835772"/>
            <a:ext cx="461665" cy="5392506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 anchor="ctr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white"/>
                </a:solidFill>
                <a:latin typeface="Arial"/>
              </a:rPr>
              <a:t>Typical Solution Tenants for MSA</a:t>
            </a: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7862" y="6027516"/>
            <a:ext cx="1897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i="1" dirty="0" smtClean="0">
                <a:solidFill>
                  <a:srgbClr val="141414"/>
                </a:solidFill>
                <a:latin typeface="Arial"/>
              </a:rPr>
              <a:t>PCF is considered as PAAS</a:t>
            </a:r>
          </a:p>
        </p:txBody>
      </p:sp>
      <p:sp>
        <p:nvSpPr>
          <p:cNvPr id="45" name="Oval 44"/>
          <p:cNvSpPr/>
          <p:nvPr/>
        </p:nvSpPr>
        <p:spPr>
          <a:xfrm>
            <a:off x="9616008" y="840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2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Specific API Access Strategy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616008" y="840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B</a:t>
            </a:r>
            <a:endParaRPr 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29958220"/>
              </p:ext>
            </p:extLst>
          </p:nvPr>
        </p:nvGraphicFramePr>
        <p:xfrm>
          <a:off x="543000" y="764704"/>
          <a:ext cx="10369152" cy="572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71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Orchestration Approach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616008" y="840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</a:t>
            </a:r>
            <a:endParaRPr 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07892446"/>
              </p:ext>
            </p:extLst>
          </p:nvPr>
        </p:nvGraphicFramePr>
        <p:xfrm>
          <a:off x="543000" y="764704"/>
          <a:ext cx="10369152" cy="572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76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Orchestration, UW Flow Realization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616008" y="840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92" y="692696"/>
            <a:ext cx="7509352" cy="5760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473720" y="764704"/>
            <a:ext cx="3024336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Salient Points</a:t>
            </a:r>
          </a:p>
          <a:p>
            <a:endParaRPr lang="en-US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Each external and internal applications call experience API for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Experience API transforms data and call corresponding reusable Domain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Application MS manage state change info of application in a service datastore (using </a:t>
            </a:r>
            <a:r>
              <a:rPr lang="en-US" sz="1200" dirty="0" err="1" smtClean="0"/>
              <a:t>MongoDB</a:t>
            </a:r>
            <a:r>
              <a:rPr lang="en-US" sz="1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 dedicated UW Saga service manage all the required orchestrations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Saga service subscribes for application state change events to fire commands for other microservices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Saga service dehydrates state of process flow in its own DB (not shown in diagram for brevity)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Application domain service emits events after application state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Integration services take care of data transformation of destination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Event driven communications are done via </a:t>
            </a:r>
            <a:r>
              <a:rPr lang="en-US" sz="1200" dirty="0" err="1" smtClean="0"/>
              <a:t>RabbitMQ</a:t>
            </a:r>
            <a:r>
              <a:rPr lang="en-US" sz="1200" dirty="0" smtClean="0"/>
              <a:t> topic</a:t>
            </a:r>
          </a:p>
        </p:txBody>
      </p:sp>
    </p:spTree>
    <p:extLst>
      <p:ext uri="{BB962C8B-B14F-4D97-AF65-F5344CB8AC3E}">
        <p14:creationId xmlns:p14="http://schemas.microsoft.com/office/powerpoint/2010/main" val="21977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Data Persistence &amp; Caching Approach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616008" y="840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</a:t>
            </a:r>
            <a:endParaRPr 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36657594"/>
              </p:ext>
            </p:extLst>
          </p:nvPr>
        </p:nvGraphicFramePr>
        <p:xfrm>
          <a:off x="543000" y="764704"/>
          <a:ext cx="10369152" cy="572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88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Application Integration Approach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616008" y="840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</a:t>
            </a:r>
            <a:endParaRPr 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2908237"/>
              </p:ext>
            </p:extLst>
          </p:nvPr>
        </p:nvGraphicFramePr>
        <p:xfrm>
          <a:off x="543000" y="764704"/>
          <a:ext cx="10369152" cy="572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4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Management of Microservices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362" y="922644"/>
            <a:ext cx="10679798" cy="5170653"/>
            <a:chOff x="586504" y="871084"/>
            <a:chExt cx="11021688" cy="5241752"/>
          </a:xfrm>
        </p:grpSpPr>
        <p:grpSp>
          <p:nvGrpSpPr>
            <p:cNvPr id="5" name="Group 4"/>
            <p:cNvGrpSpPr/>
            <p:nvPr/>
          </p:nvGrpSpPr>
          <p:grpSpPr>
            <a:xfrm>
              <a:off x="586504" y="881974"/>
              <a:ext cx="5297240" cy="1102468"/>
              <a:chOff x="861717" y="661481"/>
              <a:chExt cx="3972930" cy="82685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61717" y="661481"/>
                <a:ext cx="1536971" cy="826851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Containerization of microservices</a:t>
                </a:r>
                <a:endParaRPr 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175264" y="685796"/>
                <a:ext cx="1659383" cy="778213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 defTabSz="609585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 smtClean="0">
                    <a:solidFill>
                      <a:srgbClr val="141414"/>
                    </a:solidFill>
                    <a:latin typeface="Arial"/>
                  </a:rPr>
                  <a:t>Use PCF Elastic Runtime to run Spring Boot Application. Later PKS can be leveraged also</a:t>
                </a:r>
                <a:endParaRPr lang="en-US" sz="1050" dirty="0">
                  <a:solidFill>
                    <a:srgbClr val="141414"/>
                  </a:solidFill>
                  <a:latin typeface="Arial"/>
                </a:endParaRPr>
              </a:p>
              <a:p>
                <a:pPr algn="just" defTabSz="609585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50" dirty="0">
                  <a:solidFill>
                    <a:srgbClr val="141414"/>
                  </a:solidFill>
                  <a:latin typeface="Arial"/>
                </a:endParaRPr>
              </a:p>
            </p:txBody>
          </p:sp>
          <p:sp>
            <p:nvSpPr>
              <p:cNvPr id="36" name="Right Arrow 35"/>
              <p:cNvSpPr/>
              <p:nvPr/>
            </p:nvSpPr>
            <p:spPr>
              <a:xfrm>
                <a:off x="2509738" y="914397"/>
                <a:ext cx="554476" cy="321013"/>
              </a:xfrm>
              <a:prstGeom prst="rightArrow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50">
                  <a:solidFill>
                    <a:srgbClr val="50B3CF"/>
                  </a:solidFill>
                  <a:latin typeface="Arial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86504" y="2154237"/>
              <a:ext cx="5297240" cy="1133464"/>
              <a:chOff x="861717" y="1627836"/>
              <a:chExt cx="3972930" cy="850098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861717" y="1651083"/>
                <a:ext cx="1536971" cy="826851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 smtClean="0">
                    <a:solidFill>
                      <a:srgbClr val="141414"/>
                    </a:solidFill>
                    <a:latin typeface="Arial"/>
                  </a:rPr>
                  <a:t>Log aggregation</a:t>
                </a:r>
                <a:endParaRPr lang="en-US" sz="1050" dirty="0">
                  <a:solidFill>
                    <a:srgbClr val="141414"/>
                  </a:solidFill>
                  <a:latin typeface="Arial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175264" y="1627836"/>
                <a:ext cx="1659383" cy="825777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 defTabSz="609585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 smtClean="0">
                    <a:solidFill>
                      <a:srgbClr val="141414"/>
                    </a:solidFill>
                    <a:latin typeface="Arial"/>
                  </a:rPr>
                  <a:t>Use PCF Metric to aggregate log from services. Configure PCF Nozzle to push log to </a:t>
                </a:r>
                <a:r>
                  <a:rPr lang="en-US" sz="1050" dirty="0" err="1" smtClean="0">
                    <a:solidFill>
                      <a:srgbClr val="141414"/>
                    </a:solidFill>
                    <a:latin typeface="Arial"/>
                  </a:rPr>
                  <a:t>Sumologic</a:t>
                </a:r>
                <a:r>
                  <a:rPr lang="en-US" sz="1050" dirty="0" smtClean="0">
                    <a:solidFill>
                      <a:srgbClr val="141414"/>
                    </a:solidFill>
                    <a:latin typeface="Arial"/>
                  </a:rPr>
                  <a:t> analytics platform</a:t>
                </a:r>
                <a:endParaRPr lang="en-US" sz="1050" dirty="0">
                  <a:solidFill>
                    <a:srgbClr val="141414"/>
                  </a:solidFill>
                  <a:latin typeface="Arial"/>
                </a:endParaRPr>
              </a:p>
            </p:txBody>
          </p:sp>
          <p:sp>
            <p:nvSpPr>
              <p:cNvPr id="33" name="Right Arrow 32"/>
              <p:cNvSpPr/>
              <p:nvPr/>
            </p:nvSpPr>
            <p:spPr>
              <a:xfrm>
                <a:off x="2509738" y="1903999"/>
                <a:ext cx="554476" cy="321013"/>
              </a:xfrm>
              <a:prstGeom prst="rightArrow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50">
                  <a:solidFill>
                    <a:srgbClr val="50B3CF"/>
                  </a:solidFill>
                  <a:latin typeface="Arial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86504" y="3488493"/>
              <a:ext cx="5297240" cy="1102468"/>
              <a:chOff x="861717" y="2616370"/>
              <a:chExt cx="3972930" cy="82685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861717" y="2616370"/>
                <a:ext cx="1536971" cy="826851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solidFill>
                      <a:srgbClr val="141414"/>
                    </a:solidFill>
                    <a:latin typeface="Arial"/>
                  </a:rPr>
                  <a:t>Manage elastic load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175264" y="2640685"/>
                <a:ext cx="1659383" cy="778213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 defTabSz="609585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solidFill>
                      <a:srgbClr val="141414"/>
                    </a:solidFill>
                    <a:latin typeface="Arial"/>
                  </a:rPr>
                  <a:t>Use </a:t>
                </a:r>
                <a:r>
                  <a:rPr lang="en-US" sz="1050" b="1" dirty="0">
                    <a:solidFill>
                      <a:srgbClr val="141414"/>
                    </a:solidFill>
                    <a:latin typeface="Arial"/>
                  </a:rPr>
                  <a:t>auto-scale</a:t>
                </a:r>
                <a:r>
                  <a:rPr lang="en-US" sz="1050" dirty="0">
                    <a:solidFill>
                      <a:srgbClr val="141414"/>
                    </a:solidFill>
                    <a:latin typeface="Arial"/>
                  </a:rPr>
                  <a:t> features of </a:t>
                </a:r>
                <a:r>
                  <a:rPr lang="en-US" sz="1050" dirty="0" smtClean="0">
                    <a:solidFill>
                      <a:srgbClr val="141414"/>
                    </a:solidFill>
                    <a:latin typeface="Arial"/>
                  </a:rPr>
                  <a:t>PCF, </a:t>
                </a:r>
                <a:r>
                  <a:rPr lang="en-US" sz="1050" dirty="0">
                    <a:solidFill>
                      <a:srgbClr val="141414"/>
                    </a:solidFill>
                    <a:latin typeface="Arial"/>
                  </a:rPr>
                  <a:t>manage scaling with configuration rules</a:t>
                </a: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2509738" y="2869286"/>
                <a:ext cx="554476" cy="321013"/>
              </a:xfrm>
              <a:prstGeom prst="rightArrow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50">
                  <a:solidFill>
                    <a:srgbClr val="50B3CF"/>
                  </a:solidFill>
                  <a:latin typeface="Arial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86504" y="4758953"/>
              <a:ext cx="5297240" cy="1353883"/>
              <a:chOff x="861717" y="2616370"/>
              <a:chExt cx="3972930" cy="101541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861717" y="2616370"/>
                <a:ext cx="1536971" cy="826851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 smtClean="0">
                    <a:solidFill>
                      <a:srgbClr val="141414"/>
                    </a:solidFill>
                    <a:latin typeface="Arial"/>
                  </a:rPr>
                  <a:t>Service Monitoring</a:t>
                </a:r>
                <a:endParaRPr lang="en-US" sz="1050" dirty="0">
                  <a:solidFill>
                    <a:srgbClr val="141414"/>
                  </a:solidFill>
                  <a:latin typeface="Arial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175264" y="2640685"/>
                <a:ext cx="1659383" cy="991097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 defTabSz="609585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 smtClean="0">
                    <a:solidFill>
                      <a:srgbClr val="141414"/>
                    </a:solidFill>
                    <a:latin typeface="Arial"/>
                  </a:rPr>
                  <a:t>Use Spring Actuator to collect service matrix and visualization</a:t>
                </a:r>
              </a:p>
              <a:p>
                <a:pPr algn="just" defTabSz="609585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 smtClean="0">
                    <a:solidFill>
                      <a:srgbClr val="141414"/>
                    </a:solidFill>
                    <a:latin typeface="Arial"/>
                  </a:rPr>
                  <a:t>For advanced feature use New Relic or </a:t>
                </a:r>
                <a:r>
                  <a:rPr lang="en-US" sz="1050" dirty="0" err="1" smtClean="0">
                    <a:solidFill>
                      <a:srgbClr val="141414"/>
                    </a:solidFill>
                    <a:latin typeface="Arial"/>
                  </a:rPr>
                  <a:t>AppDynamics</a:t>
                </a:r>
                <a:r>
                  <a:rPr lang="en-US" sz="1050" dirty="0" smtClean="0">
                    <a:solidFill>
                      <a:srgbClr val="141414"/>
                    </a:solidFill>
                    <a:latin typeface="Arial"/>
                  </a:rPr>
                  <a:t>, configured with PCF service broker</a:t>
                </a:r>
                <a:endParaRPr lang="en-US" sz="1050" dirty="0">
                  <a:solidFill>
                    <a:srgbClr val="141414"/>
                  </a:solidFill>
                  <a:latin typeface="Arial"/>
                </a:endParaRPr>
              </a:p>
            </p:txBody>
          </p:sp>
          <p:sp>
            <p:nvSpPr>
              <p:cNvPr id="27" name="Right Arrow 26"/>
              <p:cNvSpPr/>
              <p:nvPr/>
            </p:nvSpPr>
            <p:spPr>
              <a:xfrm>
                <a:off x="2509738" y="2869286"/>
                <a:ext cx="554476" cy="321013"/>
              </a:xfrm>
              <a:prstGeom prst="rightArrow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50">
                  <a:solidFill>
                    <a:srgbClr val="50B3CF"/>
                  </a:solidFill>
                  <a:latin typeface="Arial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310952" y="871084"/>
              <a:ext cx="5297240" cy="1102468"/>
              <a:chOff x="861717" y="661481"/>
              <a:chExt cx="3972930" cy="82685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861717" y="661481"/>
                <a:ext cx="1536971" cy="826851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 smtClean="0">
                    <a:solidFill>
                      <a:srgbClr val="141414"/>
                    </a:solidFill>
                    <a:latin typeface="Arial"/>
                  </a:rPr>
                  <a:t>Service Discovery</a:t>
                </a:r>
                <a:endParaRPr lang="en-US" sz="1050" dirty="0">
                  <a:solidFill>
                    <a:srgbClr val="141414"/>
                  </a:solidFill>
                  <a:latin typeface="Arial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175264" y="685796"/>
                <a:ext cx="1659383" cy="778213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 defTabSz="609585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 smtClean="0">
                    <a:solidFill>
                      <a:srgbClr val="141414"/>
                    </a:solidFill>
                    <a:latin typeface="Arial"/>
                  </a:rPr>
                  <a:t>Use PCF </a:t>
                </a:r>
                <a:r>
                  <a:rPr lang="en-US" sz="1050" b="1" dirty="0" smtClean="0">
                    <a:solidFill>
                      <a:srgbClr val="141414"/>
                    </a:solidFill>
                    <a:latin typeface="Arial"/>
                  </a:rPr>
                  <a:t>Discovery service </a:t>
                </a:r>
                <a:r>
                  <a:rPr lang="en-US" sz="1050" dirty="0" smtClean="0">
                    <a:solidFill>
                      <a:srgbClr val="141414"/>
                    </a:solidFill>
                    <a:latin typeface="Arial"/>
                  </a:rPr>
                  <a:t>to register &amp; bind containerized microservices</a:t>
                </a:r>
                <a:endParaRPr lang="en-US" sz="1050" dirty="0">
                  <a:solidFill>
                    <a:srgbClr val="141414"/>
                  </a:solidFill>
                  <a:latin typeface="Arial"/>
                </a:endParaRPr>
              </a:p>
            </p:txBody>
          </p:sp>
          <p:sp>
            <p:nvSpPr>
              <p:cNvPr id="24" name="Right Arrow 23"/>
              <p:cNvSpPr/>
              <p:nvPr/>
            </p:nvSpPr>
            <p:spPr>
              <a:xfrm>
                <a:off x="2509738" y="914397"/>
                <a:ext cx="554476" cy="321013"/>
              </a:xfrm>
              <a:prstGeom prst="rightArrow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50">
                  <a:solidFill>
                    <a:srgbClr val="50B3CF"/>
                  </a:solidFill>
                  <a:latin typeface="Arial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310952" y="2154237"/>
              <a:ext cx="5297240" cy="1102468"/>
              <a:chOff x="861717" y="661481"/>
              <a:chExt cx="3972930" cy="82685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861717" y="661481"/>
                <a:ext cx="1536971" cy="826851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 smtClean="0">
                    <a:solidFill>
                      <a:srgbClr val="141414"/>
                    </a:solidFill>
                    <a:latin typeface="Arial"/>
                  </a:rPr>
                  <a:t>Service Resiliency</a:t>
                </a:r>
                <a:endParaRPr lang="en-US" sz="1050" dirty="0">
                  <a:solidFill>
                    <a:srgbClr val="141414"/>
                  </a:solidFill>
                  <a:latin typeface="Arial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175264" y="685796"/>
                <a:ext cx="1659383" cy="778213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 defTabSz="609585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solidFill>
                      <a:srgbClr val="141414"/>
                    </a:solidFill>
                    <a:latin typeface="Arial"/>
                  </a:rPr>
                  <a:t>Use </a:t>
                </a:r>
                <a:r>
                  <a:rPr lang="en-US" sz="1050" dirty="0" err="1" smtClean="0">
                    <a:solidFill>
                      <a:srgbClr val="141414"/>
                    </a:solidFill>
                    <a:latin typeface="Arial"/>
                  </a:rPr>
                  <a:t>Hystrix</a:t>
                </a:r>
                <a:r>
                  <a:rPr lang="en-US" sz="1050" dirty="0" smtClean="0">
                    <a:solidFill>
                      <a:srgbClr val="141414"/>
                    </a:solidFill>
                    <a:latin typeface="Arial"/>
                  </a:rPr>
                  <a:t> based PCF </a:t>
                </a:r>
                <a:r>
                  <a:rPr lang="en-US" sz="1050" b="1" dirty="0" smtClean="0">
                    <a:solidFill>
                      <a:srgbClr val="141414"/>
                    </a:solidFill>
                    <a:latin typeface="Arial"/>
                  </a:rPr>
                  <a:t>Circuit </a:t>
                </a:r>
                <a:r>
                  <a:rPr lang="en-US" sz="1050" b="1" dirty="0">
                    <a:solidFill>
                      <a:srgbClr val="141414"/>
                    </a:solidFill>
                    <a:latin typeface="Arial"/>
                  </a:rPr>
                  <a:t>Breaker </a:t>
                </a:r>
                <a:r>
                  <a:rPr lang="en-US" sz="1050" dirty="0">
                    <a:solidFill>
                      <a:srgbClr val="141414"/>
                    </a:solidFill>
                    <a:latin typeface="Arial"/>
                  </a:rPr>
                  <a:t>to identify &amp; isolate failed instances &amp; prevent cascading failure</a:t>
                </a:r>
              </a:p>
            </p:txBody>
          </p:sp>
          <p:sp>
            <p:nvSpPr>
              <p:cNvPr id="21" name="Right Arrow 20"/>
              <p:cNvSpPr/>
              <p:nvPr/>
            </p:nvSpPr>
            <p:spPr>
              <a:xfrm>
                <a:off x="2509738" y="914397"/>
                <a:ext cx="554476" cy="321013"/>
              </a:xfrm>
              <a:prstGeom prst="rightArrow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50">
                  <a:solidFill>
                    <a:srgbClr val="50B3CF"/>
                  </a:solidFill>
                  <a:latin typeface="Arial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310952" y="3488494"/>
              <a:ext cx="5297240" cy="1102468"/>
              <a:chOff x="861717" y="661481"/>
              <a:chExt cx="3972930" cy="826851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61717" y="661481"/>
                <a:ext cx="1536971" cy="826851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 smtClean="0">
                    <a:solidFill>
                      <a:srgbClr val="141414"/>
                    </a:solidFill>
                    <a:latin typeface="Arial"/>
                  </a:rPr>
                  <a:t>Service Configuration</a:t>
                </a:r>
                <a:endParaRPr lang="en-US" sz="1050" dirty="0">
                  <a:solidFill>
                    <a:srgbClr val="141414"/>
                  </a:solidFill>
                  <a:latin typeface="Arial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175264" y="685796"/>
                <a:ext cx="1659383" cy="778213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 defTabSz="609585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solidFill>
                      <a:srgbClr val="141414"/>
                    </a:solidFill>
                    <a:latin typeface="Arial"/>
                  </a:rPr>
                  <a:t>Use </a:t>
                </a:r>
                <a:r>
                  <a:rPr lang="en-US" sz="1050" dirty="0" smtClean="0">
                    <a:solidFill>
                      <a:srgbClr val="141414"/>
                    </a:solidFill>
                    <a:latin typeface="Arial"/>
                  </a:rPr>
                  <a:t>PCF </a:t>
                </a:r>
                <a:r>
                  <a:rPr lang="en-US" sz="1050" b="1" dirty="0" smtClean="0">
                    <a:solidFill>
                      <a:srgbClr val="141414"/>
                    </a:solidFill>
                    <a:latin typeface="Arial"/>
                  </a:rPr>
                  <a:t>Configuration</a:t>
                </a:r>
                <a:r>
                  <a:rPr lang="en-US" sz="1050" dirty="0" smtClean="0">
                    <a:solidFill>
                      <a:srgbClr val="141414"/>
                    </a:solidFill>
                    <a:latin typeface="Arial"/>
                  </a:rPr>
                  <a:t> </a:t>
                </a:r>
                <a:r>
                  <a:rPr lang="en-US" sz="1050" dirty="0">
                    <a:solidFill>
                      <a:srgbClr val="141414"/>
                    </a:solidFill>
                    <a:latin typeface="Arial"/>
                  </a:rPr>
                  <a:t>service to manage environment specific service </a:t>
                </a:r>
                <a:r>
                  <a:rPr lang="en-US" sz="1050" dirty="0" smtClean="0">
                    <a:solidFill>
                      <a:srgbClr val="141414"/>
                    </a:solidFill>
                    <a:latin typeface="Arial"/>
                  </a:rPr>
                  <a:t>configuration</a:t>
                </a:r>
                <a:endParaRPr lang="en-US" sz="1050" dirty="0">
                  <a:solidFill>
                    <a:srgbClr val="141414"/>
                  </a:solidFill>
                  <a:latin typeface="Arial"/>
                </a:endParaRPr>
              </a:p>
            </p:txBody>
          </p:sp>
          <p:sp>
            <p:nvSpPr>
              <p:cNvPr id="18" name="Right Arrow 17"/>
              <p:cNvSpPr/>
              <p:nvPr/>
            </p:nvSpPr>
            <p:spPr>
              <a:xfrm>
                <a:off x="2509738" y="914397"/>
                <a:ext cx="554476" cy="321013"/>
              </a:xfrm>
              <a:prstGeom prst="rightArrow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50">
                  <a:solidFill>
                    <a:srgbClr val="50B3CF"/>
                  </a:solidFill>
                  <a:latin typeface="Arial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310951" y="4791373"/>
              <a:ext cx="5297240" cy="1102468"/>
              <a:chOff x="861717" y="661481"/>
              <a:chExt cx="3972930" cy="826851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861717" y="661481"/>
                <a:ext cx="1536971" cy="826851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 smtClean="0">
                    <a:solidFill>
                      <a:srgbClr val="141414"/>
                    </a:solidFill>
                    <a:latin typeface="Arial"/>
                  </a:rPr>
                  <a:t>Zero down-time Service Deployment</a:t>
                </a:r>
                <a:endParaRPr lang="en-US" sz="1050" dirty="0">
                  <a:solidFill>
                    <a:srgbClr val="141414"/>
                  </a:solidFill>
                  <a:latin typeface="Arial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175264" y="685796"/>
                <a:ext cx="1659383" cy="778213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 defTabSz="609585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 smtClean="0">
                    <a:solidFill>
                      <a:srgbClr val="141414"/>
                    </a:solidFill>
                    <a:latin typeface="Arial"/>
                  </a:rPr>
                  <a:t>Use PCF Blue Green deployment features to deploy zero shutdown service deployment</a:t>
                </a:r>
                <a:endParaRPr lang="en-US" sz="1050" b="1" dirty="0">
                  <a:solidFill>
                    <a:srgbClr val="141414"/>
                  </a:solidFill>
                  <a:latin typeface="Arial"/>
                </a:endParaRPr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2509738" y="914397"/>
                <a:ext cx="554476" cy="321013"/>
              </a:xfrm>
              <a:prstGeom prst="rightArrow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85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50">
                  <a:solidFill>
                    <a:srgbClr val="50B3CF"/>
                  </a:solidFill>
                  <a:latin typeface="Arial"/>
                </a:endParaRPr>
              </a:p>
            </p:txBody>
          </p:sp>
        </p:grpSp>
      </p:grpSp>
      <p:sp>
        <p:nvSpPr>
          <p:cNvPr id="37" name="Oval 36"/>
          <p:cNvSpPr/>
          <p:nvPr/>
        </p:nvSpPr>
        <p:spPr>
          <a:xfrm>
            <a:off x="9246628" y="9976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4770" y="9976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902912" y="9976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J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231054" y="9976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1" name="Oval 40"/>
          <p:cNvSpPr/>
          <p:nvPr/>
        </p:nvSpPr>
        <p:spPr>
          <a:xfrm>
            <a:off x="9246628" y="45518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77223" y="45518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907818" y="45518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238413" y="45518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2720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903040" y="4797152"/>
            <a:ext cx="2657877" cy="60323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200" dirty="0">
                <a:solidFill>
                  <a:srgbClr val="003D6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275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15008" y="692696"/>
            <a:ext cx="12268199" cy="5675456"/>
            <a:chOff x="914400" y="881885"/>
            <a:chExt cx="7063314" cy="4330987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928688" y="1408315"/>
              <a:ext cx="5079928" cy="484187"/>
            </a:xfrm>
            <a:prstGeom prst="roundRect">
              <a:avLst>
                <a:gd name="adj" fmla="val 11859"/>
              </a:avLst>
            </a:prstGeom>
            <a:solidFill>
              <a:srgbClr val="FFFFFF">
                <a:alpha val="21000"/>
              </a:srgb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1752600" y="1488186"/>
              <a:ext cx="3764469" cy="35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6DB33F"/>
                </a:buClr>
                <a:buFont typeface="Wingdings" pitchFamily="2" charset="2"/>
                <a:tabLst>
                  <a:tab pos="1452563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en-US" b="1" dirty="0" smtClean="0">
                  <a:solidFill>
                    <a:schemeClr val="accent1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Microservice &amp; Cloud Native Arch Characteristics</a:t>
              </a:r>
              <a:endParaRPr lang="en-US" altLang="en-US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927279" y="3085563"/>
              <a:ext cx="5081336" cy="506412"/>
            </a:xfrm>
            <a:prstGeom prst="roundRect">
              <a:avLst>
                <a:gd name="adj" fmla="val 11859"/>
              </a:avLst>
            </a:prstGeom>
            <a:solidFill>
              <a:srgbClr val="FFFFFF">
                <a:alpha val="29000"/>
              </a:srgb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1755955" y="3199832"/>
              <a:ext cx="4252660" cy="35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6DB33F"/>
                </a:buClr>
                <a:buFont typeface="Wingdings" pitchFamily="2" charset="2"/>
                <a:tabLst>
                  <a:tab pos="1452563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Calibri" pitchFamily="34" charset="0"/>
                </a:rPr>
                <a:t>Migration Strategy</a:t>
              </a:r>
              <a:endParaRPr lang="en-US" altLang="en-US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8" name="Picture 7" descr="C:\Documents and Settings\159496\My Documents\My Pictures\page.png"/>
            <p:cNvPicPr>
              <a:picLocks noChangeAspect="1" noChangeArrowheads="1"/>
            </p:cNvPicPr>
            <p:nvPr/>
          </p:nvPicPr>
          <p:blipFill>
            <a:blip r:embed="rId2" cstate="print"/>
            <a:srcRect r="772"/>
            <a:stretch>
              <a:fillRect/>
            </a:stretch>
          </p:blipFill>
          <p:spPr bwMode="auto">
            <a:xfrm flipH="1">
              <a:off x="920262" y="1417079"/>
              <a:ext cx="644513" cy="476048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</p:pic>
        <p:pic>
          <p:nvPicPr>
            <p:cNvPr id="9" name="Picture 8" descr="C:\Documents and Settings\159496\My Documents\My Pictures\page.png"/>
            <p:cNvPicPr>
              <a:picLocks noChangeAspect="1" noChangeArrowheads="1"/>
            </p:cNvPicPr>
            <p:nvPr/>
          </p:nvPicPr>
          <p:blipFill>
            <a:blip r:embed="rId2" cstate="print"/>
            <a:srcRect r="772"/>
            <a:stretch>
              <a:fillRect/>
            </a:stretch>
          </p:blipFill>
          <p:spPr bwMode="auto">
            <a:xfrm flipH="1">
              <a:off x="933141" y="3109719"/>
              <a:ext cx="644513" cy="476048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</p:pic>
        <p:sp>
          <p:nvSpPr>
            <p:cNvPr id="10" name="Rounded Rectangle 9"/>
            <p:cNvSpPr/>
            <p:nvPr/>
          </p:nvSpPr>
          <p:spPr bwMode="auto">
            <a:xfrm>
              <a:off x="927279" y="3642371"/>
              <a:ext cx="5081336" cy="484811"/>
            </a:xfrm>
            <a:prstGeom prst="roundRect">
              <a:avLst>
                <a:gd name="adj" fmla="val 11859"/>
              </a:avLst>
            </a:prstGeom>
            <a:solidFill>
              <a:srgbClr val="FFFFFF">
                <a:alpha val="29000"/>
              </a:srgb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765480" y="3736401"/>
              <a:ext cx="4153765" cy="35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6DB33F"/>
                </a:buClr>
                <a:buFont typeface="Wingdings" pitchFamily="2" charset="2"/>
                <a:tabLst>
                  <a:tab pos="1452563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Calibri" pitchFamily="34" charset="0"/>
                </a:rPr>
                <a:t>Assumptions &amp; Dependencies</a:t>
              </a:r>
              <a:endParaRPr lang="en-US" altLang="en-US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920788" y="2501721"/>
              <a:ext cx="5087827" cy="506412"/>
            </a:xfrm>
            <a:prstGeom prst="roundRect">
              <a:avLst>
                <a:gd name="adj" fmla="val 11859"/>
              </a:avLst>
            </a:prstGeom>
            <a:solidFill>
              <a:srgbClr val="FFFFFF">
                <a:alpha val="29000"/>
              </a:srgb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749464" y="2620770"/>
              <a:ext cx="4259152" cy="35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6DB33F"/>
                </a:buClr>
                <a:buFont typeface="Wingdings" pitchFamily="2" charset="2"/>
                <a:tabLst>
                  <a:tab pos="1452563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en-US" b="1" dirty="0" smtClean="0">
                  <a:solidFill>
                    <a:schemeClr val="accent1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Design Challenges</a:t>
              </a:r>
              <a:endParaRPr lang="en-US" altLang="en-US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4" name="Picture 13" descr="C:\Documents and Settings\159496\My Documents\My Pictures\page.png"/>
            <p:cNvPicPr>
              <a:picLocks noChangeAspect="1" noChangeArrowheads="1"/>
            </p:cNvPicPr>
            <p:nvPr/>
          </p:nvPicPr>
          <p:blipFill>
            <a:blip r:embed="rId2" cstate="print"/>
            <a:srcRect r="772"/>
            <a:stretch>
              <a:fillRect/>
            </a:stretch>
          </p:blipFill>
          <p:spPr bwMode="auto">
            <a:xfrm flipH="1">
              <a:off x="933141" y="3651134"/>
              <a:ext cx="644513" cy="476048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</p:pic>
        <p:pic>
          <p:nvPicPr>
            <p:cNvPr id="15" name="Picture 14" descr="C:\Documents and Settings\159496\My Documents\My Pictures\page.png"/>
            <p:cNvPicPr>
              <a:picLocks noChangeAspect="1" noChangeArrowheads="1"/>
            </p:cNvPicPr>
            <p:nvPr/>
          </p:nvPicPr>
          <p:blipFill>
            <a:blip r:embed="rId2" cstate="print"/>
            <a:srcRect r="772"/>
            <a:stretch>
              <a:fillRect/>
            </a:stretch>
          </p:blipFill>
          <p:spPr bwMode="auto">
            <a:xfrm flipH="1">
              <a:off x="926650" y="2525877"/>
              <a:ext cx="644513" cy="476048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</p:pic>
        <p:sp>
          <p:nvSpPr>
            <p:cNvPr id="16" name="Rounded Rectangle 15"/>
            <p:cNvSpPr/>
            <p:nvPr/>
          </p:nvSpPr>
          <p:spPr bwMode="auto">
            <a:xfrm>
              <a:off x="921428" y="1944885"/>
              <a:ext cx="5087188" cy="484187"/>
            </a:xfrm>
            <a:prstGeom prst="roundRect">
              <a:avLst>
                <a:gd name="adj" fmla="val 11859"/>
              </a:avLst>
            </a:prstGeom>
            <a:solidFill>
              <a:srgbClr val="FFFFFF">
                <a:alpha val="29000"/>
              </a:srgb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1759628" y="2004993"/>
              <a:ext cx="4248987" cy="35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6DB33F"/>
                </a:buClr>
                <a:buFont typeface="Wingdings" pitchFamily="2" charset="2"/>
                <a:tabLst>
                  <a:tab pos="1452563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en-US" b="1" dirty="0" smtClean="0">
                  <a:solidFill>
                    <a:schemeClr val="accent1">
                      <a:lumMod val="75000"/>
                    </a:schemeClr>
                  </a:solidFill>
                  <a:latin typeface="Calibri" pitchFamily="34" charset="0"/>
                </a:rPr>
                <a:t>Representative service</a:t>
              </a:r>
              <a:endParaRPr lang="en-US" altLang="en-US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8" name="Picture 17" descr="C:\Documents and Settings\159496\My Documents\My Pictures\page.png"/>
            <p:cNvPicPr>
              <a:picLocks noChangeAspect="1" noChangeArrowheads="1"/>
            </p:cNvPicPr>
            <p:nvPr/>
          </p:nvPicPr>
          <p:blipFill>
            <a:blip r:embed="rId2" cstate="print"/>
            <a:srcRect r="772"/>
            <a:stretch>
              <a:fillRect/>
            </a:stretch>
          </p:blipFill>
          <p:spPr bwMode="auto">
            <a:xfrm flipH="1">
              <a:off x="927290" y="1953649"/>
              <a:ext cx="644513" cy="476048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</p:pic>
        <p:sp>
          <p:nvSpPr>
            <p:cNvPr id="19" name="Rounded Rectangle 21"/>
            <p:cNvSpPr/>
            <p:nvPr/>
          </p:nvSpPr>
          <p:spPr bwMode="auto">
            <a:xfrm>
              <a:off x="914400" y="4171253"/>
              <a:ext cx="5094215" cy="506412"/>
            </a:xfrm>
            <a:prstGeom prst="roundRect">
              <a:avLst>
                <a:gd name="adj" fmla="val 11859"/>
              </a:avLst>
            </a:prstGeom>
            <a:solidFill>
              <a:srgbClr val="FFFFFF">
                <a:alpha val="29000"/>
              </a:srgb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1743075" y="4279330"/>
              <a:ext cx="4176170" cy="35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6DB33F"/>
                </a:buClr>
                <a:buFont typeface="Wingdings" pitchFamily="2" charset="2"/>
                <a:tabLst>
                  <a:tab pos="1452563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en-US" b="1" dirty="0">
                  <a:solidFill>
                    <a:schemeClr val="accent1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Indicative Executive Plan</a:t>
              </a:r>
            </a:p>
          </p:txBody>
        </p:sp>
        <p:pic>
          <p:nvPicPr>
            <p:cNvPr id="21" name="Picture 20" descr="C:\Documents and Settings\159496\My Documents\My Pictures\page.png"/>
            <p:cNvPicPr>
              <a:picLocks noChangeAspect="1" noChangeArrowheads="1"/>
            </p:cNvPicPr>
            <p:nvPr/>
          </p:nvPicPr>
          <p:blipFill>
            <a:blip r:embed="rId2" cstate="print"/>
            <a:srcRect r="772"/>
            <a:stretch>
              <a:fillRect/>
            </a:stretch>
          </p:blipFill>
          <p:spPr bwMode="auto">
            <a:xfrm flipH="1">
              <a:off x="920262" y="4195409"/>
              <a:ext cx="644513" cy="476048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</p:pic>
        <p:sp>
          <p:nvSpPr>
            <p:cNvPr id="22" name="Rounded Rectangle 24"/>
            <p:cNvSpPr/>
            <p:nvPr/>
          </p:nvSpPr>
          <p:spPr bwMode="auto">
            <a:xfrm>
              <a:off x="927279" y="4728061"/>
              <a:ext cx="5081336" cy="484811"/>
            </a:xfrm>
            <a:prstGeom prst="roundRect">
              <a:avLst>
                <a:gd name="adj" fmla="val 11859"/>
              </a:avLst>
            </a:prstGeom>
            <a:solidFill>
              <a:srgbClr val="FFFFFF">
                <a:alpha val="29000"/>
              </a:srgb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1765480" y="4819995"/>
              <a:ext cx="3975020" cy="35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6DB33F"/>
                </a:buClr>
                <a:buFont typeface="Wingdings" pitchFamily="2" charset="2"/>
                <a:tabLst>
                  <a:tab pos="1452563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en-US" b="1" dirty="0">
                  <a:solidFill>
                    <a:schemeClr val="accent1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Commercials</a:t>
              </a:r>
              <a:endPara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4" name="Picture 23" descr="C:\Documents and Settings\159496\My Documents\My Pictures\page.png"/>
            <p:cNvPicPr>
              <a:picLocks noChangeAspect="1" noChangeArrowheads="1"/>
            </p:cNvPicPr>
            <p:nvPr/>
          </p:nvPicPr>
          <p:blipFill>
            <a:blip r:embed="rId2" cstate="print"/>
            <a:srcRect r="772"/>
            <a:stretch>
              <a:fillRect/>
            </a:stretch>
          </p:blipFill>
          <p:spPr bwMode="auto">
            <a:xfrm flipH="1">
              <a:off x="933141" y="4736824"/>
              <a:ext cx="644513" cy="476048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</p:pic>
        <p:sp>
          <p:nvSpPr>
            <p:cNvPr id="25" name="Rounded Rectangle 3"/>
            <p:cNvSpPr/>
            <p:nvPr/>
          </p:nvSpPr>
          <p:spPr bwMode="auto">
            <a:xfrm>
              <a:off x="936474" y="881885"/>
              <a:ext cx="5072142" cy="484187"/>
            </a:xfrm>
            <a:prstGeom prst="roundRect">
              <a:avLst>
                <a:gd name="adj" fmla="val 11859"/>
              </a:avLst>
            </a:prstGeom>
            <a:solidFill>
              <a:srgbClr val="FFFFFF">
                <a:alpha val="21000"/>
              </a:srgb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ＭＳ Ｐゴシック" pitchFamily="-12" charset="-128"/>
                <a:cs typeface="Calibri" pitchFamily="34" charset="0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760386" y="958085"/>
              <a:ext cx="6217328" cy="35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6DB33F"/>
                </a:buClr>
                <a:buFont typeface="Wingdings" pitchFamily="2" charset="2"/>
                <a:tabLst>
                  <a:tab pos="1452563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 sz="2000"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Arial" pitchFamily="34" charset="0"/>
                <a:buChar char="•"/>
                <a:tabLst>
                  <a:tab pos="1452563" algn="l"/>
                </a:tabLs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  <a:latin typeface="Calibri" pitchFamily="34" charset="0"/>
                </a:rPr>
                <a:t>What is Microservice</a:t>
              </a:r>
              <a:endParaRPr lang="en-US" altLang="en-US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7" name="Picture 26" descr="C:\Documents and Settings\159496\My Documents\My Pictures\page.png"/>
            <p:cNvPicPr>
              <a:picLocks noChangeAspect="1" noChangeArrowheads="1"/>
            </p:cNvPicPr>
            <p:nvPr/>
          </p:nvPicPr>
          <p:blipFill>
            <a:blip r:embed="rId2" cstate="print"/>
            <a:srcRect r="772"/>
            <a:stretch>
              <a:fillRect/>
            </a:stretch>
          </p:blipFill>
          <p:spPr bwMode="auto">
            <a:xfrm flipH="1">
              <a:off x="928048" y="890649"/>
              <a:ext cx="644513" cy="476048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506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Microservice ?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95671" y="1464722"/>
            <a:ext cx="11225964" cy="4470554"/>
            <a:chOff x="807491" y="1225795"/>
            <a:chExt cx="10635732" cy="5199822"/>
          </a:xfrm>
        </p:grpSpPr>
        <p:sp>
          <p:nvSpPr>
            <p:cNvPr id="19" name="TextBox 18"/>
            <p:cNvSpPr txBox="1"/>
            <p:nvPr/>
          </p:nvSpPr>
          <p:spPr>
            <a:xfrm>
              <a:off x="983957" y="4677293"/>
              <a:ext cx="10459264" cy="85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7924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8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* A distributed system is a software application in which components located on networked computers communicate and coordinate their actions by issuing calls or passing messages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07491" y="1225795"/>
              <a:ext cx="10635732" cy="2790983"/>
              <a:chOff x="836460" y="2230208"/>
              <a:chExt cx="7241414" cy="2093237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6461" y="2230208"/>
                <a:ext cx="2123705" cy="83729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924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8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4141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an </a:t>
                </a:r>
                <a:r>
                  <a:rPr kumimoji="0" lang="en-US" sz="208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4141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architectural style </a:t>
                </a:r>
                <a:r>
                  <a:rPr kumimoji="0" lang="en-US" sz="208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4141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to build a distributed system* where</a:t>
                </a:r>
                <a:endParaRPr kumimoji="0" lang="en-US" sz="208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395315" y="2230208"/>
                <a:ext cx="2123705" cy="83729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924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8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4141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 single application is broken into suite of </a:t>
                </a:r>
                <a:r>
                  <a:rPr kumimoji="0" lang="en-US" sz="208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4141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small services</a:t>
                </a:r>
                <a:r>
                  <a:rPr kumimoji="0" lang="en-US" sz="208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4141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,</a:t>
                </a:r>
                <a:endParaRPr kumimoji="0" lang="en-US" sz="208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54169" y="2230208"/>
                <a:ext cx="2123705" cy="83729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924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8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4141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use </a:t>
                </a:r>
                <a:r>
                  <a:rPr kumimoji="0" lang="en-US" sz="208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4141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event driven mechanism </a:t>
                </a:r>
                <a:r>
                  <a:rPr kumimoji="0" lang="en-US" sz="208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4141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for inter-service communication</a:t>
                </a:r>
                <a:endParaRPr kumimoji="0" lang="en-US" sz="208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954168" y="3486150"/>
                <a:ext cx="2123705" cy="83729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924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8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4141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built around </a:t>
                </a:r>
                <a:r>
                  <a:rPr kumimoji="0" lang="en-US" sz="208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4141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bounded contexts** </a:t>
                </a:r>
                <a:r>
                  <a:rPr kumimoji="0" lang="en-US" sz="208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4141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&amp; exposed as API</a:t>
                </a:r>
              </a:p>
            </p:txBody>
          </p:sp>
          <p:sp>
            <p:nvSpPr>
              <p:cNvPr id="26" name="Right Arrow 25"/>
              <p:cNvSpPr/>
              <p:nvPr/>
            </p:nvSpPr>
            <p:spPr>
              <a:xfrm>
                <a:off x="3039224" y="2452740"/>
                <a:ext cx="277033" cy="424593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924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8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" name="Right Arrow 26"/>
              <p:cNvSpPr/>
              <p:nvPr/>
            </p:nvSpPr>
            <p:spPr>
              <a:xfrm>
                <a:off x="5592516" y="2422458"/>
                <a:ext cx="277033" cy="424593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924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8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" name="Down Arrow 27"/>
              <p:cNvSpPr/>
              <p:nvPr/>
            </p:nvSpPr>
            <p:spPr>
              <a:xfrm>
                <a:off x="6863620" y="3143727"/>
                <a:ext cx="304800" cy="266199"/>
              </a:xfrm>
              <a:prstGeom prst="downArrow">
                <a:avLst/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924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8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395315" y="3486150"/>
                <a:ext cx="2123705" cy="83729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924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8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4141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package, deploy &amp; scale independently</a:t>
                </a: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5592516" y="3714297"/>
                <a:ext cx="277033" cy="381000"/>
              </a:xfrm>
              <a:prstGeom prst="leftArrow">
                <a:avLst/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924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8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36460" y="3486150"/>
                <a:ext cx="2123705" cy="83729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924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8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4141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support polyglot technologies &amp; persistence stores</a:t>
                </a: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3033661" y="3741481"/>
                <a:ext cx="277033" cy="381000"/>
              </a:xfrm>
              <a:prstGeom prst="leftArrow">
                <a:avLst/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79246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8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983957" y="5573617"/>
              <a:ext cx="10459264" cy="85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7924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8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** Bounded context is a conceptual boundary around business capability that is used in Domain Driven Design (DDD)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05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Principles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10754" y="1138136"/>
            <a:ext cx="11005454" cy="4379096"/>
            <a:chOff x="584200" y="1223282"/>
            <a:chExt cx="11379199" cy="4622799"/>
          </a:xfrm>
        </p:grpSpPr>
        <p:sp>
          <p:nvSpPr>
            <p:cNvPr id="34" name="Freeform 33"/>
            <p:cNvSpPr/>
            <p:nvPr/>
          </p:nvSpPr>
          <p:spPr>
            <a:xfrm>
              <a:off x="584200" y="1223282"/>
              <a:ext cx="3556000" cy="2133599"/>
            </a:xfrm>
            <a:custGeom>
              <a:avLst/>
              <a:gdLst>
                <a:gd name="connsiteX0" fmla="*/ 0 w 2667000"/>
                <a:gd name="connsiteY0" fmla="*/ 0 h 1600199"/>
                <a:gd name="connsiteX1" fmla="*/ 2667000 w 2667000"/>
                <a:gd name="connsiteY1" fmla="*/ 0 h 1600199"/>
                <a:gd name="connsiteX2" fmla="*/ 2667000 w 2667000"/>
                <a:gd name="connsiteY2" fmla="*/ 1600199 h 1600199"/>
                <a:gd name="connsiteX3" fmla="*/ 0 w 2667000"/>
                <a:gd name="connsiteY3" fmla="*/ 1600199 h 1600199"/>
                <a:gd name="connsiteX4" fmla="*/ 0 w 2667000"/>
                <a:gd name="connsiteY4" fmla="*/ 0 h 160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0" h="1600199">
                  <a:moveTo>
                    <a:pt x="0" y="0"/>
                  </a:moveTo>
                  <a:lnTo>
                    <a:pt x="2667000" y="0"/>
                  </a:lnTo>
                  <a:lnTo>
                    <a:pt x="2667000" y="1600199"/>
                  </a:lnTo>
                  <a:lnTo>
                    <a:pt x="0" y="16001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defTabSz="888978" fontAlgn="auto">
                <a:lnSpc>
                  <a:spcPct val="90000"/>
                </a:lnSpc>
                <a:spcAft>
                  <a:spcPct val="35000"/>
                </a:spcAft>
              </a:pPr>
              <a:r>
                <a:rPr lang="en-US" u="sng" dirty="0">
                  <a:solidFill>
                    <a:prstClr val="white"/>
                  </a:solidFill>
                  <a:latin typeface="Arial"/>
                </a:rPr>
                <a:t>High Cohesion</a:t>
              </a:r>
            </a:p>
            <a:p>
              <a:pPr marL="152396" lvl="1" indent="-152396" defTabSz="711182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400" dirty="0">
                  <a:solidFill>
                    <a:prstClr val="white"/>
                  </a:solidFill>
                  <a:latin typeface="Arial"/>
                </a:rPr>
                <a:t>Implement cohesive set of functionalities as service</a:t>
              </a:r>
            </a:p>
            <a:p>
              <a:pPr marL="152396" lvl="1" indent="-152396" defTabSz="711182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400" dirty="0">
                  <a:solidFill>
                    <a:prstClr val="white"/>
                  </a:solidFill>
                  <a:latin typeface="Arial"/>
                </a:rPr>
                <a:t>Service manage its own data &amp; logic separately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4495800" y="1223282"/>
              <a:ext cx="3556000" cy="2133599"/>
            </a:xfrm>
            <a:custGeom>
              <a:avLst/>
              <a:gdLst>
                <a:gd name="connsiteX0" fmla="*/ 0 w 2667000"/>
                <a:gd name="connsiteY0" fmla="*/ 0 h 1600199"/>
                <a:gd name="connsiteX1" fmla="*/ 2667000 w 2667000"/>
                <a:gd name="connsiteY1" fmla="*/ 0 h 1600199"/>
                <a:gd name="connsiteX2" fmla="*/ 2667000 w 2667000"/>
                <a:gd name="connsiteY2" fmla="*/ 1600199 h 1600199"/>
                <a:gd name="connsiteX3" fmla="*/ 0 w 2667000"/>
                <a:gd name="connsiteY3" fmla="*/ 1600199 h 1600199"/>
                <a:gd name="connsiteX4" fmla="*/ 0 w 2667000"/>
                <a:gd name="connsiteY4" fmla="*/ 0 h 160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0" h="1600199">
                  <a:moveTo>
                    <a:pt x="0" y="0"/>
                  </a:moveTo>
                  <a:lnTo>
                    <a:pt x="2667000" y="0"/>
                  </a:lnTo>
                  <a:lnTo>
                    <a:pt x="2667000" y="1600199"/>
                  </a:lnTo>
                  <a:lnTo>
                    <a:pt x="0" y="16001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84914"/>
                <a:satOff val="6015"/>
                <a:lumOff val="3255"/>
                <a:alphaOff val="0"/>
              </a:schemeClr>
            </a:fillRef>
            <a:effectRef idx="0">
              <a:schemeClr val="accent5">
                <a:hueOff val="-984914"/>
                <a:satOff val="6015"/>
                <a:lumOff val="325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defTabSz="888978" fontAlgn="auto">
                <a:lnSpc>
                  <a:spcPct val="90000"/>
                </a:lnSpc>
                <a:spcAft>
                  <a:spcPct val="35000"/>
                </a:spcAft>
              </a:pPr>
              <a:r>
                <a:rPr lang="en-US" u="sng" dirty="0">
                  <a:solidFill>
                    <a:prstClr val="white"/>
                  </a:solidFill>
                  <a:latin typeface="Arial"/>
                </a:rPr>
                <a:t>Loose Coupling</a:t>
              </a:r>
            </a:p>
            <a:p>
              <a:pPr marL="152396" lvl="1" indent="-152396" defTabSz="711182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400" dirty="0">
                  <a:solidFill>
                    <a:prstClr val="white"/>
                  </a:solidFill>
                  <a:latin typeface="Arial"/>
                </a:rPr>
                <a:t>Independently changeable services</a:t>
              </a:r>
            </a:p>
            <a:p>
              <a:pPr marL="152396" lvl="1" indent="-152396" defTabSz="711182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400" dirty="0">
                  <a:solidFill>
                    <a:prstClr val="white"/>
                  </a:solidFill>
                  <a:latin typeface="Arial"/>
                </a:rPr>
                <a:t>Independently deployable units</a:t>
              </a:r>
            </a:p>
            <a:p>
              <a:pPr marL="152396" lvl="1" indent="-152396" defTabSz="711182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400" dirty="0">
                  <a:solidFill>
                    <a:prstClr val="white"/>
                  </a:solidFill>
                  <a:latin typeface="Arial"/>
                </a:rPr>
                <a:t>Smart endpoints and dumb pipes</a:t>
              </a:r>
            </a:p>
            <a:p>
              <a:pPr marL="152396" lvl="1" indent="-152396" defTabSz="711182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400" dirty="0">
                  <a:solidFill>
                    <a:prstClr val="white"/>
                  </a:solidFill>
                  <a:latin typeface="Arial"/>
                </a:rPr>
                <a:t>No central orchestration, based on service choreography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8407399" y="1223282"/>
              <a:ext cx="3556000" cy="2133599"/>
            </a:xfrm>
            <a:custGeom>
              <a:avLst/>
              <a:gdLst>
                <a:gd name="connsiteX0" fmla="*/ 0 w 2667000"/>
                <a:gd name="connsiteY0" fmla="*/ 0 h 1600199"/>
                <a:gd name="connsiteX1" fmla="*/ 2667000 w 2667000"/>
                <a:gd name="connsiteY1" fmla="*/ 0 h 1600199"/>
                <a:gd name="connsiteX2" fmla="*/ 2667000 w 2667000"/>
                <a:gd name="connsiteY2" fmla="*/ 1600199 h 1600199"/>
                <a:gd name="connsiteX3" fmla="*/ 0 w 2667000"/>
                <a:gd name="connsiteY3" fmla="*/ 1600199 h 1600199"/>
                <a:gd name="connsiteX4" fmla="*/ 0 w 2667000"/>
                <a:gd name="connsiteY4" fmla="*/ 0 h 160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0" h="1600199">
                  <a:moveTo>
                    <a:pt x="0" y="0"/>
                  </a:moveTo>
                  <a:lnTo>
                    <a:pt x="2667000" y="0"/>
                  </a:lnTo>
                  <a:lnTo>
                    <a:pt x="2667000" y="1600199"/>
                  </a:lnTo>
                  <a:lnTo>
                    <a:pt x="0" y="16001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969827"/>
                <a:satOff val="12030"/>
                <a:lumOff val="6509"/>
                <a:alphaOff val="0"/>
              </a:schemeClr>
            </a:fillRef>
            <a:effectRef idx="0">
              <a:schemeClr val="accent5">
                <a:hueOff val="-1969827"/>
                <a:satOff val="12030"/>
                <a:lumOff val="650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defTabSz="888978" fontAlgn="auto">
                <a:lnSpc>
                  <a:spcPct val="90000"/>
                </a:lnSpc>
                <a:spcAft>
                  <a:spcPct val="35000"/>
                </a:spcAft>
              </a:pPr>
              <a:r>
                <a:rPr lang="en-US" u="sng" dirty="0">
                  <a:solidFill>
                    <a:prstClr val="white"/>
                  </a:solidFill>
                  <a:latin typeface="Arial"/>
                </a:rPr>
                <a:t>Bounded Context</a:t>
              </a:r>
            </a:p>
            <a:p>
              <a:pPr marL="152396" lvl="1" indent="-152396" defTabSz="711182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400" dirty="0">
                  <a:solidFill>
                    <a:prstClr val="white"/>
                  </a:solidFill>
                  <a:latin typeface="Arial"/>
                </a:rPr>
                <a:t>Represent a business function or business domain</a:t>
              </a:r>
            </a:p>
            <a:p>
              <a:pPr marL="152396" lvl="1" indent="-152396" defTabSz="711182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400" dirty="0">
                  <a:solidFill>
                    <a:prstClr val="white"/>
                  </a:solidFill>
                  <a:latin typeface="Arial"/>
                </a:rPr>
                <a:t>Each domain has explicit interface to interact</a:t>
              </a:r>
            </a:p>
            <a:p>
              <a:pPr marL="152396" lvl="1" indent="-152396" defTabSz="711182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400" dirty="0">
                  <a:solidFill>
                    <a:prstClr val="white"/>
                  </a:solidFill>
                  <a:latin typeface="Arial"/>
                </a:rPr>
                <a:t>Shared model is decoupled from internal implementation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584200" y="3712482"/>
              <a:ext cx="3556000" cy="2133599"/>
            </a:xfrm>
            <a:custGeom>
              <a:avLst/>
              <a:gdLst>
                <a:gd name="connsiteX0" fmla="*/ 0 w 2667000"/>
                <a:gd name="connsiteY0" fmla="*/ 0 h 1600199"/>
                <a:gd name="connsiteX1" fmla="*/ 2667000 w 2667000"/>
                <a:gd name="connsiteY1" fmla="*/ 0 h 1600199"/>
                <a:gd name="connsiteX2" fmla="*/ 2667000 w 2667000"/>
                <a:gd name="connsiteY2" fmla="*/ 1600199 h 1600199"/>
                <a:gd name="connsiteX3" fmla="*/ 0 w 2667000"/>
                <a:gd name="connsiteY3" fmla="*/ 1600199 h 1600199"/>
                <a:gd name="connsiteX4" fmla="*/ 0 w 2667000"/>
                <a:gd name="connsiteY4" fmla="*/ 0 h 160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0" h="1600199">
                  <a:moveTo>
                    <a:pt x="0" y="0"/>
                  </a:moveTo>
                  <a:lnTo>
                    <a:pt x="2667000" y="0"/>
                  </a:lnTo>
                  <a:lnTo>
                    <a:pt x="2667000" y="1600199"/>
                  </a:lnTo>
                  <a:lnTo>
                    <a:pt x="0" y="16001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954741"/>
                <a:satOff val="18045"/>
                <a:lumOff val="9764"/>
                <a:alphaOff val="0"/>
              </a:schemeClr>
            </a:fillRef>
            <a:effectRef idx="0">
              <a:schemeClr val="accent5">
                <a:hueOff val="-2954741"/>
                <a:satOff val="18045"/>
                <a:lumOff val="976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defTabSz="888978" fontAlgn="auto">
                <a:lnSpc>
                  <a:spcPct val="90000"/>
                </a:lnSpc>
                <a:spcAft>
                  <a:spcPct val="35000"/>
                </a:spcAft>
              </a:pPr>
              <a:r>
                <a:rPr lang="en-US" u="sng" dirty="0">
                  <a:solidFill>
                    <a:prstClr val="white"/>
                  </a:solidFill>
                  <a:latin typeface="Arial"/>
                </a:rPr>
                <a:t>Resilience</a:t>
              </a:r>
            </a:p>
            <a:p>
              <a:pPr marL="152396" lvl="1" indent="-152396" defTabSz="711182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400" dirty="0">
                  <a:solidFill>
                    <a:prstClr val="white"/>
                  </a:solidFill>
                  <a:latin typeface="Arial"/>
                </a:rPr>
                <a:t>Design for failure at application level</a:t>
              </a:r>
            </a:p>
            <a:p>
              <a:pPr marL="152396" lvl="1" indent="-152396" defTabSz="711182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400" dirty="0">
                  <a:solidFill>
                    <a:prstClr val="white"/>
                  </a:solidFill>
                  <a:latin typeface="Arial"/>
                </a:rPr>
                <a:t>Automated fail over &amp; recoverability</a:t>
              </a:r>
            </a:p>
            <a:p>
              <a:pPr marL="152396" lvl="1" indent="-152396" defTabSz="711182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endParaRPr lang="en-US" sz="140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4495799" y="3712482"/>
              <a:ext cx="3556000" cy="2133599"/>
            </a:xfrm>
            <a:custGeom>
              <a:avLst/>
              <a:gdLst>
                <a:gd name="connsiteX0" fmla="*/ 0 w 2667000"/>
                <a:gd name="connsiteY0" fmla="*/ 0 h 1600199"/>
                <a:gd name="connsiteX1" fmla="*/ 2667000 w 2667000"/>
                <a:gd name="connsiteY1" fmla="*/ 0 h 1600199"/>
                <a:gd name="connsiteX2" fmla="*/ 2667000 w 2667000"/>
                <a:gd name="connsiteY2" fmla="*/ 1600199 h 1600199"/>
                <a:gd name="connsiteX3" fmla="*/ 0 w 2667000"/>
                <a:gd name="connsiteY3" fmla="*/ 1600199 h 1600199"/>
                <a:gd name="connsiteX4" fmla="*/ 0 w 2667000"/>
                <a:gd name="connsiteY4" fmla="*/ 0 h 160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0" h="1600199">
                  <a:moveTo>
                    <a:pt x="0" y="0"/>
                  </a:moveTo>
                  <a:lnTo>
                    <a:pt x="2667000" y="0"/>
                  </a:lnTo>
                  <a:lnTo>
                    <a:pt x="2667000" y="1600199"/>
                  </a:lnTo>
                  <a:lnTo>
                    <a:pt x="0" y="16001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939655"/>
                <a:satOff val="24060"/>
                <a:lumOff val="13018"/>
                <a:alphaOff val="0"/>
              </a:schemeClr>
            </a:fillRef>
            <a:effectRef idx="0">
              <a:schemeClr val="accent5">
                <a:hueOff val="-3939655"/>
                <a:satOff val="24060"/>
                <a:lumOff val="1301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defTabSz="888978" fontAlgn="auto">
                <a:lnSpc>
                  <a:spcPct val="90000"/>
                </a:lnSpc>
                <a:spcAft>
                  <a:spcPct val="35000"/>
                </a:spcAft>
              </a:pPr>
              <a:r>
                <a:rPr lang="en-US" u="sng" dirty="0">
                  <a:solidFill>
                    <a:prstClr val="white"/>
                  </a:solidFill>
                  <a:latin typeface="Arial"/>
                </a:rPr>
                <a:t>Observable</a:t>
              </a:r>
            </a:p>
            <a:p>
              <a:pPr marL="152396" lvl="1" indent="-152396" defTabSz="711182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400" dirty="0">
                  <a:solidFill>
                    <a:prstClr val="white"/>
                  </a:solidFill>
                  <a:latin typeface="Arial"/>
                </a:rPr>
                <a:t>Centrally monitoring application health</a:t>
              </a:r>
            </a:p>
            <a:p>
              <a:pPr marL="152396" lvl="1" indent="-152396" defTabSz="711182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400" dirty="0">
                  <a:solidFill>
                    <a:prstClr val="white"/>
                  </a:solidFill>
                  <a:latin typeface="Arial"/>
                </a:rPr>
                <a:t>Log aggregation &amp; visualization of disparate applications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8407399" y="3712482"/>
              <a:ext cx="3556000" cy="2133599"/>
            </a:xfrm>
            <a:custGeom>
              <a:avLst/>
              <a:gdLst>
                <a:gd name="connsiteX0" fmla="*/ 0 w 2667000"/>
                <a:gd name="connsiteY0" fmla="*/ 0 h 1600199"/>
                <a:gd name="connsiteX1" fmla="*/ 2667000 w 2667000"/>
                <a:gd name="connsiteY1" fmla="*/ 0 h 1600199"/>
                <a:gd name="connsiteX2" fmla="*/ 2667000 w 2667000"/>
                <a:gd name="connsiteY2" fmla="*/ 1600199 h 1600199"/>
                <a:gd name="connsiteX3" fmla="*/ 0 w 2667000"/>
                <a:gd name="connsiteY3" fmla="*/ 1600199 h 1600199"/>
                <a:gd name="connsiteX4" fmla="*/ 0 w 2667000"/>
                <a:gd name="connsiteY4" fmla="*/ 0 h 160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0" h="1600199">
                  <a:moveTo>
                    <a:pt x="0" y="0"/>
                  </a:moveTo>
                  <a:lnTo>
                    <a:pt x="2667000" y="0"/>
                  </a:lnTo>
                  <a:lnTo>
                    <a:pt x="2667000" y="1600199"/>
                  </a:lnTo>
                  <a:lnTo>
                    <a:pt x="0" y="16001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24568"/>
                <a:satOff val="30075"/>
                <a:lumOff val="16273"/>
                <a:alphaOff val="0"/>
              </a:schemeClr>
            </a:fillRef>
            <a:effectRef idx="0">
              <a:schemeClr val="accent5">
                <a:hueOff val="-4924568"/>
                <a:satOff val="30075"/>
                <a:lumOff val="162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defTabSz="888978" fontAlgn="auto">
                <a:lnSpc>
                  <a:spcPct val="90000"/>
                </a:lnSpc>
                <a:spcAft>
                  <a:spcPct val="35000"/>
                </a:spcAft>
              </a:pPr>
              <a:r>
                <a:rPr lang="en-US" u="sng" dirty="0">
                  <a:solidFill>
                    <a:prstClr val="white"/>
                  </a:solidFill>
                  <a:latin typeface="Arial"/>
                </a:rPr>
                <a:t>Automation</a:t>
              </a:r>
            </a:p>
            <a:p>
              <a:pPr marL="152396" lvl="1" indent="-152396" defTabSz="711182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400" dirty="0">
                  <a:solidFill>
                    <a:prstClr val="white"/>
                  </a:solidFill>
                  <a:latin typeface="Arial"/>
                </a:rPr>
                <a:t>Embrace </a:t>
              </a:r>
              <a:r>
                <a:rPr lang="en-US" sz="1400" dirty="0" err="1">
                  <a:solidFill>
                    <a:prstClr val="white"/>
                  </a:solidFill>
                  <a:latin typeface="Arial"/>
                </a:rPr>
                <a:t>DevOps’s</a:t>
              </a:r>
              <a:r>
                <a:rPr lang="en-US" sz="1400" dirty="0">
                  <a:solidFill>
                    <a:prstClr val="white"/>
                  </a:solidFill>
                  <a:latin typeface="Arial"/>
                </a:rPr>
                <a:t> practice like CI and CD</a:t>
              </a:r>
            </a:p>
            <a:p>
              <a:pPr marL="152396" lvl="1" indent="-152396" defTabSz="711182" fontAlgn="auto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400" dirty="0">
                  <a:solidFill>
                    <a:prstClr val="white"/>
                  </a:solidFill>
                  <a:latin typeface="Arial"/>
                </a:rPr>
                <a:t>Use appropriate tooling to support automation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Characteristics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55223559"/>
              </p:ext>
            </p:extLst>
          </p:nvPr>
        </p:nvGraphicFramePr>
        <p:xfrm>
          <a:off x="381000" y="742950"/>
          <a:ext cx="11179223" cy="4846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01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Native 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26976" y="980728"/>
            <a:ext cx="7704856" cy="5184576"/>
            <a:chOff x="412471" y="845908"/>
            <a:chExt cx="6069019" cy="385896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60269560"/>
                </p:ext>
              </p:extLst>
            </p:nvPr>
          </p:nvGraphicFramePr>
          <p:xfrm>
            <a:off x="412471" y="845908"/>
            <a:ext cx="6069019" cy="25640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18280" y="3704095"/>
              <a:ext cx="2057401" cy="1000773"/>
            </a:xfrm>
            <a:prstGeom prst="rect">
              <a:avLst/>
            </a:prstGeom>
            <a:noFill/>
            <a:ln w="12700"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pPr algn="just" defTabSz="609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i="1" dirty="0">
                  <a:solidFill>
                    <a:srgbClr val="141414"/>
                  </a:solidFill>
                  <a:latin typeface="Arial"/>
                  <a:cs typeface="+mn-cs"/>
                </a:rPr>
                <a:t>At the heart of "cloud-native" lie </a:t>
              </a:r>
              <a:r>
                <a:rPr lang="en-US" sz="1100" b="1" i="1" dirty="0">
                  <a:solidFill>
                    <a:srgbClr val="FF0000"/>
                  </a:solidFill>
                  <a:latin typeface="Arial"/>
                  <a:cs typeface="+mn-cs"/>
                </a:rPr>
                <a:t>containers</a:t>
              </a:r>
              <a:r>
                <a:rPr lang="en-US" sz="1100" b="1" i="1" dirty="0">
                  <a:solidFill>
                    <a:srgbClr val="141414"/>
                  </a:solidFill>
                  <a:latin typeface="Arial"/>
                  <a:cs typeface="+mn-cs"/>
                </a:rPr>
                <a:t> and the concept of </a:t>
              </a:r>
              <a:r>
                <a:rPr lang="en-US" sz="1100" b="1" i="1" dirty="0">
                  <a:solidFill>
                    <a:srgbClr val="FF0000"/>
                  </a:solidFill>
                  <a:latin typeface="Arial"/>
                  <a:cs typeface="+mn-cs"/>
                </a:rPr>
                <a:t>applications assembled as microservices </a:t>
              </a:r>
              <a:r>
                <a:rPr lang="en-US" sz="1100" b="1" i="1" dirty="0">
                  <a:solidFill>
                    <a:srgbClr val="141414"/>
                  </a:solidFill>
                  <a:latin typeface="Arial"/>
                  <a:cs typeface="+mn-cs"/>
                </a:rPr>
                <a:t>in containers. </a:t>
              </a:r>
            </a:p>
          </p:txBody>
        </p:sp>
        <p:sp>
          <p:nvSpPr>
            <p:cNvPr id="6" name="Down Arrow 5"/>
            <p:cNvSpPr/>
            <p:nvPr/>
          </p:nvSpPr>
          <p:spPr>
            <a:xfrm>
              <a:off x="3218381" y="3450606"/>
              <a:ext cx="457199" cy="244639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8319864" y="2677692"/>
            <a:ext cx="555548" cy="593092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85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50B3CF"/>
              </a:solidFill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9944" y="2396358"/>
            <a:ext cx="2422110" cy="11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8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set of services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68" y="764704"/>
            <a:ext cx="11233248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 to be solved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960" y="620688"/>
            <a:ext cx="11161240" cy="616322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 smtClean="0"/>
              <a:t>Design &amp; Build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 smtClean="0"/>
              <a:t>Cloud Native Architecture with API &amp; Microservices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/>
              <a:t>How target architecture will shape with API and microservices?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/>
              <a:t>What are the typical solution tenants of to-be architecture?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 smtClean="0"/>
              <a:t>Channel specific API access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/>
              <a:t>How to process channel specific data formats in a seamless manner for applications like TPP &amp; Sales Force?</a:t>
            </a:r>
            <a:endParaRPr lang="en-US" sz="1100" i="1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 smtClean="0"/>
              <a:t>Process Orchestration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/>
              <a:t>How a end-to-end process flow (Saga) can be managed with microservices?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 smtClean="0"/>
              <a:t>Data access layer/ Caching Layer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/>
              <a:t>How microservices will persist &amp; cache transaction data to enhance non-functional requirements(NFR) like user response?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 smtClean="0"/>
              <a:t>Backend integration approach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/>
              <a:t>How to manage integration logic like data transformation, routing, enrichment?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/>
              <a:t>How to achieve configuration driven approach to manage integration logic?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 smtClean="0"/>
              <a:t>Security ( Authentication &amp; Authorization 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/>
              <a:t>How API &amp; microservices will ensure authentication &amp; authorization of enterprise data?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/>
              <a:t>How different facets of security like transport security, message security, data-at-rest security be achieved?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CI/CD pipeline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i="1" dirty="0"/>
              <a:t>How to manage CI/CD pipeline with PCF tool</a:t>
            </a:r>
            <a:r>
              <a:rPr lang="en-US" sz="1100" i="1" dirty="0" smtClean="0"/>
              <a:t>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i="1" dirty="0"/>
          </a:p>
          <a:p>
            <a:pPr>
              <a:lnSpc>
                <a:spcPct val="150000"/>
              </a:lnSpc>
            </a:pPr>
            <a:r>
              <a:rPr lang="en-US" sz="1400" b="1" u="sng" dirty="0" smtClean="0"/>
              <a:t>Runtime Management</a:t>
            </a:r>
            <a:endParaRPr lang="en-US" sz="1400" b="1" u="sng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 smtClean="0"/>
              <a:t>Containerization of microservices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/>
              <a:t>How to containerize microservices on PCF?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 smtClean="0"/>
              <a:t>Elastic scale up and down of microservices</a:t>
            </a:r>
            <a:endParaRPr lang="en-US" sz="11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i="1" dirty="0"/>
              <a:t>How to </a:t>
            </a:r>
            <a:r>
              <a:rPr lang="en-US" sz="1050" i="1" dirty="0" smtClean="0"/>
              <a:t>configure and manage service scalability?</a:t>
            </a:r>
            <a:endParaRPr lang="en-US" sz="1050" i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 smtClean="0"/>
              <a:t>Service Discovery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/>
              <a:t>How to manage naming services for containerize microservices?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Externalize service </a:t>
            </a:r>
            <a:r>
              <a:rPr lang="en-US" sz="1100" b="1" dirty="0" smtClean="0"/>
              <a:t>Configuration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/>
              <a:t>How to externalize service configuration data?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/>
              <a:t>How to manage those data across environments?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/>
              <a:t>How to refresh configuration data at runtime?</a:t>
            </a:r>
            <a:endParaRPr lang="en-US" sz="1050" i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 smtClean="0"/>
              <a:t>Service Resiliency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/>
              <a:t>How to provide resiliency in dealing with cascading service failure?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/>
              <a:t>How to manage then centrally?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 smtClean="0"/>
              <a:t>Aggregated logging &amp; monitoring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/>
              <a:t>How logging from microservices can be aggregated?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/>
              <a:t>How to integrate with external log analytics platform like </a:t>
            </a:r>
            <a:r>
              <a:rPr lang="en-US" sz="1050" i="1" dirty="0" err="1" smtClean="0"/>
              <a:t>Sumologic</a:t>
            </a:r>
            <a:r>
              <a:rPr lang="en-US" sz="1050" i="1" dirty="0" smtClean="0"/>
              <a:t> from PCF?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 smtClean="0"/>
              <a:t>Service monitoring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i="1" dirty="0" smtClean="0"/>
              <a:t>How to monitor service containers?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Service </a:t>
            </a:r>
            <a:r>
              <a:rPr lang="en-US" sz="1100" b="1" dirty="0" smtClean="0"/>
              <a:t>deployment</a:t>
            </a:r>
            <a:endParaRPr lang="en-US" sz="11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i="1" dirty="0"/>
              <a:t>How to </a:t>
            </a:r>
            <a:r>
              <a:rPr lang="en-US" sz="1050" i="1" dirty="0" smtClean="0"/>
              <a:t>deploy service in zero deployment mode?</a:t>
            </a:r>
            <a:endParaRPr lang="en-US" sz="1050" i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i="1" dirty="0" smtClean="0"/>
          </a:p>
        </p:txBody>
      </p:sp>
      <p:sp>
        <p:nvSpPr>
          <p:cNvPr id="5" name="Oval 4"/>
          <p:cNvSpPr/>
          <p:nvPr/>
        </p:nvSpPr>
        <p:spPr>
          <a:xfrm>
            <a:off x="182960" y="9807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82960" y="168536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B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82960" y="243459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2960" y="29273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82960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82960" y="46531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F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2960" y="58772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G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19564" y="9807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19564" y="145023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19564" y="193165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J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19564" y="24568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6" name="Oval 15"/>
          <p:cNvSpPr/>
          <p:nvPr/>
        </p:nvSpPr>
        <p:spPr>
          <a:xfrm>
            <a:off x="5619564" y="410355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19564" y="509413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19564" y="556218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O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19564" y="341426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L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25739" y="1005753"/>
            <a:ext cx="4389120" cy="5120032"/>
          </a:xfrm>
          <a:prstGeom prst="roundRect">
            <a:avLst>
              <a:gd name="adj" fmla="val 878"/>
            </a:avLst>
          </a:prstGeom>
          <a:solidFill>
            <a:sysClr val="window" lastClr="FFFFFF"/>
          </a:solidFill>
          <a:ln w="952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800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5" y="5471330"/>
            <a:ext cx="3946089" cy="603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Native Architecture Building Blocks (ABB) &amp; Design Principles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579679" y="2703597"/>
            <a:ext cx="105523" cy="2612636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9011" y="2657375"/>
            <a:ext cx="1642970" cy="2557403"/>
          </a:xfrm>
          <a:prstGeom prst="round2DiagRect">
            <a:avLst>
              <a:gd name="adj1" fmla="val 7526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71399" indent="-171399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Decomposition by business capability</a:t>
            </a:r>
          </a:p>
          <a:p>
            <a:pPr marL="171399" indent="-171399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Data-centric, Experience and Business APIs</a:t>
            </a:r>
          </a:p>
          <a:p>
            <a:pPr marL="171399" indent="-171399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Lightweight messaging </a:t>
            </a:r>
          </a:p>
          <a:p>
            <a:pPr marL="171399" indent="-171399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Stateless / asynchronous</a:t>
            </a:r>
          </a:p>
          <a:p>
            <a:pPr marL="171399" indent="-171399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Leverage caching </a:t>
            </a:r>
          </a:p>
          <a:p>
            <a:pPr marL="171399" indent="-171399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DevOps friendly</a:t>
            </a:r>
          </a:p>
          <a:p>
            <a:pPr marL="171399" indent="-171399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Service discovery / Catalogs</a:t>
            </a:r>
          </a:p>
          <a:p>
            <a:pPr marL="171399" indent="-171399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Elastic scaling</a:t>
            </a:r>
          </a:p>
          <a:p>
            <a:pPr marL="171399" indent="-171399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Audit, log and monitoring</a:t>
            </a:r>
          </a:p>
          <a:p>
            <a:pPr marL="171399" indent="-171399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Right mix of fault handling / tolerance capability</a:t>
            </a:r>
          </a:p>
          <a:p>
            <a:pPr marL="171399" indent="-171399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Throughput management</a:t>
            </a:r>
          </a:p>
          <a:p>
            <a:pPr marL="171399" indent="-171399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Accelerators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371" y="612009"/>
            <a:ext cx="11722245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Cognizant’s proposed solution is guided by following core principles which align with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John Hancock’s program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objectives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606132" y="972349"/>
            <a:ext cx="5475072" cy="5056209"/>
            <a:chOff x="6541667" y="274682"/>
            <a:chExt cx="5475072" cy="5056209"/>
          </a:xfrm>
        </p:grpSpPr>
        <p:sp>
          <p:nvSpPr>
            <p:cNvPr id="10" name="TextBox 9"/>
            <p:cNvSpPr txBox="1"/>
            <p:nvPr/>
          </p:nvSpPr>
          <p:spPr>
            <a:xfrm>
              <a:off x="6545282" y="1425943"/>
              <a:ext cx="5471457" cy="1228093"/>
            </a:xfrm>
            <a:prstGeom prst="rect">
              <a:avLst/>
            </a:prstGeom>
            <a:solidFill>
              <a:srgbClr val="50B3CF">
                <a:lumMod val="20000"/>
                <a:lumOff val="80000"/>
              </a:srgbClr>
            </a:solidFill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182825" indent="-182825" defTabSz="685594">
                <a:buFont typeface="Wingdings" panose="05000000000000000000" pitchFamily="2" charset="2"/>
                <a:buChar char="§"/>
                <a:defRPr sz="900" kern="0">
                  <a:solidFill>
                    <a:prstClr val="black"/>
                  </a:solidFill>
                  <a:latin typeface="Arial"/>
                </a:defRPr>
              </a:lvl1pPr>
            </a:lstStyle>
            <a:p>
              <a:r>
                <a:rPr lang="en-US" dirty="0"/>
                <a:t>Event choreography and orchestration to be on Microservices layer</a:t>
              </a:r>
            </a:p>
            <a:p>
              <a:r>
                <a:rPr lang="en-US" dirty="0"/>
                <a:t>Microservice layer to use event sourcing  and Command Query Responsibility (CQRS) pattern</a:t>
              </a:r>
            </a:p>
            <a:p>
              <a:r>
                <a:rPr lang="en-US" dirty="0"/>
                <a:t>Mash-up Fine Grained APIs with simple routing and orchestration on API Layer</a:t>
              </a:r>
            </a:p>
            <a:p>
              <a:r>
                <a:rPr lang="en-US" dirty="0"/>
                <a:t>Use Data Virtualization and in memory caching</a:t>
              </a:r>
            </a:p>
            <a:p>
              <a:r>
                <a:rPr lang="en-US" dirty="0"/>
                <a:t>REST and event driven pub-sub integration among </a:t>
              </a:r>
              <a:r>
                <a:rPr lang="en-US" dirty="0" smtClean="0"/>
                <a:t>services</a:t>
              </a:r>
            </a:p>
            <a:p>
              <a:r>
                <a:rPr lang="en-US" dirty="0"/>
                <a:t>Loosely coupled with domain microservices via event exchange, sometimes using REST</a:t>
              </a:r>
            </a:p>
            <a:p>
              <a:r>
                <a:rPr lang="en-US" dirty="0"/>
                <a:t>Leverage message driven integration with system of record applications for asynchronous as well as pseudo-synchronous </a:t>
              </a:r>
              <a:r>
                <a:rPr lang="en-US" dirty="0" smtClean="0"/>
                <a:t>interactions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41669" y="3018609"/>
              <a:ext cx="5471458" cy="481023"/>
            </a:xfrm>
            <a:prstGeom prst="rect">
              <a:avLst/>
            </a:prstGeom>
            <a:solidFill>
              <a:srgbClr val="50B3CF">
                <a:lumMod val="20000"/>
                <a:lumOff val="8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182825" indent="-182825" defTabSz="685594">
                <a:buFont typeface="Wingdings" panose="05000000000000000000" pitchFamily="2" charset="2"/>
                <a:buChar char="§"/>
                <a:defRPr/>
              </a:pPr>
              <a:r>
                <a:rPr lang="en-GB" sz="900" kern="0" dirty="0">
                  <a:solidFill>
                    <a:prstClr val="black"/>
                  </a:solidFill>
                  <a:latin typeface="Arial"/>
                </a:rPr>
                <a:t>Individually deployable service packages for Business capability groups</a:t>
              </a:r>
            </a:p>
            <a:p>
              <a:pPr marL="182825" indent="-182825" defTabSz="685594">
                <a:buFont typeface="Wingdings" panose="05000000000000000000" pitchFamily="2" charset="2"/>
                <a:buChar char="§"/>
                <a:defRPr/>
              </a:pPr>
              <a:r>
                <a:rPr lang="en-GB" sz="900" kern="0" dirty="0">
                  <a:solidFill>
                    <a:prstClr val="black"/>
                  </a:solidFill>
                  <a:latin typeface="Arial"/>
                </a:rPr>
                <a:t>Containerized Microservices can be designed to elastically scale up and down for effective infrastructure usage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41668" y="3921146"/>
              <a:ext cx="5471458" cy="461872"/>
            </a:xfrm>
            <a:prstGeom prst="rect">
              <a:avLst/>
            </a:prstGeom>
            <a:solidFill>
              <a:srgbClr val="50B3CF">
                <a:lumMod val="20000"/>
                <a:lumOff val="8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182825" indent="-182825" defTabSz="685594">
                <a:buFont typeface="Wingdings" panose="05000000000000000000" pitchFamily="2" charset="2"/>
                <a:buChar char="§"/>
                <a:defRPr/>
              </a:pPr>
              <a:r>
                <a:rPr lang="en-GB" sz="900" kern="0" dirty="0" smtClean="0">
                  <a:solidFill>
                    <a:prstClr val="black"/>
                  </a:solidFill>
                  <a:latin typeface="Arial"/>
                </a:rPr>
                <a:t>Leverage PCF Spring features like Service discovery, </a:t>
              </a:r>
              <a:r>
                <a:rPr lang="en-GB" sz="900" kern="0" dirty="0" err="1" smtClean="0">
                  <a:solidFill>
                    <a:prstClr val="black"/>
                  </a:solidFill>
                  <a:latin typeface="Arial"/>
                </a:rPr>
                <a:t>Config</a:t>
              </a:r>
              <a:r>
                <a:rPr lang="en-GB" sz="900" kern="0" dirty="0" smtClean="0">
                  <a:solidFill>
                    <a:prstClr val="black"/>
                  </a:solidFill>
                  <a:latin typeface="Arial"/>
                </a:rPr>
                <a:t> service and Circuit breaker</a:t>
              </a:r>
            </a:p>
            <a:p>
              <a:pPr marL="182825" indent="-182825" defTabSz="685594">
                <a:buFont typeface="Wingdings" panose="05000000000000000000" pitchFamily="2" charset="2"/>
                <a:buChar char="§"/>
                <a:defRPr/>
              </a:pPr>
              <a:r>
                <a:rPr lang="en-GB" sz="900" kern="0" dirty="0">
                  <a:solidFill>
                    <a:prstClr val="black"/>
                  </a:solidFill>
                  <a:latin typeface="Arial"/>
                </a:rPr>
                <a:t>Leverage CI/CD, Service Health Monitoring, </a:t>
              </a:r>
              <a:r>
                <a:rPr lang="en-US" sz="900" kern="0" dirty="0">
                  <a:solidFill>
                    <a:prstClr val="black"/>
                  </a:solidFill>
                  <a:latin typeface="Arial"/>
                </a:rPr>
                <a:t>Log visualization, Service Traceability  and Application Performance Monitoring </a:t>
              </a:r>
              <a:endParaRPr lang="en-GB" sz="900" kern="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41668" y="3619065"/>
              <a:ext cx="1814063" cy="296849"/>
            </a:xfrm>
            <a:prstGeom prst="rect">
              <a:avLst/>
            </a:prstGeom>
            <a:solidFill>
              <a:srgbClr val="50B3CF">
                <a:lumMod val="7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>
              <a:noAutofit/>
            </a:bodyPr>
            <a:lstStyle/>
            <a:p>
              <a:pPr marL="0" lvl="1" algn="ctr" defTabSz="685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b="1" kern="0" dirty="0">
                  <a:solidFill>
                    <a:prstClr val="white"/>
                  </a:solidFill>
                  <a:latin typeface="Arial"/>
                  <a:ea typeface="ＭＳ Ｐゴシック" pitchFamily="-112" charset="-128"/>
                  <a:cs typeface="Arial" pitchFamily="34" charset="0"/>
                </a:rPr>
                <a:t>Cloud Native Platform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545282" y="1134842"/>
              <a:ext cx="1814063" cy="296849"/>
            </a:xfrm>
            <a:prstGeom prst="rect">
              <a:avLst/>
            </a:prstGeom>
            <a:solidFill>
              <a:srgbClr val="50B3CF">
                <a:lumMod val="7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>
              <a:noAutofit/>
            </a:bodyPr>
            <a:lstStyle/>
            <a:p>
              <a:pPr marL="0" lvl="1" algn="ctr" defTabSz="685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000" b="1" kern="0" dirty="0" smtClean="0">
                  <a:solidFill>
                    <a:prstClr val="white"/>
                  </a:solidFill>
                  <a:latin typeface="Arial"/>
                  <a:ea typeface="ＭＳ Ｐゴシック" pitchFamily="-112" charset="-128"/>
                  <a:cs typeface="Arial" pitchFamily="34" charset="0"/>
                </a:rPr>
                <a:t>Microservices Architecture</a:t>
              </a:r>
              <a:endParaRPr lang="en-US" sz="1000" b="1" kern="0" dirty="0">
                <a:solidFill>
                  <a:prstClr val="white"/>
                </a:solidFill>
                <a:latin typeface="Arial"/>
                <a:ea typeface="ＭＳ Ｐゴシック" pitchFamily="-112" charset="-128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541669" y="2730299"/>
              <a:ext cx="1814063" cy="296849"/>
            </a:xfrm>
            <a:prstGeom prst="rect">
              <a:avLst/>
            </a:prstGeom>
            <a:solidFill>
              <a:srgbClr val="50B3CF">
                <a:lumMod val="7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>
              <a:noAutofit/>
            </a:bodyPr>
            <a:lstStyle/>
            <a:p>
              <a:pPr marL="0" lvl="1" algn="ctr" defTabSz="685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000" b="1" kern="0" dirty="0">
                  <a:solidFill>
                    <a:prstClr val="white"/>
                  </a:solidFill>
                  <a:latin typeface="Arial"/>
                  <a:ea typeface="ＭＳ Ｐゴシック" pitchFamily="-112" charset="-128"/>
                  <a:cs typeface="Arial" pitchFamily="34" charset="0"/>
                </a:rPr>
                <a:t>Elastic Scalability</a:t>
              </a:r>
              <a:endParaRPr lang="en-US" sz="1000" b="1" kern="0" dirty="0">
                <a:solidFill>
                  <a:prstClr val="white"/>
                </a:solidFill>
                <a:latin typeface="Arial"/>
                <a:ea typeface="ＭＳ Ｐゴシック" pitchFamily="-112" charset="-128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41668" y="4755028"/>
              <a:ext cx="5471458" cy="575863"/>
            </a:xfrm>
            <a:prstGeom prst="rect">
              <a:avLst/>
            </a:prstGeom>
            <a:solidFill>
              <a:srgbClr val="50B3CF">
                <a:lumMod val="20000"/>
                <a:lumOff val="8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171450" lvl="0" indent="-171450" fontAlgn="auto">
                <a:buFont typeface="Arial" panose="020B0604020202020204" pitchFamily="34" charset="0"/>
                <a:buChar char="•"/>
              </a:pPr>
              <a:r>
                <a:rPr lang="en-US" sz="900" kern="0" dirty="0">
                  <a:solidFill>
                    <a:prstClr val="black"/>
                  </a:solidFill>
                  <a:latin typeface="Arial"/>
                </a:rPr>
                <a:t>Expose service functionalities as domain API</a:t>
              </a:r>
            </a:p>
            <a:p>
              <a:pPr marL="171450" lvl="0" indent="-171450" fontAlgn="auto">
                <a:buFont typeface="Arial" panose="020B0604020202020204" pitchFamily="34" charset="0"/>
                <a:buChar char="•"/>
              </a:pPr>
              <a:r>
                <a:rPr lang="en-US" sz="900" kern="0" dirty="0">
                  <a:solidFill>
                    <a:prstClr val="black"/>
                  </a:solidFill>
                  <a:latin typeface="Arial"/>
                </a:rPr>
                <a:t>Take care of security concerns like authentication &amp; authorization with current IAM</a:t>
              </a:r>
            </a:p>
            <a:p>
              <a:pPr marL="171450" lvl="0" indent="-171450" fontAlgn="auto">
                <a:buFont typeface="Arial" panose="020B0604020202020204" pitchFamily="34" charset="0"/>
                <a:buChar char="•"/>
              </a:pPr>
              <a:r>
                <a:rPr lang="en-US" sz="900" kern="0" dirty="0">
                  <a:solidFill>
                    <a:prstClr val="black"/>
                  </a:solidFill>
                  <a:latin typeface="Arial"/>
                </a:rPr>
                <a:t>Create experience API per channel access to take care of specific security and NFR</a:t>
              </a:r>
            </a:p>
            <a:p>
              <a:pPr marL="171450" lvl="0" indent="-171450" fontAlgn="auto">
                <a:buFont typeface="Arial" panose="020B0604020202020204" pitchFamily="34" charset="0"/>
                <a:buChar char="•"/>
              </a:pPr>
              <a:r>
                <a:rPr lang="en-US" sz="900" kern="0" dirty="0">
                  <a:solidFill>
                    <a:prstClr val="black"/>
                  </a:solidFill>
                  <a:latin typeface="Arial"/>
                </a:rPr>
                <a:t>Provide data aggregation at domain API level to provide enriched edge functionalities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541667" y="4487935"/>
              <a:ext cx="1814063" cy="259481"/>
            </a:xfrm>
            <a:prstGeom prst="rect">
              <a:avLst/>
            </a:prstGeom>
            <a:solidFill>
              <a:srgbClr val="50B3CF">
                <a:lumMod val="7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>
              <a:noAutofit/>
            </a:bodyPr>
            <a:lstStyle/>
            <a:p>
              <a:pPr marL="0" lvl="1" algn="ctr" defTabSz="685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000" b="1" kern="0" dirty="0" smtClean="0">
                  <a:solidFill>
                    <a:prstClr val="white"/>
                  </a:solidFill>
                  <a:latin typeface="Arial"/>
                  <a:ea typeface="ＭＳ Ｐゴシック" pitchFamily="-112" charset="-128"/>
                  <a:cs typeface="Arial" pitchFamily="34" charset="0"/>
                </a:rPr>
                <a:t>API Management</a:t>
              </a:r>
              <a:endParaRPr lang="en-US" sz="1000" b="1" kern="0" dirty="0">
                <a:solidFill>
                  <a:prstClr val="white"/>
                </a:solidFill>
                <a:latin typeface="Arial"/>
                <a:ea typeface="ＭＳ Ｐゴシック" pitchFamily="-112" charset="-128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41668" y="576762"/>
              <a:ext cx="5471458" cy="482179"/>
            </a:xfrm>
            <a:prstGeom prst="rect">
              <a:avLst/>
            </a:prstGeom>
            <a:solidFill>
              <a:srgbClr val="50B3CF">
                <a:lumMod val="20000"/>
                <a:lumOff val="8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182825" indent="-182825" defTabSz="685594">
                <a:buFont typeface="Wingdings" panose="05000000000000000000" pitchFamily="2" charset="2"/>
                <a:buChar char="§"/>
              </a:pPr>
              <a:r>
                <a:rPr lang="en-US" sz="900" kern="0" dirty="0">
                  <a:solidFill>
                    <a:prstClr val="black"/>
                  </a:solidFill>
                  <a:latin typeface="Arial"/>
                </a:rPr>
                <a:t>Domain Driven Design principles to decompose core business functions</a:t>
              </a:r>
            </a:p>
            <a:p>
              <a:pPr marL="182825" indent="-182825" defTabSz="685594">
                <a:buFont typeface="Wingdings" panose="05000000000000000000" pitchFamily="2" charset="2"/>
                <a:buChar char="§"/>
              </a:pPr>
              <a:r>
                <a:rPr lang="en-GB" sz="900" kern="0" dirty="0">
                  <a:solidFill>
                    <a:prstClr val="black"/>
                  </a:solidFill>
                  <a:latin typeface="Arial"/>
                </a:rPr>
                <a:t>Swagger based API specification and Interface contract </a:t>
              </a:r>
              <a:r>
                <a:rPr lang="en-GB" sz="900" kern="0" dirty="0" smtClean="0">
                  <a:solidFill>
                    <a:prstClr val="black"/>
                  </a:solidFill>
                  <a:latin typeface="Arial"/>
                </a:rPr>
                <a:t>models</a:t>
              </a:r>
              <a:endParaRPr lang="en-GB" sz="900" kern="0" dirty="0">
                <a:solidFill>
                  <a:prstClr val="black"/>
                </a:solidFill>
                <a:latin typeface="Arial"/>
              </a:endParaRPr>
            </a:p>
            <a:p>
              <a:pPr marL="182825" indent="-182825" defTabSz="685594">
                <a:buFont typeface="Wingdings" panose="05000000000000000000" pitchFamily="2" charset="2"/>
                <a:buChar char="§"/>
              </a:pPr>
              <a:r>
                <a:rPr lang="en-GB" sz="900" kern="0" dirty="0" smtClean="0">
                  <a:solidFill>
                    <a:prstClr val="black"/>
                  </a:solidFill>
                  <a:latin typeface="Arial"/>
                </a:rPr>
                <a:t>Multilayer decoupled Architecture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541668" y="274682"/>
              <a:ext cx="1814063" cy="296849"/>
            </a:xfrm>
            <a:prstGeom prst="rect">
              <a:avLst/>
            </a:prstGeom>
            <a:solidFill>
              <a:srgbClr val="50B3CF">
                <a:lumMod val="7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>
              <a:noAutofit/>
            </a:bodyPr>
            <a:lstStyle/>
            <a:p>
              <a:pPr marL="0" lvl="1" algn="ctr" defTabSz="68557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1000" b="1" kern="0" dirty="0">
                  <a:solidFill>
                    <a:prstClr val="white"/>
                  </a:solidFill>
                  <a:latin typeface="Arial"/>
                  <a:ea typeface="ＭＳ Ｐゴシック" pitchFamily="-112" charset="-128"/>
                  <a:cs typeface="Arial" pitchFamily="34" charset="0"/>
                </a:rPr>
                <a:t>Design First approach</a:t>
              </a:r>
              <a:endParaRPr lang="en-US" sz="1000" b="1" kern="0" dirty="0">
                <a:solidFill>
                  <a:prstClr val="white"/>
                </a:solidFill>
                <a:latin typeface="Arial"/>
                <a:ea typeface="ＭＳ Ｐゴシック" pitchFamily="-112" charset="-128"/>
                <a:cs typeface="Arial" pitchFamily="34" charset="0"/>
              </a:endParaRPr>
            </a:p>
          </p:txBody>
        </p:sp>
      </p:grpSp>
      <p:pic>
        <p:nvPicPr>
          <p:cNvPr id="20" name="Picture 1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8124"/>
          <a:stretch/>
        </p:blipFill>
        <p:spPr bwMode="auto">
          <a:xfrm>
            <a:off x="348624" y="1920389"/>
            <a:ext cx="3943350" cy="3450059"/>
          </a:xfrm>
          <a:prstGeom prst="rect">
            <a:avLst/>
          </a:prstGeom>
          <a:noFill/>
        </p:spPr>
      </p:pic>
      <p:cxnSp>
        <p:nvCxnSpPr>
          <p:cNvPr id="22" name="Straight Arrow Connector 21"/>
          <p:cNvCxnSpPr/>
          <p:nvPr/>
        </p:nvCxnSpPr>
        <p:spPr>
          <a:xfrm flipH="1">
            <a:off x="2314575" y="1588659"/>
            <a:ext cx="5724" cy="33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62412" y="5678477"/>
            <a:ext cx="10846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/>
              <a:t>System Of Records</a:t>
            </a:r>
            <a:endParaRPr lang="en-US" sz="700" b="1" dirty="0"/>
          </a:p>
        </p:txBody>
      </p:sp>
      <p:cxnSp>
        <p:nvCxnSpPr>
          <p:cNvPr id="27" name="Straight Arrow Connector 26"/>
          <p:cNvCxnSpPr>
            <a:stCxn id="20" idx="2"/>
          </p:cNvCxnSpPr>
          <p:nvPr/>
        </p:nvCxnSpPr>
        <p:spPr>
          <a:xfrm>
            <a:off x="2320299" y="5370448"/>
            <a:ext cx="0" cy="14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35" y="1066977"/>
            <a:ext cx="3948240" cy="545383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9616008" y="840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25044</TotalTime>
  <Words>2644</Words>
  <Application>Microsoft Office PowerPoint</Application>
  <PresentationFormat>Custom</PresentationFormat>
  <Paragraphs>404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Times New Roman</vt:lpstr>
      <vt:lpstr>Verdana</vt:lpstr>
      <vt:lpstr>Wingdings</vt:lpstr>
      <vt:lpstr>7_Custom Design</vt:lpstr>
      <vt:lpstr>PowerPoint Presentation</vt:lpstr>
      <vt:lpstr>Table of Contents </vt:lpstr>
      <vt:lpstr>What is Microservice ?</vt:lpstr>
      <vt:lpstr>Microservices Principles</vt:lpstr>
      <vt:lpstr>Microservices Characteristics</vt:lpstr>
      <vt:lpstr>Cloud Native Architecture</vt:lpstr>
      <vt:lpstr>Representative set of services</vt:lpstr>
      <vt:lpstr>Design Challenges to be solved</vt:lpstr>
      <vt:lpstr>Cloud Native Architecture Building Blocks (ABB) &amp; Design Principles</vt:lpstr>
      <vt:lpstr>To-Be Architecture with API-Microservices</vt:lpstr>
      <vt:lpstr>Solution Tenants of To-Be Architecture</vt:lpstr>
      <vt:lpstr>Channel Specific API Access Strategy</vt:lpstr>
      <vt:lpstr>Process Orchestration Approach</vt:lpstr>
      <vt:lpstr>Process Orchestration, UW Flow Realization</vt:lpstr>
      <vt:lpstr>Service Data Persistence &amp; Caching Approach</vt:lpstr>
      <vt:lpstr>Backend Application Integration Approach</vt:lpstr>
      <vt:lpstr>Runtime Management of Microservices</vt:lpstr>
      <vt:lpstr>Thank You</vt:lpstr>
    </vt:vector>
  </TitlesOfParts>
  <Company>The Hartford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Cognizant</dc:title>
  <dc:creator>Lanois,Nancy</dc:creator>
  <cp:lastModifiedBy>Gnanaraj, Antony Sudharsan (Cognizant)</cp:lastModifiedBy>
  <cp:revision>2051</cp:revision>
  <dcterms:created xsi:type="dcterms:W3CDTF">2012-02-21T21:04:19Z</dcterms:created>
  <dcterms:modified xsi:type="dcterms:W3CDTF">2018-04-05T21:12:14Z</dcterms:modified>
</cp:coreProperties>
</file>