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767" r:id="rId5"/>
    <p:sldId id="771" r:id="rId6"/>
    <p:sldId id="772" r:id="rId7"/>
    <p:sldId id="773" r:id="rId8"/>
    <p:sldId id="774" r:id="rId9"/>
    <p:sldId id="775" r:id="rId10"/>
    <p:sldId id="776" r:id="rId11"/>
    <p:sldId id="777" r:id="rId12"/>
    <p:sldId id="280" r:id="rId13"/>
  </p:sldIdLst>
  <p:sldSz cx="12190095" cy="6859270"/>
  <p:notesSz cx="6668770" cy="9926320"/>
  <p:defaultTextStyle>
    <a:defPPr>
      <a:defRPr lang="zh-CN"/>
    </a:defPPr>
    <a:lvl1pPr algn="l" defTabSz="108775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42925" indent="-15875" algn="l" defTabSz="108775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87755" indent="-34925" algn="l" defTabSz="108775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30680" indent="-52705" algn="l" defTabSz="108775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174875" indent="-71755" algn="l" defTabSz="108775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C971055-4B62-4C75-A5A3-B3B1E6F75E31}">
          <p14:sldIdLst>
            <p14:sldId id="256"/>
            <p14:sldId id="767"/>
            <p14:sldId id="771"/>
            <p14:sldId id="772"/>
            <p14:sldId id="773"/>
            <p14:sldId id="774"/>
            <p14:sldId id="775"/>
            <p14:sldId id="777"/>
            <p14:sldId id="776"/>
          </p14:sldIdLst>
        </p14:section>
        <p14:section name="默认节" id="{EDA9EB1C-E79C-4751-8BFE-E71C867E9A2C}">
          <p14:sldIdLst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8304"/>
    <a:srgbClr val="BF2E23"/>
    <a:srgbClr val="D60026"/>
    <a:srgbClr val="D9D9D9"/>
    <a:srgbClr val="C0CEDA"/>
    <a:srgbClr val="CBCBCB"/>
    <a:srgbClr val="F1F5E7"/>
    <a:srgbClr val="6FA0DB"/>
    <a:srgbClr val="E2AC00"/>
    <a:srgbClr val="368A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98" autoAdjust="0"/>
    <p:restoredTop sz="92044" autoAdjust="0"/>
  </p:normalViewPr>
  <p:slideViewPr>
    <p:cSldViewPr>
      <p:cViewPr varScale="1">
        <p:scale>
          <a:sx n="112" d="100"/>
          <a:sy n="112" d="100"/>
        </p:scale>
        <p:origin x="108" y="96"/>
      </p:cViewPr>
      <p:guideLst>
        <p:guide orient="horz" pos="215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838" cy="495300"/>
          </a:xfrm>
          <a:prstGeom prst="rect">
            <a:avLst/>
          </a:prstGeom>
        </p:spPr>
        <p:txBody>
          <a:bodyPr vert="horz" lIns="94829" tIns="47414" rIns="94829" bIns="47414" rtlCol="0"/>
          <a:lstStyle>
            <a:lvl1pPr algn="l" defTabSz="815975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5300"/>
          </a:xfrm>
          <a:prstGeom prst="rect">
            <a:avLst/>
          </a:prstGeom>
        </p:spPr>
        <p:txBody>
          <a:bodyPr vert="horz" lIns="94829" tIns="47414" rIns="94829" bIns="47414" rtlCol="0"/>
          <a:lstStyle>
            <a:lvl1pPr algn="r" defTabSz="815975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0C3A6B0-5D57-4D84-9807-DD13F365EB9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9" tIns="47414" rIns="94829" bIns="4741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4829" tIns="47414" rIns="94829" bIns="4741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90838" cy="495300"/>
          </a:xfrm>
          <a:prstGeom prst="rect">
            <a:avLst/>
          </a:prstGeom>
        </p:spPr>
        <p:txBody>
          <a:bodyPr vert="horz" lIns="94829" tIns="47414" rIns="94829" bIns="47414" rtlCol="0" anchor="b"/>
          <a:lstStyle>
            <a:lvl1pPr algn="l" defTabSz="815975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5300"/>
          </a:xfrm>
          <a:prstGeom prst="rect">
            <a:avLst/>
          </a:prstGeom>
        </p:spPr>
        <p:txBody>
          <a:bodyPr vert="horz" lIns="94829" tIns="47414" rIns="94829" bIns="47414" rtlCol="0" anchor="b"/>
          <a:lstStyle>
            <a:lvl1pPr algn="r" defTabSz="815975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30DF973-DCA0-4DB0-92C3-E684E721AA6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2387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4965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7670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10058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628900" algn="l" defTabSz="10515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154680" algn="l" defTabSz="10515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681095" algn="l" defTabSz="10515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206875" algn="l" defTabSz="10515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defTabSz="815975"/>
            <a:fld id="{C48F3758-CB2D-4415-85E2-1D229A26CC72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2"/>
          <a:srcRect l="15816"/>
          <a:stretch>
            <a:fillRect/>
          </a:stretch>
        </p:blipFill>
        <p:spPr bwMode="auto">
          <a:xfrm>
            <a:off x="0" y="847725"/>
            <a:ext cx="7067550" cy="536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2"/>
          <p:cNvSpPr txBox="1">
            <a:spLocks noChangeArrowheads="1"/>
          </p:cNvSpPr>
          <p:nvPr userDrawn="1"/>
        </p:nvSpPr>
        <p:spPr bwMode="auto">
          <a:xfrm>
            <a:off x="7838293" y="6383338"/>
            <a:ext cx="3789362" cy="2857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775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775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775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775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zh-CN" sz="1100" dirty="0">
              <a:solidFill>
                <a:srgbClr val="FFFFFF"/>
              </a:solidFill>
            </a:endParaRPr>
          </a:p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z="1100" dirty="0">
                <a:solidFill>
                  <a:srgbClr val="000000"/>
                </a:solidFill>
              </a:rPr>
              <a:t>© </a:t>
            </a:r>
            <a:r>
              <a:rPr lang="zh-CN" altLang="en-US" sz="11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上海移远通信技术股份有限公司</a:t>
            </a:r>
            <a:r>
              <a:rPr lang="en-US" altLang="zh-CN" sz="1100" b="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. </a:t>
            </a:r>
            <a:r>
              <a:rPr lang="zh-CN" altLang="en-US" sz="11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版权所有</a:t>
            </a:r>
            <a:endParaRPr lang="en-US" altLang="zh-CN" sz="11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2941" y="3352393"/>
            <a:ext cx="9086777" cy="434591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buNone/>
              <a:defRPr sz="21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单击此处编辑母版副标题样式</a:t>
            </a:r>
            <a:endParaRPr lang="en-US" altLang="zh-CN" dirty="0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23024" y="2470389"/>
            <a:ext cx="9377214" cy="487099"/>
          </a:xfrm>
          <a:prstGeom prst="rect">
            <a:avLst/>
          </a:prstGeom>
        </p:spPr>
        <p:txBody>
          <a:bodyPr/>
          <a:lstStyle>
            <a:lvl1pPr algn="r">
              <a:defRPr sz="5400" b="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4" name="文本占位符 26"/>
          <p:cNvSpPr>
            <a:spLocks noGrp="1"/>
          </p:cNvSpPr>
          <p:nvPr>
            <p:ph type="body" sz="quarter" idx="10"/>
          </p:nvPr>
        </p:nvSpPr>
        <p:spPr>
          <a:xfrm>
            <a:off x="7168259" y="4713949"/>
            <a:ext cx="4338673" cy="285367"/>
          </a:xfrm>
          <a:prstGeom prst="rect">
            <a:avLst/>
          </a:prstGeom>
        </p:spPr>
        <p:txBody>
          <a:bodyPr anchor="ctr"/>
          <a:lstStyle>
            <a:lvl1pPr marL="414655" marR="0" indent="-414655" algn="r" defTabSz="105156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7168207" y="5075312"/>
            <a:ext cx="4338651" cy="280713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3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pic>
        <p:nvPicPr>
          <p:cNvPr id="8" name="Picture 2" descr="F:\Quectel VI\移远通信视觉识别系统规范手册\2015CIS\Quectel 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4164" y="715150"/>
            <a:ext cx="2778094" cy="46349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20"/>
          <p:cNvSpPr>
            <a:spLocks noGrp="1"/>
          </p:cNvSpPr>
          <p:nvPr>
            <p:ph type="title" hasCustomPrompt="1"/>
          </p:nvPr>
        </p:nvSpPr>
        <p:spPr>
          <a:xfrm>
            <a:off x="436056" y="500836"/>
            <a:ext cx="11062648" cy="27916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en-US" altLang="zh-CN" dirty="0" err="1"/>
              <a:t>Mastertitelformat</a:t>
            </a:r>
            <a:r>
              <a:rPr lang="en-US" altLang="zh-CN" dirty="0"/>
              <a:t> </a:t>
            </a:r>
            <a:r>
              <a:rPr lang="en-US" altLang="zh-CN" dirty="0" err="1"/>
              <a:t>bearbeiten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占位符 20"/>
          <p:cNvSpPr>
            <a:spLocks noGrp="1"/>
          </p:cNvSpPr>
          <p:nvPr>
            <p:ph type="title"/>
          </p:nvPr>
        </p:nvSpPr>
        <p:spPr>
          <a:xfrm>
            <a:off x="436056" y="500836"/>
            <a:ext cx="11062648" cy="27916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36057" y="987124"/>
            <a:ext cx="11318300" cy="5234292"/>
          </a:xfrm>
          <a:prstGeom prst="rect">
            <a:avLst/>
          </a:prstGeom>
        </p:spPr>
        <p:txBody>
          <a:bodyPr/>
          <a:lstStyle>
            <a:lvl1pPr marL="414020" indent="-414020">
              <a:spcBef>
                <a:spcPts val="620"/>
              </a:spcBef>
              <a:buNone/>
              <a:defRPr sz="21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1775" indent="-227965">
              <a:spcBef>
                <a:spcPts val="620"/>
              </a:spcBef>
              <a:buClr>
                <a:srgbClr val="FF0000"/>
              </a:buClr>
              <a:buSzPct val="120000"/>
              <a:buFont typeface="Arial" panose="020B0604020202020204" pitchFamily="34" charset="0"/>
              <a:buChar char="▪"/>
              <a:defRPr sz="21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47040" indent="-215265">
              <a:spcBef>
                <a:spcPts val="515"/>
              </a:spcBef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Arial" panose="020B0604020202020204" pitchFamily="34" charset="0"/>
              <a:buChar char="▪"/>
              <a:defRPr sz="17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62305" indent="-215265">
              <a:spcBef>
                <a:spcPts val="515"/>
              </a:spcBef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Arial" panose="020B0604020202020204" pitchFamily="34" charset="0"/>
              <a:buChar char="▪"/>
              <a:defRPr sz="17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882015" indent="-215265">
              <a:spcBef>
                <a:spcPts val="515"/>
              </a:spcBef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Arial" panose="020B0604020202020204" pitchFamily="34" charset="0"/>
              <a:buChar char="▪"/>
              <a:defRPr sz="17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:\Users\Administrator\Desktop\81328552_hug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" b="15326"/>
          <a:stretch>
            <a:fillRect/>
          </a:stretch>
        </p:blipFill>
        <p:spPr bwMode="auto">
          <a:xfrm>
            <a:off x="0" y="-50255"/>
            <a:ext cx="12190413" cy="690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:\Quectel VI\移远通信视觉识别系统规范手册\2015CIS\Quectel 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4164" y="715150"/>
            <a:ext cx="2778094" cy="463492"/>
          </a:xfrm>
          <a:prstGeom prst="rect">
            <a:avLst/>
          </a:prstGeom>
          <a:noFill/>
        </p:spPr>
      </p:pic>
      <p:pic>
        <p:nvPicPr>
          <p:cNvPr id="6" name="Picture 2" descr="F:\备份\20170515\20170427132218494-2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297075" y="3247905"/>
            <a:ext cx="10921304" cy="31398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8"/>
          <p:cNvSpPr>
            <a:spLocks noGrp="1"/>
          </p:cNvSpPr>
          <p:nvPr>
            <p:ph type="body" idx="1"/>
          </p:nvPr>
        </p:nvSpPr>
        <p:spPr bwMode="auto">
          <a:xfrm>
            <a:off x="436563" y="985838"/>
            <a:ext cx="11317287" cy="5237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5165" tIns="52583" rIns="105165" bIns="52583" numCol="1" anchor="t" anchorCtr="0" compatLnSpc="1"/>
          <a:lstStyle/>
          <a:p>
            <a:pPr lvl="0"/>
            <a:r>
              <a:rPr lang="de-DE" altLang="zh-CN" dirty="0"/>
              <a:t>Textmasterformate durch Klicken bearbeiten</a:t>
            </a:r>
            <a:endParaRPr lang="de-DE" altLang="zh-CN" dirty="0"/>
          </a:p>
          <a:p>
            <a:pPr lvl="1"/>
            <a:r>
              <a:rPr lang="de-DE" altLang="zh-CN" dirty="0"/>
              <a:t>Zweite Ebene</a:t>
            </a:r>
            <a:endParaRPr lang="de-DE" altLang="zh-CN" dirty="0"/>
          </a:p>
          <a:p>
            <a:pPr lvl="2"/>
            <a:r>
              <a:rPr lang="de-DE" altLang="zh-CN" dirty="0"/>
              <a:t>Dritte Ebene</a:t>
            </a:r>
            <a:endParaRPr lang="de-DE" altLang="zh-CN" dirty="0"/>
          </a:p>
          <a:p>
            <a:pPr lvl="3"/>
            <a:r>
              <a:rPr lang="de-DE" altLang="zh-CN" dirty="0"/>
              <a:t>Vierte Ebene</a:t>
            </a:r>
            <a:endParaRPr lang="de-DE" altLang="zh-CN" dirty="0"/>
          </a:p>
          <a:p>
            <a:pPr lvl="4"/>
            <a:r>
              <a:rPr lang="de-DE" altLang="zh-CN" dirty="0"/>
              <a:t>Fünfte Ebene</a:t>
            </a:r>
            <a:endParaRPr lang="de-DE" altLang="zh-CN" dirty="0"/>
          </a:p>
        </p:txBody>
      </p:sp>
      <p:pic>
        <p:nvPicPr>
          <p:cNvPr id="1027" name="Picture 5" descr="C:\Documents and Settings\Administrator\桌面\LOGOn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882188" y="500063"/>
            <a:ext cx="192563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标题占位符 20"/>
          <p:cNvSpPr>
            <a:spLocks noGrp="1"/>
          </p:cNvSpPr>
          <p:nvPr>
            <p:ph type="title"/>
          </p:nvPr>
        </p:nvSpPr>
        <p:spPr bwMode="auto">
          <a:xfrm>
            <a:off x="344488" y="500836"/>
            <a:ext cx="11153775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5165" tIns="52583" rIns="105165" bIns="52583" numCol="1" anchor="ctr" anchorCtr="0" compatLnSpc="1"/>
          <a:lstStyle/>
          <a:p>
            <a:pPr lvl="0"/>
            <a:r>
              <a:rPr lang="en-US" altLang="zh-CN" dirty="0" err="1"/>
              <a:t>Mastertitelformat</a:t>
            </a:r>
            <a:r>
              <a:rPr lang="en-US" altLang="zh-CN" dirty="0"/>
              <a:t> </a:t>
            </a:r>
            <a:r>
              <a:rPr lang="en-US" altLang="zh-CN" dirty="0" err="1"/>
              <a:t>bearbeiten</a:t>
            </a:r>
            <a:endParaRPr lang="en-US" altLang="zh-CN" dirty="0"/>
          </a:p>
        </p:txBody>
      </p:sp>
      <p:sp>
        <p:nvSpPr>
          <p:cNvPr id="7" name="TextBox 5"/>
          <p:cNvSpPr txBox="1"/>
          <p:nvPr/>
        </p:nvSpPr>
        <p:spPr>
          <a:xfrm>
            <a:off x="426452" y="6490624"/>
            <a:ext cx="50456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defTabSz="1087755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542925" indent="-15875" algn="l" defTabSz="1087755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087755" indent="-34925" algn="l" defTabSz="1087755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30680" indent="-52705" algn="l" defTabSz="1087755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174875" indent="-71755" algn="l" defTabSz="1087755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10877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@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上海移远通信技术股份有限公司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| 2017.6 | Page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/>
        </p:nvSpPr>
        <p:spPr>
          <a:xfrm>
            <a:off x="2863516" y="6473493"/>
            <a:ext cx="737616" cy="365210"/>
          </a:xfrm>
          <a:prstGeom prst="rect">
            <a:avLst/>
          </a:prstGeom>
        </p:spPr>
        <p:txBody>
          <a:bodyPr lIns="121917" tIns="60958" rIns="121917" bIns="60958"/>
          <a:lstStyle>
            <a:defPPr>
              <a:defRPr lang="zh-CN"/>
            </a:defPPr>
            <a:lvl1pPr algn="l" defTabSz="1087755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542925" indent="-15875" algn="l" defTabSz="1087755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087755" indent="-34925" algn="l" defTabSz="1087755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30680" indent="-52705" algn="l" defTabSz="1087755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174875" indent="-71755" algn="l" defTabSz="1087755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0C913308-F349-4B6D-A68A-DD1791B4A57B}" type="slidenum">
              <a:rPr lang="zh-CN" altLang="en-US" sz="80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</a:fld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3400"/>
    </mc:Choice>
    <mc:Fallback>
      <p:transition spd="slow"/>
    </mc:Fallback>
  </mc:AlternateContent>
  <p:hf hdr="0"/>
  <p:txStyles>
    <p:titleStyle>
      <a:lvl1pPr algn="l" defTabSz="1087755" rtl="0" eaLnBrk="0" fontAlgn="base" hangingPunct="0">
        <a:spcBef>
          <a:spcPct val="0"/>
        </a:spcBef>
        <a:spcAft>
          <a:spcPct val="0"/>
        </a:spcAft>
        <a:tabLst>
          <a:tab pos="3676650" algn="l"/>
        </a:tabLst>
        <a:defRPr sz="2800" b="0" kern="120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1087755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defTabSz="1087755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defTabSz="1087755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defTabSz="1087755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525780" algn="l" defTabSz="1088390" rtl="0" fontAlgn="base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1051560" algn="l" defTabSz="1088390" rtl="0" fontAlgn="base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577340" algn="l" defTabSz="1088390" rtl="0" fontAlgn="base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2103120" algn="l" defTabSz="1088390" rtl="0" fontAlgn="base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09575" indent="-409575" algn="l" defTabSz="1087755" rtl="0" eaLnBrk="0" fontAlgn="base" hangingPunct="0">
        <a:spcBef>
          <a:spcPts val="615"/>
        </a:spcBef>
        <a:spcAft>
          <a:spcPct val="0"/>
        </a:spcAft>
        <a:buFont typeface="Arial" panose="020B0604020202020204" pitchFamily="34" charset="0"/>
        <a:buChar char="•"/>
        <a:defRPr sz="3700" kern="1200">
          <a:solidFill>
            <a:srgbClr val="5959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7330" indent="-224155" algn="l" defTabSz="1087755" rtl="0" eaLnBrk="0" fontAlgn="base" hangingPunct="0">
        <a:spcBef>
          <a:spcPts val="615"/>
        </a:spcBef>
        <a:spcAft>
          <a:spcPct val="0"/>
        </a:spcAft>
        <a:buClr>
          <a:srgbClr val="FF0000"/>
        </a:buClr>
        <a:buSzPct val="120000"/>
        <a:buFont typeface="Arial" panose="020B0604020202020204" pitchFamily="34" charset="0"/>
        <a:buChar char="▪"/>
        <a:defRPr sz="3200" kern="1200">
          <a:solidFill>
            <a:srgbClr val="5959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43230" indent="-211455" algn="l" defTabSz="1087755" rtl="0" eaLnBrk="0" fontAlgn="base" hangingPunct="0">
        <a:spcBef>
          <a:spcPts val="515"/>
        </a:spcBef>
        <a:spcAft>
          <a:spcPct val="0"/>
        </a:spcAft>
        <a:buClr>
          <a:srgbClr val="7F7F7F"/>
        </a:buClr>
        <a:buSzPct val="120000"/>
        <a:buFont typeface="Arial" panose="020B0604020202020204" pitchFamily="34" charset="0"/>
        <a:buChar char="▪"/>
        <a:defRPr sz="1700" kern="1200">
          <a:solidFill>
            <a:srgbClr val="5959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59130" indent="-211455" algn="l" defTabSz="1087755" rtl="0" eaLnBrk="0" fontAlgn="base" hangingPunct="0">
        <a:spcBef>
          <a:spcPts val="515"/>
        </a:spcBef>
        <a:spcAft>
          <a:spcPct val="0"/>
        </a:spcAft>
        <a:buClr>
          <a:srgbClr val="7F7F7F"/>
        </a:buClr>
        <a:buSzPct val="120000"/>
        <a:buFont typeface="Arial" panose="020B0604020202020204" pitchFamily="34" charset="0"/>
        <a:buChar char="▪"/>
        <a:defRPr sz="1700" kern="1200">
          <a:solidFill>
            <a:srgbClr val="5959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79475" indent="-211455" algn="l" defTabSz="1087755" rtl="0" eaLnBrk="0" fontAlgn="base" hangingPunct="0">
        <a:spcBef>
          <a:spcPts val="515"/>
        </a:spcBef>
        <a:spcAft>
          <a:spcPct val="0"/>
        </a:spcAft>
        <a:buClr>
          <a:srgbClr val="7F7F7F"/>
        </a:buClr>
        <a:buSzPct val="120000"/>
        <a:buFont typeface="Arial" panose="020B0604020202020204" pitchFamily="34" charset="0"/>
        <a:buChar char="▪"/>
        <a:defRPr sz="1700" kern="1200">
          <a:solidFill>
            <a:srgbClr val="5959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17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36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56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余志远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/>
              <a:t>SC</a:t>
            </a:r>
            <a:r>
              <a:rPr lang="en-US" altLang="zh-CN" sz="3200" dirty="0"/>
              <a:t>200L</a:t>
            </a:r>
            <a:r>
              <a:rPr lang="zh-CN" altLang="en-US" sz="3200" dirty="0"/>
              <a:t>平台</a:t>
            </a:r>
            <a:r>
              <a:rPr lang="en-US" altLang="zh-CN" sz="3200" dirty="0"/>
              <a:t>CW2015</a:t>
            </a:r>
            <a:r>
              <a:rPr lang="zh-CN" altLang="en-US" sz="3200" dirty="0"/>
              <a:t>移植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66512" y="3823596"/>
            <a:ext cx="5286412" cy="73713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5165" tIns="52583" rIns="105165" bIns="52583">
            <a:spAutoFit/>
          </a:bodyPr>
          <a:lstStyle/>
          <a:p>
            <a:pPr defTabSz="1088390">
              <a:lnSpc>
                <a:spcPct val="150000"/>
              </a:lnSpc>
              <a:defRPr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安徽省合肥市高新区天达路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71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号华亿科技园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A2-7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楼 邮编：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230088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1088390">
              <a:defRPr/>
            </a:pPr>
            <a:r>
              <a:rPr lang="fr-FR" sz="1000" dirty="0">
                <a:latin typeface="Verdana" panose="020B0604030504040204" pitchFamily="34" charset="0"/>
              </a:rPr>
              <a:t>Tel: +86-21-5108 6236  Fax: +86-21-5445 3668 </a:t>
            </a:r>
            <a:endParaRPr lang="fr-FR" sz="1000" dirty="0">
              <a:latin typeface="Verdana" panose="020B0604030504040204" pitchFamily="34" charset="0"/>
            </a:endParaRPr>
          </a:p>
          <a:p>
            <a:pPr defTabSz="1088390">
              <a:defRPr/>
            </a:pPr>
            <a:r>
              <a:rPr lang="fr-FR" sz="1000" dirty="0">
                <a:latin typeface="Verdana" panose="020B0604030504040204" pitchFamily="34" charset="0"/>
              </a:rPr>
              <a:t>Email: </a:t>
            </a:r>
            <a:r>
              <a:rPr lang="fr-FR" altLang="zh-CN" sz="1000" b="1" dirty="0">
                <a:solidFill>
                  <a:srgbClr val="C00000"/>
                </a:solidFill>
                <a:latin typeface="Verdana" panose="020B0604030504040204" pitchFamily="34" charset="0"/>
              </a:rPr>
              <a:t>info@quectel.com </a:t>
            </a:r>
            <a:r>
              <a:rPr lang="fr-FR" sz="1000" b="1" dirty="0">
                <a:solidFill>
                  <a:srgbClr val="C00000"/>
                </a:solidFill>
                <a:latin typeface="Verdana" panose="020B0604030504040204" pitchFamily="34" charset="0"/>
              </a:rPr>
              <a:t>   </a:t>
            </a:r>
            <a:r>
              <a:rPr lang="fr-FR" sz="1000" dirty="0">
                <a:latin typeface="Verdana" panose="020B0604030504040204" pitchFamily="34" charset="0"/>
              </a:rPr>
              <a:t>Website: </a:t>
            </a:r>
            <a:r>
              <a:rPr lang="fr-FR" altLang="zh-CN" sz="1000" b="1" dirty="0">
                <a:solidFill>
                  <a:srgbClr val="C00000"/>
                </a:solidFill>
                <a:latin typeface="Verdana" panose="020B0604030504040204" pitchFamily="34" charset="0"/>
              </a:rPr>
              <a:t>www.quectel.com</a:t>
            </a:r>
            <a:endParaRPr lang="zh-CN" altLang="en-US" sz="1000" b="1" dirty="0">
              <a:solidFill>
                <a:srgbClr val="C00000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标题 3"/>
          <p:cNvSpPr>
            <a:spLocks noGrp="1"/>
          </p:cNvSpPr>
          <p:nvPr/>
        </p:nvSpPr>
        <p:spPr bwMode="auto">
          <a:xfrm>
            <a:off x="5523702" y="2929728"/>
            <a:ext cx="2286016" cy="785818"/>
          </a:xfrm>
          <a:prstGeom prst="rect">
            <a:avLst/>
          </a:prstGeom>
          <a:noFill/>
          <a:ln>
            <a:noFill/>
          </a:ln>
        </p:spPr>
        <p:txBody>
          <a:bodyPr lIns="105165" tIns="52583" rIns="105165" bIns="52583" anchor="ctr"/>
          <a:lstStyle>
            <a:lvl1pPr algn="r" defTabSz="1087755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52578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05156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57734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10312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defTabSz="946150">
              <a:spcBef>
                <a:spcPct val="50000"/>
              </a:spcBef>
              <a:defRPr/>
            </a:pPr>
            <a:r>
              <a:rPr lang="zh-CN" alt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 谢</a:t>
            </a:r>
            <a:endParaRPr lang="en-US" altLang="zh-CN" sz="1800" b="0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8810625" y="460375"/>
            <a:ext cx="3097213" cy="231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 algn="l" defTabSz="1087755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542925" indent="-15875" algn="l" defTabSz="1087755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087755" indent="-34925" algn="l" defTabSz="1087755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30680" indent="-52705" algn="l" defTabSz="1087755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174875" indent="-71755" algn="l" defTabSz="1087755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 defTabSz="108839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www.quectel.com</a:t>
            </a:r>
            <a:endParaRPr lang="en-US" sz="1500" b="1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50" name="Picture 2" descr="F:\Quectel 社交平台\微信\微信二维码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81486" y="3072604"/>
            <a:ext cx="1428760" cy="1428760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10533693" y="4429926"/>
            <a:ext cx="12858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移远微信公众号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35422" y="669624"/>
            <a:ext cx="11318300" cy="5234292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>
                <a:sym typeface="Wingdings 2" panose="05020102010507070707" pitchFamily="18" charset="2"/>
              </a:rPr>
              <a:t>SC200L cw2015</a:t>
            </a:r>
            <a:r>
              <a:rPr lang="zh-CN" altLang="en-US" dirty="0">
                <a:sym typeface="Wingdings 2" panose="05020102010507070707" pitchFamily="18" charset="2"/>
              </a:rPr>
              <a:t>电量计移植</a:t>
            </a:r>
            <a:endParaRPr lang="zh-CN" altLang="en-US" dirty="0">
              <a:sym typeface="Wingdings 2" panose="05020102010507070707" pitchFamily="18" charset="2"/>
            </a:endParaRPr>
          </a:p>
          <a:p>
            <a:endParaRPr lang="en-US" altLang="zh-CN" dirty="0">
              <a:sym typeface="Wingdings 2" panose="05020102010507070707" pitchFamily="18" charset="2"/>
            </a:endParaRPr>
          </a:p>
          <a:p>
            <a:r>
              <a:rPr lang="en-US" altLang="zh-CN" dirty="0">
                <a:sym typeface="Wingdings 2" panose="05020102010507070707" pitchFamily="18" charset="2"/>
              </a:rPr>
              <a:t>	</a:t>
            </a:r>
            <a:r>
              <a:rPr lang="zh-CN" altLang="en-US" sz="2000" dirty="0">
                <a:sym typeface="Wingdings 2" panose="05020102010507070707" pitchFamily="18" charset="2"/>
              </a:rPr>
              <a:t>现在由于客户的</a:t>
            </a:r>
            <a:r>
              <a:rPr lang="en-US" altLang="zh-CN" sz="2000" dirty="0" err="1">
                <a:sym typeface="Wingdings 2" panose="05020102010507070707" pitchFamily="18" charset="2"/>
              </a:rPr>
              <a:t>bat_sns</a:t>
            </a:r>
            <a:r>
              <a:rPr lang="en-US" altLang="zh-CN" sz="2000" dirty="0">
                <a:sym typeface="Wingdings 2" panose="05020102010507070707" pitchFamily="18" charset="2"/>
              </a:rPr>
              <a:t> pin</a:t>
            </a:r>
            <a:r>
              <a:rPr lang="zh-CN" altLang="en-US" sz="2000" dirty="0">
                <a:sym typeface="Wingdings 2" panose="05020102010507070707" pitchFamily="18" charset="2"/>
              </a:rPr>
              <a:t>没有接，所以读不到开机电压，导致无法开机</a:t>
            </a:r>
            <a:r>
              <a:rPr lang="en-US" altLang="zh-CN" sz="2000" dirty="0">
                <a:sym typeface="Wingdings 2" panose="05020102010507070707" pitchFamily="18" charset="2"/>
              </a:rPr>
              <a:t>.</a:t>
            </a:r>
            <a:endParaRPr lang="en-US" altLang="zh-CN" sz="2000" dirty="0">
              <a:sym typeface="Wingdings 2" panose="05020102010507070707" pitchFamily="18" charset="2"/>
            </a:endParaRPr>
          </a:p>
          <a:p>
            <a:r>
              <a:rPr lang="en-US" altLang="zh-CN" sz="2000" dirty="0">
                <a:sym typeface="Wingdings 2" panose="05020102010507070707" pitchFamily="18" charset="2"/>
              </a:rPr>
              <a:t>	</a:t>
            </a:r>
            <a:r>
              <a:rPr lang="zh-CN" altLang="en-US" sz="2000" dirty="0">
                <a:sym typeface="Wingdings 2" panose="05020102010507070707" pitchFamily="18" charset="2"/>
              </a:rPr>
              <a:t>充电</a:t>
            </a:r>
            <a:r>
              <a:rPr lang="en-US" altLang="zh-CN" sz="2000" dirty="0">
                <a:sym typeface="Wingdings 2" panose="05020102010507070707" pitchFamily="18" charset="2"/>
              </a:rPr>
              <a:t>IC</a:t>
            </a:r>
            <a:r>
              <a:rPr lang="zh-CN" altLang="en-US" sz="2000" dirty="0">
                <a:sym typeface="Wingdings 2" panose="05020102010507070707" pitchFamily="18" charset="2"/>
              </a:rPr>
              <a:t>是</a:t>
            </a:r>
            <a:r>
              <a:rPr lang="en-US" altLang="zh-CN" sz="2000" dirty="0">
                <a:sym typeface="Wingdings 2" panose="05020102010507070707" pitchFamily="18" charset="2"/>
              </a:rPr>
              <a:t>sprd_2721,</a:t>
            </a:r>
            <a:r>
              <a:rPr lang="zh-CN" altLang="en-US" sz="2000" dirty="0">
                <a:sym typeface="Wingdings 2" panose="05020102010507070707" pitchFamily="18" charset="2"/>
              </a:rPr>
              <a:t>现在要求使用</a:t>
            </a:r>
            <a:r>
              <a:rPr lang="en-US" altLang="zh-CN" sz="2000" dirty="0">
                <a:sym typeface="Wingdings 2" panose="05020102010507070707" pitchFamily="18" charset="2"/>
              </a:rPr>
              <a:t>cw2015</a:t>
            </a:r>
            <a:r>
              <a:rPr lang="zh-CN" altLang="en-US" sz="2000" dirty="0">
                <a:sym typeface="Wingdings 2" panose="05020102010507070707" pitchFamily="18" charset="2"/>
              </a:rPr>
              <a:t>来读电压与电量，然后给</a:t>
            </a:r>
            <a:r>
              <a:rPr lang="en-US" altLang="zh-CN" sz="2000" dirty="0" err="1">
                <a:sym typeface="Wingdings 2" panose="05020102010507070707" pitchFamily="18" charset="2"/>
              </a:rPr>
              <a:t>ic</a:t>
            </a:r>
            <a:r>
              <a:rPr lang="zh-CN" altLang="en-US" sz="2000" dirty="0">
                <a:sym typeface="Wingdings 2" panose="05020102010507070707" pitchFamily="18" charset="2"/>
              </a:rPr>
              <a:t>调用</a:t>
            </a:r>
            <a:endParaRPr lang="en-US" altLang="zh-CN" sz="2000" dirty="0">
              <a:sym typeface="Wingdings 2" panose="05020102010507070707" pitchFamily="18" charset="2"/>
            </a:endParaRPr>
          </a:p>
          <a:p>
            <a:endParaRPr lang="en-US" altLang="zh-CN" sz="2000" dirty="0">
              <a:sym typeface="Wingdings 2" panose="05020102010507070707" pitchFamily="18" charset="2"/>
            </a:endParaRPr>
          </a:p>
          <a:p>
            <a:r>
              <a:rPr lang="en-US" altLang="zh-CN" sz="2000" dirty="0">
                <a:sym typeface="Wingdings 2" panose="05020102010507070707" pitchFamily="18" charset="2"/>
              </a:rPr>
              <a:t>      </a:t>
            </a:r>
            <a:r>
              <a:rPr lang="zh-CN" altLang="en-US" sz="2000" dirty="0">
                <a:sym typeface="Wingdings 2" panose="05020102010507070707" pitchFamily="18" charset="2"/>
              </a:rPr>
              <a:t>调试过程：</a:t>
            </a:r>
            <a:endParaRPr lang="en-US" altLang="zh-CN" sz="1800" dirty="0">
              <a:latin typeface="+mn-ea"/>
            </a:endParaRPr>
          </a:p>
          <a:p>
            <a:r>
              <a:rPr lang="en-US" altLang="zh-CN" sz="2000" dirty="0"/>
              <a:t>	</a:t>
            </a:r>
            <a:endParaRPr lang="en-US" altLang="zh-CN" sz="2000" dirty="0"/>
          </a:p>
          <a:p>
            <a:pPr marL="0" indent="0"/>
            <a:endParaRPr lang="en-US" altLang="zh-CN" dirty="0">
              <a:latin typeface="+mn-ea"/>
              <a:sym typeface="Wingdings 2" panose="05020102010507070707" pitchFamily="18" charset="2"/>
            </a:endParaRPr>
          </a:p>
          <a:p>
            <a:pPr marL="0" indent="0"/>
            <a:endParaRPr lang="en-US" altLang="zh-CN" dirty="0">
              <a:latin typeface="+mn-ea"/>
              <a:sym typeface="Wingdings 2" panose="05020102010507070707" pitchFamily="18" charset="2"/>
            </a:endParaRPr>
          </a:p>
          <a:p>
            <a:pPr marL="0" indent="0"/>
            <a:endParaRPr lang="en-US" altLang="zh-CN" dirty="0">
              <a:latin typeface="+mn-ea"/>
              <a:sym typeface="Wingdings 2" panose="05020102010507070707" pitchFamily="18" charset="2"/>
            </a:endParaRPr>
          </a:p>
          <a:p>
            <a:pPr marL="0" indent="0"/>
            <a:endParaRPr lang="en-US" altLang="zh-CN" dirty="0"/>
          </a:p>
          <a:p>
            <a:pPr marL="0" indent="0"/>
            <a:endParaRPr lang="en-US" altLang="zh-CN" dirty="0">
              <a:sym typeface="Wingdings 2" panose="05020102010507070707" pitchFamily="18" charset="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933" y="3075012"/>
            <a:ext cx="6143625" cy="2828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032" y="2421682"/>
            <a:ext cx="6097324" cy="2750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 </a:t>
            </a:r>
            <a:r>
              <a:rPr lang="en-US" altLang="zh-CN" dirty="0">
                <a:sym typeface="Wingdings 2" panose="05020102010507070707" pitchFamily="18" charset="2"/>
              </a:rPr>
              <a:t>SC200L cw2015</a:t>
            </a:r>
            <a:r>
              <a:rPr lang="zh-CN" altLang="en-US" dirty="0">
                <a:sym typeface="Wingdings 2" panose="05020102010507070707" pitchFamily="18" charset="2"/>
              </a:rPr>
              <a:t>电量计移植</a:t>
            </a:r>
            <a:r>
              <a:rPr lang="en-US" altLang="zh-CN" dirty="0">
                <a:latin typeface="+mn-ea"/>
                <a:sym typeface="Wingdings 2" panose="05020102010507070707" pitchFamily="18" charset="2"/>
              </a:rPr>
              <a:t>	</a:t>
            </a:r>
            <a:endParaRPr lang="en-US" altLang="zh-CN" dirty="0">
              <a:latin typeface="+mn-ea"/>
              <a:sym typeface="Wingdings 2" panose="05020102010507070707" pitchFamily="18" charset="2"/>
            </a:endParaRPr>
          </a:p>
          <a:p>
            <a:r>
              <a:rPr lang="zh-CN" altLang="en-US" dirty="0">
                <a:latin typeface="+mn-ea"/>
                <a:sym typeface="Wingdings 2" panose="05020102010507070707" pitchFamily="18" charset="2"/>
              </a:rPr>
              <a:t>调试过程：根据现在的</a:t>
            </a:r>
            <a:r>
              <a:rPr lang="en-US" altLang="zh-CN" dirty="0">
                <a:latin typeface="+mn-ea"/>
                <a:sym typeface="Wingdings 2" panose="05020102010507070707" pitchFamily="18" charset="2"/>
              </a:rPr>
              <a:t>kernel</a:t>
            </a:r>
            <a:r>
              <a:rPr lang="zh-CN" altLang="en-US" dirty="0">
                <a:latin typeface="+mn-ea"/>
                <a:sym typeface="Wingdings 2" panose="05020102010507070707" pitchFamily="18" charset="2"/>
              </a:rPr>
              <a:t>中对</a:t>
            </a:r>
            <a:r>
              <a:rPr lang="en-US" altLang="zh-CN" dirty="0" err="1">
                <a:latin typeface="+mn-ea"/>
                <a:sym typeface="Wingdings 2" panose="05020102010507070707" pitchFamily="18" charset="2"/>
              </a:rPr>
              <a:t>power_supply_register</a:t>
            </a:r>
            <a:r>
              <a:rPr lang="zh-CN" altLang="en-US" dirty="0">
                <a:latin typeface="+mn-ea"/>
                <a:sym typeface="Wingdings 2" panose="05020102010507070707" pitchFamily="18" charset="2"/>
              </a:rPr>
              <a:t>函数以及</a:t>
            </a:r>
            <a:r>
              <a:rPr lang="en-US" altLang="zh-CN" dirty="0" err="1">
                <a:latin typeface="+mn-ea"/>
                <a:sym typeface="Wingdings 2" panose="05020102010507070707" pitchFamily="18" charset="2"/>
              </a:rPr>
              <a:t>power_supply</a:t>
            </a:r>
            <a:r>
              <a:rPr lang="en-US" altLang="zh-CN" dirty="0">
                <a:latin typeface="+mn-ea"/>
                <a:sym typeface="Wingdings 2" panose="05020102010507070707" pitchFamily="18" charset="2"/>
              </a:rPr>
              <a:t> </a:t>
            </a:r>
            <a:r>
              <a:rPr lang="zh-CN" altLang="en-US" dirty="0">
                <a:latin typeface="+mn-ea"/>
                <a:sym typeface="Wingdings 2" panose="05020102010507070707" pitchFamily="18" charset="2"/>
              </a:rPr>
              <a:t>结构体的定义来重新定义变量并赋值</a:t>
            </a:r>
            <a:endParaRPr lang="en-US" altLang="zh-CN" dirty="0">
              <a:latin typeface="+mn-ea"/>
              <a:sym typeface="Wingdings 2" panose="05020102010507070707" pitchFamily="18" charset="2"/>
            </a:endParaRPr>
          </a:p>
          <a:p>
            <a:r>
              <a:rPr lang="en-US" altLang="zh-CN" sz="1800" dirty="0">
                <a:latin typeface="+mn-ea"/>
                <a:sym typeface="Wingdings 2" panose="05020102010507070707" pitchFamily="18" charset="2"/>
              </a:rPr>
              <a:t>	</a:t>
            </a:r>
            <a:endParaRPr lang="en-US" altLang="zh-CN" sz="1800" dirty="0">
              <a:latin typeface="+mn-ea"/>
            </a:endParaRPr>
          </a:p>
          <a:p>
            <a:endParaRPr lang="en-US" altLang="zh-CN" sz="2000" dirty="0"/>
          </a:p>
          <a:p>
            <a:pPr marL="0" indent="0"/>
            <a:endParaRPr lang="en-US" altLang="zh-CN" dirty="0">
              <a:latin typeface="+mn-ea"/>
              <a:sym typeface="Wingdings 2" panose="05020102010507070707" pitchFamily="18" charset="2"/>
            </a:endParaRPr>
          </a:p>
          <a:p>
            <a:pPr marL="0" indent="0"/>
            <a:endParaRPr lang="en-US" altLang="zh-CN" dirty="0">
              <a:latin typeface="+mn-ea"/>
              <a:sym typeface="Wingdings 2" panose="05020102010507070707" pitchFamily="18" charset="2"/>
            </a:endParaRPr>
          </a:p>
          <a:p>
            <a:pPr marL="0" indent="0"/>
            <a:endParaRPr lang="en-US" altLang="zh-CN" dirty="0">
              <a:latin typeface="+mn-ea"/>
              <a:sym typeface="Wingdings 2" panose="05020102010507070707" pitchFamily="18" charset="2"/>
            </a:endParaRPr>
          </a:p>
          <a:p>
            <a:pPr marL="0" indent="0"/>
            <a:endParaRPr lang="en-US" altLang="zh-CN" dirty="0"/>
          </a:p>
          <a:p>
            <a:pPr marL="0" indent="0"/>
            <a:endParaRPr lang="en-US" altLang="zh-CN" dirty="0">
              <a:sym typeface="Wingdings 2" panose="05020102010507070707" pitchFamily="18" charset="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055" y="2056098"/>
            <a:ext cx="4857449" cy="33154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505" y="2214556"/>
            <a:ext cx="6186324" cy="4006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>
                <a:sym typeface="Wingdings 2" panose="05020102010507070707" pitchFamily="18" charset="2"/>
              </a:rPr>
              <a:t>SC200L cw2015</a:t>
            </a:r>
            <a:r>
              <a:rPr lang="zh-CN" altLang="en-US" dirty="0">
                <a:sym typeface="Wingdings 2" panose="05020102010507070707" pitchFamily="18" charset="2"/>
              </a:rPr>
              <a:t>电量计移植</a:t>
            </a:r>
            <a:endParaRPr lang="en-US" altLang="zh-CN" dirty="0">
              <a:sym typeface="Wingdings 2" panose="05020102010507070707" pitchFamily="18" charset="2"/>
            </a:endParaRPr>
          </a:p>
          <a:p>
            <a:r>
              <a:rPr lang="en-US" altLang="zh-CN" sz="1800" dirty="0">
                <a:latin typeface="+mn-ea"/>
                <a:sym typeface="Wingdings 2" panose="05020102010507070707" pitchFamily="18" charset="2"/>
              </a:rPr>
              <a:t> </a:t>
            </a:r>
            <a:r>
              <a:rPr lang="zh-CN" altLang="en-US" sz="1800" dirty="0">
                <a:latin typeface="+mn-ea"/>
                <a:sym typeface="Wingdings 2" panose="05020102010507070707" pitchFamily="18" charset="2"/>
              </a:rPr>
              <a:t>调试过程：编译通过后，配置一下设备树</a:t>
            </a:r>
            <a:endParaRPr lang="en-US" altLang="zh-CN" sz="1800" dirty="0">
              <a:latin typeface="+mn-ea"/>
              <a:sym typeface="Wingdings 2" panose="05020102010507070707" pitchFamily="18" charset="2"/>
            </a:endParaRPr>
          </a:p>
          <a:p>
            <a:endParaRPr lang="en-US" altLang="zh-CN" sz="1800" dirty="0">
              <a:latin typeface="+mn-ea"/>
              <a:sym typeface="Wingdings 2" panose="05020102010507070707" pitchFamily="18" charset="2"/>
            </a:endParaRPr>
          </a:p>
          <a:p>
            <a:endParaRPr lang="en-US" altLang="zh-CN" sz="2000" dirty="0"/>
          </a:p>
          <a:p>
            <a:pPr marL="0" indent="0"/>
            <a:endParaRPr lang="en-US" altLang="zh-CN" dirty="0">
              <a:latin typeface="+mn-ea"/>
              <a:sym typeface="Wingdings 2" panose="05020102010507070707" pitchFamily="18" charset="2"/>
            </a:endParaRPr>
          </a:p>
          <a:p>
            <a:pPr marL="0" indent="0"/>
            <a:endParaRPr lang="en-US" altLang="zh-CN" dirty="0">
              <a:latin typeface="+mn-ea"/>
              <a:sym typeface="Wingdings 2" panose="05020102010507070707" pitchFamily="18" charset="2"/>
            </a:endParaRPr>
          </a:p>
          <a:p>
            <a:pPr marL="0" indent="0"/>
            <a:endParaRPr lang="en-US" altLang="zh-CN" dirty="0">
              <a:latin typeface="+mn-ea"/>
              <a:sym typeface="Wingdings 2" panose="05020102010507070707" pitchFamily="18" charset="2"/>
            </a:endParaRPr>
          </a:p>
          <a:p>
            <a:pPr marL="0" indent="0"/>
            <a:endParaRPr lang="en-US" altLang="zh-CN" dirty="0"/>
          </a:p>
          <a:p>
            <a:pPr marL="0" indent="0"/>
            <a:endParaRPr lang="en-US" altLang="zh-CN" dirty="0">
              <a:sym typeface="Wingdings 2" panose="05020102010507070707" pitchFamily="18" charset="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056" y="1989634"/>
            <a:ext cx="6730315" cy="30080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262" y="1629594"/>
            <a:ext cx="4770284" cy="308572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50590" y="5393754"/>
            <a:ext cx="110892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看</a:t>
            </a:r>
            <a:r>
              <a:rPr lang="en-US" altLang="zh-CN" dirty="0"/>
              <a:t>I2C4</a:t>
            </a:r>
            <a:r>
              <a:rPr lang="zh-CN" altLang="en-US" dirty="0"/>
              <a:t>下边有</a:t>
            </a:r>
            <a:r>
              <a:rPr lang="en-US" altLang="zh-CN" dirty="0"/>
              <a:t>0x62</a:t>
            </a:r>
            <a:r>
              <a:rPr lang="zh-CN" altLang="en-US" dirty="0"/>
              <a:t>节点，再</a:t>
            </a:r>
            <a:r>
              <a:rPr lang="en-US" altLang="zh-CN" dirty="0"/>
              <a:t>cat /sys/class/</a:t>
            </a:r>
            <a:r>
              <a:rPr lang="en-US" altLang="zh-CN" dirty="0" err="1"/>
              <a:t>power_supply</a:t>
            </a:r>
            <a:r>
              <a:rPr lang="en-US" altLang="zh-CN" dirty="0"/>
              <a:t>/</a:t>
            </a:r>
            <a:r>
              <a:rPr lang="en-US" altLang="zh-CN" dirty="0" err="1"/>
              <a:t>bms</a:t>
            </a:r>
            <a:r>
              <a:rPr lang="en-US" altLang="zh-CN" dirty="0"/>
              <a:t>/</a:t>
            </a:r>
            <a:r>
              <a:rPr lang="en-US" altLang="zh-CN" dirty="0" err="1"/>
              <a:t>uevent</a:t>
            </a:r>
            <a:r>
              <a:rPr lang="en-US" altLang="zh-CN" dirty="0"/>
              <a:t> </a:t>
            </a:r>
            <a:r>
              <a:rPr lang="zh-CN" altLang="en-US" dirty="0"/>
              <a:t>有</a:t>
            </a:r>
            <a:r>
              <a:rPr lang="en-US" altLang="zh-CN" dirty="0" err="1"/>
              <a:t>bms</a:t>
            </a:r>
            <a:r>
              <a:rPr lang="zh-CN" altLang="en-US" dirty="0"/>
              <a:t>目录，且读节点正常，表示驱动正常加载并且</a:t>
            </a:r>
            <a:r>
              <a:rPr lang="en-US" altLang="zh-CN" dirty="0"/>
              <a:t>i2c</a:t>
            </a:r>
            <a:r>
              <a:rPr lang="zh-CN" altLang="en-US" dirty="0"/>
              <a:t>通了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>
                <a:sym typeface="Wingdings 2" panose="05020102010507070707" pitchFamily="18" charset="2"/>
              </a:rPr>
              <a:t>SC200L cw2015</a:t>
            </a:r>
            <a:r>
              <a:rPr lang="zh-CN" altLang="en-US" dirty="0">
                <a:sym typeface="Wingdings 2" panose="05020102010507070707" pitchFamily="18" charset="2"/>
              </a:rPr>
              <a:t>电量计移植</a:t>
            </a:r>
            <a:endParaRPr lang="en-US" altLang="zh-CN" dirty="0">
              <a:sym typeface="Wingdings 2" panose="05020102010507070707" pitchFamily="18" charset="2"/>
            </a:endParaRPr>
          </a:p>
          <a:p>
            <a:r>
              <a:rPr lang="en-US" altLang="zh-CN" dirty="0">
                <a:latin typeface="+mn-ea"/>
                <a:sym typeface="Wingdings 2" panose="05020102010507070707" pitchFamily="18" charset="2"/>
              </a:rPr>
              <a:t>  </a:t>
            </a:r>
            <a:r>
              <a:rPr lang="zh-CN" altLang="en-US" dirty="0">
                <a:latin typeface="+mn-ea"/>
                <a:sym typeface="Wingdings 2" panose="05020102010507070707" pitchFamily="18" charset="2"/>
              </a:rPr>
              <a:t>调试过程：</a:t>
            </a:r>
            <a:endParaRPr lang="en-US" altLang="zh-CN" dirty="0">
              <a:latin typeface="+mn-ea"/>
              <a:sym typeface="Wingdings 2" panose="05020102010507070707" pitchFamily="18" charset="2"/>
            </a:endParaRPr>
          </a:p>
          <a:p>
            <a:r>
              <a:rPr lang="en-US" altLang="zh-CN" sz="1800" dirty="0">
                <a:latin typeface="+mn-ea"/>
                <a:sym typeface="Wingdings 2" panose="05020102010507070707" pitchFamily="18" charset="2"/>
              </a:rPr>
              <a:t>	</a:t>
            </a:r>
            <a:r>
              <a:rPr lang="zh-CN" altLang="en-US" sz="1800" dirty="0">
                <a:latin typeface="+mn-ea"/>
                <a:sym typeface="Wingdings 2" panose="05020102010507070707" pitchFamily="18" charset="2"/>
              </a:rPr>
              <a:t>驱动加载上了，但是启动时就会读取电池电压，判断电池电池电压是否是低电压，如果电压过低就会关机。</a:t>
            </a:r>
            <a:endParaRPr lang="en-US" altLang="zh-CN" sz="1800" dirty="0">
              <a:latin typeface="+mn-ea"/>
              <a:sym typeface="Wingdings 2" panose="05020102010507070707" pitchFamily="18" charset="2"/>
            </a:endParaRPr>
          </a:p>
          <a:p>
            <a:r>
              <a:rPr lang="en-US" altLang="zh-CN" sz="1800" dirty="0">
                <a:latin typeface="+mn-ea"/>
                <a:sym typeface="Wingdings 2" panose="05020102010507070707" pitchFamily="18" charset="2"/>
              </a:rPr>
              <a:t>	</a:t>
            </a:r>
            <a:r>
              <a:rPr lang="zh-CN" altLang="en-US" sz="1800" dirty="0">
                <a:latin typeface="+mn-ea"/>
                <a:sym typeface="Wingdings 2" panose="05020102010507070707" pitchFamily="18" charset="2"/>
              </a:rPr>
              <a:t>现在由于客户的</a:t>
            </a:r>
            <a:r>
              <a:rPr lang="en-US" altLang="zh-CN" sz="1800" dirty="0" err="1">
                <a:latin typeface="+mn-ea"/>
                <a:sym typeface="Wingdings 2" panose="05020102010507070707" pitchFamily="18" charset="2"/>
              </a:rPr>
              <a:t>bat_sns</a:t>
            </a:r>
            <a:r>
              <a:rPr lang="en-US" altLang="zh-CN" sz="1800" dirty="0">
                <a:latin typeface="+mn-ea"/>
                <a:sym typeface="Wingdings 2" panose="05020102010507070707" pitchFamily="18" charset="2"/>
              </a:rPr>
              <a:t> pin</a:t>
            </a:r>
            <a:r>
              <a:rPr lang="zh-CN" altLang="en-US" sz="1800" dirty="0">
                <a:latin typeface="+mn-ea"/>
                <a:sym typeface="Wingdings 2" panose="05020102010507070707" pitchFamily="18" charset="2"/>
              </a:rPr>
              <a:t>没有接，所以读不到开机电压，</a:t>
            </a:r>
            <a:r>
              <a:rPr lang="en-US" altLang="zh-CN" sz="1800" dirty="0" err="1">
                <a:latin typeface="+mn-ea"/>
                <a:sym typeface="Wingdings 2" panose="05020102010507070707" pitchFamily="18" charset="2"/>
              </a:rPr>
              <a:t>uboot</a:t>
            </a:r>
            <a:r>
              <a:rPr lang="zh-CN" altLang="en-US" sz="1800" dirty="0">
                <a:latin typeface="+mn-ea"/>
                <a:sym typeface="Wingdings 2" panose="05020102010507070707" pitchFamily="18" charset="2"/>
              </a:rPr>
              <a:t>启动不了。</a:t>
            </a:r>
            <a:endParaRPr lang="en-US" altLang="zh-CN" sz="1800" dirty="0">
              <a:latin typeface="+mn-ea"/>
              <a:sym typeface="Wingdings 2" panose="05020102010507070707" pitchFamily="18" charset="2"/>
            </a:endParaRPr>
          </a:p>
          <a:p>
            <a:r>
              <a:rPr lang="en-US" altLang="zh-CN" sz="1800" dirty="0">
                <a:latin typeface="+mn-ea"/>
                <a:sym typeface="Wingdings 2" panose="05020102010507070707" pitchFamily="18" charset="2"/>
              </a:rPr>
              <a:t>	</a:t>
            </a:r>
            <a:r>
              <a:rPr lang="zh-CN" altLang="en-US" sz="1800" dirty="0">
                <a:latin typeface="+mn-ea"/>
                <a:sym typeface="Wingdings 2" panose="05020102010507070707" pitchFamily="18" charset="2"/>
              </a:rPr>
              <a:t>需要在</a:t>
            </a:r>
            <a:r>
              <a:rPr lang="en-US" altLang="zh-CN" sz="1800" dirty="0" err="1">
                <a:latin typeface="+mn-ea"/>
                <a:sym typeface="Wingdings 2" panose="05020102010507070707" pitchFamily="18" charset="2"/>
              </a:rPr>
              <a:t>uboot</a:t>
            </a:r>
            <a:r>
              <a:rPr lang="zh-CN" altLang="en-US" sz="1800" dirty="0">
                <a:latin typeface="+mn-ea"/>
                <a:sym typeface="Wingdings 2" panose="05020102010507070707" pitchFamily="18" charset="2"/>
              </a:rPr>
              <a:t>中，让</a:t>
            </a:r>
            <a:r>
              <a:rPr lang="en-US" altLang="zh-CN" sz="1800" dirty="0">
                <a:latin typeface="+mn-ea"/>
                <a:sym typeface="Wingdings 2" panose="05020102010507070707" pitchFamily="18" charset="2"/>
              </a:rPr>
              <a:t>cw2015</a:t>
            </a:r>
            <a:r>
              <a:rPr lang="zh-CN" altLang="en-US" sz="1800" dirty="0">
                <a:latin typeface="+mn-ea"/>
                <a:sym typeface="Wingdings 2" panose="05020102010507070707" pitchFamily="18" charset="2"/>
              </a:rPr>
              <a:t>工作起来，并让电池初始化函数读到电压值。</a:t>
            </a:r>
            <a:endParaRPr lang="en-US" altLang="zh-CN" sz="1800" dirty="0">
              <a:latin typeface="+mn-ea"/>
            </a:endParaRPr>
          </a:p>
          <a:p>
            <a:endParaRPr lang="en-US" altLang="zh-CN" sz="2000" dirty="0"/>
          </a:p>
          <a:p>
            <a:pPr marL="0" indent="0"/>
            <a:endParaRPr lang="en-US" altLang="zh-CN" dirty="0">
              <a:latin typeface="+mn-ea"/>
              <a:sym typeface="Wingdings 2" panose="05020102010507070707" pitchFamily="18" charset="2"/>
            </a:endParaRPr>
          </a:p>
          <a:p>
            <a:pPr marL="0" indent="0"/>
            <a:endParaRPr lang="en-US" altLang="zh-CN" dirty="0">
              <a:latin typeface="+mn-ea"/>
              <a:sym typeface="Wingdings 2" panose="05020102010507070707" pitchFamily="18" charset="2"/>
            </a:endParaRPr>
          </a:p>
          <a:p>
            <a:pPr marL="0" indent="0"/>
            <a:endParaRPr lang="en-US" altLang="zh-CN" dirty="0">
              <a:latin typeface="+mn-ea"/>
              <a:sym typeface="Wingdings 2" panose="05020102010507070707" pitchFamily="18" charset="2"/>
            </a:endParaRPr>
          </a:p>
          <a:p>
            <a:pPr marL="0" indent="0"/>
            <a:endParaRPr lang="en-US" altLang="zh-CN" dirty="0"/>
          </a:p>
          <a:p>
            <a:pPr marL="0" indent="0"/>
            <a:endParaRPr lang="en-US" altLang="zh-CN" dirty="0">
              <a:sym typeface="Wingdings 2" panose="05020102010507070707" pitchFamily="18" charset="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820" y="3285778"/>
            <a:ext cx="5040560" cy="32288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>
                <a:sym typeface="Wingdings 2" panose="05020102010507070707" pitchFamily="18" charset="2"/>
              </a:rPr>
              <a:t>SC200L cw2015</a:t>
            </a:r>
            <a:r>
              <a:rPr lang="zh-CN" altLang="en-US" dirty="0">
                <a:sym typeface="Wingdings 2" panose="05020102010507070707" pitchFamily="18" charset="2"/>
              </a:rPr>
              <a:t>电量计移植</a:t>
            </a:r>
            <a:endParaRPr lang="en-US" altLang="zh-CN" dirty="0">
              <a:sym typeface="Wingdings 2" panose="05020102010507070707" pitchFamily="18" charset="2"/>
            </a:endParaRPr>
          </a:p>
          <a:p>
            <a:r>
              <a:rPr lang="en-US" altLang="zh-CN" sz="2000" dirty="0">
                <a:latin typeface="+mn-ea"/>
                <a:sym typeface="Wingdings 2" panose="05020102010507070707" pitchFamily="18" charset="2"/>
              </a:rPr>
              <a:t>	</a:t>
            </a:r>
            <a:r>
              <a:rPr lang="zh-CN" altLang="en-US" sz="2000" dirty="0">
                <a:latin typeface="+mn-ea"/>
                <a:sym typeface="Wingdings 2" panose="05020102010507070707" pitchFamily="18" charset="2"/>
              </a:rPr>
              <a:t>调试过程：</a:t>
            </a:r>
            <a:endParaRPr lang="en-US" altLang="zh-CN" sz="2000" dirty="0">
              <a:latin typeface="+mn-ea"/>
              <a:sym typeface="Wingdings 2" panose="05020102010507070707" pitchFamily="18" charset="2"/>
            </a:endParaRPr>
          </a:p>
          <a:p>
            <a:r>
              <a:rPr lang="en-US" altLang="zh-CN" sz="2000" dirty="0">
                <a:latin typeface="+mn-ea"/>
                <a:sym typeface="Wingdings 2" panose="05020102010507070707" pitchFamily="18" charset="2"/>
              </a:rPr>
              <a:t>	</a:t>
            </a:r>
            <a:r>
              <a:rPr lang="en-US" altLang="zh-CN" sz="2000" dirty="0" err="1">
                <a:latin typeface="+mn-ea"/>
                <a:sym typeface="Wingdings 2" panose="05020102010507070707" pitchFamily="18" charset="2"/>
              </a:rPr>
              <a:t>uboot</a:t>
            </a:r>
            <a:r>
              <a:rPr lang="zh-CN" altLang="en-US" sz="2000" dirty="0">
                <a:latin typeface="+mn-ea"/>
                <a:sym typeface="Wingdings 2" panose="05020102010507070707" pitchFamily="18" charset="2"/>
              </a:rPr>
              <a:t>中写</a:t>
            </a:r>
            <a:r>
              <a:rPr lang="en-US" altLang="zh-CN" sz="2000" dirty="0">
                <a:latin typeface="+mn-ea"/>
                <a:sym typeface="Wingdings 2" panose="05020102010507070707" pitchFamily="18" charset="2"/>
              </a:rPr>
              <a:t>cw2015</a:t>
            </a:r>
            <a:r>
              <a:rPr lang="zh-CN" altLang="en-US" sz="2000" dirty="0">
                <a:latin typeface="+mn-ea"/>
                <a:sym typeface="Wingdings 2" panose="05020102010507070707" pitchFamily="18" charset="2"/>
              </a:rPr>
              <a:t>的驱动，由于</a:t>
            </a:r>
            <a:r>
              <a:rPr lang="en-US" altLang="zh-CN" sz="2000" dirty="0" err="1">
                <a:latin typeface="+mn-ea"/>
                <a:sym typeface="Wingdings 2" panose="05020102010507070707" pitchFamily="18" charset="2"/>
              </a:rPr>
              <a:t>uboot</a:t>
            </a:r>
            <a:r>
              <a:rPr lang="zh-CN" altLang="en-US" sz="2000" dirty="0">
                <a:latin typeface="+mn-ea"/>
                <a:sym typeface="Wingdings 2" panose="05020102010507070707" pitchFamily="18" charset="2"/>
              </a:rPr>
              <a:t>中的公共接口与</a:t>
            </a:r>
            <a:r>
              <a:rPr lang="en-US" altLang="zh-CN" sz="2000" dirty="0">
                <a:latin typeface="+mn-ea"/>
                <a:sym typeface="Wingdings 2" panose="05020102010507070707" pitchFamily="18" charset="2"/>
              </a:rPr>
              <a:t>kernel</a:t>
            </a:r>
            <a:r>
              <a:rPr lang="zh-CN" altLang="en-US" sz="2000" dirty="0">
                <a:latin typeface="+mn-ea"/>
                <a:sym typeface="Wingdings 2" panose="05020102010507070707" pitchFamily="18" charset="2"/>
              </a:rPr>
              <a:t>不一样，所以需要参考其它驱动写。</a:t>
            </a:r>
            <a:endParaRPr lang="en-US" altLang="zh-CN" sz="2000" dirty="0">
              <a:latin typeface="+mn-ea"/>
              <a:sym typeface="Wingdings 2" panose="05020102010507070707" pitchFamily="18" charset="2"/>
            </a:endParaRPr>
          </a:p>
          <a:p>
            <a:r>
              <a:rPr lang="en-US" altLang="zh-CN" sz="2000" dirty="0">
                <a:latin typeface="+mn-ea"/>
                <a:sym typeface="Wingdings 2" panose="05020102010507070707" pitchFamily="18" charset="2"/>
              </a:rPr>
              <a:t>	</a:t>
            </a:r>
            <a:r>
              <a:rPr lang="zh-CN" altLang="en-US" sz="2000" dirty="0">
                <a:latin typeface="+mn-ea"/>
                <a:sym typeface="Wingdings 2" panose="05020102010507070707" pitchFamily="18" charset="2"/>
              </a:rPr>
              <a:t>大致流程就是：</a:t>
            </a:r>
            <a:endParaRPr lang="en-US" altLang="zh-CN" sz="2000" dirty="0">
              <a:latin typeface="+mn-ea"/>
              <a:sym typeface="Wingdings 2" panose="05020102010507070707" pitchFamily="18" charset="2"/>
            </a:endParaRPr>
          </a:p>
          <a:p>
            <a:endParaRPr lang="en-US" altLang="zh-CN" sz="2000" dirty="0">
              <a:latin typeface="+mn-ea"/>
              <a:sym typeface="Wingdings 2" panose="05020102010507070707" pitchFamily="18" charset="2"/>
            </a:endParaRPr>
          </a:p>
          <a:p>
            <a:r>
              <a:rPr lang="en-US" altLang="zh-CN" sz="2000" dirty="0">
                <a:latin typeface="+mn-ea"/>
                <a:sym typeface="Wingdings 2" panose="05020102010507070707" pitchFamily="18" charset="2"/>
              </a:rPr>
              <a:t>	1.</a:t>
            </a:r>
            <a:r>
              <a:rPr lang="zh-CN" altLang="en-US" sz="2000" dirty="0">
                <a:latin typeface="+mn-ea"/>
                <a:sym typeface="Wingdings 2" panose="05020102010507070707" pitchFamily="18" charset="2"/>
              </a:rPr>
              <a:t>初始化</a:t>
            </a:r>
            <a:r>
              <a:rPr lang="en-US" altLang="zh-CN" sz="2000" dirty="0">
                <a:latin typeface="+mn-ea"/>
                <a:sym typeface="Wingdings 2" panose="05020102010507070707" pitchFamily="18" charset="2"/>
              </a:rPr>
              <a:t>I2C</a:t>
            </a:r>
            <a:endParaRPr lang="en-US" altLang="zh-CN" sz="2000" dirty="0"/>
          </a:p>
          <a:p>
            <a:pPr marL="0" indent="0"/>
            <a:r>
              <a:rPr lang="en-US" altLang="zh-CN" dirty="0">
                <a:latin typeface="+mn-ea"/>
                <a:sym typeface="Wingdings 2" panose="05020102010507070707" pitchFamily="18" charset="2"/>
              </a:rPr>
              <a:t>   2.</a:t>
            </a:r>
            <a:r>
              <a:rPr lang="zh-CN" altLang="en-US" dirty="0">
                <a:latin typeface="+mn-ea"/>
                <a:sym typeface="Wingdings 2" panose="05020102010507070707" pitchFamily="18" charset="2"/>
              </a:rPr>
              <a:t>初始化</a:t>
            </a:r>
            <a:r>
              <a:rPr lang="en-US" altLang="zh-CN" dirty="0">
                <a:latin typeface="+mn-ea"/>
                <a:sym typeface="Wingdings 2" panose="05020102010507070707" pitchFamily="18" charset="2"/>
              </a:rPr>
              <a:t>cw2015</a:t>
            </a:r>
            <a:endParaRPr lang="en-US" altLang="zh-CN" dirty="0">
              <a:latin typeface="+mn-ea"/>
              <a:sym typeface="Wingdings 2" panose="05020102010507070707" pitchFamily="18" charset="2"/>
            </a:endParaRPr>
          </a:p>
          <a:p>
            <a:pPr marL="0" indent="0"/>
            <a:r>
              <a:rPr lang="en-US" altLang="zh-CN" dirty="0">
                <a:latin typeface="+mn-ea"/>
                <a:sym typeface="Wingdings 2" panose="05020102010507070707" pitchFamily="18" charset="2"/>
              </a:rPr>
              <a:t>   3.</a:t>
            </a:r>
            <a:r>
              <a:rPr lang="zh-CN" altLang="en-US" dirty="0">
                <a:latin typeface="+mn-ea"/>
                <a:sym typeface="Wingdings 2" panose="05020102010507070707" pitchFamily="18" charset="2"/>
              </a:rPr>
              <a:t>实现寄存器操作的读写函数</a:t>
            </a:r>
            <a:r>
              <a:rPr lang="en-US" altLang="zh-CN" dirty="0">
                <a:latin typeface="+mn-ea"/>
                <a:sym typeface="Wingdings 2" panose="05020102010507070707" pitchFamily="18" charset="2"/>
              </a:rPr>
              <a:t> </a:t>
            </a:r>
            <a:endParaRPr lang="en-US" altLang="zh-CN" dirty="0">
              <a:latin typeface="+mn-ea"/>
              <a:sym typeface="Wingdings 2" panose="05020102010507070707" pitchFamily="18" charset="2"/>
            </a:endParaRPr>
          </a:p>
          <a:p>
            <a:pPr marL="0" indent="0"/>
            <a:r>
              <a:rPr lang="en-US" altLang="zh-CN" dirty="0">
                <a:latin typeface="+mn-ea"/>
                <a:sym typeface="Wingdings 2" panose="05020102010507070707" pitchFamily="18" charset="2"/>
              </a:rPr>
              <a:t>   4.</a:t>
            </a:r>
            <a:r>
              <a:rPr lang="zh-CN" altLang="en-US" dirty="0">
                <a:latin typeface="+mn-ea"/>
                <a:sym typeface="Wingdings 2" panose="05020102010507070707" pitchFamily="18" charset="2"/>
              </a:rPr>
              <a:t>实现</a:t>
            </a:r>
            <a:r>
              <a:rPr lang="en-US" altLang="zh-CN" dirty="0" err="1">
                <a:latin typeface="+mn-ea"/>
                <a:sym typeface="Wingdings 2" panose="05020102010507070707" pitchFamily="18" charset="2"/>
              </a:rPr>
              <a:t>ger_bat_voltage</a:t>
            </a:r>
            <a:r>
              <a:rPr lang="zh-CN" altLang="en-US" dirty="0">
                <a:latin typeface="+mn-ea"/>
                <a:sym typeface="Wingdings 2" panose="05020102010507070707" pitchFamily="18" charset="2"/>
              </a:rPr>
              <a:t>的函数</a:t>
            </a:r>
            <a:endParaRPr lang="en-US" altLang="zh-CN" dirty="0">
              <a:latin typeface="+mn-ea"/>
              <a:sym typeface="Wingdings 2" panose="05020102010507070707" pitchFamily="18" charset="2"/>
            </a:endParaRPr>
          </a:p>
          <a:p>
            <a:pPr marL="0" indent="0"/>
            <a:endParaRPr lang="en-US" altLang="zh-CN" dirty="0">
              <a:latin typeface="+mn-ea"/>
              <a:sym typeface="Wingdings 2" panose="05020102010507070707" pitchFamily="18" charset="2"/>
            </a:endParaRPr>
          </a:p>
          <a:p>
            <a:pPr marL="0" indent="0"/>
            <a:endParaRPr lang="en-US" altLang="zh-CN" dirty="0">
              <a:latin typeface="+mn-ea"/>
              <a:sym typeface="Wingdings 2" panose="05020102010507070707" pitchFamily="18" charset="2"/>
            </a:endParaRPr>
          </a:p>
          <a:p>
            <a:pPr marL="0" indent="0"/>
            <a:endParaRPr lang="en-US" altLang="zh-CN" dirty="0"/>
          </a:p>
          <a:p>
            <a:pPr marL="0" indent="0"/>
            <a:endParaRPr lang="en-US" altLang="zh-CN" dirty="0">
              <a:sym typeface="Wingdings 2" panose="05020102010507070707" pitchFamily="18" charset="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095206" y="2565698"/>
          <a:ext cx="6524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" name="包装程序外壳对象" showAsIcon="1" r:id="rId1" imgW="619125" imgH="523875" progId="Package">
                  <p:embed/>
                </p:oleObj>
              </mc:Choice>
              <mc:Fallback>
                <p:oleObj name="包装程序外壳对象" showAsIcon="1" r:id="rId1" imgW="619125" imgH="523875" progId="Package">
                  <p:embed/>
                  <p:pic>
                    <p:nvPicPr>
                      <p:cNvPr id="0" name="图片 164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5206" y="2565698"/>
                        <a:ext cx="652462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>
                <a:sym typeface="Wingdings 2" panose="05020102010507070707" pitchFamily="18" charset="2"/>
              </a:rPr>
              <a:t>SC200L cw2015</a:t>
            </a:r>
            <a:r>
              <a:rPr lang="zh-CN" altLang="en-US" dirty="0">
                <a:sym typeface="Wingdings 2" panose="05020102010507070707" pitchFamily="18" charset="2"/>
              </a:rPr>
              <a:t>电量计移植</a:t>
            </a:r>
            <a:endParaRPr lang="en-US" altLang="zh-CN" dirty="0">
              <a:sym typeface="Wingdings 2" panose="05020102010507070707" pitchFamily="18" charset="2"/>
            </a:endParaRPr>
          </a:p>
          <a:p>
            <a:r>
              <a:rPr lang="en-US" altLang="zh-CN" dirty="0">
                <a:latin typeface="+mn-ea"/>
                <a:sym typeface="Wingdings 2" panose="05020102010507070707" pitchFamily="18" charset="2"/>
              </a:rPr>
              <a:t>  </a:t>
            </a:r>
            <a:r>
              <a:rPr lang="zh-CN" altLang="en-US" dirty="0">
                <a:latin typeface="+mn-ea"/>
                <a:sym typeface="Wingdings 2" panose="05020102010507070707" pitchFamily="18" charset="2"/>
              </a:rPr>
              <a:t>调试过程：</a:t>
            </a:r>
            <a:endParaRPr lang="en-US" altLang="zh-CN" dirty="0">
              <a:latin typeface="+mn-ea"/>
              <a:sym typeface="Wingdings 2" panose="05020102010507070707" pitchFamily="18" charset="2"/>
            </a:endParaRPr>
          </a:p>
          <a:p>
            <a:r>
              <a:rPr lang="en-US" altLang="zh-CN" dirty="0">
                <a:latin typeface="+mn-ea"/>
                <a:sym typeface="Wingdings 2" panose="05020102010507070707" pitchFamily="18" charset="2"/>
              </a:rPr>
              <a:t>	</a:t>
            </a:r>
            <a:r>
              <a:rPr lang="en-US" altLang="zh-CN" dirty="0" err="1">
                <a:latin typeface="+mn-ea"/>
                <a:sym typeface="Wingdings 2" panose="05020102010507070707" pitchFamily="18" charset="2"/>
              </a:rPr>
              <a:t>uboot</a:t>
            </a:r>
            <a:r>
              <a:rPr lang="zh-CN" altLang="en-US" dirty="0">
                <a:latin typeface="+mn-ea"/>
                <a:sym typeface="Wingdings 2" panose="05020102010507070707" pitchFamily="18" charset="2"/>
              </a:rPr>
              <a:t>的</a:t>
            </a:r>
            <a:r>
              <a:rPr lang="en-US" altLang="zh-CN" dirty="0" err="1"/>
              <a:t>battery_init</a:t>
            </a:r>
            <a:r>
              <a:rPr lang="zh-CN" altLang="en-US" dirty="0"/>
              <a:t>函数中去执行</a:t>
            </a:r>
            <a:r>
              <a:rPr lang="en-US" altLang="zh-CN" dirty="0"/>
              <a:t>cw2015_init, </a:t>
            </a:r>
            <a:r>
              <a:rPr lang="zh-CN" altLang="en-US" dirty="0"/>
              <a:t>初始化</a:t>
            </a:r>
            <a:r>
              <a:rPr lang="en-US" altLang="zh-CN" dirty="0"/>
              <a:t>cw2015</a:t>
            </a:r>
            <a:r>
              <a:rPr lang="zh-CN" altLang="en-US" dirty="0"/>
              <a:t>，然后</a:t>
            </a:r>
            <a:r>
              <a:rPr lang="en-US" altLang="zh-CN" dirty="0" err="1"/>
              <a:t>ic</a:t>
            </a:r>
            <a:r>
              <a:rPr lang="zh-CN" altLang="en-US" dirty="0"/>
              <a:t>去读电压值时，调用</a:t>
            </a:r>
            <a:r>
              <a:rPr lang="en-US" altLang="zh-CN" dirty="0">
                <a:latin typeface="+mn-ea"/>
                <a:sym typeface="Wingdings 2" panose="05020102010507070707" pitchFamily="18" charset="2"/>
              </a:rPr>
              <a:t>cw2015</a:t>
            </a:r>
            <a:r>
              <a:rPr lang="zh-CN" altLang="en-US" dirty="0">
                <a:latin typeface="+mn-ea"/>
                <a:sym typeface="Wingdings 2" panose="05020102010507070707" pitchFamily="18" charset="2"/>
              </a:rPr>
              <a:t>的读电压函数</a:t>
            </a:r>
            <a:endParaRPr lang="en-US" altLang="zh-CN" dirty="0">
              <a:latin typeface="+mn-ea"/>
              <a:sym typeface="Wingdings 2" panose="05020102010507070707" pitchFamily="18" charset="2"/>
            </a:endParaRPr>
          </a:p>
          <a:p>
            <a:r>
              <a:rPr lang="en-US" altLang="zh-CN" sz="2000" dirty="0">
                <a:sym typeface="Wingdings 2" panose="05020102010507070707" pitchFamily="18" charset="2"/>
              </a:rPr>
              <a:t>      </a:t>
            </a:r>
            <a:r>
              <a:rPr lang="en-US" altLang="zh-CN" sz="1800" dirty="0"/>
              <a:t>       </a:t>
            </a:r>
            <a:endParaRPr lang="en-US" altLang="zh-CN" sz="1800" dirty="0">
              <a:latin typeface="+mn-ea"/>
            </a:endParaRPr>
          </a:p>
          <a:p>
            <a:endParaRPr lang="en-US" altLang="zh-CN" sz="2000" dirty="0"/>
          </a:p>
          <a:p>
            <a:pPr marL="0" indent="0"/>
            <a:endParaRPr lang="en-US" altLang="zh-CN" dirty="0">
              <a:latin typeface="+mn-ea"/>
              <a:sym typeface="Wingdings 2" panose="05020102010507070707" pitchFamily="18" charset="2"/>
            </a:endParaRPr>
          </a:p>
          <a:p>
            <a:pPr marL="0" indent="0"/>
            <a:endParaRPr lang="en-US" altLang="zh-CN" dirty="0">
              <a:latin typeface="+mn-ea"/>
              <a:sym typeface="Wingdings 2" panose="05020102010507070707" pitchFamily="18" charset="2"/>
            </a:endParaRPr>
          </a:p>
          <a:p>
            <a:pPr marL="0" indent="0"/>
            <a:endParaRPr lang="en-US" altLang="zh-CN" dirty="0">
              <a:latin typeface="+mn-ea"/>
              <a:sym typeface="Wingdings 2" panose="05020102010507070707" pitchFamily="18" charset="2"/>
            </a:endParaRPr>
          </a:p>
          <a:p>
            <a:pPr marL="0" indent="0"/>
            <a:endParaRPr lang="en-US" altLang="zh-CN" dirty="0"/>
          </a:p>
          <a:p>
            <a:pPr marL="0" indent="0"/>
            <a:endParaRPr lang="en-US" altLang="zh-CN" dirty="0">
              <a:sym typeface="Wingdings 2" panose="05020102010507070707" pitchFamily="18" charset="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2638" y="2637706"/>
            <a:ext cx="4943475" cy="1476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06" y="4437906"/>
            <a:ext cx="5857875" cy="1676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06" y="3239806"/>
            <a:ext cx="5048250" cy="1933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>
                <a:sym typeface="Wingdings 2" panose="05020102010507070707" pitchFamily="18" charset="2"/>
              </a:rPr>
              <a:t>SC200L cw2015</a:t>
            </a:r>
            <a:r>
              <a:rPr lang="zh-CN" altLang="en-US" dirty="0">
                <a:sym typeface="Wingdings 2" panose="05020102010507070707" pitchFamily="18" charset="2"/>
              </a:rPr>
              <a:t>电量计移植</a:t>
            </a:r>
            <a:endParaRPr lang="en-US" altLang="zh-CN" dirty="0">
              <a:sym typeface="Wingdings 2" panose="05020102010507070707" pitchFamily="18" charset="2"/>
            </a:endParaRPr>
          </a:p>
          <a:p>
            <a:r>
              <a:rPr lang="en-US" altLang="zh-CN" dirty="0">
                <a:latin typeface="+mn-ea"/>
                <a:sym typeface="Wingdings 2" panose="05020102010507070707" pitchFamily="18" charset="2"/>
              </a:rPr>
              <a:t> </a:t>
            </a:r>
            <a:r>
              <a:rPr lang="zh-CN" altLang="en-US" dirty="0">
                <a:latin typeface="+mn-ea"/>
                <a:sym typeface="Wingdings 2" panose="05020102010507070707" pitchFamily="18" charset="2"/>
              </a:rPr>
              <a:t>调试过程：之后设备还是不能开机，抓串口</a:t>
            </a:r>
            <a:r>
              <a:rPr lang="en-US" altLang="zh-CN" dirty="0">
                <a:latin typeface="+mn-ea"/>
                <a:sym typeface="Wingdings 2" panose="05020102010507070707" pitchFamily="18" charset="2"/>
              </a:rPr>
              <a:t>log</a:t>
            </a:r>
            <a:r>
              <a:rPr lang="zh-CN" altLang="en-US" dirty="0">
                <a:latin typeface="+mn-ea"/>
                <a:sym typeface="Wingdings 2" panose="05020102010507070707" pitchFamily="18" charset="2"/>
              </a:rPr>
              <a:t>发现，已经进入</a:t>
            </a:r>
            <a:r>
              <a:rPr lang="en-US" altLang="zh-CN" dirty="0">
                <a:latin typeface="+mn-ea"/>
                <a:sym typeface="Wingdings 2" panose="05020102010507070707" pitchFamily="18" charset="2"/>
              </a:rPr>
              <a:t>kernel</a:t>
            </a:r>
            <a:r>
              <a:rPr lang="zh-CN" altLang="en-US" dirty="0">
                <a:latin typeface="+mn-ea"/>
                <a:sym typeface="Wingdings 2" panose="05020102010507070707" pitchFamily="18" charset="2"/>
              </a:rPr>
              <a:t>，但是在充电</a:t>
            </a:r>
            <a:r>
              <a:rPr lang="en-US" altLang="zh-CN" dirty="0" err="1">
                <a:latin typeface="+mn-ea"/>
                <a:sym typeface="Wingdings 2" panose="05020102010507070707" pitchFamily="18" charset="2"/>
              </a:rPr>
              <a:t>ic</a:t>
            </a:r>
            <a:r>
              <a:rPr lang="zh-CN" altLang="en-US" dirty="0">
                <a:latin typeface="+mn-ea"/>
                <a:sym typeface="Wingdings 2" panose="05020102010507070707" pitchFamily="18" charset="2"/>
              </a:rPr>
              <a:t>驱动中，读电压值为</a:t>
            </a:r>
            <a:r>
              <a:rPr lang="en-US" altLang="zh-CN" dirty="0">
                <a:latin typeface="+mn-ea"/>
                <a:sym typeface="Wingdings 2" panose="05020102010507070707" pitchFamily="18" charset="2"/>
              </a:rPr>
              <a:t>0</a:t>
            </a:r>
            <a:r>
              <a:rPr lang="zh-CN" altLang="en-US" dirty="0">
                <a:latin typeface="+mn-ea"/>
                <a:sym typeface="Wingdings 2" panose="05020102010507070707" pitchFamily="18" charset="2"/>
              </a:rPr>
              <a:t>导致低电量关机。所以还要将</a:t>
            </a:r>
            <a:r>
              <a:rPr lang="en-US" altLang="zh-CN" dirty="0">
                <a:latin typeface="+mn-ea"/>
                <a:sym typeface="Wingdings 2" panose="05020102010507070707" pitchFamily="18" charset="2"/>
              </a:rPr>
              <a:t>cw2015</a:t>
            </a:r>
            <a:r>
              <a:rPr lang="zh-CN" altLang="en-US" dirty="0">
                <a:latin typeface="+mn-ea"/>
                <a:sym typeface="Wingdings 2" panose="05020102010507070707" pitchFamily="18" charset="2"/>
              </a:rPr>
              <a:t>的电压与电量信息给充电</a:t>
            </a:r>
            <a:r>
              <a:rPr lang="en-US" altLang="zh-CN" dirty="0" err="1">
                <a:latin typeface="+mn-ea"/>
                <a:sym typeface="Wingdings 2" panose="05020102010507070707" pitchFamily="18" charset="2"/>
              </a:rPr>
              <a:t>ic</a:t>
            </a:r>
            <a:r>
              <a:rPr lang="zh-CN" altLang="en-US" dirty="0">
                <a:latin typeface="+mn-ea"/>
                <a:sym typeface="Wingdings 2" panose="05020102010507070707" pitchFamily="18" charset="2"/>
              </a:rPr>
              <a:t>。</a:t>
            </a:r>
            <a:endParaRPr lang="en-US" altLang="zh-CN" dirty="0">
              <a:latin typeface="+mn-ea"/>
              <a:sym typeface="Wingdings 2" panose="05020102010507070707" pitchFamily="18" charset="2"/>
            </a:endParaRPr>
          </a:p>
          <a:p>
            <a:endParaRPr lang="en-US" altLang="zh-CN" dirty="0">
              <a:latin typeface="+mn-ea"/>
              <a:sym typeface="Wingdings 2" panose="05020102010507070707" pitchFamily="18" charset="2"/>
            </a:endParaRPr>
          </a:p>
          <a:p>
            <a:r>
              <a:rPr lang="en-US" altLang="zh-CN" sz="2000" dirty="0">
                <a:sym typeface="Wingdings 2" panose="05020102010507070707" pitchFamily="18" charset="2"/>
              </a:rPr>
              <a:t>      </a:t>
            </a:r>
            <a:r>
              <a:rPr lang="en-US" altLang="zh-CN" sz="1800" dirty="0"/>
              <a:t>       </a:t>
            </a:r>
            <a:endParaRPr lang="en-US" altLang="zh-CN" sz="1800" dirty="0">
              <a:latin typeface="+mn-ea"/>
            </a:endParaRPr>
          </a:p>
          <a:p>
            <a:endParaRPr lang="en-US" altLang="zh-CN" sz="2000" dirty="0"/>
          </a:p>
          <a:p>
            <a:pPr marL="0" indent="0"/>
            <a:endParaRPr lang="en-US" altLang="zh-CN" dirty="0">
              <a:latin typeface="+mn-ea"/>
              <a:sym typeface="Wingdings 2" panose="05020102010507070707" pitchFamily="18" charset="2"/>
            </a:endParaRPr>
          </a:p>
          <a:p>
            <a:pPr marL="0" indent="0"/>
            <a:endParaRPr lang="en-US" altLang="zh-CN" dirty="0">
              <a:latin typeface="+mn-ea"/>
              <a:sym typeface="Wingdings 2" panose="05020102010507070707" pitchFamily="18" charset="2"/>
            </a:endParaRPr>
          </a:p>
          <a:p>
            <a:pPr marL="0" indent="0"/>
            <a:endParaRPr lang="en-US" altLang="zh-CN" dirty="0">
              <a:latin typeface="+mn-ea"/>
              <a:sym typeface="Wingdings 2" panose="05020102010507070707" pitchFamily="18" charset="2"/>
            </a:endParaRPr>
          </a:p>
          <a:p>
            <a:pPr marL="0" indent="0"/>
            <a:endParaRPr lang="en-US" altLang="zh-CN" dirty="0"/>
          </a:p>
          <a:p>
            <a:pPr marL="0" indent="0"/>
            <a:endParaRPr lang="en-US" altLang="zh-CN" dirty="0">
              <a:sym typeface="Wingdings 2" panose="05020102010507070707" pitchFamily="18" charset="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606" y="2154241"/>
            <a:ext cx="8639175" cy="4067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>
                <a:sym typeface="Wingdings 2" panose="05020102010507070707" pitchFamily="18" charset="2"/>
              </a:rPr>
              <a:t>SC200L cw2015</a:t>
            </a:r>
            <a:r>
              <a:rPr lang="zh-CN" altLang="en-US" dirty="0">
                <a:sym typeface="Wingdings 2" panose="05020102010507070707" pitchFamily="18" charset="2"/>
              </a:rPr>
              <a:t>电量计移植</a:t>
            </a:r>
            <a:endParaRPr lang="en-US" altLang="zh-CN" dirty="0">
              <a:sym typeface="Wingdings 2" panose="05020102010507070707" pitchFamily="18" charset="2"/>
            </a:endParaRPr>
          </a:p>
          <a:p>
            <a:r>
              <a:rPr lang="en-US" altLang="zh-CN" dirty="0">
                <a:latin typeface="+mn-ea"/>
                <a:sym typeface="Wingdings 2" panose="05020102010507070707" pitchFamily="18" charset="2"/>
              </a:rPr>
              <a:t> </a:t>
            </a:r>
            <a:r>
              <a:rPr lang="zh-CN" altLang="en-US" dirty="0">
                <a:latin typeface="+mn-ea"/>
                <a:sym typeface="Wingdings 2" panose="05020102010507070707" pitchFamily="18" charset="2"/>
              </a:rPr>
              <a:t>调试过程：</a:t>
            </a:r>
            <a:endParaRPr lang="en-US" altLang="zh-CN" dirty="0">
              <a:latin typeface="+mn-ea"/>
              <a:sym typeface="Wingdings 2" panose="05020102010507070707" pitchFamily="18" charset="2"/>
            </a:endParaRPr>
          </a:p>
          <a:p>
            <a:r>
              <a:rPr lang="en-US" altLang="zh-CN" sz="2000" dirty="0">
                <a:sym typeface="Wingdings 2" panose="05020102010507070707" pitchFamily="18" charset="2"/>
              </a:rPr>
              <a:t>    </a:t>
            </a:r>
            <a:r>
              <a:rPr lang="zh-CN" altLang="en-US" sz="2000" dirty="0">
                <a:sym typeface="Wingdings 2" panose="05020102010507070707" pitchFamily="18" charset="2"/>
              </a:rPr>
              <a:t>这里的在</a:t>
            </a:r>
            <a:r>
              <a:rPr lang="en-US" altLang="zh-CN" sz="2000" dirty="0" err="1">
                <a:sym typeface="Wingdings 2" panose="05020102010507070707" pitchFamily="18" charset="2"/>
              </a:rPr>
              <a:t>sprd</a:t>
            </a:r>
            <a:r>
              <a:rPr lang="zh-CN" altLang="en-US" sz="2000" dirty="0">
                <a:sym typeface="Wingdings 2" panose="05020102010507070707" pitchFamily="18" charset="2"/>
              </a:rPr>
              <a:t>初始化时调用</a:t>
            </a:r>
            <a:r>
              <a:rPr lang="en-US" altLang="zh-CN" sz="2000" dirty="0">
                <a:sym typeface="Wingdings 2" panose="05020102010507070707" pitchFamily="18" charset="2"/>
              </a:rPr>
              <a:t>cw2015</a:t>
            </a:r>
            <a:endParaRPr lang="en-US" altLang="zh-CN" sz="2000" dirty="0">
              <a:sym typeface="Wingdings 2" panose="05020102010507070707" pitchFamily="18" charset="2"/>
            </a:endParaRPr>
          </a:p>
          <a:p>
            <a:r>
              <a:rPr lang="zh-CN" altLang="en-US" sz="2000" dirty="0">
                <a:sym typeface="Wingdings 2" panose="05020102010507070707" pitchFamily="18" charset="2"/>
              </a:rPr>
              <a:t>   的得到的电量值，否则后边</a:t>
            </a:r>
            <a:r>
              <a:rPr lang="en-US" altLang="zh-CN" sz="2000" dirty="0" err="1">
                <a:sym typeface="Wingdings 2" panose="05020102010507070707" pitchFamily="18" charset="2"/>
              </a:rPr>
              <a:t>ic</a:t>
            </a:r>
            <a:r>
              <a:rPr lang="zh-CN" altLang="en-US" sz="2000" dirty="0">
                <a:sym typeface="Wingdings 2" panose="05020102010507070707" pitchFamily="18" charset="2"/>
              </a:rPr>
              <a:t>计算的</a:t>
            </a:r>
            <a:endParaRPr lang="en-US" altLang="zh-CN" sz="2000" dirty="0">
              <a:sym typeface="Wingdings 2" panose="05020102010507070707" pitchFamily="18" charset="2"/>
            </a:endParaRPr>
          </a:p>
          <a:p>
            <a:r>
              <a:rPr lang="zh-CN" altLang="en-US" sz="2000" dirty="0">
                <a:sym typeface="Wingdings 2" panose="05020102010507070707" pitchFamily="18" charset="2"/>
              </a:rPr>
              <a:t>   电量不准确。</a:t>
            </a:r>
            <a:endParaRPr lang="en-US" altLang="zh-CN" sz="2000" dirty="0">
              <a:sym typeface="Wingdings 2" panose="05020102010507070707" pitchFamily="18" charset="2"/>
            </a:endParaRPr>
          </a:p>
          <a:p>
            <a:endParaRPr lang="en-US" altLang="zh-CN" sz="2000" dirty="0">
              <a:sym typeface="Wingdings 2" panose="05020102010507070707" pitchFamily="18" charset="2"/>
            </a:endParaRPr>
          </a:p>
          <a:p>
            <a:endParaRPr lang="en-US" altLang="zh-CN" sz="2000" dirty="0">
              <a:sym typeface="Wingdings 2" panose="05020102010507070707" pitchFamily="18" charset="2"/>
            </a:endParaRPr>
          </a:p>
          <a:p>
            <a:r>
              <a:rPr lang="en-US" altLang="zh-CN" sz="2000" dirty="0">
                <a:sym typeface="Wingdings 2" panose="05020102010507070707" pitchFamily="18" charset="2"/>
              </a:rPr>
              <a:t>Cw2015 </a:t>
            </a:r>
            <a:r>
              <a:rPr lang="zh-CN" altLang="en-US" sz="2000" dirty="0">
                <a:sym typeface="Wingdings 2" panose="05020102010507070707" pitchFamily="18" charset="2"/>
              </a:rPr>
              <a:t>供外部引用的函数：</a:t>
            </a:r>
            <a:endParaRPr lang="en-US" altLang="zh-CN" sz="2000" dirty="0">
              <a:sym typeface="Wingdings 2" panose="05020102010507070707" pitchFamily="18" charset="2"/>
            </a:endParaRPr>
          </a:p>
          <a:p>
            <a:r>
              <a:rPr lang="en-US" altLang="zh-CN" sz="2000" dirty="0">
                <a:sym typeface="Wingdings 2" panose="05020102010507070707" pitchFamily="18" charset="2"/>
              </a:rPr>
              <a:t>	</a:t>
            </a:r>
            <a:r>
              <a:rPr lang="en-US" altLang="zh-CN" sz="1800" dirty="0"/>
              <a:t>sprd_get_cw2015_capacity</a:t>
            </a:r>
            <a:endParaRPr lang="en-US" altLang="zh-CN" sz="1800" dirty="0"/>
          </a:p>
          <a:p>
            <a:r>
              <a:rPr lang="en-US" altLang="zh-CN" sz="1800" dirty="0"/>
              <a:t>       sprd_get_cw2015_vol     </a:t>
            </a:r>
            <a:endParaRPr lang="en-US" altLang="zh-CN" sz="1800" dirty="0">
              <a:latin typeface="+mn-ea"/>
            </a:endParaRPr>
          </a:p>
          <a:p>
            <a:endParaRPr lang="en-US" altLang="zh-CN" sz="2000" dirty="0"/>
          </a:p>
          <a:p>
            <a:pPr marL="0" indent="0"/>
            <a:endParaRPr lang="en-US" altLang="zh-CN" dirty="0">
              <a:latin typeface="+mn-ea"/>
              <a:sym typeface="Wingdings 2" panose="05020102010507070707" pitchFamily="18" charset="2"/>
            </a:endParaRPr>
          </a:p>
          <a:p>
            <a:pPr marL="0" indent="0"/>
            <a:endParaRPr lang="en-US" altLang="zh-CN" dirty="0">
              <a:latin typeface="+mn-ea"/>
              <a:sym typeface="Wingdings 2" panose="05020102010507070707" pitchFamily="18" charset="2"/>
            </a:endParaRPr>
          </a:p>
          <a:p>
            <a:pPr marL="0" indent="0"/>
            <a:endParaRPr lang="en-US" altLang="zh-CN" dirty="0">
              <a:latin typeface="+mn-ea"/>
              <a:sym typeface="Wingdings 2" panose="05020102010507070707" pitchFamily="18" charset="2"/>
            </a:endParaRPr>
          </a:p>
          <a:p>
            <a:pPr marL="0" indent="0"/>
            <a:endParaRPr lang="en-US" altLang="zh-CN" dirty="0"/>
          </a:p>
          <a:p>
            <a:pPr marL="0" indent="0"/>
            <a:endParaRPr lang="en-US" altLang="zh-CN" dirty="0">
              <a:sym typeface="Wingdings 2" panose="05020102010507070707" pitchFamily="18" charset="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3078" y="1298850"/>
            <a:ext cx="6441157" cy="50599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1203</Words>
  <Application>WPS 演示</Application>
  <PresentationFormat>自定义</PresentationFormat>
  <Paragraphs>114</Paragraphs>
  <Slides>10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Verdana</vt:lpstr>
      <vt:lpstr>黑体</vt:lpstr>
      <vt:lpstr>微软雅黑 Light</vt:lpstr>
      <vt:lpstr>Wingdings 2</vt:lpstr>
      <vt:lpstr>微软雅黑</vt:lpstr>
      <vt:lpstr>Arial Unicode MS</vt:lpstr>
      <vt:lpstr>Calibri</vt:lpstr>
      <vt:lpstr>Office 主题</vt:lpstr>
      <vt:lpstr>Package</vt:lpstr>
      <vt:lpstr>软件二部-余志远转正答辩</vt:lpstr>
      <vt:lpstr>客户支持</vt:lpstr>
      <vt:lpstr>客户支持</vt:lpstr>
      <vt:lpstr>客户支持</vt:lpstr>
      <vt:lpstr>客户支持</vt:lpstr>
      <vt:lpstr>客户支持</vt:lpstr>
      <vt:lpstr>客户支持</vt:lpstr>
      <vt:lpstr>客户支持</vt:lpstr>
      <vt:lpstr>客户支持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Robert</dc:creator>
  <cp:lastModifiedBy>aaron.yu</cp:lastModifiedBy>
  <cp:revision>2790</cp:revision>
  <dcterms:created xsi:type="dcterms:W3CDTF">2019-06-11T15:57:00Z</dcterms:created>
  <dcterms:modified xsi:type="dcterms:W3CDTF">2020-07-08T06:12:52Z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