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73" r:id="rId5"/>
    <p:sldId id="262" r:id="rId6"/>
    <p:sldId id="274" r:id="rId7"/>
    <p:sldId id="279" r:id="rId8"/>
    <p:sldId id="277" r:id="rId9"/>
    <p:sldId id="260" r:id="rId10"/>
    <p:sldId id="267" r:id="rId11"/>
    <p:sldId id="259" r:id="rId12"/>
    <p:sldId id="280" r:id="rId13"/>
    <p:sldId id="271" r:id="rId14"/>
    <p:sldId id="268" r:id="rId15"/>
    <p:sldId id="269" r:id="rId16"/>
    <p:sldId id="270" r:id="rId17"/>
    <p:sldId id="261" r:id="rId18"/>
    <p:sldId id="275" r:id="rId19"/>
    <p:sldId id="276" r:id="rId20"/>
    <p:sldId id="278" r:id="rId21"/>
    <p:sldId id="26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0B6-6AA4-40F7-B659-9A44452BD21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0F41-546C-4627-8C28-672609F14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78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0B6-6AA4-40F7-B659-9A44452BD21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0F41-546C-4627-8C28-672609F14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06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0B6-6AA4-40F7-B659-9A44452BD21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0F41-546C-4627-8C28-672609F14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87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0B6-6AA4-40F7-B659-9A44452BD21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0F41-546C-4627-8C28-672609F14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0B6-6AA4-40F7-B659-9A44452BD21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0F41-546C-4627-8C28-672609F14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2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0B6-6AA4-40F7-B659-9A44452BD21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0F41-546C-4627-8C28-672609F14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09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0B6-6AA4-40F7-B659-9A44452BD21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0F41-546C-4627-8C28-672609F14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08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0B6-6AA4-40F7-B659-9A44452BD21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0F41-546C-4627-8C28-672609F14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65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0B6-6AA4-40F7-B659-9A44452BD21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0F41-546C-4627-8C28-672609F14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2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0B6-6AA4-40F7-B659-9A44452BD21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0F41-546C-4627-8C28-672609F14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6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0B6-6AA4-40F7-B659-9A44452BD21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0F41-546C-4627-8C28-672609F14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8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40B6-6AA4-40F7-B659-9A44452BD21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0F41-546C-4627-8C28-672609F14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64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Agilent&#30005;&#27969;&#28304;windows&#24037;&#20855;&#35828;&#26126;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Battery-historian&#20351;&#29992;&#25163;&#20876;.docx" TargetMode="External"/><Relationship Id="rId2" Type="http://schemas.openxmlformats.org/officeDocument/2006/relationships/hyperlink" Target="0324_Android_BatteryStats_Docker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ngjfOS/KernelTime/blob/master/LogcatWakeup.py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odem&#26080;&#27861;&#20241;&#30496;&#23454;&#20363;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GMS&#26381;&#21153;&#24433;&#21709;&#21151;&#32791;&#38382;&#39064;&#24635;&#32467;.doc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evices/tech/power/valu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15661" y="1122363"/>
            <a:ext cx="12654951" cy="2387600"/>
          </a:xfrm>
        </p:spPr>
        <p:txBody>
          <a:bodyPr/>
          <a:lstStyle/>
          <a:p>
            <a:r>
              <a:rPr lang="en-US" altLang="zh-CN" dirty="0" smtClean="0"/>
              <a:t>MTK</a:t>
            </a:r>
            <a:r>
              <a:rPr lang="zh-CN" altLang="en-US" dirty="0" smtClean="0"/>
              <a:t>手机功耗调试分享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2021.7.6</a:t>
            </a:r>
          </a:p>
          <a:p>
            <a:r>
              <a:rPr lang="zh-CN" altLang="en-US" sz="4000" dirty="0"/>
              <a:t>吴港南</a:t>
            </a:r>
          </a:p>
        </p:txBody>
      </p:sp>
    </p:spTree>
    <p:extLst>
      <p:ext uri="{BB962C8B-B14F-4D97-AF65-F5344CB8AC3E}">
        <p14:creationId xmlns:p14="http://schemas.microsoft.com/office/powerpoint/2010/main" val="36050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10" y="276045"/>
            <a:ext cx="10802767" cy="643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1.3.2</a:t>
            </a:r>
            <a:r>
              <a:rPr lang="zh-CN" altLang="en-US" dirty="0" smtClean="0"/>
              <a:t>硬件功耗统计</a:t>
            </a:r>
            <a:endParaRPr lang="zh-CN" altLang="en-US" dirty="0"/>
          </a:p>
        </p:txBody>
      </p:sp>
      <p:sp>
        <p:nvSpPr>
          <p:cNvPr id="4" name="AutoShape 2" descr="task_struct_nsproxy_device_namespa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8649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硬件功耗计算函数在：processMiscUsage()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725" y="2337019"/>
            <a:ext cx="6147849" cy="3429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2276" y="2666524"/>
            <a:ext cx="51284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硬件的总</a:t>
            </a:r>
            <a:r>
              <a:rPr lang="zh-CN" altLang="en-US" dirty="0" smtClean="0"/>
              <a:t>公式是：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 smtClean="0"/>
              <a:t>PowerMah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user_power</a:t>
            </a:r>
            <a:r>
              <a:rPr lang="en-US" altLang="zh-CN" dirty="0"/>
              <a:t> + </a:t>
            </a:r>
            <a:r>
              <a:rPr lang="en-US" altLang="zh-CN" dirty="0" err="1"/>
              <a:t>phonePower</a:t>
            </a:r>
            <a:r>
              <a:rPr lang="en-US" altLang="zh-CN" dirty="0"/>
              <a:t> + </a:t>
            </a:r>
            <a:r>
              <a:rPr lang="en-US" altLang="zh-CN" dirty="0" err="1"/>
              <a:t>screenPower</a:t>
            </a:r>
            <a:r>
              <a:rPr lang="en-US" altLang="zh-CN" dirty="0"/>
              <a:t> + </a:t>
            </a:r>
            <a:r>
              <a:rPr lang="en-US" altLang="zh-CN" dirty="0" err="1"/>
              <a:t>wifiPowerMah</a:t>
            </a:r>
            <a:r>
              <a:rPr lang="en-US" altLang="zh-CN" dirty="0"/>
              <a:t> + </a:t>
            </a:r>
            <a:r>
              <a:rPr lang="en-US" altLang="zh-CN" dirty="0" err="1"/>
              <a:t>bluetoohPower</a:t>
            </a:r>
            <a:r>
              <a:rPr lang="en-US" altLang="zh-CN" dirty="0"/>
              <a:t> + </a:t>
            </a:r>
            <a:r>
              <a:rPr lang="en-US" altLang="zh-CN" dirty="0" err="1"/>
              <a:t>memoryPower</a:t>
            </a:r>
            <a:r>
              <a:rPr lang="en-US" altLang="zh-CN" dirty="0"/>
              <a:t> + </a:t>
            </a:r>
            <a:r>
              <a:rPr lang="en-US" altLang="zh-CN" dirty="0" err="1"/>
              <a:t>idlePower</a:t>
            </a:r>
            <a:r>
              <a:rPr lang="en-US" altLang="zh-CN" dirty="0"/>
              <a:t> + </a:t>
            </a:r>
            <a:r>
              <a:rPr lang="en-US" altLang="zh-CN" dirty="0" err="1"/>
              <a:t>mobileRadioPower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6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7479"/>
            <a:ext cx="10515600" cy="5020574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err="1"/>
              <a:t>wifi</a:t>
            </a:r>
            <a:endParaRPr lang="en-US" altLang="zh-CN" b="1" dirty="0"/>
          </a:p>
          <a:p>
            <a:r>
              <a:rPr lang="en-US" altLang="zh-CN" sz="1800" dirty="0" err="1"/>
              <a:t>WifiPowerCalculator</a:t>
            </a:r>
            <a:r>
              <a:rPr lang="en-US" altLang="zh-CN" sz="1800" dirty="0"/>
              <a:t> </a:t>
            </a:r>
            <a:r>
              <a:rPr lang="zh-CN" altLang="en-US" sz="1800" dirty="0"/>
              <a:t>计算</a:t>
            </a:r>
            <a:r>
              <a:rPr lang="en-US" altLang="zh-CN" sz="1800" dirty="0" err="1"/>
              <a:t>wifi</a:t>
            </a:r>
            <a:r>
              <a:rPr lang="zh-CN" altLang="en-US" sz="1800" dirty="0"/>
              <a:t>功耗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mIdleCurrentMa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wifi</a:t>
            </a:r>
            <a:r>
              <a:rPr lang="en-US" altLang="zh-CN" sz="1800" dirty="0"/>
              <a:t> controller </a:t>
            </a:r>
            <a:r>
              <a:rPr lang="zh-CN" altLang="en-US" sz="1800" dirty="0"/>
              <a:t>处于</a:t>
            </a:r>
            <a:r>
              <a:rPr lang="en-US" altLang="zh-CN" sz="1800" dirty="0"/>
              <a:t>idle </a:t>
            </a:r>
            <a:r>
              <a:rPr lang="zh-CN" altLang="en-US" sz="1800" dirty="0"/>
              <a:t>状态下的功率 （</a:t>
            </a:r>
            <a:r>
              <a:rPr lang="en-US" altLang="zh-CN" sz="1800" dirty="0" err="1"/>
              <a:t>PowerProfile.POWER_WIFI_CONTROLLER_IDLE</a:t>
            </a:r>
            <a:r>
              <a:rPr lang="zh-CN" altLang="en-US" sz="1800" dirty="0"/>
              <a:t>）</a:t>
            </a:r>
            <a:r>
              <a:rPr lang="en-US" altLang="zh-CN" sz="1800" dirty="0" err="1"/>
              <a:t>mTxCurrentMa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wifi</a:t>
            </a:r>
            <a:r>
              <a:rPr lang="en-US" altLang="zh-CN" sz="1800" dirty="0"/>
              <a:t> controller </a:t>
            </a:r>
            <a:r>
              <a:rPr lang="zh-CN" altLang="en-US" sz="1800" dirty="0"/>
              <a:t>处于</a:t>
            </a:r>
            <a:r>
              <a:rPr lang="en-US" altLang="zh-CN" sz="1800" dirty="0" err="1"/>
              <a:t>Tx</a:t>
            </a:r>
            <a:r>
              <a:rPr lang="en-US" altLang="zh-CN" sz="1800" dirty="0"/>
              <a:t> </a:t>
            </a:r>
            <a:r>
              <a:rPr lang="zh-CN" altLang="en-US" sz="1800" dirty="0"/>
              <a:t>上行状态下的功率 （</a:t>
            </a:r>
            <a:r>
              <a:rPr lang="en-US" altLang="zh-CN" sz="1800" dirty="0" err="1"/>
              <a:t>PowerProfile.POWER_WIFI_CONTROLLER_TX</a:t>
            </a:r>
            <a:r>
              <a:rPr lang="zh-CN" altLang="en-US" sz="1800" dirty="0"/>
              <a:t>）</a:t>
            </a:r>
            <a:r>
              <a:rPr lang="en-US" altLang="zh-CN" sz="1800" dirty="0" err="1"/>
              <a:t>mRxCurrentMa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wifi</a:t>
            </a:r>
            <a:r>
              <a:rPr lang="en-US" altLang="zh-CN" sz="1800" dirty="0"/>
              <a:t> controller </a:t>
            </a:r>
            <a:r>
              <a:rPr lang="zh-CN" altLang="en-US" sz="1800" dirty="0"/>
              <a:t>处于</a:t>
            </a:r>
            <a:r>
              <a:rPr lang="en-US" altLang="zh-CN" sz="1800" dirty="0" err="1"/>
              <a:t>rx</a:t>
            </a:r>
            <a:r>
              <a:rPr lang="en-US" altLang="zh-CN" sz="1800" dirty="0"/>
              <a:t> </a:t>
            </a:r>
            <a:r>
              <a:rPr lang="zh-CN" altLang="en-US" sz="1800" dirty="0"/>
              <a:t>下行状态下的功率 （</a:t>
            </a:r>
            <a:r>
              <a:rPr lang="en-US" altLang="zh-CN" sz="1800" dirty="0" err="1"/>
              <a:t>PowerProfile.POWER_WIFI_CONTROLLER_RX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公式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powerDrainMah</a:t>
            </a:r>
            <a:r>
              <a:rPr lang="en-US" altLang="zh-CN" sz="1800" dirty="0"/>
              <a:t> = ((</a:t>
            </a:r>
            <a:r>
              <a:rPr lang="en-US" altLang="zh-CN" sz="1800" dirty="0" err="1"/>
              <a:t>idleTimeMs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mIdleCurrentMa</a:t>
            </a:r>
            <a:r>
              <a:rPr lang="en-US" altLang="zh-CN" sz="1800" dirty="0"/>
              <a:t>) + (</a:t>
            </a:r>
            <a:r>
              <a:rPr lang="en-US" altLang="zh-CN" sz="1800" dirty="0" err="1"/>
              <a:t>txTimeMs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mTxCurrentMa</a:t>
            </a:r>
            <a:r>
              <a:rPr lang="en-US" altLang="zh-CN" sz="1800" dirty="0"/>
              <a:t>) + (</a:t>
            </a:r>
            <a:r>
              <a:rPr lang="en-US" altLang="zh-CN" sz="1800" dirty="0" err="1"/>
              <a:t>rxTimeMs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mRxCurrentMa</a:t>
            </a:r>
            <a:r>
              <a:rPr lang="en-US" altLang="zh-CN" sz="1800" dirty="0"/>
              <a:t>)) / (1000*60*60</a:t>
            </a:r>
            <a:r>
              <a:rPr lang="en-US" altLang="zh-CN" sz="1800" dirty="0" smtClean="0"/>
              <a:t>);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en-US" altLang="zh-CN" sz="1800" dirty="0" err="1" smtClean="0"/>
              <a:t>WifiPowerEstimator</a:t>
            </a:r>
            <a:r>
              <a:rPr lang="en-US" altLang="zh-CN" sz="1800" dirty="0" smtClean="0"/>
              <a:t> </a:t>
            </a:r>
            <a:r>
              <a:rPr lang="zh-CN" altLang="en-US" sz="1800" dirty="0"/>
              <a:t>计算</a:t>
            </a:r>
            <a:r>
              <a:rPr lang="en-US" altLang="zh-CN" sz="1800" dirty="0" err="1"/>
              <a:t>wifi</a:t>
            </a:r>
            <a:r>
              <a:rPr lang="zh-CN" altLang="en-US" sz="1800" dirty="0"/>
              <a:t>功耗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mWifiPowerOn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wifi</a:t>
            </a:r>
            <a:r>
              <a:rPr lang="zh-CN" altLang="en-US" sz="1800" dirty="0"/>
              <a:t>驱动打开时的功耗 （</a:t>
            </a:r>
            <a:r>
              <a:rPr lang="en-US" altLang="zh-CN" sz="1800" dirty="0" err="1"/>
              <a:t>PowerProfile.POWER_WIFI_ON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mWifiPowerScan</a:t>
            </a:r>
            <a:r>
              <a:rPr lang="zh-CN" altLang="en-US" sz="1800" dirty="0"/>
              <a:t>： </a:t>
            </a:r>
            <a:r>
              <a:rPr lang="en-US" altLang="zh-CN" sz="1800" dirty="0" err="1"/>
              <a:t>WiFi</a:t>
            </a:r>
            <a:r>
              <a:rPr lang="zh-CN" altLang="en-US" sz="1800" dirty="0"/>
              <a:t>驱动程序扫描网络时的功耗。（</a:t>
            </a:r>
            <a:r>
              <a:rPr lang="en-US" altLang="zh-CN" sz="1800" dirty="0" err="1"/>
              <a:t>PowerProfile.POWER_WIFI_SCAN</a:t>
            </a:r>
            <a:r>
              <a:rPr lang="zh-CN" altLang="en-US" sz="1800" dirty="0"/>
              <a:t>）</a:t>
            </a:r>
            <a:r>
              <a:rPr lang="en-US" altLang="zh-CN" sz="1800" dirty="0" err="1"/>
              <a:t>mWifiPowerBatchScan</a:t>
            </a:r>
            <a:r>
              <a:rPr lang="zh-CN" altLang="en-US" sz="1800" dirty="0"/>
              <a:t>： </a:t>
            </a:r>
            <a:r>
              <a:rPr lang="en-US" altLang="zh-CN" sz="1800" dirty="0" err="1"/>
              <a:t>wif</a:t>
            </a:r>
            <a:r>
              <a:rPr lang="zh-CN" altLang="en-US" sz="1800" dirty="0"/>
              <a:t>批量扫描消耗的功率。 按“每小时扫描的频道”分解为分组。（</a:t>
            </a:r>
            <a:r>
              <a:rPr lang="en-US" altLang="zh-CN" sz="1800" dirty="0" err="1"/>
              <a:t>PowerProfile.POWER_WIFI_BATCHED_SCAN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zh-CN" altLang="en-US" sz="1800" dirty="0" smtClean="0"/>
              <a:t>公式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wifiPowerMah</a:t>
            </a:r>
            <a:r>
              <a:rPr lang="en-US" altLang="zh-CN" sz="1800" dirty="0"/>
              <a:t> = ((</a:t>
            </a:r>
            <a:r>
              <a:rPr lang="en-US" altLang="zh-CN" sz="1800" dirty="0" err="1"/>
              <a:t>totalRunningTimeMs</a:t>
            </a:r>
            <a:r>
              <a:rPr lang="en-US" altLang="zh-CN" sz="1800" dirty="0"/>
              <a:t> - </a:t>
            </a:r>
            <a:r>
              <a:rPr lang="en-US" altLang="zh-CN" sz="1800" dirty="0" err="1"/>
              <a:t>mTotalAppWifiRunningTimeMs</a:t>
            </a:r>
            <a:r>
              <a:rPr lang="en-US" altLang="zh-CN" sz="1800" dirty="0"/>
              <a:t>) * </a:t>
            </a:r>
            <a:r>
              <a:rPr lang="en-US" altLang="zh-CN" sz="1800" dirty="0" err="1"/>
              <a:t>mWifiPowerOn</a:t>
            </a:r>
            <a:r>
              <a:rPr lang="en-US" altLang="zh-CN" sz="1800" dirty="0"/>
              <a:t>) / (1000* 60* 60)</a:t>
            </a:r>
            <a:r>
              <a:rPr lang="zh-CN" altLang="en-US" sz="1800" dirty="0" smtClean="0"/>
              <a:t>；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4493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Android</a:t>
            </a:r>
            <a:r>
              <a:rPr lang="zh-CN" altLang="en-US" dirty="0"/>
              <a:t>怎样存储与读取</a:t>
            </a:r>
            <a:r>
              <a:rPr lang="en-US" altLang="zh-CN" dirty="0"/>
              <a:t>App</a:t>
            </a:r>
            <a:r>
              <a:rPr lang="zh-CN" altLang="en-US" dirty="0"/>
              <a:t>耗电量信息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4442" y="1454689"/>
            <a:ext cx="5496111" cy="43513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6121" y="2041588"/>
            <a:ext cx="55611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BatteryStatsImpl</a:t>
            </a:r>
            <a:r>
              <a:rPr lang="zh-CN" altLang="en-US" dirty="0" smtClean="0"/>
              <a:t>构造</a:t>
            </a:r>
            <a:r>
              <a:rPr lang="zh-CN" altLang="en-US" dirty="0"/>
              <a:t>函数大概干了几件事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1</a:t>
            </a:r>
            <a:r>
              <a:rPr lang="zh-CN" altLang="en-US" dirty="0"/>
              <a:t>.传入的mClocks 为AMS 启动时候创建的SystemClock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2</a:t>
            </a:r>
            <a:r>
              <a:rPr lang="zh-CN" altLang="en-US" dirty="0"/>
              <a:t>. 在/data/system/ 下创建 batterystats.bin 文件和其备份文件 batterystats.bin.tmp，创建电池信息校准文件 batterystats-checkin.bin ，电池每日使用信息 batterystats-daily.</a:t>
            </a:r>
            <a:r>
              <a:rPr lang="zh-CN" altLang="en-US" dirty="0" smtClean="0"/>
              <a:t>xml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5184" y="407291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+mn-ea"/>
              </a:rPr>
              <a:t>这里只做了些基本的初始化。真正载入</a:t>
            </a:r>
            <a:r>
              <a:rPr lang="en-US" altLang="zh-CN" dirty="0" err="1">
                <a:latin typeface="+mn-ea"/>
              </a:rPr>
              <a:t>betterystats.bin</a:t>
            </a:r>
            <a:r>
              <a:rPr lang="zh-CN" altLang="en-US" dirty="0">
                <a:latin typeface="+mn-ea"/>
              </a:rPr>
              <a:t>数据是在（</a:t>
            </a:r>
            <a:r>
              <a:rPr lang="en-US" altLang="zh-CN" dirty="0">
                <a:latin typeface="+mn-ea"/>
              </a:rPr>
              <a:t>ActivityManagerService.java</a:t>
            </a:r>
            <a:r>
              <a:rPr lang="zh-CN" altLang="en-US" dirty="0">
                <a:latin typeface="+mn-ea"/>
              </a:rPr>
              <a:t>）</a:t>
            </a:r>
            <a:r>
              <a:rPr lang="en-US" altLang="zh-CN" dirty="0" err="1">
                <a:latin typeface="+mn-ea"/>
              </a:rPr>
              <a:t>mBatteryStatsService.getActiveStatistics</a:t>
            </a:r>
            <a:r>
              <a:rPr lang="en-US" altLang="zh-CN" dirty="0">
                <a:latin typeface="+mn-ea"/>
              </a:rPr>
              <a:t>().</a:t>
            </a:r>
            <a:r>
              <a:rPr lang="en-US" altLang="zh-CN" dirty="0" err="1">
                <a:latin typeface="+mn-ea"/>
              </a:rPr>
              <a:t>readLocked</a:t>
            </a:r>
            <a:r>
              <a:rPr lang="en-US" altLang="zh-CN" dirty="0">
                <a:latin typeface="+mn-ea"/>
              </a:rPr>
              <a:t>();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70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AutoShape 2" descr="task_struct_nsproxy_device_namespa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2" descr="Bluetooth_Just_Work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Bluetooth_Just_Works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2775" y="1362974"/>
            <a:ext cx="9747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+mn-ea"/>
              </a:rPr>
              <a:t>（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）</a:t>
            </a:r>
            <a:r>
              <a:rPr lang="en-US" altLang="zh-CN" b="1" dirty="0">
                <a:latin typeface="+mn-ea"/>
              </a:rPr>
              <a:t>Android</a:t>
            </a:r>
            <a:r>
              <a:rPr lang="zh-CN" altLang="en-US" b="1" dirty="0">
                <a:latin typeface="+mn-ea"/>
              </a:rPr>
              <a:t>部件电流信息存于：</a:t>
            </a:r>
            <a:r>
              <a:rPr lang="en-US" altLang="zh-CN" b="1" dirty="0">
                <a:latin typeface="+mn-ea"/>
              </a:rPr>
              <a:t>power_profile.xml</a:t>
            </a:r>
            <a:endParaRPr lang="en-US" altLang="zh-CN" dirty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（</a:t>
            </a:r>
            <a:r>
              <a:rPr lang="en-US" altLang="zh-CN" b="1" dirty="0">
                <a:latin typeface="+mn-ea"/>
              </a:rPr>
              <a:t>2</a:t>
            </a:r>
            <a:r>
              <a:rPr lang="zh-CN" altLang="en-US" b="1" dirty="0">
                <a:latin typeface="+mn-ea"/>
              </a:rPr>
              <a:t>）每个</a:t>
            </a:r>
            <a:r>
              <a:rPr lang="en-US" altLang="zh-CN" b="1" dirty="0">
                <a:latin typeface="+mn-ea"/>
              </a:rPr>
              <a:t>OEM</a:t>
            </a:r>
            <a:r>
              <a:rPr lang="zh-CN" altLang="en-US" b="1" dirty="0">
                <a:latin typeface="+mn-ea"/>
              </a:rPr>
              <a:t>厂商有私有</a:t>
            </a:r>
            <a:r>
              <a:rPr lang="en-US" altLang="zh-CN" b="1" dirty="0" smtClean="0">
                <a:latin typeface="+mn-ea"/>
              </a:rPr>
              <a:t>power_profile.xml</a:t>
            </a:r>
          </a:p>
          <a:p>
            <a:r>
              <a:rPr lang="zh-CN" altLang="en-US" b="1" dirty="0" smtClean="0">
                <a:latin typeface="+mn-ea"/>
              </a:rPr>
              <a:t>（</a:t>
            </a:r>
            <a:r>
              <a:rPr lang="en-US" altLang="zh-CN" b="1" dirty="0" smtClean="0">
                <a:latin typeface="+mn-ea"/>
              </a:rPr>
              <a:t>3</a:t>
            </a:r>
            <a:r>
              <a:rPr lang="zh-CN" altLang="en-US" b="1" dirty="0" smtClean="0">
                <a:latin typeface="+mn-ea"/>
              </a:rPr>
              <a:t>）软件</a:t>
            </a:r>
            <a:r>
              <a:rPr lang="en-US" altLang="zh-CN" b="1" dirty="0" smtClean="0">
                <a:latin typeface="+mn-ea"/>
              </a:rPr>
              <a:t>/</a:t>
            </a:r>
            <a:r>
              <a:rPr lang="zh-CN" altLang="en-US" b="1" dirty="0" smtClean="0">
                <a:latin typeface="+mn-ea"/>
              </a:rPr>
              <a:t>硬件计算方法集成于核心类</a:t>
            </a:r>
            <a:r>
              <a:rPr lang="en-US" altLang="zh-CN" b="1" dirty="0" err="1">
                <a:latin typeface="+mn-ea"/>
              </a:rPr>
              <a:t>BatteryStatsImpl</a:t>
            </a:r>
            <a:r>
              <a:rPr lang="en-US" altLang="zh-CN" b="1" dirty="0">
                <a:latin typeface="+mn-ea"/>
              </a:rPr>
              <a:t> 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（</a:t>
            </a:r>
            <a:r>
              <a:rPr lang="en-US" altLang="zh-CN" b="1" dirty="0" smtClean="0">
                <a:latin typeface="+mn-ea"/>
              </a:rPr>
              <a:t>4</a:t>
            </a:r>
            <a:r>
              <a:rPr lang="zh-CN" altLang="en-US" b="1" dirty="0" smtClean="0">
                <a:latin typeface="+mn-ea"/>
              </a:rPr>
              <a:t>）耗电量信息保存于</a:t>
            </a:r>
            <a:r>
              <a:rPr lang="zh-CN" altLang="en-US" dirty="0"/>
              <a:t>/data/system/ batterystats.bin 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24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安捷伦电流</a:t>
            </a:r>
            <a:r>
              <a:rPr lang="zh-CN" altLang="en-US" dirty="0"/>
              <a:t>监控工具使用介绍</a:t>
            </a:r>
          </a:p>
        </p:txBody>
      </p:sp>
      <p:sp>
        <p:nvSpPr>
          <p:cNvPr id="4" name="AutoShape 2" descr="task_struct_nsproxy_device_namespa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2" descr="Bluetooth_Just_Work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Bluetooth_Just_Works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Bluetooth_RFCOMM_PSM_Wireshark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53105" y="2191912"/>
            <a:ext cx="3667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Agilent电流源windows工具说明.pdf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Power Monitor</a:t>
            </a:r>
            <a:r>
              <a:rPr lang="zh-CN" altLang="en-US" dirty="0"/>
              <a:t>电流监测工具使用介绍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664" y="1293948"/>
            <a:ext cx="9652959" cy="548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en-US" altLang="zh-CN" b="1" dirty="0"/>
              <a:t>Battery </a:t>
            </a:r>
            <a:r>
              <a:rPr lang="en-US" altLang="zh-CN" b="1" dirty="0" smtClean="0"/>
              <a:t>Historian</a:t>
            </a:r>
            <a:r>
              <a:rPr lang="zh-CN" altLang="en-US" dirty="0" smtClean="0"/>
              <a:t>手机</a:t>
            </a:r>
            <a:r>
              <a:rPr lang="zh-CN" altLang="en-US" dirty="0"/>
              <a:t>耗电神器介绍</a:t>
            </a:r>
          </a:p>
        </p:txBody>
      </p:sp>
      <p:sp>
        <p:nvSpPr>
          <p:cNvPr id="4" name="AutoShape 2" descr="task_struct_nsproxy_device_namespa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88852" y="1776952"/>
            <a:ext cx="916987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2.3.1 </a:t>
            </a:r>
            <a:r>
              <a:rPr lang="zh-CN" altLang="en-US" sz="2800" dirty="0" smtClean="0"/>
              <a:t>环境搭建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>
                <a:hlinkClick r:id="rId2" action="ppaction://hlinkfile"/>
              </a:rPr>
              <a:t>0324_Android_BatteryStats_Docker.pdf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2.3.2 </a:t>
            </a:r>
            <a:r>
              <a:rPr lang="zh-CN" altLang="en-US" sz="2800" dirty="0" smtClean="0"/>
              <a:t>使用说明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>
                <a:hlinkClick r:id="rId3" action="ppaction://hlinkfile"/>
              </a:rPr>
              <a:t>Battery-historian</a:t>
            </a:r>
            <a:r>
              <a:rPr lang="zh-CN" altLang="en-US" sz="2800" dirty="0">
                <a:hlinkClick r:id="rId3" action="ppaction://hlinkfile"/>
              </a:rPr>
              <a:t>使用手册</a:t>
            </a:r>
            <a:r>
              <a:rPr lang="en-US" altLang="zh-CN" sz="2800" dirty="0">
                <a:hlinkClick r:id="rId3" action="ppaction://hlinkfile"/>
              </a:rPr>
              <a:t>.</a:t>
            </a:r>
            <a:r>
              <a:rPr lang="en-US" altLang="zh-CN" sz="2800" dirty="0" err="1" smtClean="0">
                <a:hlinkClick r:id="rId3" action="ppaction://hlinkfile"/>
              </a:rPr>
              <a:t>docx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2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2.3.3 </a:t>
            </a:r>
            <a:r>
              <a:rPr lang="en-US" altLang="zh-CN" dirty="0" err="1" smtClean="0"/>
              <a:t>wakelock</a:t>
            </a:r>
            <a:r>
              <a:rPr lang="zh-CN" altLang="en-US" dirty="0" smtClean="0"/>
              <a:t>分析小工具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19" y="1404544"/>
            <a:ext cx="4472149" cy="4410108"/>
          </a:xfrm>
        </p:spPr>
      </p:pic>
      <p:sp>
        <p:nvSpPr>
          <p:cNvPr id="5" name="文本框 4"/>
          <p:cNvSpPr txBox="1"/>
          <p:nvPr/>
        </p:nvSpPr>
        <p:spPr>
          <a:xfrm>
            <a:off x="92373" y="2027208"/>
            <a:ext cx="7041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下载链接：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https://github.com/ZengjfOS/KernelTime/blob/master/LogcatWakeup.py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7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b="1" dirty="0" smtClean="0"/>
              <a:t>功耗问题实战展示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7946" y="1690688"/>
            <a:ext cx="98750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1.Fly mode</a:t>
            </a:r>
            <a:r>
              <a:rPr lang="zh-CN" altLang="en-US" dirty="0" smtClean="0"/>
              <a:t>底电流功耗大问题分析</a:t>
            </a:r>
            <a:endParaRPr lang="en-US" altLang="zh-CN" dirty="0" smtClean="0"/>
          </a:p>
          <a:p>
            <a:r>
              <a:rPr lang="zh-CN" altLang="en-US" dirty="0"/>
              <a:t>目前我们分析的功耗问题主要是待机低电流或者待机平均电流问题。 </a:t>
            </a:r>
            <a:br>
              <a:rPr lang="zh-CN" altLang="en-US" dirty="0"/>
            </a:br>
            <a:r>
              <a:rPr lang="zh-CN" altLang="en-US" dirty="0"/>
              <a:t>造成待机底电流偏大原因基本可以分为</a:t>
            </a:r>
            <a:r>
              <a:rPr lang="en-US" altLang="zh-CN" dirty="0"/>
              <a:t>3</a:t>
            </a:r>
            <a:r>
              <a:rPr lang="zh-CN" altLang="en-US" dirty="0"/>
              <a:t>类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）各个</a:t>
            </a:r>
            <a:r>
              <a:rPr lang="zh-CN" altLang="en-US" dirty="0"/>
              <a:t>外设模块休眠漏电或未</a:t>
            </a:r>
            <a:r>
              <a:rPr lang="zh-CN" altLang="en-US" dirty="0" smtClean="0"/>
              <a:t>休眠：</a:t>
            </a:r>
            <a:endParaRPr lang="en-US" altLang="zh-CN" dirty="0" smtClean="0"/>
          </a:p>
          <a:p>
            <a:r>
              <a:rPr lang="zh-CN" altLang="en-US" dirty="0"/>
              <a:t>外设模块分析主要还是靠硬件上一一移除，然后查看移除哪个模块后底电流有降下来，然后确定到时哪个模块漏电 </a:t>
            </a:r>
            <a:r>
              <a:rPr lang="en-US" altLang="zh-CN" dirty="0"/>
              <a:t>.</a:t>
            </a:r>
            <a:r>
              <a:rPr lang="zh-CN" altLang="en-US" dirty="0"/>
              <a:t>如休眠时将</a:t>
            </a:r>
            <a:r>
              <a:rPr lang="en-US" altLang="zh-CN" dirty="0"/>
              <a:t>TP camera LCD </a:t>
            </a:r>
            <a:r>
              <a:rPr lang="zh-CN" altLang="en-US" dirty="0"/>
              <a:t>逐一移除来确定排查。 </a:t>
            </a:r>
            <a:r>
              <a:rPr lang="zh-CN" altLang="en-US" dirty="0" smtClean="0"/>
              <a:t>找到</a:t>
            </a:r>
            <a:r>
              <a:rPr lang="zh-CN" altLang="en-US" dirty="0"/>
              <a:t>模块后再取分析代码来解决。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GPIO/</a:t>
            </a:r>
            <a:r>
              <a:rPr lang="en-US" altLang="zh-CN" dirty="0" err="1" smtClean="0"/>
              <a:t>subsys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pll</a:t>
            </a:r>
            <a:r>
              <a:rPr lang="en-US" altLang="zh-CN" dirty="0" smtClean="0"/>
              <a:t>/clock</a:t>
            </a:r>
            <a:r>
              <a:rPr lang="zh-CN" altLang="en-US" dirty="0"/>
              <a:t>口</a:t>
            </a:r>
            <a:r>
              <a:rPr lang="zh-CN" altLang="en-US" dirty="0" smtClean="0"/>
              <a:t>漏电：</a:t>
            </a:r>
            <a:endParaRPr lang="en-US" altLang="zh-CN" dirty="0" smtClean="0"/>
          </a:p>
          <a:p>
            <a:r>
              <a:rPr lang="en-US" altLang="zh-CN" dirty="0"/>
              <a:t>AP suspend</a:t>
            </a:r>
            <a:r>
              <a:rPr lang="zh-CN" altLang="en-US" dirty="0"/>
              <a:t>状态下，会因为</a:t>
            </a:r>
            <a:r>
              <a:rPr lang="en-US" altLang="zh-CN" dirty="0"/>
              <a:t>GPIO</a:t>
            </a:r>
            <a:r>
              <a:rPr lang="zh-CN" altLang="en-US" dirty="0"/>
              <a:t>配置不当，</a:t>
            </a:r>
            <a:r>
              <a:rPr lang="en-US" altLang="zh-CN" dirty="0" err="1"/>
              <a:t>subsys</a:t>
            </a:r>
            <a:r>
              <a:rPr lang="en-US" altLang="zh-CN" dirty="0"/>
              <a:t>/</a:t>
            </a:r>
            <a:r>
              <a:rPr lang="en-US" altLang="zh-CN" dirty="0" err="1"/>
              <a:t>pll</a:t>
            </a:r>
            <a:r>
              <a:rPr lang="en-US" altLang="zh-CN" dirty="0"/>
              <a:t>/clock</a:t>
            </a:r>
            <a:r>
              <a:rPr lang="zh-CN" altLang="en-US" dirty="0"/>
              <a:t>没关，或者其他的原因造成</a:t>
            </a:r>
            <a:r>
              <a:rPr lang="en-US" altLang="zh-CN" dirty="0"/>
              <a:t>26M</a:t>
            </a:r>
            <a:r>
              <a:rPr lang="zh-CN" altLang="en-US" dirty="0"/>
              <a:t>没关，而导致底电流升高</a:t>
            </a:r>
            <a:r>
              <a:rPr lang="zh-CN" altLang="en-US" dirty="0" smtClean="0"/>
              <a:t>；这种</a:t>
            </a:r>
            <a:r>
              <a:rPr lang="zh-CN" altLang="en-US" dirty="0"/>
              <a:t>情况，可以从</a:t>
            </a:r>
            <a:r>
              <a:rPr lang="en-US" altLang="zh-CN" dirty="0"/>
              <a:t>kernel log</a:t>
            </a:r>
            <a:r>
              <a:rPr lang="zh-CN" altLang="en-US" dirty="0"/>
              <a:t>中找到一些端倪，以确定进一步分析的</a:t>
            </a:r>
            <a:r>
              <a:rPr lang="zh-CN" altLang="en-US" dirty="0" smtClean="0"/>
              <a:t>方向。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wakelock</a:t>
            </a:r>
            <a:r>
              <a:rPr lang="zh-CN" altLang="en-US" dirty="0"/>
              <a:t>导致无法休眠，</a:t>
            </a:r>
            <a:r>
              <a:rPr lang="en-US" altLang="zh-CN" dirty="0"/>
              <a:t>modem</a:t>
            </a:r>
            <a:r>
              <a:rPr lang="zh-CN" altLang="en-US" dirty="0"/>
              <a:t>无法休眠 </a:t>
            </a:r>
            <a:br>
              <a:rPr lang="zh-CN" altLang="en-US" dirty="0"/>
            </a:br>
            <a:r>
              <a:rPr lang="zh-CN" altLang="en-US" dirty="0"/>
              <a:t>关闭飞行模式测试待机底电流，排除是否</a:t>
            </a:r>
            <a:r>
              <a:rPr lang="en-US" altLang="zh-CN" dirty="0"/>
              <a:t>modem</a:t>
            </a:r>
            <a:r>
              <a:rPr lang="zh-CN" altLang="en-US" dirty="0"/>
              <a:t>未休眠，首先确定是</a:t>
            </a:r>
            <a:r>
              <a:rPr lang="en-US" altLang="zh-CN" dirty="0"/>
              <a:t>AP </a:t>
            </a:r>
            <a:r>
              <a:rPr lang="zh-CN" altLang="en-US" dirty="0"/>
              <a:t>还是</a:t>
            </a:r>
            <a:r>
              <a:rPr lang="en-US" altLang="zh-CN" dirty="0"/>
              <a:t>modem</a:t>
            </a:r>
            <a:r>
              <a:rPr lang="zh-CN" altLang="en-US" dirty="0"/>
              <a:t>。 </a:t>
            </a:r>
            <a:br>
              <a:rPr lang="zh-CN" altLang="en-US" dirty="0"/>
            </a:br>
            <a:r>
              <a:rPr lang="en-US" altLang="zh-CN" dirty="0"/>
              <a:t>modem</a:t>
            </a:r>
            <a:r>
              <a:rPr lang="zh-CN" altLang="en-US" dirty="0"/>
              <a:t>暂无系统的分析方法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>
                <a:hlinkClick r:id="rId2" action="ppaction://hlinkfile"/>
              </a:rPr>
              <a:t>modem</a:t>
            </a:r>
            <a:r>
              <a:rPr lang="zh-CN" altLang="en-US" dirty="0">
                <a:hlinkClick r:id="rId2" action="ppaction://hlinkfile"/>
              </a:rPr>
              <a:t>无法休眠实例</a:t>
            </a:r>
            <a:r>
              <a:rPr lang="en-US" altLang="zh-CN" dirty="0">
                <a:hlinkClick r:id="rId2" action="ppaction://hlinkfile"/>
              </a:rPr>
              <a:t>.pdf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7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4819" y="1960562"/>
            <a:ext cx="10407162" cy="450259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一、</a:t>
            </a:r>
            <a:r>
              <a:rPr lang="en-US" altLang="zh-CN" sz="2400" dirty="0" smtClean="0"/>
              <a:t>Android </a:t>
            </a:r>
            <a:r>
              <a:rPr lang="en-US" altLang="zh-CN" sz="2400" b="1" dirty="0" err="1" smtClean="0"/>
              <a:t>BatteryStats</a:t>
            </a:r>
            <a:r>
              <a:rPr lang="zh-CN" altLang="en-US" sz="2400" b="1" dirty="0" smtClean="0"/>
              <a:t>软件</a:t>
            </a:r>
            <a:r>
              <a:rPr lang="zh-CN" altLang="en-US" sz="2400" dirty="0" smtClean="0"/>
              <a:t>架构：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1.   Android </a:t>
            </a:r>
            <a:r>
              <a:rPr lang="zh-CN" altLang="en-US" sz="2400" dirty="0" smtClean="0"/>
              <a:t>平台耗电信息分为哪几部分，每部分又是如何统计的；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dirty="0" smtClean="0"/>
              <a:t>2.   Android</a:t>
            </a:r>
            <a:r>
              <a:rPr lang="zh-CN" altLang="en-US" dirty="0"/>
              <a:t>怎样存储与读取</a:t>
            </a:r>
            <a:r>
              <a:rPr lang="en-US" altLang="zh-CN" dirty="0"/>
              <a:t>App</a:t>
            </a:r>
            <a:r>
              <a:rPr lang="zh-CN" altLang="en-US" dirty="0"/>
              <a:t>耗电量</a:t>
            </a:r>
            <a:r>
              <a:rPr lang="zh-CN" altLang="en-US" dirty="0" smtClean="0"/>
              <a:t>信息；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smtClean="0"/>
              <a:t>3.   Android</a:t>
            </a:r>
            <a:r>
              <a:rPr lang="zh-CN" altLang="en-US" dirty="0"/>
              <a:t>具体耗电量计算方法；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4.   Android</a:t>
            </a:r>
            <a:r>
              <a:rPr lang="zh-CN" altLang="en-US" dirty="0"/>
              <a:t>怎么存储部件电流数值；</a:t>
            </a:r>
            <a:endParaRPr lang="en-US" altLang="zh-CN" dirty="0" smtClean="0"/>
          </a:p>
          <a:p>
            <a:r>
              <a:rPr lang="zh-CN" altLang="en-US" sz="2400" dirty="0" smtClean="0"/>
              <a:t>二、功耗统计及测试工具介绍：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1.   </a:t>
            </a:r>
            <a:r>
              <a:rPr lang="zh-CN" altLang="en-US" sz="2400" dirty="0" smtClean="0"/>
              <a:t>安捷伦电流监控工具使用介绍。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2.   Power Monitor</a:t>
            </a:r>
            <a:r>
              <a:rPr lang="zh-CN" altLang="en-US" sz="2400" dirty="0" smtClean="0"/>
              <a:t>电流监测工具使用介绍。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3.   </a:t>
            </a:r>
            <a:r>
              <a:rPr lang="zh-CN" altLang="en-US" sz="2400" dirty="0"/>
              <a:t>开发者大杀器 </a:t>
            </a:r>
            <a:r>
              <a:rPr lang="en-US" altLang="zh-CN" sz="2400" b="1" dirty="0" smtClean="0"/>
              <a:t>Battery Historian</a:t>
            </a:r>
            <a:r>
              <a:rPr lang="zh-CN" altLang="en-US" sz="2400" dirty="0" smtClean="0"/>
              <a:t>可视化</a:t>
            </a:r>
            <a:r>
              <a:rPr lang="zh-CN" altLang="en-US" sz="2400" dirty="0"/>
              <a:t>手机耗电神器</a:t>
            </a:r>
            <a:r>
              <a:rPr lang="zh-CN" altLang="en-US" sz="2400" dirty="0" smtClean="0"/>
              <a:t>介绍。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4.    </a:t>
            </a:r>
            <a:r>
              <a:rPr lang="en-US" altLang="zh-CN" sz="2400" dirty="0"/>
              <a:t>Battery Historian</a:t>
            </a:r>
            <a:r>
              <a:rPr lang="zh-CN" altLang="en-US" sz="2400" dirty="0"/>
              <a:t>实战展示。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AutoShape 2" descr="task_struct_nsproxy_device_namespa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666117" y="19605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b="1" dirty="0"/>
              <a:t>功耗问题实战展示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实网待机问题：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 </a:t>
            </a:r>
            <a:r>
              <a:rPr lang="zh-CN" altLang="en-US" dirty="0"/>
              <a:t>确认</a:t>
            </a:r>
            <a:r>
              <a:rPr lang="en-US" altLang="zh-CN" b="1" dirty="0"/>
              <a:t>modem log/mobile log/net log/BT/FM/GPS/WIFI/</a:t>
            </a:r>
            <a:r>
              <a:rPr lang="zh-CN" altLang="en-US" dirty="0"/>
              <a:t>数</a:t>
            </a:r>
            <a:br>
              <a:rPr lang="zh-CN" altLang="en-US" dirty="0"/>
            </a:br>
            <a:r>
              <a:rPr lang="zh-CN" altLang="en-US" dirty="0"/>
              <a:t>据连接等处于关闭状态，然后重新测试。仍有问题，执行②</a:t>
            </a:r>
            <a:r>
              <a:rPr lang="en-US" altLang="zh-CN" b="1" dirty="0"/>
              <a:t>.</a:t>
            </a:r>
            <a:br>
              <a:rPr lang="en-US" altLang="zh-CN" b="1" dirty="0"/>
            </a:br>
            <a:r>
              <a:rPr lang="zh-CN" altLang="en-US" dirty="0"/>
              <a:t>② 在①的基础上，将手机设置为</a:t>
            </a:r>
            <a:r>
              <a:rPr lang="en-US" altLang="zh-CN" b="1" dirty="0"/>
              <a:t>fly mode</a:t>
            </a:r>
            <a:r>
              <a:rPr lang="zh-CN" altLang="en-US" dirty="0"/>
              <a:t>进行测试平均电流。</a:t>
            </a:r>
            <a:br>
              <a:rPr lang="zh-CN" altLang="en-US" dirty="0"/>
            </a:br>
            <a:r>
              <a:rPr lang="en-US" altLang="zh-CN" dirty="0"/>
              <a:t>– Fly mode</a:t>
            </a:r>
            <a:r>
              <a:rPr lang="zh-CN" altLang="en-US" dirty="0"/>
              <a:t>电流异常，需要看</a:t>
            </a:r>
            <a:r>
              <a:rPr lang="en-US" altLang="zh-CN" dirty="0"/>
              <a:t>AP</a:t>
            </a:r>
            <a:r>
              <a:rPr lang="zh-CN" altLang="en-US" dirty="0"/>
              <a:t>这面是否有线程被唤醒或是底电流</a:t>
            </a:r>
            <a:br>
              <a:rPr lang="zh-CN" altLang="en-US" dirty="0"/>
            </a:br>
            <a:r>
              <a:rPr lang="zh-CN" altLang="en-US" dirty="0" smtClean="0"/>
              <a:t>异常。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en-US" altLang="zh-CN" b="1" dirty="0"/>
              <a:t>Fly mode</a:t>
            </a:r>
            <a:r>
              <a:rPr lang="zh-CN" altLang="en-US" dirty="0"/>
              <a:t>电流正常，则进行第三步操作③</a:t>
            </a:r>
            <a:r>
              <a:rPr lang="en-US" altLang="zh-CN" b="1" dirty="0"/>
              <a:t>.</a:t>
            </a:r>
            <a:br>
              <a:rPr lang="en-US" altLang="zh-CN" b="1" dirty="0"/>
            </a:br>
            <a:r>
              <a:rPr lang="zh-CN" altLang="en-US" dirty="0"/>
              <a:t>③ 确认手机经过</a:t>
            </a:r>
            <a:r>
              <a:rPr lang="en-US" altLang="zh-CN" b="1" dirty="0"/>
              <a:t>RF</a:t>
            </a:r>
            <a:r>
              <a:rPr lang="zh-CN" altLang="en-US" dirty="0"/>
              <a:t>校准，然后连接综测仪进行传导测试， 手</a:t>
            </a:r>
            <a:br>
              <a:rPr lang="zh-CN" altLang="en-US" dirty="0"/>
            </a:br>
            <a:r>
              <a:rPr lang="zh-CN" altLang="en-US" dirty="0"/>
              <a:t>机需要屏蔽盒进行屏蔽。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传导测试结果正常，则是实网待机电流问题。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>
                <a:hlinkClick r:id="rId2" action="ppaction://hlinkfile"/>
              </a:rPr>
              <a:t>2.</a:t>
            </a:r>
            <a:r>
              <a:rPr lang="zh-CN" altLang="en-US" dirty="0">
                <a:hlinkClick r:id="rId2" action="ppaction://hlinkfile"/>
              </a:rPr>
              <a:t>GMS服务影响功耗问题总结.docx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410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7218" y="2683452"/>
            <a:ext cx="1747982" cy="1325563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27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2903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请问你们的手机电池容量都是多大</a:t>
            </a:r>
            <a:r>
              <a:rPr lang="zh-CN" altLang="en-US" smtClean="0"/>
              <a:t>的</a:t>
            </a:r>
            <a:r>
              <a:rPr lang="zh-CN" altLang="en-US" smtClean="0"/>
              <a:t>？电量单位是什么意思？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870938"/>
            <a:ext cx="10121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电量的计算公式：假设运行</a:t>
            </a:r>
            <a:r>
              <a:rPr lang="en-US" altLang="zh-CN" dirty="0"/>
              <a:t>App</a:t>
            </a:r>
            <a:r>
              <a:rPr lang="zh-CN" altLang="en-US" dirty="0"/>
              <a:t>导致</a:t>
            </a:r>
            <a:r>
              <a:rPr lang="en-US" altLang="zh-CN" dirty="0"/>
              <a:t>CPU</a:t>
            </a:r>
            <a:r>
              <a:rPr lang="zh-CN" altLang="en-US" dirty="0"/>
              <a:t>运行，时间：</a:t>
            </a:r>
            <a:r>
              <a:rPr lang="en-US" altLang="zh-CN" dirty="0"/>
              <a:t>t</a:t>
            </a:r>
            <a:r>
              <a:rPr lang="zh-CN" altLang="en-US" dirty="0"/>
              <a:t>，</a:t>
            </a:r>
            <a:r>
              <a:rPr lang="en-US" altLang="zh-CN" dirty="0"/>
              <a:t>CPU</a:t>
            </a:r>
            <a:r>
              <a:rPr lang="zh-CN" altLang="en-US" dirty="0"/>
              <a:t>单位时间消耗电量：</a:t>
            </a:r>
            <a:r>
              <a:rPr lang="en-US" altLang="zh-CN" dirty="0"/>
              <a:t>w</a:t>
            </a:r>
            <a:r>
              <a:rPr lang="zh-CN" altLang="en-US" dirty="0"/>
              <a:t>，则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en-US" altLang="zh-CN" dirty="0"/>
              <a:t>CPU</a:t>
            </a:r>
            <a:r>
              <a:rPr lang="zh-CN" altLang="en-US" dirty="0"/>
              <a:t>耗电量为：</a:t>
            </a:r>
            <a:r>
              <a:rPr lang="en-US" altLang="zh-CN" dirty="0"/>
              <a:t>W = w*t</a:t>
            </a:r>
            <a:r>
              <a:rPr lang="zh-CN" altLang="en-US" dirty="0"/>
              <a:t>，而有物理公式 </a:t>
            </a:r>
            <a:r>
              <a:rPr lang="en-US" altLang="zh-CN" dirty="0"/>
              <a:t>W = U*I*t</a:t>
            </a:r>
            <a:r>
              <a:rPr lang="zh-CN" altLang="en-US" dirty="0"/>
              <a:t>（</a:t>
            </a:r>
            <a:r>
              <a:rPr lang="en-US" altLang="zh-CN" dirty="0"/>
              <a:t>U</a:t>
            </a:r>
            <a:r>
              <a:rPr lang="zh-CN" altLang="en-US" dirty="0"/>
              <a:t>：电压值，</a:t>
            </a:r>
            <a:r>
              <a:rPr lang="en-US" altLang="zh-CN" dirty="0"/>
              <a:t>I</a:t>
            </a:r>
            <a:r>
              <a:rPr lang="zh-CN" altLang="en-US" dirty="0"/>
              <a:t>：电流值），在手机中，一般</a:t>
            </a:r>
            <a:r>
              <a:rPr lang="en-US" altLang="zh-CN" dirty="0"/>
              <a:t>U</a:t>
            </a:r>
            <a:r>
              <a:rPr lang="zh-CN" altLang="en-US" dirty="0"/>
              <a:t>恒定不变，所以，可以单独</a:t>
            </a:r>
            <a:r>
              <a:rPr lang="zh-CN" altLang="en-US" b="1" dirty="0"/>
              <a:t>通过 </a:t>
            </a:r>
            <a:r>
              <a:rPr lang="en-US" altLang="zh-CN" b="1" dirty="0"/>
              <a:t>Q</a:t>
            </a:r>
            <a:r>
              <a:rPr lang="zh-CN" altLang="en-US" b="1" dirty="0"/>
              <a:t>（电容量，单位</a:t>
            </a:r>
            <a:r>
              <a:rPr lang="en-US" altLang="zh-CN" b="1" dirty="0"/>
              <a:t>: </a:t>
            </a:r>
            <a:r>
              <a:rPr lang="en-US" altLang="zh-CN" b="1" dirty="0" err="1"/>
              <a:t>mAh</a:t>
            </a:r>
            <a:r>
              <a:rPr lang="zh-CN" altLang="en-US" b="1" dirty="0"/>
              <a:t>）</a:t>
            </a:r>
            <a:r>
              <a:rPr lang="en-US" altLang="zh-CN" b="1" dirty="0"/>
              <a:t>= I * t </a:t>
            </a:r>
            <a:r>
              <a:rPr lang="zh-CN" altLang="en-US" b="1" dirty="0"/>
              <a:t>表示电量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0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73" y="935082"/>
            <a:ext cx="9940898" cy="5922918"/>
          </a:xfr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8158" y="-7838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一、</a:t>
            </a:r>
            <a:r>
              <a:rPr lang="en-US" altLang="zh-CN" b="1" dirty="0"/>
              <a:t> </a:t>
            </a:r>
            <a:r>
              <a:rPr lang="en-US" altLang="zh-CN" dirty="0" err="1">
                <a:latin typeface="+mn-ea"/>
                <a:ea typeface="+mn-ea"/>
              </a:rPr>
              <a:t>BatteryStats</a:t>
            </a:r>
            <a:r>
              <a:rPr lang="zh-CN" altLang="en-US" dirty="0">
                <a:latin typeface="+mn-ea"/>
                <a:ea typeface="+mn-ea"/>
              </a:rPr>
              <a:t>软件架构</a:t>
            </a:r>
          </a:p>
        </p:txBody>
      </p:sp>
    </p:spTree>
    <p:extLst>
      <p:ext uri="{BB962C8B-B14F-4D97-AF65-F5344CB8AC3E}">
        <p14:creationId xmlns:p14="http://schemas.microsoft.com/office/powerpoint/2010/main" val="27343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1.1 </a:t>
            </a:r>
            <a:r>
              <a:rPr lang="zh-CN" altLang="en-US" dirty="0" smtClean="0"/>
              <a:t>核心类</a:t>
            </a:r>
            <a:r>
              <a:rPr lang="en-US" altLang="zh-CN" dirty="0" err="1" smtClean="0"/>
              <a:t>BatteryStatsImpl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1061049"/>
            <a:ext cx="10515600" cy="20103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所有的电池耗电信息相关计算都是在</a:t>
            </a:r>
            <a:r>
              <a:rPr lang="en-US" altLang="zh-CN" dirty="0" err="1"/>
              <a:t>BatteryStatsImpl</a:t>
            </a:r>
            <a:r>
              <a:rPr lang="en-US" altLang="zh-CN" dirty="0"/>
              <a:t> </a:t>
            </a:r>
            <a:r>
              <a:rPr lang="zh-CN" altLang="en-US" dirty="0"/>
              <a:t>中实现的，该类继承自</a:t>
            </a:r>
            <a:r>
              <a:rPr lang="en-US" altLang="zh-CN" dirty="0" err="1"/>
              <a:t>BatteryStats</a:t>
            </a:r>
            <a:r>
              <a:rPr lang="zh-CN" altLang="en-US" dirty="0"/>
              <a:t>，并且实现了</a:t>
            </a:r>
            <a:r>
              <a:rPr lang="en-US" altLang="zh-CN" dirty="0" err="1"/>
              <a:t>BatteryStats</a:t>
            </a:r>
            <a:r>
              <a:rPr lang="en-US" altLang="zh-CN" dirty="0"/>
              <a:t> </a:t>
            </a:r>
            <a:r>
              <a:rPr lang="zh-CN" altLang="en-US" dirty="0"/>
              <a:t>中定义的所有的抽象类以及计算方法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解析</a:t>
            </a:r>
            <a:r>
              <a:rPr lang="en-US" altLang="zh-CN" dirty="0"/>
              <a:t>power_profile.xml </a:t>
            </a:r>
            <a:r>
              <a:rPr lang="zh-CN" altLang="en-US" dirty="0"/>
              <a:t>，将该配置文件中的各项耗电功率读取出来，设置到电量统计计算类</a:t>
            </a:r>
            <a:r>
              <a:rPr lang="en-US" altLang="zh-CN" dirty="0" err="1" smtClean="0"/>
              <a:t>BatteryStatsImpl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21" y="3071436"/>
            <a:ext cx="7970809" cy="378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power_profile.xml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811" y="2045228"/>
            <a:ext cx="7021901" cy="46093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672" y="1445097"/>
            <a:ext cx="12033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ctr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+mj-lt"/>
                <a:ea typeface="+mj-ea"/>
                <a:cs typeface="+mj-cs"/>
              </a:rPr>
              <a:t>power_profile.xml文件位于源码下的 /framework/base/core/res/res/xml/power_profile.xml，部分内容展示如下： </a:t>
            </a:r>
            <a:endParaRPr lang="en-US" altLang="zh-CN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6815" y="2872596"/>
            <a:ext cx="3140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OEM</a:t>
            </a:r>
            <a:r>
              <a:rPr lang="zh-CN" altLang="en-US" dirty="0"/>
              <a:t>厂商应该有自己的</a:t>
            </a:r>
            <a:r>
              <a:rPr lang="en-US" altLang="zh-CN" dirty="0"/>
              <a:t>power_profile.xml</a:t>
            </a:r>
            <a:r>
              <a:rPr lang="zh-CN" altLang="en-US" dirty="0"/>
              <a:t>，因为部件（如：</a:t>
            </a:r>
            <a:r>
              <a:rPr lang="en-US" altLang="zh-CN" dirty="0" err="1"/>
              <a:t>cpu</a:t>
            </a:r>
            <a:r>
              <a:rPr lang="en-US" altLang="zh-CN" dirty="0"/>
              <a:t>, </a:t>
            </a:r>
            <a:r>
              <a:rPr lang="en-US" altLang="zh-CN" dirty="0" err="1"/>
              <a:t>wifi</a:t>
            </a:r>
            <a:r>
              <a:rPr lang="en-US" altLang="zh-CN" dirty="0"/>
              <a:t>…</a:t>
            </a:r>
            <a:r>
              <a:rPr lang="zh-CN" altLang="en-US" dirty="0"/>
              <a:t>）耗电量应与具体硬件相关，这个只有</a:t>
            </a:r>
            <a:r>
              <a:rPr lang="en-US" altLang="zh-CN" dirty="0"/>
              <a:t>OEM</a:t>
            </a:r>
            <a:r>
              <a:rPr lang="zh-CN" altLang="en-US" dirty="0"/>
              <a:t>厂商</a:t>
            </a:r>
            <a:r>
              <a:rPr lang="zh-CN" altLang="en-US" dirty="0" smtClean="0"/>
              <a:t>清楚。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6815" y="4736850"/>
            <a:ext cx="3786996" cy="855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字段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含义见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《</a:t>
            </a:r>
            <a:r>
              <a:rPr lang="en-US" altLang="zh-CN" sz="2400" dirty="0">
                <a:solidFill>
                  <a:srgbClr val="3D81EE"/>
                </a:solidFill>
                <a:latin typeface="+mn-ea"/>
                <a:hlinkClick r:id="rId3"/>
              </a:rPr>
              <a:t>Power Profiles for Android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》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7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(1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10" y="434137"/>
            <a:ext cx="8091578" cy="59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4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07" y="173952"/>
            <a:ext cx="7944928" cy="6460211"/>
          </a:xfrm>
        </p:spPr>
      </p:pic>
    </p:spTree>
    <p:extLst>
      <p:ext uri="{BB962C8B-B14F-4D97-AF65-F5344CB8AC3E}">
        <p14:creationId xmlns:p14="http://schemas.microsoft.com/office/powerpoint/2010/main" val="9457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35528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1.3 Android</a:t>
            </a:r>
            <a:r>
              <a:rPr lang="zh-CN" altLang="en-US" dirty="0"/>
              <a:t>具体耗电量计算方法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4400" y="1429078"/>
            <a:ext cx="6528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 </a:t>
            </a:r>
            <a:r>
              <a:rPr lang="en-US" altLang="zh-CN" sz="2800" dirty="0" smtClean="0"/>
              <a:t>1.3.1 </a:t>
            </a:r>
            <a:r>
              <a:rPr lang="zh-CN" altLang="en-US" sz="2800" dirty="0" smtClean="0"/>
              <a:t>软件功耗统计：</a:t>
            </a:r>
            <a:r>
              <a:rPr lang="en-US" altLang="zh-CN" sz="2800" dirty="0" err="1"/>
              <a:t>processAppUsage</a:t>
            </a:r>
            <a:r>
              <a:rPr lang="en-US" altLang="zh-CN" sz="2800" dirty="0"/>
              <a:t>() 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589" y="2091932"/>
            <a:ext cx="6317411" cy="459041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05852" y="2155435"/>
            <a:ext cx="500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 BatteryStatsHelper.java 中，有这么一个方法：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05852" y="2739345"/>
            <a:ext cx="71056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processAppUsage</a:t>
            </a:r>
            <a:r>
              <a:rPr lang="en-US" altLang="zh-CN" dirty="0"/>
              <a:t>()</a:t>
            </a:r>
            <a:r>
              <a:rPr lang="zh-CN" altLang="en-US" dirty="0"/>
              <a:t>方法中，一个应用的总功耗</a:t>
            </a:r>
            <a:r>
              <a:rPr lang="zh-CN" altLang="en-US" dirty="0" smtClean="0"/>
              <a:t>在</a:t>
            </a:r>
            <a:endParaRPr lang="en-US" altLang="zh-CN" dirty="0" smtClean="0"/>
          </a:p>
          <a:p>
            <a:r>
              <a:rPr lang="zh-CN" altLang="en-US" dirty="0" smtClean="0"/>
              <a:t>这里</a:t>
            </a:r>
            <a:r>
              <a:rPr lang="zh-CN" altLang="en-US" dirty="0"/>
              <a:t>体现出来了：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cpu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Wakelock</a:t>
            </a:r>
            <a:r>
              <a:rPr lang="en-US" altLang="zh-CN" dirty="0"/>
              <a:t>(</a:t>
            </a:r>
            <a:r>
              <a:rPr lang="zh-CN" altLang="en-US" dirty="0"/>
              <a:t>保持唤醒锁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无线电</a:t>
            </a:r>
            <a:r>
              <a:rPr lang="en-US" altLang="zh-CN" dirty="0"/>
              <a:t>(2G/3G/4G)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WIFI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蓝牙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传感器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闪光灯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7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5392</TotalTime>
  <Words>780</Words>
  <Application>Microsoft Office PowerPoint</Application>
  <PresentationFormat>宽屏</PresentationFormat>
  <Paragraphs>90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Wingdings</vt:lpstr>
      <vt:lpstr>Office 主题</vt:lpstr>
      <vt:lpstr>MTK手机功耗调试分享</vt:lpstr>
      <vt:lpstr>主要内容</vt:lpstr>
      <vt:lpstr>前言</vt:lpstr>
      <vt:lpstr>一、 BatteryStats软件架构</vt:lpstr>
      <vt:lpstr>1.1 核心类BatteryStatsImpl</vt:lpstr>
      <vt:lpstr>1.2 power_profile.xml解析</vt:lpstr>
      <vt:lpstr>PowerPoint 演示文稿</vt:lpstr>
      <vt:lpstr>PowerPoint 演示文稿</vt:lpstr>
      <vt:lpstr>1.3 Android具体耗电量计算方法</vt:lpstr>
      <vt:lpstr>PowerPoint 演示文稿</vt:lpstr>
      <vt:lpstr>1.3.2硬件功耗统计</vt:lpstr>
      <vt:lpstr>举例</vt:lpstr>
      <vt:lpstr>1.4 Android怎样存储与读取App耗电量信息</vt:lpstr>
      <vt:lpstr>1.5 总结</vt:lpstr>
      <vt:lpstr>2.1安捷伦电流监控工具使用介绍</vt:lpstr>
      <vt:lpstr>2.2 Power Monitor电流监测工具使用介绍</vt:lpstr>
      <vt:lpstr>2.3 Battery Historian手机耗电神器介绍</vt:lpstr>
      <vt:lpstr>2.3.3 wakelock分析小工具</vt:lpstr>
      <vt:lpstr>2.4 功耗问题实战展示</vt:lpstr>
      <vt:lpstr>2.4 功耗问题实战展示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Cells Container</dc:title>
  <dc:creator>ZengJianFeng(曾剑锋/深圳)</dc:creator>
  <cp:lastModifiedBy>WuGangNan(吴港南/深圳)</cp:lastModifiedBy>
  <cp:revision>128</cp:revision>
  <dcterms:created xsi:type="dcterms:W3CDTF">2021-03-12T02:02:33Z</dcterms:created>
  <dcterms:modified xsi:type="dcterms:W3CDTF">2021-07-06T09:38:20Z</dcterms:modified>
</cp:coreProperties>
</file>