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2" r:id="rId5"/>
  </p:sldMasterIdLst>
  <p:notesMasterIdLst>
    <p:notesMasterId r:id="rId27"/>
  </p:notesMasterIdLst>
  <p:handoutMasterIdLst>
    <p:handoutMasterId r:id="rId28"/>
  </p:handoutMasterIdLst>
  <p:sldIdLst>
    <p:sldId id="256" r:id="rId6"/>
    <p:sldId id="299" r:id="rId7"/>
    <p:sldId id="276" r:id="rId8"/>
    <p:sldId id="277" r:id="rId9"/>
    <p:sldId id="278" r:id="rId10"/>
    <p:sldId id="280" r:id="rId11"/>
    <p:sldId id="279" r:id="rId12"/>
    <p:sldId id="305" r:id="rId13"/>
    <p:sldId id="281" r:id="rId14"/>
    <p:sldId id="282" r:id="rId15"/>
    <p:sldId id="283" r:id="rId16"/>
    <p:sldId id="290" r:id="rId17"/>
    <p:sldId id="291" r:id="rId18"/>
    <p:sldId id="304" r:id="rId19"/>
    <p:sldId id="292" r:id="rId20"/>
    <p:sldId id="284" r:id="rId21"/>
    <p:sldId id="300" r:id="rId22"/>
    <p:sldId id="301" r:id="rId23"/>
    <p:sldId id="302" r:id="rId24"/>
    <p:sldId id="293" r:id="rId25"/>
    <p:sldId id="25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Bright" id="{249D3D62-42EC-7D4B-A785-9FCDE9665DE0}">
          <p14:sldIdLst>
            <p14:sldId id="256"/>
            <p14:sldId id="257"/>
            <p14:sldId id="258"/>
          </p14:sldIdLst>
        </p14:section>
        <p14:section name="Dark" id="{61F0A51D-4E0D-F44C-B380-AF589D050558}">
          <p14:sldIdLst>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9055" autoAdjust="0"/>
  </p:normalViewPr>
  <p:slideViewPr>
    <p:cSldViewPr snapToGrid="0" snapToObjects="1">
      <p:cViewPr>
        <p:scale>
          <a:sx n="100" d="100"/>
          <a:sy n="100" d="100"/>
        </p:scale>
        <p:origin x="-2178"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C0EF-2B70-1E48-AAF4-38D0D60449B7}" type="datetimeFigureOut">
              <a:rPr lang="en-US" smtClean="0"/>
              <a:pPr/>
              <a:t>1/22/2016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4E9E92-CACA-7641-8DB3-7C90210B1D41}" type="slidenum">
              <a:rPr lang="en-US" smtClean="0"/>
              <a:pPr/>
              <a:t>‹#›</a:t>
            </a:fld>
            <a:endParaRPr lang="en-US"/>
          </a:p>
        </p:txBody>
      </p:sp>
    </p:spTree>
    <p:extLst>
      <p:ext uri="{BB962C8B-B14F-4D97-AF65-F5344CB8AC3E}">
        <p14:creationId xmlns:p14="http://schemas.microsoft.com/office/powerpoint/2010/main" xmlns="" val="1686711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2DFA7-3CB6-2C4B-A973-ECD2AB5618B3}" type="datetimeFigureOut">
              <a:rPr lang="en-US" smtClean="0"/>
              <a:pPr/>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2320-C23A-B148-88B1-360D5FA97CA7}" type="slidenum">
              <a:rPr lang="en-US" smtClean="0"/>
              <a:pPr/>
              <a:t>‹#›</a:t>
            </a:fld>
            <a:endParaRPr lang="en-US"/>
          </a:p>
        </p:txBody>
      </p:sp>
    </p:spTree>
    <p:extLst>
      <p:ext uri="{BB962C8B-B14F-4D97-AF65-F5344CB8AC3E}">
        <p14:creationId xmlns:p14="http://schemas.microsoft.com/office/powerpoint/2010/main" xmlns="" val="33412907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pic>
        <p:nvPicPr>
          <p:cNvPr id="5" name="Picture 4" descr="Logotype.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41012" y="1539265"/>
            <a:ext cx="2370836" cy="584454"/>
          </a:xfrm>
          <a:prstGeom prst="rect">
            <a:avLst/>
          </a:prstGeom>
          <a:effectLst/>
        </p:spPr>
      </p:pic>
      <p:sp>
        <p:nvSpPr>
          <p:cNvPr id="6" name="Footer Placeholder 4"/>
          <p:cNvSpPr txBox="1">
            <a:spLocks/>
          </p:cNvSpPr>
          <p:nvPr userDrawn="1"/>
        </p:nvSpPr>
        <p:spPr>
          <a:xfrm>
            <a:off x="3594100" y="1089474"/>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00A1DE"/>
                </a:solidFill>
              </a:rPr>
              <a:t>CONFIDENTIAL B</a:t>
            </a:r>
            <a:endParaRPr lang="en-US" altLang="zh-TW" sz="800" b="1" dirty="0">
              <a:solidFill>
                <a:srgbClr val="00A1DE"/>
              </a:solidFill>
            </a:endParaRPr>
          </a:p>
        </p:txBody>
      </p:sp>
      <p:sp>
        <p:nvSpPr>
          <p:cNvPr id="7" name="Subtitle 2"/>
          <p:cNvSpPr>
            <a:spLocks noGrp="1"/>
          </p:cNvSpPr>
          <p:nvPr>
            <p:ph type="subTitle" idx="1"/>
          </p:nvPr>
        </p:nvSpPr>
        <p:spPr>
          <a:xfrm>
            <a:off x="3594100" y="3835403"/>
            <a:ext cx="5092700" cy="1058330"/>
          </a:xfrm>
          <a:prstGeom prst="rect">
            <a:avLst/>
          </a:prstGeom>
        </p:spPr>
        <p:txBody>
          <a:bodyPr/>
          <a:lstStyle>
            <a:lvl1pPr marL="0" indent="0" algn="l">
              <a:lnSpc>
                <a:spcPct val="80000"/>
              </a:lnSpc>
              <a:buNone/>
              <a:defRPr spc="-150">
                <a:solidFill>
                  <a:srgbClr val="F3821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itle 8"/>
          <p:cNvSpPr>
            <a:spLocks noGrp="1"/>
          </p:cNvSpPr>
          <p:nvPr>
            <p:ph type="title"/>
          </p:nvPr>
        </p:nvSpPr>
        <p:spPr>
          <a:xfrm>
            <a:off x="3594100" y="1463066"/>
            <a:ext cx="5092700" cy="2372337"/>
          </a:xfrm>
        </p:spPr>
        <p:txBody>
          <a:bodyPr anchor="t"/>
          <a:lstStyle>
            <a:lvl1pPr algn="l">
              <a:lnSpc>
                <a:spcPct val="80000"/>
              </a:lnSpc>
              <a:defRPr b="1" spc="-150">
                <a:solidFill>
                  <a:schemeClr val="tx1"/>
                </a:solidFill>
              </a:defRPr>
            </a:lvl1pPr>
          </a:lstStyle>
          <a:p>
            <a:r>
              <a:rPr lang="en-US" smtClean="0"/>
              <a:t>Click to edit Master title style</a:t>
            </a:r>
            <a:endParaRPr lang="en-US" dirty="0"/>
          </a:p>
        </p:txBody>
      </p:sp>
      <p:pic>
        <p:nvPicPr>
          <p:cNvPr id="10" name="Picture 9" descr="pattern.png"/>
          <p:cNvPicPr>
            <a:picLocks noChangeAspect="1"/>
          </p:cNvPicPr>
          <p:nvPr userDrawn="1"/>
        </p:nvPicPr>
        <p:blipFill rotWithShape="1">
          <a:blip r:embed="rId3">
            <a:extLst>
              <a:ext uri="{28A0092B-C50C-407E-A947-70E740481C1C}">
                <a14:useLocalDpi xmlns:a14="http://schemas.microsoft.com/office/drawing/2010/main" xmlns="" val="0"/>
              </a:ext>
            </a:extLst>
          </a:blip>
          <a:srcRect t="67407"/>
          <a:stretch/>
        </p:blipFill>
        <p:spPr>
          <a:xfrm>
            <a:off x="0" y="4893733"/>
            <a:ext cx="9144000" cy="1964267"/>
          </a:xfrm>
          <a:prstGeom prst="rect">
            <a:avLst/>
          </a:prstGeom>
        </p:spPr>
      </p:pic>
    </p:spTree>
    <p:extLst>
      <p:ext uri="{BB962C8B-B14F-4D97-AF65-F5344CB8AC3E}">
        <p14:creationId xmlns:p14="http://schemas.microsoft.com/office/powerpoint/2010/main" xmlns="" val="20702152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497343"/>
            <a:ext cx="5486400" cy="566739"/>
          </a:xfrm>
        </p:spPr>
        <p:txBody>
          <a:bodyPr anchor="b"/>
          <a:lstStyle>
            <a:lvl1pPr algn="l">
              <a:defRPr sz="2000" b="1" spc="0">
                <a:solidFill>
                  <a:schemeClr val="accent1"/>
                </a:solidFill>
              </a:defRPr>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2775"/>
            <a:ext cx="5486400" cy="386924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064081"/>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104534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44133"/>
            <a:ext cx="8229600" cy="428948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44404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6988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69880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699250" y="6278671"/>
            <a:ext cx="927434" cy="365125"/>
          </a:xfrm>
          <a:prstGeom prst="rect">
            <a:avLst/>
          </a:prstGeom>
        </p:spPr>
        <p:txBody>
          <a:bodyPr/>
          <a:lstStyle/>
          <a:p>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946555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pic>
        <p:nvPicPr>
          <p:cNvPr id="6" name="Picture 5" descr="Logotype.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941012" y="1539268"/>
            <a:ext cx="2370836" cy="584454"/>
          </a:xfrm>
          <a:prstGeom prst="rect">
            <a:avLst/>
          </a:prstGeom>
          <a:effectLst/>
        </p:spPr>
      </p:pic>
      <p:sp>
        <p:nvSpPr>
          <p:cNvPr id="7" name="Footer Placeholder 4"/>
          <p:cNvSpPr txBox="1">
            <a:spLocks/>
          </p:cNvSpPr>
          <p:nvPr userDrawn="1"/>
        </p:nvSpPr>
        <p:spPr>
          <a:xfrm>
            <a:off x="3594100" y="1089474"/>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00A1DE"/>
                </a:solidFill>
              </a:rPr>
              <a:t>CONFIDENTIAL B</a:t>
            </a:r>
            <a:endParaRPr lang="en-US" altLang="zh-TW" sz="800" b="1" dirty="0">
              <a:solidFill>
                <a:srgbClr val="00A1DE"/>
              </a:solidFill>
            </a:endParaRPr>
          </a:p>
        </p:txBody>
      </p:sp>
      <p:sp>
        <p:nvSpPr>
          <p:cNvPr id="8" name="Subtitle 2"/>
          <p:cNvSpPr>
            <a:spLocks noGrp="1"/>
          </p:cNvSpPr>
          <p:nvPr>
            <p:ph type="subTitle" idx="1"/>
          </p:nvPr>
        </p:nvSpPr>
        <p:spPr>
          <a:xfrm>
            <a:off x="3594100" y="3835403"/>
            <a:ext cx="5092700" cy="1058330"/>
          </a:xfrm>
          <a:prstGeom prst="rect">
            <a:avLst/>
          </a:prstGeom>
        </p:spPr>
        <p:txBody>
          <a:bodyPr/>
          <a:lstStyle>
            <a:lvl1pPr marL="0" indent="0" algn="l">
              <a:lnSpc>
                <a:spcPct val="80000"/>
              </a:lnSpc>
              <a:buNone/>
              <a:defRPr spc="-15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Click to edit Master subtitle style</a:t>
            </a:r>
            <a:endParaRPr lang="en-US" dirty="0"/>
          </a:p>
        </p:txBody>
      </p:sp>
      <p:sp>
        <p:nvSpPr>
          <p:cNvPr id="10" name="Title 8"/>
          <p:cNvSpPr>
            <a:spLocks noGrp="1"/>
          </p:cNvSpPr>
          <p:nvPr>
            <p:ph type="title"/>
          </p:nvPr>
        </p:nvSpPr>
        <p:spPr>
          <a:xfrm>
            <a:off x="3594100" y="1463066"/>
            <a:ext cx="5092700" cy="2372337"/>
          </a:xfrm>
          <a:prstGeom prst="rect">
            <a:avLst/>
          </a:prstGeom>
        </p:spPr>
        <p:txBody>
          <a:bodyPr anchor="t"/>
          <a:lstStyle>
            <a:lvl1pPr algn="l">
              <a:lnSpc>
                <a:spcPct val="80000"/>
              </a:lnSpc>
              <a:defRPr b="1" spc="-150">
                <a:solidFill>
                  <a:schemeClr val="bg1"/>
                </a:solidFill>
              </a:defRPr>
            </a:lvl1pPr>
          </a:lstStyle>
          <a:p>
            <a:r>
              <a:rPr lang="sv-SE" dirty="0" smtClean="0"/>
              <a:t>Click to edit Master title style</a:t>
            </a:r>
            <a:endParaRPr lang="en-US" dirty="0"/>
          </a:p>
        </p:txBody>
      </p:sp>
      <p:pic>
        <p:nvPicPr>
          <p:cNvPr id="11" name="Picture 10" descr="pattern.png"/>
          <p:cNvPicPr>
            <a:picLocks noChangeAspect="1"/>
          </p:cNvPicPr>
          <p:nvPr userDrawn="1"/>
        </p:nvPicPr>
        <p:blipFill rotWithShape="1">
          <a:blip r:embed="rId3">
            <a:extLst>
              <a:ext uri="{28A0092B-C50C-407E-A947-70E740481C1C}">
                <a14:useLocalDpi xmlns:a14="http://schemas.microsoft.com/office/drawing/2010/main" xmlns="" val="0"/>
              </a:ext>
            </a:extLst>
          </a:blip>
          <a:srcRect t="67407"/>
          <a:stretch/>
        </p:blipFill>
        <p:spPr>
          <a:xfrm>
            <a:off x="0" y="4893733"/>
            <a:ext cx="9144000" cy="1964267"/>
          </a:xfrm>
          <a:prstGeom prst="rect">
            <a:avLst/>
          </a:prstGeom>
        </p:spPr>
      </p:pic>
    </p:spTree>
    <p:extLst>
      <p:ext uri="{BB962C8B-B14F-4D97-AF65-F5344CB8AC3E}">
        <p14:creationId xmlns:p14="http://schemas.microsoft.com/office/powerpoint/2010/main" xmlns="" val="18602996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End Slide">
    <p:bg>
      <p:bgPr>
        <a:gradFill flip="none" rotWithShape="1">
          <a:gsLst>
            <a:gs pos="40000">
              <a:schemeClr val="tx1"/>
            </a:gs>
            <a:gs pos="0">
              <a:schemeClr val="bg2">
                <a:lumMod val="25000"/>
              </a:schemeClr>
            </a:gs>
          </a:gsLst>
          <a:lin ang="162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370667" y="2484967"/>
            <a:ext cx="4064000" cy="1762760"/>
          </a:xfrm>
          <a:prstGeom prst="rect">
            <a:avLst/>
          </a:prstGeom>
        </p:spPr>
      </p:pic>
      <p:sp>
        <p:nvSpPr>
          <p:cNvPr id="12" name="Text Box 8"/>
          <p:cNvSpPr txBox="1">
            <a:spLocks noChangeArrowheads="1"/>
          </p:cNvSpPr>
          <p:nvPr userDrawn="1"/>
        </p:nvSpPr>
        <p:spPr bwMode="auto">
          <a:xfrm>
            <a:off x="2962011" y="6226175"/>
            <a:ext cx="2881312"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000" dirty="0">
                <a:solidFill>
                  <a:schemeClr val="tx2"/>
                </a:solidFill>
                <a:ea typeface="SimHei" charset="0"/>
                <a:cs typeface="SimHei" charset="0"/>
              </a:rPr>
              <a:t>Copyright © MediaTek</a:t>
            </a:r>
            <a:r>
              <a:rPr lang="en-US" altLang="zh-TW" sz="1000" dirty="0">
                <a:solidFill>
                  <a:schemeClr val="tx2"/>
                </a:solidFill>
                <a:ea typeface="SimHei" charset="0"/>
                <a:cs typeface="SimHei" charset="0"/>
              </a:rPr>
              <a:t> Inc. </a:t>
            </a:r>
            <a:r>
              <a:rPr lang="en-US" sz="1000" dirty="0">
                <a:solidFill>
                  <a:schemeClr val="tx2"/>
                </a:solidFill>
                <a:ea typeface="SimHei" charset="0"/>
                <a:cs typeface="SimHei" charset="0"/>
              </a:rPr>
              <a:t>All rights reserved</a:t>
            </a:r>
            <a:r>
              <a:rPr lang="en-US" altLang="zh-TW" sz="1000" dirty="0">
                <a:solidFill>
                  <a:schemeClr val="tx2"/>
                </a:solidFill>
                <a:ea typeface="SimHei" charset="0"/>
                <a:cs typeface="SimHei" charset="0"/>
              </a:rPr>
              <a:t>.</a:t>
            </a:r>
            <a:endParaRPr lang="en-US" sz="1000" dirty="0">
              <a:solidFill>
                <a:schemeClr val="tx2"/>
              </a:solidFill>
              <a:ea typeface="SimHei" charset="0"/>
              <a:cs typeface="SimHei" charset="0"/>
            </a:endParaRPr>
          </a:p>
        </p:txBody>
      </p:sp>
    </p:spTree>
    <p:extLst>
      <p:ext uri="{BB962C8B-B14F-4D97-AF65-F5344CB8AC3E}">
        <p14:creationId xmlns:p14="http://schemas.microsoft.com/office/powerpoint/2010/main" xmlns="" val="21942405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2000"/>
            <a:ext cx="8229600" cy="1143000"/>
          </a:xfrm>
          <a:prstGeom prst="rect">
            <a:avLst/>
          </a:prstGeom>
        </p:spPr>
        <p:txBody>
          <a:bodyPr tIns="0" anchor="t"/>
          <a:lstStyle/>
          <a:p>
            <a:r>
              <a:rPr lang="sv-SE" dirty="0" smtClean="0"/>
              <a:t>Click to edit Master title style</a:t>
            </a:r>
            <a:endParaRPr lang="en-US" dirty="0"/>
          </a:p>
        </p:txBody>
      </p:sp>
      <p:sp>
        <p:nvSpPr>
          <p:cNvPr id="3" name="Content Placeholder 2"/>
          <p:cNvSpPr>
            <a:spLocks noGrp="1"/>
          </p:cNvSpPr>
          <p:nvPr>
            <p:ph idx="1"/>
          </p:nvPr>
        </p:nvSpPr>
        <p:spPr>
          <a:xfrm>
            <a:off x="457200" y="1515533"/>
            <a:ext cx="8229600" cy="4665772"/>
          </a:xfrm>
          <a:prstGeom prst="rect">
            <a:avLst/>
          </a:prstGeom>
        </p:spPr>
        <p:txBody>
          <a:bodyPr/>
          <a:lstStyle/>
          <a:p>
            <a:pPr lvl="0"/>
            <a:r>
              <a:rPr lang="sv-SE" dirty="0" smtClean="0"/>
              <a:t>Click to edit Master text styles</a:t>
            </a:r>
          </a:p>
          <a:p>
            <a:pPr lvl="1"/>
            <a:r>
              <a:rPr lang="sv-SE" dirty="0" smtClean="0"/>
              <a:t>Second level</a:t>
            </a:r>
          </a:p>
          <a:p>
            <a:pPr lvl="2"/>
            <a:r>
              <a:rPr lang="sv-SE" dirty="0" smtClean="0"/>
              <a:t>Third level</a:t>
            </a:r>
          </a:p>
          <a:p>
            <a:pPr lvl="3"/>
            <a:r>
              <a:rPr lang="sv-SE" dirty="0" smtClean="0"/>
              <a:t>Fourth level</a:t>
            </a:r>
          </a:p>
          <a:p>
            <a:pPr lvl="4"/>
            <a:r>
              <a:rPr lang="sv-SE" dirty="0" smtClean="0"/>
              <a:t>Fifth level</a:t>
            </a:r>
            <a:endParaRPr lang="en-US" dirty="0"/>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1151371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3133"/>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hasCustomPrompt="1"/>
          </p:nvPr>
        </p:nvSpPr>
        <p:spPr>
          <a:xfrm>
            <a:off x="722313" y="2906185"/>
            <a:ext cx="7772400" cy="1500716"/>
          </a:xfrm>
          <a:prstGeom prst="rect">
            <a:avLst/>
          </a:prstGeom>
        </p:spPr>
        <p:txBody>
          <a:bodyPr anchor="b"/>
          <a:lstStyle>
            <a:lvl1pPr marL="0" indent="0">
              <a:buNone/>
              <a:defRPr sz="2000" b="1" spc="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CLICK TO EDIT MASTER TEXT STYLES</a:t>
            </a:r>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987931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1143000"/>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1"/>
            <a:ext cx="40386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1"/>
            <a:ext cx="4038600" cy="452543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330221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1143000"/>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4584"/>
            <a:ext cx="4040188" cy="641349"/>
          </a:xfrm>
          <a:prstGeom prst="rect">
            <a:avLst/>
          </a:prstGeo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5934"/>
            <a:ext cx="4040188"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6" y="1534584"/>
            <a:ext cx="4041775" cy="641349"/>
          </a:xfrm>
          <a:prstGeom prst="rect">
            <a:avLst/>
          </a:prstGeom>
        </p:spPr>
        <p:txBody>
          <a:bodyPr anchor="b"/>
          <a:lstStyle>
            <a:lvl1pPr marL="0" indent="0">
              <a:buNone/>
              <a:defRPr sz="2400" b="1" spc="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6" y="2175934"/>
            <a:ext cx="4041775" cy="39497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10"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11" name="Footer Placeholder 4"/>
          <p:cNvSpPr>
            <a:spLocks noGrp="1"/>
          </p:cNvSpPr>
          <p:nvPr>
            <p:ph type="ftr" sz="quarter" idx="11"/>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2" name="Slide Number Placeholder 5"/>
          <p:cNvSpPr>
            <a:spLocks noGrp="1"/>
          </p:cNvSpPr>
          <p:nvPr>
            <p:ph type="sldNum" sz="quarter" idx="12"/>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315976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1143000"/>
          </a:xfrm>
          <a:prstGeom prst="rect">
            <a:avLst/>
          </a:prstGeom>
        </p:spPr>
        <p:txBody>
          <a:bodyPr/>
          <a:lstStyle/>
          <a:p>
            <a:r>
              <a:rPr lang="sv-SE" smtClean="0"/>
              <a:t>Click to edit Master title style</a:t>
            </a:r>
            <a:endParaRPr lang="en-US"/>
          </a:p>
        </p:txBody>
      </p:sp>
      <p:sp>
        <p:nvSpPr>
          <p:cNvPr id="6"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7"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8"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80136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gradFill flip="none" rotWithShape="1">
          <a:gsLst>
            <a:gs pos="40000">
              <a:schemeClr val="bg1"/>
            </a:gs>
            <a:gs pos="0">
              <a:schemeClr val="bg1">
                <a:lumMod val="95000"/>
              </a:schemeClr>
            </a:gs>
          </a:gsLst>
          <a:lin ang="16200000" scaled="0"/>
          <a:tileRect/>
        </a:gradFill>
        <a:effectLst/>
      </p:bgPr>
    </p:bg>
    <p:spTree>
      <p:nvGrpSpPr>
        <p:cNvPr id="1" name=""/>
        <p:cNvGrpSpPr/>
        <p:nvPr/>
      </p:nvGrpSpPr>
      <p:grpSpPr>
        <a:xfrm>
          <a:off x="0" y="0"/>
          <a:ext cx="0" cy="0"/>
          <a:chOff x="0" y="0"/>
          <a:chExt cx="0" cy="0"/>
        </a:xfrm>
      </p:grpSpPr>
      <p:pic>
        <p:nvPicPr>
          <p:cNvPr id="9" name="Picture 8" descr="tagline-logo.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2370667" y="2484967"/>
            <a:ext cx="4064000" cy="1762760"/>
          </a:xfrm>
          <a:prstGeom prst="rect">
            <a:avLst/>
          </a:prstGeom>
        </p:spPr>
      </p:pic>
      <p:sp>
        <p:nvSpPr>
          <p:cNvPr id="11" name="Text Box 8"/>
          <p:cNvSpPr txBox="1">
            <a:spLocks noChangeArrowheads="1"/>
          </p:cNvSpPr>
          <p:nvPr userDrawn="1"/>
        </p:nvSpPr>
        <p:spPr bwMode="auto">
          <a:xfrm>
            <a:off x="2962011" y="6226175"/>
            <a:ext cx="2881312"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sz="1000" dirty="0">
                <a:solidFill>
                  <a:schemeClr val="tx2"/>
                </a:solidFill>
                <a:ea typeface="SimHei" charset="0"/>
                <a:cs typeface="SimHei" charset="0"/>
              </a:rPr>
              <a:t>Copyright © MediaTek</a:t>
            </a:r>
            <a:r>
              <a:rPr lang="en-US" altLang="zh-TW" sz="1000" dirty="0">
                <a:solidFill>
                  <a:schemeClr val="tx2"/>
                </a:solidFill>
                <a:ea typeface="SimHei" charset="0"/>
                <a:cs typeface="SimHei" charset="0"/>
              </a:rPr>
              <a:t> Inc. </a:t>
            </a:r>
            <a:r>
              <a:rPr lang="en-US" sz="1000" dirty="0">
                <a:solidFill>
                  <a:schemeClr val="tx2"/>
                </a:solidFill>
                <a:ea typeface="SimHei" charset="0"/>
                <a:cs typeface="SimHei" charset="0"/>
              </a:rPr>
              <a:t>All rights reserved</a:t>
            </a:r>
            <a:r>
              <a:rPr lang="en-US" altLang="zh-TW" sz="1000" dirty="0">
                <a:solidFill>
                  <a:schemeClr val="tx2"/>
                </a:solidFill>
                <a:ea typeface="SimHei" charset="0"/>
                <a:cs typeface="SimHei" charset="0"/>
              </a:rPr>
              <a:t>.</a:t>
            </a:r>
            <a:endParaRPr lang="en-US" sz="1000" dirty="0">
              <a:solidFill>
                <a:schemeClr val="tx2"/>
              </a:solidFill>
              <a:ea typeface="SimHei" charset="0"/>
              <a:cs typeface="SimHei" charset="0"/>
            </a:endParaRPr>
          </a:p>
        </p:txBody>
      </p:sp>
    </p:spTree>
    <p:extLst>
      <p:ext uri="{BB962C8B-B14F-4D97-AF65-F5344CB8AC3E}">
        <p14:creationId xmlns:p14="http://schemas.microsoft.com/office/powerpoint/2010/main" xmlns="" val="35373900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6"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7"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659177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1162049"/>
          </a:xfrm>
          <a:prstGeom prst="rect">
            <a:avLst/>
          </a:prstGeom>
        </p:spPr>
        <p:txBody>
          <a:bodyPr anchor="b"/>
          <a:lstStyle>
            <a:lvl1pPr algn="l">
              <a:defRPr sz="2000" b="1" spc="0"/>
            </a:lvl1pPr>
          </a:lstStyle>
          <a:p>
            <a:r>
              <a:rPr lang="sv-SE" smtClean="0"/>
              <a:t>Click to edit Master title style</a:t>
            </a:r>
            <a:endParaRPr lang="en-US"/>
          </a:p>
        </p:txBody>
      </p:sp>
      <p:sp>
        <p:nvSpPr>
          <p:cNvPr id="3" name="Content Placeholder 2"/>
          <p:cNvSpPr>
            <a:spLocks noGrp="1"/>
          </p:cNvSpPr>
          <p:nvPr>
            <p:ph idx="1"/>
          </p:nvPr>
        </p:nvSpPr>
        <p:spPr>
          <a:xfrm>
            <a:off x="3575050" y="273051"/>
            <a:ext cx="5111750" cy="58525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1" y="1435100"/>
            <a:ext cx="3008313" cy="4690533"/>
          </a:xfrm>
          <a:prstGeom prst="rect">
            <a:avLst/>
          </a:prstGeo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4037638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7267"/>
          </a:xfrm>
          <a:prstGeom prst="rect">
            <a:avLst/>
          </a:prstGeom>
        </p:spPr>
        <p:txBody>
          <a:bodyPr anchor="b"/>
          <a:lstStyle>
            <a:lvl1pPr algn="l">
              <a:defRPr sz="2000" b="1" spc="0"/>
            </a:lvl1pPr>
          </a:lstStyle>
          <a:p>
            <a:r>
              <a:rPr lang="sv-SE" dirty="0" smtClean="0"/>
              <a:t>CLICK TO EDIT MASTER TITLE STYLE</a:t>
            </a:r>
            <a:endParaRPr lang="en-US" dirty="0"/>
          </a:p>
        </p:txBody>
      </p:sp>
      <p:sp>
        <p:nvSpPr>
          <p:cNvPr id="3" name="Picture Placeholder 2"/>
          <p:cNvSpPr>
            <a:spLocks noGrp="1"/>
          </p:cNvSpPr>
          <p:nvPr>
            <p:ph type="pic" idx="1"/>
          </p:nvPr>
        </p:nvSpPr>
        <p:spPr>
          <a:xfrm>
            <a:off x="1792288" y="613833"/>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867"/>
            <a:ext cx="5486400" cy="804333"/>
          </a:xfrm>
          <a:prstGeom prst="rect">
            <a:avLst/>
          </a:prstGeom>
        </p:spPr>
        <p:txBody>
          <a:bodyPr/>
          <a:lstStyle>
            <a:lvl1pPr marL="0" indent="0">
              <a:buNone/>
              <a:defRPr sz="1400" spc="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8" name="Date Placeholder 3"/>
          <p:cNvSpPr>
            <a:spLocks noGrp="1"/>
          </p:cNvSpPr>
          <p:nvPr>
            <p:ph type="dt" sz="half" idx="10"/>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9"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10"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2215595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1143000"/>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433"/>
          </a:xfrm>
          <a:prstGeom prst="rect">
            <a:avLst/>
          </a:prstGeo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4043938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7"/>
            <a:ext cx="2057400" cy="5850467"/>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5167"/>
            <a:ext cx="6019800" cy="5850467"/>
          </a:xfrm>
          <a:prstGeom prst="rect">
            <a:avLst/>
          </a:prstGeo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3"/>
          <p:cNvSpPr>
            <a:spLocks noGrp="1"/>
          </p:cNvSpPr>
          <p:nvPr>
            <p:ph type="dt" sz="half" idx="2"/>
          </p:nvPr>
        </p:nvSpPr>
        <p:spPr>
          <a:xfrm>
            <a:off x="5575635" y="6278671"/>
            <a:ext cx="927434" cy="365125"/>
          </a:xfrm>
          <a:prstGeom prst="rect">
            <a:avLst/>
          </a:prstGeom>
        </p:spPr>
        <p:txBody>
          <a:bodyPr vert="horz" lIns="91440" tIns="45720" rIns="91440" bIns="45720" rtlCol="0" anchor="ctr"/>
          <a:lstStyle>
            <a:lvl1pPr algn="l">
              <a:defRPr sz="1200">
                <a:solidFill>
                  <a:schemeClr val="tx2"/>
                </a:solidFill>
              </a:defRPr>
            </a:lvl1pPr>
          </a:lstStyle>
          <a:p>
            <a:endParaRPr lang="en-US" dirty="0"/>
          </a:p>
        </p:txBody>
      </p:sp>
      <p:sp>
        <p:nvSpPr>
          <p:cNvPr id="8" name="Footer Placeholder 4"/>
          <p:cNvSpPr>
            <a:spLocks noGrp="1"/>
          </p:cNvSpPr>
          <p:nvPr>
            <p:ph type="ftr" sz="quarter" idx="3"/>
          </p:nvPr>
        </p:nvSpPr>
        <p:spPr>
          <a:xfrm>
            <a:off x="2540335" y="6278671"/>
            <a:ext cx="3035300" cy="365125"/>
          </a:xfrm>
          <a:prstGeom prst="rect">
            <a:avLst/>
          </a:prstGeom>
        </p:spPr>
        <p:txBody>
          <a:bodyPr vert="horz" lIns="91440" tIns="45720" rIns="91440" bIns="45720" rtlCol="0" anchor="ctr"/>
          <a:lstStyle>
            <a:lvl1pPr algn="l">
              <a:defRPr sz="1200">
                <a:solidFill>
                  <a:schemeClr val="tx2"/>
                </a:solidFill>
              </a:defRPr>
            </a:lvl1pPr>
          </a:lstStyle>
          <a:p>
            <a:endParaRPr lang="en-US" altLang="zh-TW" dirty="0"/>
          </a:p>
        </p:txBody>
      </p:sp>
      <p:sp>
        <p:nvSpPr>
          <p:cNvPr id="9"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1200" b="1">
                <a:solidFill>
                  <a:schemeClr val="accent1">
                    <a:lumMod val="60000"/>
                    <a:lumOff val="40000"/>
                  </a:schemeClr>
                </a:solidFill>
              </a:defRPr>
            </a:lvl1pPr>
          </a:lstStyle>
          <a:p>
            <a:fld id="{3E54FAAE-D303-1440-B1E5-D1AB6CEFDBFD}" type="slidenum">
              <a:rPr lang="en-US" smtClean="0"/>
              <a:pPr/>
              <a:t>‹#›</a:t>
            </a:fld>
            <a:endParaRPr lang="en-US" dirty="0"/>
          </a:p>
        </p:txBody>
      </p:sp>
    </p:spTree>
    <p:extLst>
      <p:ext uri="{BB962C8B-B14F-4D97-AF65-F5344CB8AC3E}">
        <p14:creationId xmlns:p14="http://schemas.microsoft.com/office/powerpoint/2010/main" xmlns="" val="75356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32000"/>
            <a:ext cx="8229600" cy="1134535"/>
          </a:xfrm>
        </p:spPr>
        <p:txBody>
          <a:bodyPr tIns="0"/>
          <a:lstStyle>
            <a:lvl1pPr>
              <a:defRPr>
                <a:solidFill>
                  <a:schemeClr val="accent1"/>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699250" y="6278671"/>
            <a:ext cx="927434" cy="365125"/>
          </a:xfrm>
          <a:prstGeom prst="rect">
            <a:avLst/>
          </a:prstGeom>
        </p:spPr>
        <p:txBody>
          <a:bodyPr/>
          <a:lstStyle/>
          <a:p>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
        <p:nvSpPr>
          <p:cNvPr id="8" name="Content Placeholder 7"/>
          <p:cNvSpPr>
            <a:spLocks noGrp="1"/>
          </p:cNvSpPr>
          <p:nvPr>
            <p:ph sz="quarter" idx="13"/>
          </p:nvPr>
        </p:nvSpPr>
        <p:spPr>
          <a:xfrm>
            <a:off x="457200" y="1845733"/>
            <a:ext cx="8229600" cy="4331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2453936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29817"/>
            <a:ext cx="7772400" cy="1362075"/>
          </a:xfrm>
        </p:spPr>
        <p:txBody>
          <a:bodyPr anchor="t">
            <a:normAutofit/>
          </a:bodyPr>
          <a:lstStyle>
            <a:lvl1pPr algn="l">
              <a:defRPr sz="3000" b="1" cap="all" spc="0"/>
            </a:lvl1pPr>
          </a:lstStyle>
          <a:p>
            <a:r>
              <a:rPr lang="en-US" smtClean="0"/>
              <a:t>Click to edit Master title style</a:t>
            </a:r>
            <a:endParaRPr lang="en-US" dirty="0"/>
          </a:p>
        </p:txBody>
      </p:sp>
      <p:sp>
        <p:nvSpPr>
          <p:cNvPr id="3" name="Text Placeholder 2"/>
          <p:cNvSpPr>
            <a:spLocks noGrp="1"/>
          </p:cNvSpPr>
          <p:nvPr>
            <p:ph type="body" idx="1"/>
          </p:nvPr>
        </p:nvSpPr>
        <p:spPr>
          <a:xfrm>
            <a:off x="733233" y="2619305"/>
            <a:ext cx="7772400" cy="1500187"/>
          </a:xfrm>
          <a:prstGeom prst="rect">
            <a:avLst/>
          </a:prstGeom>
        </p:spPr>
        <p:txBody>
          <a:bodyPr anchor="b"/>
          <a:lstStyle>
            <a:lvl1pPr marL="0" indent="0">
              <a:buNone/>
              <a:defRPr sz="2000" b="1" i="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699250" y="6278671"/>
            <a:ext cx="927434" cy="365125"/>
          </a:xfrm>
          <a:prstGeom prst="rect">
            <a:avLst/>
          </a:prstGeom>
        </p:spPr>
        <p:txBody>
          <a:bodyPr/>
          <a:lstStyle/>
          <a:p>
            <a:endParaRPr lang="en-US"/>
          </a:p>
        </p:txBody>
      </p:sp>
      <p:sp>
        <p:nvSpPr>
          <p:cNvPr id="5" name="Footer Placeholder 4"/>
          <p:cNvSpPr>
            <a:spLocks noGrp="1"/>
          </p:cNvSpPr>
          <p:nvPr>
            <p:ph type="ftr" sz="quarter" idx="11"/>
          </p:nvPr>
        </p:nvSpPr>
        <p:spPr>
          <a:xfrm>
            <a:off x="3663950" y="6278671"/>
            <a:ext cx="30353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25911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accent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44133"/>
            <a:ext cx="4038600" cy="4203367"/>
          </a:xfrm>
          <a:prstGeom prst="rect">
            <a:avLst/>
          </a:prstGeo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44132"/>
            <a:ext cx="4038600" cy="4203368"/>
          </a:xfrm>
          <a:prstGeom prst="rect">
            <a:avLst/>
          </a:prstGeom>
        </p:spPr>
        <p:txBody>
          <a:bodyPr/>
          <a:lstStyle>
            <a:lvl1pPr marL="342900" indent="-342900">
              <a:buClr>
                <a:schemeClr val="accent1"/>
              </a:buClr>
              <a:buFont typeface="Wingdings" charset="2"/>
              <a:buChar char="§"/>
              <a:defRPr sz="2800"/>
            </a:lvl1pPr>
            <a:lvl2pPr>
              <a:defRPr sz="2400"/>
            </a:lvl2pPr>
            <a:lvl3pPr marL="1143000" indent="-228600">
              <a:buClr>
                <a:schemeClr val="accent1"/>
              </a:buClr>
              <a:buFont typeface="Wingdings" charset="2"/>
              <a:buChar cha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699250" y="6278671"/>
            <a:ext cx="927434" cy="365125"/>
          </a:xfrm>
          <a:prstGeom prst="rect">
            <a:avLst/>
          </a:prstGeom>
        </p:spPr>
        <p:txBody>
          <a:bodyPr/>
          <a:lstStyle/>
          <a:p>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61715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744133"/>
            <a:ext cx="4040188" cy="516468"/>
          </a:xfrm>
          <a:prstGeom prst="rect">
            <a:avLst/>
          </a:prstGeo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60600"/>
            <a:ext cx="4040188" cy="3756811"/>
          </a:xfrm>
          <a:prstGeom prst="rect">
            <a:avLst/>
          </a:prstGeo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744133"/>
            <a:ext cx="4041775" cy="516468"/>
          </a:xfrm>
          <a:prstGeom prst="rect">
            <a:avLst/>
          </a:prstGeom>
        </p:spPr>
        <p:txBody>
          <a:bodyPr anchor="b">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260600"/>
            <a:ext cx="4041775" cy="3756811"/>
          </a:xfrm>
          <a:prstGeom prst="rect">
            <a:avLst/>
          </a:prstGeom>
        </p:spPr>
        <p:txBody>
          <a:bodyPr/>
          <a:lstStyle>
            <a:lvl1pPr marL="342900" indent="-342900">
              <a:buClr>
                <a:schemeClr val="accent1"/>
              </a:buClr>
              <a:buFont typeface="Wingdings" charset="2"/>
              <a:buChar char="§"/>
              <a:defRPr sz="2400"/>
            </a:lvl1pPr>
            <a:lvl2pPr>
              <a:defRPr sz="2000"/>
            </a:lvl2pPr>
            <a:lvl3pPr marL="1143000" indent="-228600">
              <a:buClr>
                <a:schemeClr val="accent1"/>
              </a:buClr>
              <a:buFont typeface="Wingdings" charset="2"/>
              <a:buChar cha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699250" y="6278671"/>
            <a:ext cx="927434" cy="365125"/>
          </a:xfrm>
          <a:prstGeom prst="rect">
            <a:avLst/>
          </a:prstGeom>
        </p:spPr>
        <p:txBody>
          <a:bodyPr/>
          <a:lstStyle/>
          <a:p>
            <a:endParaRPr lang="en-US"/>
          </a:p>
        </p:txBody>
      </p:sp>
      <p:sp>
        <p:nvSpPr>
          <p:cNvPr id="8" name="Footer Placeholder 7"/>
          <p:cNvSpPr>
            <a:spLocks noGrp="1"/>
          </p:cNvSpPr>
          <p:nvPr>
            <p:ph type="ftr" sz="quarter" idx="11"/>
          </p:nvPr>
        </p:nvSpPr>
        <p:spPr>
          <a:xfrm>
            <a:off x="3663950" y="6278671"/>
            <a:ext cx="30353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5041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699250" y="6278671"/>
            <a:ext cx="927434" cy="365125"/>
          </a:xfrm>
          <a:prstGeom prst="rect">
            <a:avLst/>
          </a:prstGeom>
        </p:spPr>
        <p:txBody>
          <a:bodyPr/>
          <a:lstStyle/>
          <a:p>
            <a:endParaRPr lang="en-US"/>
          </a:p>
        </p:txBody>
      </p:sp>
      <p:sp>
        <p:nvSpPr>
          <p:cNvPr id="4" name="Footer Placeholder 3"/>
          <p:cNvSpPr>
            <a:spLocks noGrp="1"/>
          </p:cNvSpPr>
          <p:nvPr>
            <p:ph type="ftr" sz="quarter" idx="11"/>
          </p:nvPr>
        </p:nvSpPr>
        <p:spPr>
          <a:xfrm>
            <a:off x="3663950" y="6278671"/>
            <a:ext cx="30353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27322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99250" y="6278671"/>
            <a:ext cx="927434" cy="365125"/>
          </a:xfrm>
          <a:prstGeom prst="rect">
            <a:avLst/>
          </a:prstGeom>
        </p:spPr>
        <p:txBody>
          <a:bodyPr/>
          <a:lstStyle/>
          <a:p>
            <a:endParaRPr lang="en-US"/>
          </a:p>
        </p:txBody>
      </p:sp>
      <p:sp>
        <p:nvSpPr>
          <p:cNvPr id="3" name="Footer Placeholder 2"/>
          <p:cNvSpPr>
            <a:spLocks noGrp="1"/>
          </p:cNvSpPr>
          <p:nvPr>
            <p:ph type="ftr" sz="quarter" idx="11"/>
          </p:nvPr>
        </p:nvSpPr>
        <p:spPr>
          <a:xfrm>
            <a:off x="3663950" y="6278671"/>
            <a:ext cx="30353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7955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spc="0"/>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0" cy="5700391"/>
          </a:xfrm>
          <a:prstGeom prst="rect">
            <a:avLst/>
          </a:prstGeom>
        </p:spPr>
        <p:txBody>
          <a:bodyPr/>
          <a:lstStyle>
            <a:lvl1pPr marL="342900" indent="-342900">
              <a:buClr>
                <a:schemeClr val="accent1"/>
              </a:buClr>
              <a:buFont typeface="Wingdings" charset="2"/>
              <a:buChar char="§"/>
              <a:defRPr sz="3200"/>
            </a:lvl1pPr>
            <a:lvl2pPr>
              <a:defRPr sz="2800"/>
            </a:lvl2pPr>
            <a:lvl3pPr marL="1143000" indent="-228600">
              <a:buClr>
                <a:schemeClr val="accent1"/>
              </a:buClr>
              <a:buFont typeface="Wingdings" charset="2"/>
              <a:buChar cha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2" y="1435102"/>
            <a:ext cx="3008313" cy="453834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699250" y="6278671"/>
            <a:ext cx="927434" cy="365125"/>
          </a:xfrm>
          <a:prstGeom prst="rect">
            <a:avLst/>
          </a:prstGeom>
        </p:spPr>
        <p:txBody>
          <a:bodyPr/>
          <a:lstStyle/>
          <a:p>
            <a:endParaRPr lang="en-US"/>
          </a:p>
        </p:txBody>
      </p:sp>
      <p:sp>
        <p:nvSpPr>
          <p:cNvPr id="6" name="Footer Placeholder 5"/>
          <p:cNvSpPr>
            <a:spLocks noGrp="1"/>
          </p:cNvSpPr>
          <p:nvPr>
            <p:ph type="ftr" sz="quarter" idx="11"/>
          </p:nvPr>
        </p:nvSpPr>
        <p:spPr>
          <a:xfrm>
            <a:off x="3663950" y="6278671"/>
            <a:ext cx="30353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626684" y="6278671"/>
            <a:ext cx="1060116" cy="365125"/>
          </a:xfrm>
          <a:prstGeom prst="rect">
            <a:avLst/>
          </a:prstGeom>
        </p:spPr>
        <p:txBody>
          <a:bodyPr/>
          <a:lstStyle/>
          <a:p>
            <a:fld id="{3E54FAAE-D303-1440-B1E5-D1AB6CEFDBFD}" type="slidenum">
              <a:rPr lang="en-US" smtClean="0"/>
              <a:pPr/>
              <a:t>‹#›</a:t>
            </a:fld>
            <a:endParaRPr lang="en-US"/>
          </a:p>
        </p:txBody>
      </p:sp>
    </p:spTree>
    <p:extLst>
      <p:ext uri="{BB962C8B-B14F-4D97-AF65-F5344CB8AC3E}">
        <p14:creationId xmlns:p14="http://schemas.microsoft.com/office/powerpoint/2010/main" xmlns="" val="36899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599"/>
            <a:ext cx="8229600" cy="1134535"/>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10"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endParaRPr lang="en-US" dirty="0"/>
          </a:p>
        </p:txBody>
      </p:sp>
      <p:sp>
        <p:nvSpPr>
          <p:cNvPr id="11"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endParaRPr lang="en-US" altLang="zh-TW" dirty="0"/>
          </a:p>
        </p:txBody>
      </p:sp>
      <p:sp>
        <p:nvSpPr>
          <p:cNvPr id="12"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pPr/>
              <a:t>‹#›</a:t>
            </a:fld>
            <a:endParaRPr lang="en-US" dirty="0"/>
          </a:p>
        </p:txBody>
      </p:sp>
      <p:pic>
        <p:nvPicPr>
          <p:cNvPr id="13" name="Picture 12" descr="Logotype.png"/>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450852" y="6361222"/>
            <a:ext cx="760781" cy="190561"/>
          </a:xfrm>
          <a:prstGeom prst="rect">
            <a:avLst/>
          </a:prstGeom>
        </p:spPr>
      </p:pic>
      <p:sp>
        <p:nvSpPr>
          <p:cNvPr id="14"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chemeClr val="accent2"/>
                </a:solidFill>
              </a:rPr>
              <a:t>CONFIDENTIAL B</a:t>
            </a:r>
            <a:endParaRPr lang="en-US" altLang="zh-TW" sz="800" b="1" dirty="0">
              <a:solidFill>
                <a:schemeClr val="accent2"/>
              </a:solidFill>
            </a:endParaRPr>
          </a:p>
        </p:txBody>
      </p:sp>
      <p:sp>
        <p:nvSpPr>
          <p:cNvPr id="15" name="Text Placeholder 2"/>
          <p:cNvSpPr>
            <a:spLocks noGrp="1"/>
          </p:cNvSpPr>
          <p:nvPr>
            <p:ph type="body" idx="1"/>
          </p:nvPr>
        </p:nvSpPr>
        <p:spPr>
          <a:xfrm>
            <a:off x="457200" y="1744133"/>
            <a:ext cx="8229600" cy="4289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309785283"/>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457200" rtl="0" eaLnBrk="1" latinLnBrk="0" hangingPunct="1">
        <a:lnSpc>
          <a:spcPct val="80000"/>
        </a:lnSpc>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1"/>
        </a:buClr>
        <a:buFont typeface="Lucida Grande"/>
        <a:buChar char="▪"/>
        <a:defRPr sz="3200" kern="1200" spc="0">
          <a:solidFill>
            <a:schemeClr val="tx1"/>
          </a:solidFill>
          <a:latin typeface="+mn-lt"/>
          <a:ea typeface="+mn-ea"/>
          <a:cs typeface="+mn-cs"/>
        </a:defRPr>
      </a:lvl1pPr>
      <a:lvl2pPr marL="742950" indent="-285750" algn="l" defTabSz="457200" rtl="0" eaLnBrk="1" latinLnBrk="0" hangingPunct="1">
        <a:spcBef>
          <a:spcPct val="20000"/>
        </a:spcBef>
        <a:buSzPct val="100000"/>
        <a:buFont typeface="Lucida Grande"/>
        <a:buChar char="•"/>
        <a:defRPr sz="2800" kern="1200" spc="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Lucida Grande"/>
        <a:buChar char="▪"/>
        <a:defRPr sz="2400" kern="1200" spc="0">
          <a:solidFill>
            <a:schemeClr val="tx1"/>
          </a:solidFill>
          <a:latin typeface="+mn-lt"/>
          <a:ea typeface="+mn-ea"/>
          <a:cs typeface="+mn-cs"/>
        </a:defRPr>
      </a:lvl3pPr>
      <a:lvl4pPr marL="1600200" indent="-228600" algn="l" defTabSz="457200" rtl="0" eaLnBrk="1" latinLnBrk="0" hangingPunct="1">
        <a:spcBef>
          <a:spcPct val="20000"/>
        </a:spcBef>
        <a:buClrTx/>
        <a:buFont typeface="Arial"/>
        <a:buChar char="•"/>
        <a:defRPr sz="2000" kern="1200" spc="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2000" kern="1200" spc="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1" name="Date Placeholder 3"/>
          <p:cNvSpPr>
            <a:spLocks noGrp="1"/>
          </p:cNvSpPr>
          <p:nvPr>
            <p:ph type="dt" sz="half" idx="2"/>
          </p:nvPr>
        </p:nvSpPr>
        <p:spPr>
          <a:xfrm>
            <a:off x="6699250" y="6278671"/>
            <a:ext cx="927434" cy="365125"/>
          </a:xfrm>
          <a:prstGeom prst="rect">
            <a:avLst/>
          </a:prstGeom>
        </p:spPr>
        <p:txBody>
          <a:bodyPr vert="horz" lIns="91440" tIns="45720" rIns="91440" bIns="45720" rtlCol="0" anchor="ctr"/>
          <a:lstStyle>
            <a:lvl1pPr algn="l">
              <a:defRPr sz="800">
                <a:solidFill>
                  <a:schemeClr val="tx2"/>
                </a:solidFill>
              </a:defRPr>
            </a:lvl1pPr>
          </a:lstStyle>
          <a:p>
            <a:endParaRPr lang="en-US" dirty="0"/>
          </a:p>
        </p:txBody>
      </p:sp>
      <p:sp>
        <p:nvSpPr>
          <p:cNvPr id="12" name="Footer Placeholder 4"/>
          <p:cNvSpPr>
            <a:spLocks noGrp="1"/>
          </p:cNvSpPr>
          <p:nvPr>
            <p:ph type="ftr" sz="quarter" idx="3"/>
          </p:nvPr>
        </p:nvSpPr>
        <p:spPr>
          <a:xfrm>
            <a:off x="3663950" y="6278671"/>
            <a:ext cx="3035300" cy="365125"/>
          </a:xfrm>
          <a:prstGeom prst="rect">
            <a:avLst/>
          </a:prstGeom>
        </p:spPr>
        <p:txBody>
          <a:bodyPr vert="horz" lIns="91440" tIns="45720" rIns="91440" bIns="45720" rtlCol="0" anchor="ctr"/>
          <a:lstStyle>
            <a:lvl1pPr algn="l">
              <a:defRPr sz="800">
                <a:solidFill>
                  <a:schemeClr val="tx2"/>
                </a:solidFill>
              </a:defRPr>
            </a:lvl1pPr>
          </a:lstStyle>
          <a:p>
            <a:endParaRPr lang="en-US" altLang="zh-TW" dirty="0"/>
          </a:p>
        </p:txBody>
      </p:sp>
      <p:sp>
        <p:nvSpPr>
          <p:cNvPr id="13" name="Slide Number Placeholder 5"/>
          <p:cNvSpPr>
            <a:spLocks noGrp="1"/>
          </p:cNvSpPr>
          <p:nvPr>
            <p:ph type="sldNum" sz="quarter" idx="4"/>
          </p:nvPr>
        </p:nvSpPr>
        <p:spPr>
          <a:xfrm>
            <a:off x="7626684" y="6278671"/>
            <a:ext cx="1060116" cy="365125"/>
          </a:xfrm>
          <a:prstGeom prst="rect">
            <a:avLst/>
          </a:prstGeom>
        </p:spPr>
        <p:txBody>
          <a:bodyPr vert="horz" lIns="91440" tIns="45720" rIns="91440" bIns="45720" rtlCol="0" anchor="ctr"/>
          <a:lstStyle>
            <a:lvl1pPr algn="r">
              <a:defRPr sz="800" b="1">
                <a:solidFill>
                  <a:schemeClr val="accent1"/>
                </a:solidFill>
              </a:defRPr>
            </a:lvl1pPr>
          </a:lstStyle>
          <a:p>
            <a:fld id="{3E54FAAE-D303-1440-B1E5-D1AB6CEFDBFD}" type="slidenum">
              <a:rPr lang="en-US" smtClean="0"/>
              <a:pPr/>
              <a:t>‹#›</a:t>
            </a:fld>
            <a:endParaRPr lang="en-US" dirty="0"/>
          </a:p>
        </p:txBody>
      </p:sp>
      <p:sp>
        <p:nvSpPr>
          <p:cNvPr id="14" name="Footer Placeholder 4"/>
          <p:cNvSpPr txBox="1">
            <a:spLocks/>
          </p:cNvSpPr>
          <p:nvPr/>
        </p:nvSpPr>
        <p:spPr>
          <a:xfrm>
            <a:off x="1441450" y="6273800"/>
            <a:ext cx="16129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TW" sz="800" b="1" dirty="0" smtClean="0">
                <a:solidFill>
                  <a:srgbClr val="00A1DE"/>
                </a:solidFill>
              </a:rPr>
              <a:t>CONFIDENTIAL B</a:t>
            </a:r>
            <a:endParaRPr lang="en-US" altLang="zh-TW" sz="800" b="1" dirty="0">
              <a:solidFill>
                <a:srgbClr val="00A1DE"/>
              </a:solidFill>
            </a:endParaRPr>
          </a:p>
        </p:txBody>
      </p:sp>
      <p:pic>
        <p:nvPicPr>
          <p:cNvPr id="15" name="Picture 14" descr="Logotype.png"/>
          <p:cNvPicPr>
            <a:picLocks noChangeAspect="1"/>
          </p:cNvPicPr>
          <p:nvPr/>
        </p:nvPicPr>
        <p:blipFill>
          <a:blip r:embed="rId14"/>
          <a:stretch>
            <a:fillRect/>
          </a:stretch>
        </p:blipFill>
        <p:spPr>
          <a:xfrm>
            <a:off x="438623" y="6361221"/>
            <a:ext cx="773010" cy="190561"/>
          </a:xfrm>
          <a:prstGeom prst="rect">
            <a:avLst/>
          </a:prstGeom>
        </p:spPr>
      </p:pic>
      <p:sp>
        <p:nvSpPr>
          <p:cNvPr id="10" name="Title Placeholder 1"/>
          <p:cNvSpPr>
            <a:spLocks noGrp="1"/>
          </p:cNvSpPr>
          <p:nvPr>
            <p:ph type="title"/>
          </p:nvPr>
        </p:nvSpPr>
        <p:spPr>
          <a:xfrm>
            <a:off x="457200" y="609599"/>
            <a:ext cx="8229600" cy="1134535"/>
          </a:xfrm>
          <a:prstGeom prst="rect">
            <a:avLst/>
          </a:prstGeom>
        </p:spPr>
        <p:txBody>
          <a:bodyPr vert="horz" lIns="91440" tIns="45720" rIns="91440" bIns="45720" rtlCol="0" anchor="t">
            <a:normAutofit/>
          </a:bodyPr>
          <a:lstStyle/>
          <a:p>
            <a:r>
              <a:rPr lang="sv-SE" smtClean="0"/>
              <a:t>Click to edit Master title style</a:t>
            </a:r>
            <a:endParaRPr lang="en-US"/>
          </a:p>
        </p:txBody>
      </p:sp>
      <p:sp>
        <p:nvSpPr>
          <p:cNvPr id="16" name="Text Placeholder 2"/>
          <p:cNvSpPr>
            <a:spLocks noGrp="1"/>
          </p:cNvSpPr>
          <p:nvPr>
            <p:ph type="body" idx="1"/>
          </p:nvPr>
        </p:nvSpPr>
        <p:spPr>
          <a:xfrm>
            <a:off x="457200" y="1744133"/>
            <a:ext cx="8229600" cy="4289481"/>
          </a:xfrm>
          <a:prstGeom prst="rect">
            <a:avLst/>
          </a:prstGeom>
        </p:spPr>
        <p:txBody>
          <a:bodyPr vert="horz" lIns="91440" tIns="45720" rIns="91440" bIns="45720" rtlCol="0">
            <a:normAutofit/>
          </a:bodyPr>
          <a:lstStyle/>
          <a:p>
            <a:pPr lvl="0"/>
            <a:r>
              <a:rPr lang="sv-SE" dirty="0" smtClean="0"/>
              <a:t>Click to edit Master text styles</a:t>
            </a:r>
          </a:p>
          <a:p>
            <a:pPr lvl="1"/>
            <a:r>
              <a:rPr lang="sv-SE" dirty="0" smtClean="0"/>
              <a:t>Second level</a:t>
            </a:r>
          </a:p>
          <a:p>
            <a:pPr lvl="2"/>
            <a:r>
              <a:rPr lang="sv-SE" dirty="0" smtClean="0"/>
              <a:t>Third level</a:t>
            </a:r>
          </a:p>
          <a:p>
            <a:pPr lvl="3"/>
            <a:r>
              <a:rPr lang="sv-SE" dirty="0" smtClean="0"/>
              <a:t>Fourth level</a:t>
            </a:r>
          </a:p>
          <a:p>
            <a:pPr lvl="4"/>
            <a:r>
              <a:rPr lang="sv-SE" dirty="0" smtClean="0"/>
              <a:t>Fifth level</a:t>
            </a:r>
            <a:endParaRPr lang="en-US" dirty="0"/>
          </a:p>
        </p:txBody>
      </p:sp>
    </p:spTree>
    <p:extLst>
      <p:ext uri="{BB962C8B-B14F-4D97-AF65-F5344CB8AC3E}">
        <p14:creationId xmlns:p14="http://schemas.microsoft.com/office/powerpoint/2010/main" xmlns="" val="2693870709"/>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defTabSz="457200" rtl="0" eaLnBrk="1" latinLnBrk="0" hangingPunct="1">
        <a:spcBef>
          <a:spcPct val="0"/>
        </a:spcBef>
        <a:buNone/>
        <a:defRPr sz="4400" b="1" kern="1200" spc="-15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1"/>
        </a:buClr>
        <a:buSzPct val="100000"/>
        <a:buFont typeface="Lucida Grande"/>
        <a:buChar char="▪"/>
        <a:defRPr sz="3200" kern="1200" spc="-15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spc="-150">
          <a:solidFill>
            <a:schemeClr val="bg1"/>
          </a:solidFill>
          <a:latin typeface="+mn-lt"/>
          <a:ea typeface="+mn-ea"/>
          <a:cs typeface="+mn-cs"/>
        </a:defRPr>
      </a:lvl2pPr>
      <a:lvl3pPr marL="1143000" indent="-228600" algn="l" defTabSz="457200" rtl="0" eaLnBrk="1" latinLnBrk="0" hangingPunct="1">
        <a:spcBef>
          <a:spcPct val="20000"/>
        </a:spcBef>
        <a:buClr>
          <a:schemeClr val="accent1"/>
        </a:buClr>
        <a:buFont typeface="Lucida Grande"/>
        <a:buChar char="▪"/>
        <a:defRPr sz="2400" kern="1200" spc="-150">
          <a:solidFill>
            <a:schemeClr val="bg1"/>
          </a:solidFill>
          <a:latin typeface="+mn-lt"/>
          <a:ea typeface="+mn-ea"/>
          <a:cs typeface="+mn-cs"/>
        </a:defRPr>
      </a:lvl3pPr>
      <a:lvl4pPr marL="1600200" indent="-228600" algn="l" defTabSz="457200" rtl="0" eaLnBrk="1" latinLnBrk="0" hangingPunct="1">
        <a:spcBef>
          <a:spcPct val="20000"/>
        </a:spcBef>
        <a:buFont typeface="Arial"/>
        <a:buChar char="•"/>
        <a:defRPr sz="2000" kern="1200" spc="-150">
          <a:solidFill>
            <a:schemeClr val="bg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2000" kern="1200" spc="-15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3303918" y="1463066"/>
            <a:ext cx="5924304" cy="2372337"/>
          </a:xfrm>
        </p:spPr>
        <p:txBody>
          <a:bodyPr>
            <a:normAutofit/>
          </a:bodyPr>
          <a:lstStyle/>
          <a:p>
            <a:r>
              <a:rPr lang="en-US" altLang="zh-CN" dirty="0" smtClean="0"/>
              <a:t>Gauge Master-Customized Setting </a:t>
            </a:r>
            <a:r>
              <a:rPr lang="en-US" dirty="0" smtClean="0"/>
              <a:t>Tool SOP_V2.1</a:t>
            </a:r>
            <a:endParaRPr lang="en-US" altLang="en-US" dirty="0"/>
          </a:p>
        </p:txBody>
      </p:sp>
    </p:spTree>
    <p:extLst>
      <p:ext uri="{BB962C8B-B14F-4D97-AF65-F5344CB8AC3E}">
        <p14:creationId xmlns:p14="http://schemas.microsoft.com/office/powerpoint/2010/main" xmlns="" val="2230816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10</a:t>
            </a:fld>
            <a:endParaRPr lang="en-US"/>
          </a:p>
        </p:txBody>
      </p:sp>
      <p:sp>
        <p:nvSpPr>
          <p:cNvPr id="4" name="Content Placeholder 3"/>
          <p:cNvSpPr>
            <a:spLocks noGrp="1"/>
          </p:cNvSpPr>
          <p:nvPr>
            <p:ph sz="quarter" idx="13"/>
          </p:nvPr>
        </p:nvSpPr>
        <p:spPr/>
        <p:txBody>
          <a:bodyPr/>
          <a:lstStyle/>
          <a:p>
            <a:r>
              <a:rPr lang="zh-TW" altLang="en-US" dirty="0" smtClean="0">
                <a:latin typeface="標楷體" pitchFamily="65" charset="-120"/>
                <a:ea typeface="標楷體" pitchFamily="65" charset="-120"/>
              </a:rPr>
              <a:t>繼續計算系統負載影響調整</a:t>
            </a:r>
            <a:endParaRPr lang="en-US" dirty="0"/>
          </a:p>
        </p:txBody>
      </p:sp>
      <p:sp>
        <p:nvSpPr>
          <p:cNvPr id="10" name="Right Arrow 9"/>
          <p:cNvSpPr/>
          <p:nvPr/>
        </p:nvSpPr>
        <p:spPr>
          <a:xfrm rot="5400000">
            <a:off x="4571318" y="4147349"/>
            <a:ext cx="294661"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a:srcRect/>
          <a:stretch>
            <a:fillRect/>
          </a:stretch>
        </p:blipFill>
        <p:spPr bwMode="auto">
          <a:xfrm>
            <a:off x="1703032" y="4449955"/>
            <a:ext cx="5923652" cy="1919319"/>
          </a:xfrm>
          <a:prstGeom prst="rect">
            <a:avLst/>
          </a:prstGeom>
          <a:noFill/>
          <a:ln w="9525">
            <a:noFill/>
            <a:miter lim="800000"/>
            <a:headEnd/>
            <a:tailEnd/>
          </a:ln>
        </p:spPr>
      </p:pic>
      <p:pic>
        <p:nvPicPr>
          <p:cNvPr id="6148" name="Picture 4"/>
          <p:cNvPicPr>
            <a:picLocks noChangeAspect="1" noChangeArrowheads="1"/>
          </p:cNvPicPr>
          <p:nvPr/>
        </p:nvPicPr>
        <p:blipFill>
          <a:blip r:embed="rId3"/>
          <a:srcRect/>
          <a:stretch>
            <a:fillRect/>
          </a:stretch>
        </p:blipFill>
        <p:spPr bwMode="auto">
          <a:xfrm>
            <a:off x="3003248" y="2478242"/>
            <a:ext cx="3683480" cy="1659800"/>
          </a:xfrm>
          <a:prstGeom prst="rect">
            <a:avLst/>
          </a:prstGeom>
          <a:noFill/>
          <a:ln w="9525">
            <a:noFill/>
            <a:miter lim="800000"/>
            <a:headEnd/>
            <a:tailEnd/>
          </a:ln>
        </p:spPr>
      </p:pic>
      <p:sp>
        <p:nvSpPr>
          <p:cNvPr id="16" name="Rectangle 15"/>
          <p:cNvSpPr/>
          <p:nvPr/>
        </p:nvSpPr>
        <p:spPr>
          <a:xfrm>
            <a:off x="4347714" y="3469191"/>
            <a:ext cx="462770" cy="188409"/>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11</a:t>
            </a:fld>
            <a:endParaRPr lang="en-US"/>
          </a:p>
        </p:txBody>
      </p:sp>
      <p:sp>
        <p:nvSpPr>
          <p:cNvPr id="4" name="Content Placeholder 3"/>
          <p:cNvSpPr>
            <a:spLocks noGrp="1"/>
          </p:cNvSpPr>
          <p:nvPr>
            <p:ph sz="quarter" idx="13"/>
          </p:nvPr>
        </p:nvSpPr>
        <p:spPr>
          <a:xfrm>
            <a:off x="457200" y="1629833"/>
            <a:ext cx="8229600" cy="4331760"/>
          </a:xfrm>
        </p:spPr>
        <p:txBody>
          <a:bodyPr/>
          <a:lstStyle/>
          <a:p>
            <a:r>
              <a:rPr lang="zh-TW" altLang="en-US" dirty="0" smtClean="0">
                <a:latin typeface="標楷體" pitchFamily="65" charset="-120"/>
                <a:ea typeface="標楷體" pitchFamily="65" charset="-120"/>
              </a:rPr>
              <a:t>填入重載相關資訊</a:t>
            </a:r>
            <a:endParaRPr lang="en-US" dirty="0"/>
          </a:p>
        </p:txBody>
      </p:sp>
      <p:sp>
        <p:nvSpPr>
          <p:cNvPr id="9" name="TextBox 8"/>
          <p:cNvSpPr txBox="1"/>
          <p:nvPr/>
        </p:nvSpPr>
        <p:spPr>
          <a:xfrm>
            <a:off x="24165" y="4889937"/>
            <a:ext cx="1471247" cy="1200329"/>
          </a:xfrm>
          <a:prstGeom prst="rect">
            <a:avLst/>
          </a:prstGeom>
          <a:noFill/>
        </p:spPr>
        <p:txBody>
          <a:bodyPr wrap="square" rtlCol="0">
            <a:spAutoFit/>
          </a:bodyPr>
          <a:lstStyle/>
          <a:p>
            <a:r>
              <a:rPr lang="zh-TW" altLang="en-US" dirty="0" smtClean="0">
                <a:solidFill>
                  <a:srgbClr val="FF0000"/>
                </a:solidFill>
                <a:latin typeface="+mj-lt"/>
                <a:ea typeface="標楷體" pitchFamily="65" charset="-120"/>
              </a:rPr>
              <a:t>溫度填環溫</a:t>
            </a:r>
            <a:endParaRPr lang="en-US" altLang="zh-TW" dirty="0" smtClean="0">
              <a:solidFill>
                <a:srgbClr val="FF0000"/>
              </a:solidFill>
              <a:latin typeface="+mj-lt"/>
              <a:ea typeface="標楷體" pitchFamily="65" charset="-120"/>
            </a:endParaRPr>
          </a:p>
          <a:p>
            <a:r>
              <a:rPr lang="zh-TW" altLang="en-US" dirty="0" smtClean="0">
                <a:solidFill>
                  <a:srgbClr val="FF0000"/>
                </a:solidFill>
                <a:latin typeface="+mj-lt"/>
                <a:ea typeface="標楷體" pitchFamily="65" charset="-120"/>
              </a:rPr>
              <a:t>盡量與</a:t>
            </a:r>
            <a:r>
              <a:rPr lang="en-US" altLang="zh-TW" dirty="0" smtClean="0">
                <a:solidFill>
                  <a:srgbClr val="FF0000"/>
                </a:solidFill>
                <a:latin typeface="+mj-lt"/>
                <a:ea typeface="標楷體" pitchFamily="65" charset="-120"/>
              </a:rPr>
              <a:t>ZCV table</a:t>
            </a:r>
            <a:r>
              <a:rPr lang="zh-TW" altLang="en-US" dirty="0" smtClean="0">
                <a:solidFill>
                  <a:srgbClr val="FF0000"/>
                </a:solidFill>
                <a:latin typeface="+mj-lt"/>
                <a:ea typeface="標楷體" pitchFamily="65" charset="-120"/>
              </a:rPr>
              <a:t>的四個溫度相同</a:t>
            </a:r>
            <a:endParaRPr lang="en-US" dirty="0">
              <a:solidFill>
                <a:srgbClr val="FF0000"/>
              </a:solidFill>
              <a:latin typeface="+mj-lt"/>
              <a:ea typeface="標楷體" pitchFamily="65" charset="-120"/>
            </a:endParaRPr>
          </a:p>
        </p:txBody>
      </p:sp>
      <p:sp>
        <p:nvSpPr>
          <p:cNvPr id="10" name="TextBox 9"/>
          <p:cNvSpPr txBox="1"/>
          <p:nvPr/>
        </p:nvSpPr>
        <p:spPr>
          <a:xfrm>
            <a:off x="4211860" y="1726729"/>
            <a:ext cx="3896970" cy="646331"/>
          </a:xfrm>
          <a:prstGeom prst="rect">
            <a:avLst/>
          </a:prstGeom>
          <a:noFill/>
        </p:spPr>
        <p:txBody>
          <a:bodyPr wrap="square" rtlCol="0">
            <a:spAutoFit/>
          </a:bodyPr>
          <a:lstStyle/>
          <a:p>
            <a:r>
              <a:rPr lang="en-US" altLang="zh-TW" dirty="0" smtClean="0">
                <a:solidFill>
                  <a:srgbClr val="FF0000"/>
                </a:solidFill>
                <a:latin typeface="+mj-lt"/>
                <a:ea typeface="標楷體" pitchFamily="65" charset="-120"/>
              </a:rPr>
              <a:t>HOT</a:t>
            </a:r>
            <a:r>
              <a:rPr lang="zh-TW" altLang="en-US" dirty="0" smtClean="0">
                <a:solidFill>
                  <a:srgbClr val="FF0000"/>
                </a:solidFill>
                <a:latin typeface="+mj-lt"/>
                <a:ea typeface="標楷體" pitchFamily="65" charset="-120"/>
              </a:rPr>
              <a:t>溫度若擔心</a:t>
            </a:r>
            <a:r>
              <a:rPr lang="en-US" altLang="zh-TW" dirty="0" smtClean="0">
                <a:solidFill>
                  <a:srgbClr val="FF0000"/>
                </a:solidFill>
                <a:latin typeface="+mj-lt"/>
                <a:ea typeface="標楷體" pitchFamily="65" charset="-120"/>
              </a:rPr>
              <a:t>5</a:t>
            </a:r>
            <a:r>
              <a:rPr lang="en-US" dirty="0" smtClean="0">
                <a:solidFill>
                  <a:srgbClr val="FF0000"/>
                </a:solidFill>
              </a:rPr>
              <a:t>0℃</a:t>
            </a:r>
            <a:r>
              <a:rPr lang="zh-TW" altLang="en-US" dirty="0" smtClean="0">
                <a:solidFill>
                  <a:srgbClr val="FF0000"/>
                </a:solidFill>
                <a:ea typeface="標楷體" pitchFamily="65" charset="-120"/>
              </a:rPr>
              <a:t>溫度過高造成系統</a:t>
            </a:r>
            <a:r>
              <a:rPr lang="en-US" altLang="zh-TW" dirty="0" smtClean="0">
                <a:solidFill>
                  <a:srgbClr val="FF0000"/>
                </a:solidFill>
                <a:ea typeface="標楷體" pitchFamily="65" charset="-120"/>
              </a:rPr>
              <a:t>shutdown</a:t>
            </a:r>
            <a:r>
              <a:rPr lang="zh-TW" altLang="en-US" dirty="0" smtClean="0">
                <a:solidFill>
                  <a:srgbClr val="FF0000"/>
                </a:solidFill>
                <a:ea typeface="標楷體" pitchFamily="65" charset="-120"/>
              </a:rPr>
              <a:t>，可改操作在</a:t>
            </a:r>
            <a:r>
              <a:rPr lang="en-US" altLang="zh-TW" dirty="0" smtClean="0">
                <a:solidFill>
                  <a:srgbClr val="FF0000"/>
                </a:solidFill>
                <a:ea typeface="標楷體" pitchFamily="65" charset="-120"/>
              </a:rPr>
              <a:t>4</a:t>
            </a:r>
            <a:r>
              <a:rPr lang="en-US" dirty="0" smtClean="0">
                <a:solidFill>
                  <a:srgbClr val="FF0000"/>
                </a:solidFill>
              </a:rPr>
              <a:t>0℃</a:t>
            </a:r>
            <a:endParaRPr lang="en-US" dirty="0" smtClean="0"/>
          </a:p>
        </p:txBody>
      </p:sp>
      <p:pic>
        <p:nvPicPr>
          <p:cNvPr id="10243" name="Picture 3"/>
          <p:cNvPicPr>
            <a:picLocks noChangeAspect="1" noChangeArrowheads="1"/>
          </p:cNvPicPr>
          <p:nvPr/>
        </p:nvPicPr>
        <p:blipFill>
          <a:blip r:embed="rId2"/>
          <a:srcRect/>
          <a:stretch>
            <a:fillRect/>
          </a:stretch>
        </p:blipFill>
        <p:spPr bwMode="auto">
          <a:xfrm>
            <a:off x="1495412" y="2390312"/>
            <a:ext cx="6281592" cy="2010987"/>
          </a:xfrm>
          <a:prstGeom prst="rect">
            <a:avLst/>
          </a:prstGeom>
          <a:noFill/>
          <a:ln w="9525">
            <a:noFill/>
            <a:miter lim="800000"/>
            <a:headEnd/>
            <a:tailEnd/>
          </a:ln>
        </p:spPr>
      </p:pic>
      <p:sp>
        <p:nvSpPr>
          <p:cNvPr id="14" name="Rectangle 13"/>
          <p:cNvSpPr/>
          <p:nvPr/>
        </p:nvSpPr>
        <p:spPr>
          <a:xfrm>
            <a:off x="3459162" y="2816764"/>
            <a:ext cx="1003809" cy="31055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480930" y="4695512"/>
          <a:ext cx="6429420" cy="1463040"/>
        </p:xfrm>
        <a:graphic>
          <a:graphicData uri="http://schemas.openxmlformats.org/drawingml/2006/table">
            <a:tbl>
              <a:tblPr firstRow="1" firstCol="1">
                <a:tableStyleId>{5C22544A-7EE6-4342-B048-85BDC9FD1C3A}</a:tableStyleId>
              </a:tblPr>
              <a:tblGrid>
                <a:gridCol w="1984356"/>
                <a:gridCol w="1121228"/>
                <a:gridCol w="1121229"/>
                <a:gridCol w="1131037"/>
                <a:gridCol w="1071570"/>
              </a:tblGrid>
              <a:tr h="305110">
                <a:tc>
                  <a:txBody>
                    <a:bodyPr/>
                    <a:lstStyle/>
                    <a:p>
                      <a:r>
                        <a:rPr lang="zh-CN" altLang="en-US" sz="1800" dirty="0" smtClean="0"/>
                        <a:t>重載測試結果</a:t>
                      </a:r>
                      <a:endParaRPr lang="zh-CN" altLang="en-US" sz="1800" dirty="0"/>
                    </a:p>
                  </a:txBody>
                  <a:tcPr/>
                </a:tc>
                <a:tc>
                  <a:txBody>
                    <a:bodyPr/>
                    <a:lstStyle/>
                    <a:p>
                      <a:r>
                        <a:rPr lang="en-US" altLang="zh-CN" sz="1800" dirty="0" smtClean="0"/>
                        <a:t>HOT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WARM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COOL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COLD</a:t>
                      </a:r>
                    </a:p>
                  </a:txBody>
                  <a:tcPr/>
                </a:tc>
              </a:tr>
              <a:tr h="183826">
                <a:tc>
                  <a:txBody>
                    <a:bodyPr/>
                    <a:lstStyle/>
                    <a:p>
                      <a:r>
                        <a:rPr lang="zh-CN" altLang="en-US" sz="1800" dirty="0" smtClean="0"/>
                        <a:t>溫度</a:t>
                      </a:r>
                      <a:r>
                        <a:rPr lang="en-US" altLang="zh-CN" sz="1800" dirty="0" smtClean="0"/>
                        <a:t>(℃)</a:t>
                      </a:r>
                      <a:endParaRPr lang="zh-CN" altLang="en-US" sz="1800" dirty="0"/>
                    </a:p>
                  </a:txBody>
                  <a:tcPr/>
                </a:tc>
                <a:tc>
                  <a:txBody>
                    <a:bodyPr/>
                    <a:lstStyle/>
                    <a:p>
                      <a:r>
                        <a:rPr lang="en-US" altLang="zh-CN" sz="1800" dirty="0" smtClean="0"/>
                        <a:t>40</a:t>
                      </a:r>
                      <a:endParaRPr lang="zh-CN" altLang="en-US" sz="1800" dirty="0"/>
                    </a:p>
                  </a:txBody>
                  <a:tcPr/>
                </a:tc>
                <a:tc>
                  <a:txBody>
                    <a:bodyPr/>
                    <a:lstStyle/>
                    <a:p>
                      <a:r>
                        <a:rPr lang="en-US" altLang="zh-CN" sz="1800" dirty="0" smtClean="0"/>
                        <a:t>25</a:t>
                      </a:r>
                      <a:endParaRPr lang="zh-CN" altLang="en-US" sz="1800" dirty="0"/>
                    </a:p>
                  </a:txBody>
                  <a:tcPr/>
                </a:tc>
                <a:tc>
                  <a:txBody>
                    <a:bodyPr/>
                    <a:lstStyle/>
                    <a:p>
                      <a:r>
                        <a:rPr lang="en-US" altLang="zh-CN" sz="1800" dirty="0" smtClean="0"/>
                        <a:t>0</a:t>
                      </a:r>
                      <a:endParaRPr lang="zh-CN" altLang="en-US" sz="1800" dirty="0"/>
                    </a:p>
                  </a:txBody>
                  <a:tcPr/>
                </a:tc>
                <a:tc>
                  <a:txBody>
                    <a:bodyPr/>
                    <a:lstStyle/>
                    <a:p>
                      <a:r>
                        <a:rPr lang="en-US" altLang="zh-CN" sz="1800" dirty="0" smtClean="0"/>
                        <a:t>-10</a:t>
                      </a:r>
                      <a:endParaRPr lang="zh-CN" altLang="en-US" sz="1800" dirty="0"/>
                    </a:p>
                  </a:txBody>
                  <a:tcPr/>
                </a:tc>
              </a:tr>
              <a:tr h="205736">
                <a:tc>
                  <a:txBody>
                    <a:bodyPr/>
                    <a:lstStyle/>
                    <a:p>
                      <a:r>
                        <a:rPr lang="zh-CN" altLang="en-US" sz="1800" dirty="0" smtClean="0"/>
                        <a:t>關機電壓</a:t>
                      </a:r>
                      <a:r>
                        <a:rPr lang="en-US" altLang="zh-CN" sz="1800" dirty="0" smtClean="0"/>
                        <a:t>(mV)</a:t>
                      </a:r>
                      <a:endParaRPr lang="zh-CN" altLang="en-US" sz="1800" dirty="0"/>
                    </a:p>
                  </a:txBody>
                  <a:tcPr/>
                </a:tc>
                <a:tc>
                  <a:txBody>
                    <a:bodyPr/>
                    <a:lstStyle/>
                    <a:p>
                      <a:r>
                        <a:rPr lang="en-US" altLang="zh-CN" sz="1800" dirty="0" smtClean="0"/>
                        <a:t>3657</a:t>
                      </a:r>
                      <a:endParaRPr lang="zh-CN" altLang="en-US" sz="1800" dirty="0"/>
                    </a:p>
                  </a:txBody>
                  <a:tcPr/>
                </a:tc>
                <a:tc>
                  <a:txBody>
                    <a:bodyPr/>
                    <a:lstStyle/>
                    <a:p>
                      <a:r>
                        <a:rPr lang="en-US" altLang="zh-CN" sz="1800" dirty="0" smtClean="0"/>
                        <a:t>3687</a:t>
                      </a:r>
                      <a:endParaRPr lang="zh-CN" altLang="en-US" sz="1800" dirty="0"/>
                    </a:p>
                  </a:txBody>
                  <a:tcPr/>
                </a:tc>
                <a:tc>
                  <a:txBody>
                    <a:bodyPr/>
                    <a:lstStyle/>
                    <a:p>
                      <a:r>
                        <a:rPr lang="en-US" altLang="zh-CN" sz="1800" dirty="0" smtClean="0"/>
                        <a:t>3854</a:t>
                      </a:r>
                      <a:endParaRPr lang="zh-CN" altLang="en-US" sz="1800" dirty="0"/>
                    </a:p>
                  </a:txBody>
                  <a:tcPr/>
                </a:tc>
                <a:tc>
                  <a:txBody>
                    <a:bodyPr/>
                    <a:lstStyle/>
                    <a:p>
                      <a:r>
                        <a:rPr lang="en-US" altLang="zh-CN" sz="1800" dirty="0" smtClean="0"/>
                        <a:t>4080</a:t>
                      </a:r>
                      <a:endParaRPr lang="zh-CN" altLang="en-US" sz="1800" dirty="0"/>
                    </a:p>
                  </a:txBody>
                  <a:tcPr/>
                </a:tc>
              </a:tr>
              <a:tr h="156208">
                <a:tc>
                  <a:txBody>
                    <a:bodyPr/>
                    <a:lstStyle/>
                    <a:p>
                      <a:r>
                        <a:rPr lang="zh-CN" altLang="en-US" sz="1800" dirty="0" smtClean="0"/>
                        <a:t>重載平均電流</a:t>
                      </a:r>
                      <a:r>
                        <a:rPr lang="en-US" altLang="zh-CN" sz="1800" dirty="0" smtClean="0"/>
                        <a:t>(</a:t>
                      </a:r>
                      <a:r>
                        <a:rPr lang="en-US" altLang="zh-CN" sz="1800" dirty="0" err="1" smtClean="0"/>
                        <a:t>mA</a:t>
                      </a:r>
                      <a:r>
                        <a:rPr lang="en-US" altLang="zh-CN" sz="1800" dirty="0" smtClean="0"/>
                        <a:t>)</a:t>
                      </a:r>
                      <a:endParaRPr lang="zh-CN" altLang="en-US" sz="1800" dirty="0"/>
                    </a:p>
                  </a:txBody>
                  <a:tcPr/>
                </a:tc>
                <a:tc>
                  <a:txBody>
                    <a:bodyPr/>
                    <a:lstStyle/>
                    <a:p>
                      <a:r>
                        <a:rPr lang="en-US" altLang="zh-CN" sz="1800" dirty="0" smtClean="0"/>
                        <a:t>1467.2</a:t>
                      </a:r>
                      <a:endParaRPr lang="zh-CN" altLang="en-US" sz="1800" dirty="0"/>
                    </a:p>
                  </a:txBody>
                  <a:tcPr/>
                </a:tc>
                <a:tc>
                  <a:txBody>
                    <a:bodyPr/>
                    <a:lstStyle/>
                    <a:p>
                      <a:r>
                        <a:rPr lang="en-US" altLang="zh-CN" sz="1800" dirty="0" smtClean="0"/>
                        <a:t>1148.9</a:t>
                      </a:r>
                      <a:endParaRPr lang="zh-CN" altLang="en-US" sz="1800" dirty="0"/>
                    </a:p>
                  </a:txBody>
                  <a:tcPr/>
                </a:tc>
                <a:tc>
                  <a:txBody>
                    <a:bodyPr/>
                    <a:lstStyle/>
                    <a:p>
                      <a:r>
                        <a:rPr lang="en-US" altLang="zh-CN" sz="1800" dirty="0" smtClean="0"/>
                        <a:t>1238.8</a:t>
                      </a:r>
                      <a:endParaRPr lang="zh-CN" altLang="en-US" sz="1800" dirty="0"/>
                    </a:p>
                  </a:txBody>
                  <a:tcPr/>
                </a:tc>
                <a:tc>
                  <a:txBody>
                    <a:bodyPr/>
                    <a:lstStyle/>
                    <a:p>
                      <a:r>
                        <a:rPr lang="en-US" altLang="zh-CN" sz="1800" dirty="0" smtClean="0"/>
                        <a:t>1324.9</a:t>
                      </a:r>
                      <a:endParaRPr lang="zh-CN" altLang="en-US" sz="1800" dirty="0"/>
                    </a:p>
                  </a:txBody>
                  <a:tcPr/>
                </a:tc>
              </a:tr>
            </a:tbl>
          </a:graphicData>
        </a:graphic>
      </p:graphicFrame>
      <p:sp>
        <p:nvSpPr>
          <p:cNvPr id="8" name="Rectangle 7"/>
          <p:cNvSpPr/>
          <p:nvPr/>
        </p:nvSpPr>
        <p:spPr>
          <a:xfrm>
            <a:off x="1422400" y="5092700"/>
            <a:ext cx="6584830" cy="29210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6-1</a:t>
            </a:r>
            <a:br>
              <a:rPr lang="en-US" dirty="0" smtClean="0"/>
            </a:br>
            <a:r>
              <a:rPr lang="zh-TW" altLang="en-US" dirty="0" smtClean="0">
                <a:latin typeface="標楷體" pitchFamily="65" charset="-120"/>
                <a:ea typeface="標楷體" pitchFamily="65" charset="-120"/>
              </a:rPr>
              <a:t>重載關機電壓取得方式</a:t>
            </a:r>
            <a:endParaRPr lang="en-US" dirty="0">
              <a:latin typeface="標楷體" pitchFamily="65" charset="-120"/>
              <a:ea typeface="標楷體" pitchFamily="65" charset="-120"/>
            </a:endParaRPr>
          </a:p>
        </p:txBody>
      </p:sp>
      <p:sp>
        <p:nvSpPr>
          <p:cNvPr id="3" name="Slide Number Placeholder 2"/>
          <p:cNvSpPr>
            <a:spLocks noGrp="1"/>
          </p:cNvSpPr>
          <p:nvPr>
            <p:ph type="sldNum" sz="quarter" idx="12"/>
          </p:nvPr>
        </p:nvSpPr>
        <p:spPr/>
        <p:txBody>
          <a:bodyPr/>
          <a:lstStyle/>
          <a:p>
            <a:fld id="{3E54FAAE-D303-1440-B1E5-D1AB6CEFDBFD}" type="slidenum">
              <a:rPr lang="en-US" smtClean="0"/>
              <a:pPr/>
              <a:t>12</a:t>
            </a:fld>
            <a:endParaRPr lang="en-US"/>
          </a:p>
        </p:txBody>
      </p:sp>
      <p:sp>
        <p:nvSpPr>
          <p:cNvPr id="4" name="Content Placeholder 3"/>
          <p:cNvSpPr>
            <a:spLocks noGrp="1"/>
          </p:cNvSpPr>
          <p:nvPr>
            <p:ph sz="quarter" idx="13"/>
          </p:nvPr>
        </p:nvSpPr>
        <p:spPr/>
        <p:txBody>
          <a:bodyPr/>
          <a:lstStyle/>
          <a:p>
            <a:r>
              <a:rPr lang="zh-TW" altLang="en-US" dirty="0" smtClean="0">
                <a:latin typeface="+mj-lt"/>
                <a:ea typeface="標楷體" pitchFamily="65" charset="-120"/>
              </a:rPr>
              <a:t>確認剛開機時的</a:t>
            </a:r>
            <a:r>
              <a:rPr lang="en-US" altLang="zh-TW" dirty="0" smtClean="0">
                <a:latin typeface="+mj-lt"/>
                <a:ea typeface="標楷體" pitchFamily="65" charset="-120"/>
              </a:rPr>
              <a:t>HWOCV</a:t>
            </a:r>
          </a:p>
          <a:p>
            <a:pPr lvl="1"/>
            <a:r>
              <a:rPr lang="en-US" altLang="zh-TW" sz="2200" dirty="0" smtClean="0">
                <a:latin typeface="+mj-lt"/>
                <a:ea typeface="標楷體" pitchFamily="65" charset="-120"/>
              </a:rPr>
              <a:t>MT6795</a:t>
            </a:r>
            <a:r>
              <a:rPr lang="zh-TW" altLang="en-US" sz="2200" dirty="0" smtClean="0">
                <a:latin typeface="+mj-lt"/>
                <a:ea typeface="標楷體" pitchFamily="65" charset="-120"/>
              </a:rPr>
              <a:t>需手動量測電池電壓</a:t>
            </a:r>
            <a:endParaRPr lang="en-US" altLang="zh-TW" sz="2200" dirty="0" smtClean="0">
              <a:latin typeface="+mj-lt"/>
              <a:ea typeface="標楷體" pitchFamily="65" charset="-120"/>
            </a:endParaRPr>
          </a:p>
          <a:p>
            <a:pPr lvl="1"/>
            <a:r>
              <a:rPr lang="zh-TW" altLang="en-US" sz="2200" dirty="0" smtClean="0">
                <a:latin typeface="+mj-lt"/>
                <a:ea typeface="標楷體" pitchFamily="65" charset="-120"/>
              </a:rPr>
              <a:t>其他平台可直接查</a:t>
            </a:r>
            <a:r>
              <a:rPr lang="en-US" altLang="zh-TW" sz="2200" dirty="0" smtClean="0">
                <a:latin typeface="+mj-lt"/>
                <a:ea typeface="標楷體" pitchFamily="65" charset="-120"/>
              </a:rPr>
              <a:t>FGADC_D0</a:t>
            </a:r>
            <a:r>
              <a:rPr lang="zh-TW" altLang="en-US" sz="2200" dirty="0" smtClean="0">
                <a:latin typeface="+mj-lt"/>
                <a:ea typeface="標楷體" pitchFamily="65" charset="-120"/>
              </a:rPr>
              <a:t>的</a:t>
            </a:r>
            <a:r>
              <a:rPr lang="en-US" altLang="zh-TW" sz="2200" dirty="0" smtClean="0">
                <a:latin typeface="+mj-lt"/>
                <a:ea typeface="標楷體" pitchFamily="65" charset="-120"/>
              </a:rPr>
              <a:t>log</a:t>
            </a:r>
          </a:p>
          <a:p>
            <a:pPr lvl="1"/>
            <a:endParaRPr lang="en-US" altLang="zh-TW" dirty="0" smtClean="0">
              <a:latin typeface="+mj-lt"/>
              <a:ea typeface="標楷體" pitchFamily="65" charset="-120"/>
            </a:endParaRPr>
          </a:p>
          <a:p>
            <a:r>
              <a:rPr lang="zh-TW" altLang="en-US" dirty="0" smtClean="0">
                <a:latin typeface="+mj-lt"/>
                <a:ea typeface="標楷體" pitchFamily="65" charset="-120"/>
              </a:rPr>
              <a:t>利用</a:t>
            </a:r>
            <a:r>
              <a:rPr lang="en-US" altLang="zh-TW" dirty="0" smtClean="0">
                <a:latin typeface="+mj-lt"/>
                <a:ea typeface="標楷體" pitchFamily="65" charset="-120"/>
              </a:rPr>
              <a:t>HWOCV</a:t>
            </a:r>
            <a:r>
              <a:rPr lang="zh-TW" altLang="en-US" dirty="0" smtClean="0">
                <a:latin typeface="+mj-lt"/>
                <a:ea typeface="標楷體" pitchFamily="65" charset="-120"/>
              </a:rPr>
              <a:t>去查</a:t>
            </a:r>
            <a:r>
              <a:rPr lang="en-US" altLang="zh-TW" dirty="0" smtClean="0">
                <a:latin typeface="+mj-lt"/>
                <a:ea typeface="標楷體" pitchFamily="65" charset="-120"/>
              </a:rPr>
              <a:t>ZCV table</a:t>
            </a:r>
            <a:r>
              <a:rPr lang="zh-TW" altLang="en-US" dirty="0" smtClean="0">
                <a:latin typeface="+mj-lt"/>
                <a:ea typeface="標楷體" pitchFamily="65" charset="-120"/>
              </a:rPr>
              <a:t>的初始電量</a:t>
            </a:r>
            <a:endParaRPr lang="en-US" altLang="zh-TW" dirty="0" smtClean="0">
              <a:latin typeface="+mj-lt"/>
              <a:ea typeface="標楷體" pitchFamily="65" charset="-120"/>
            </a:endParaRPr>
          </a:p>
          <a:p>
            <a:pPr lvl="1"/>
            <a:r>
              <a:rPr lang="en-US" altLang="zh-TW" sz="2200" dirty="0" smtClean="0">
                <a:latin typeface="+mj-lt"/>
                <a:ea typeface="標楷體" pitchFamily="65" charset="-120"/>
              </a:rPr>
              <a:t>ex.25 ℃</a:t>
            </a:r>
          </a:p>
          <a:p>
            <a:pPr lvl="1"/>
            <a:r>
              <a:rPr lang="en-US" altLang="en-US" sz="2200" dirty="0" smtClean="0">
                <a:latin typeface="+mj-lt"/>
                <a:ea typeface="標楷體" pitchFamily="65" charset="-120"/>
              </a:rPr>
              <a:t>Note: </a:t>
            </a:r>
            <a:r>
              <a:rPr lang="en-US" altLang="zh-CN" sz="2200" dirty="0" smtClean="0">
                <a:solidFill>
                  <a:srgbClr val="FF0000"/>
                </a:solidFill>
                <a:latin typeface="+mj-lt"/>
                <a:ea typeface="標楷體" pitchFamily="65" charset="-120"/>
              </a:rPr>
              <a:t>Hot</a:t>
            </a:r>
            <a:r>
              <a:rPr lang="zh-CN" altLang="en-US" sz="2200" dirty="0" smtClean="0">
                <a:solidFill>
                  <a:srgbClr val="FF0000"/>
                </a:solidFill>
                <a:latin typeface="+mj-lt"/>
                <a:ea typeface="標楷體" pitchFamily="65" charset="-120"/>
              </a:rPr>
              <a:t>溫度直接</a:t>
            </a:r>
            <a:endParaRPr lang="en-US" altLang="zh-CN" sz="2200" dirty="0" smtClean="0">
              <a:solidFill>
                <a:srgbClr val="FF0000"/>
              </a:solidFill>
              <a:latin typeface="+mj-lt"/>
              <a:ea typeface="標楷體" pitchFamily="65" charset="-120"/>
            </a:endParaRPr>
          </a:p>
          <a:p>
            <a:pPr lvl="1">
              <a:buNone/>
            </a:pPr>
            <a:r>
              <a:rPr lang="zh-CN" altLang="en-US" sz="2200" dirty="0" smtClean="0">
                <a:solidFill>
                  <a:srgbClr val="FF0000"/>
                </a:solidFill>
                <a:latin typeface="+mj-lt"/>
                <a:ea typeface="標楷體" pitchFamily="65" charset="-120"/>
              </a:rPr>
              <a:t>參考</a:t>
            </a:r>
            <a:r>
              <a:rPr lang="en-US" altLang="zh-CN" sz="2200" dirty="0" smtClean="0">
                <a:solidFill>
                  <a:srgbClr val="FF0000"/>
                </a:solidFill>
                <a:latin typeface="+mj-lt"/>
                <a:ea typeface="標楷體" pitchFamily="65" charset="-120"/>
              </a:rPr>
              <a:t>50</a:t>
            </a:r>
            <a:r>
              <a:rPr lang="en-US" altLang="zh-TW" sz="2200" dirty="0" smtClean="0">
                <a:solidFill>
                  <a:srgbClr val="FF0000"/>
                </a:solidFill>
                <a:ea typeface="標楷體" pitchFamily="65" charset="-120"/>
              </a:rPr>
              <a:t>℃</a:t>
            </a:r>
            <a:r>
              <a:rPr lang="en-US" altLang="zh-CN" sz="2200" dirty="0" smtClean="0">
                <a:solidFill>
                  <a:srgbClr val="FF0000"/>
                </a:solidFill>
                <a:latin typeface="+mj-lt"/>
                <a:ea typeface="標楷體" pitchFamily="65" charset="-120"/>
              </a:rPr>
              <a:t> ZCV table</a:t>
            </a:r>
            <a:r>
              <a:rPr lang="zh-CN" altLang="en-US" sz="2200" dirty="0" smtClean="0">
                <a:solidFill>
                  <a:srgbClr val="FF0000"/>
                </a:solidFill>
                <a:latin typeface="+mj-lt"/>
                <a:ea typeface="標楷體" pitchFamily="65" charset="-120"/>
              </a:rPr>
              <a:t>即可</a:t>
            </a:r>
            <a:endParaRPr lang="en-US" altLang="en-US" sz="2200" dirty="0" smtClean="0">
              <a:solidFill>
                <a:srgbClr val="FF0000"/>
              </a:solidFill>
              <a:latin typeface="+mj-lt"/>
              <a:ea typeface="標楷體" pitchFamily="65" charset="-120"/>
            </a:endParaRPr>
          </a:p>
        </p:txBody>
      </p:sp>
      <p:pic>
        <p:nvPicPr>
          <p:cNvPr id="1028" name="Picture 4"/>
          <p:cNvPicPr>
            <a:picLocks noChangeAspect="1" noChangeArrowheads="1"/>
          </p:cNvPicPr>
          <p:nvPr/>
        </p:nvPicPr>
        <p:blipFill>
          <a:blip r:embed="rId2"/>
          <a:srcRect r="56202"/>
          <a:stretch>
            <a:fillRect/>
          </a:stretch>
        </p:blipFill>
        <p:spPr bwMode="auto">
          <a:xfrm>
            <a:off x="0" y="3340100"/>
            <a:ext cx="9144000" cy="275129"/>
          </a:xfrm>
          <a:prstGeom prst="rect">
            <a:avLst/>
          </a:prstGeom>
          <a:noFill/>
          <a:ln w="9525">
            <a:noFill/>
            <a:miter lim="800000"/>
            <a:headEnd/>
            <a:tailEnd/>
          </a:ln>
        </p:spPr>
      </p:pic>
      <p:sp>
        <p:nvSpPr>
          <p:cNvPr id="8" name="Rectangle 7"/>
          <p:cNvSpPr/>
          <p:nvPr/>
        </p:nvSpPr>
        <p:spPr>
          <a:xfrm>
            <a:off x="1485901" y="3340100"/>
            <a:ext cx="1517650" cy="275129"/>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3"/>
          <a:srcRect/>
          <a:stretch>
            <a:fillRect/>
          </a:stretch>
        </p:blipFill>
        <p:spPr bwMode="auto">
          <a:xfrm>
            <a:off x="3841750" y="4521200"/>
            <a:ext cx="3552825" cy="1828800"/>
          </a:xfrm>
          <a:prstGeom prst="rect">
            <a:avLst/>
          </a:prstGeom>
          <a:noFill/>
          <a:ln w="9525">
            <a:noFill/>
            <a:miter lim="800000"/>
            <a:headEnd/>
            <a:tailEnd/>
          </a:ln>
        </p:spPr>
      </p:pic>
      <p:sp>
        <p:nvSpPr>
          <p:cNvPr id="10" name="Rectangle 9"/>
          <p:cNvSpPr/>
          <p:nvPr/>
        </p:nvSpPr>
        <p:spPr>
          <a:xfrm>
            <a:off x="4322763" y="5519629"/>
            <a:ext cx="876300"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675312" y="5519629"/>
            <a:ext cx="600075"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a:stCxn id="10" idx="3"/>
            <a:endCxn id="11" idx="1"/>
          </p:cNvCxnSpPr>
          <p:nvPr/>
        </p:nvCxnSpPr>
        <p:spPr>
          <a:xfrm>
            <a:off x="5199063" y="5619642"/>
            <a:ext cx="47624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67575" y="5307976"/>
            <a:ext cx="2063960" cy="369332"/>
          </a:xfrm>
          <a:prstGeom prst="rect">
            <a:avLst/>
          </a:prstGeom>
          <a:noFill/>
        </p:spPr>
        <p:txBody>
          <a:bodyPr wrap="square" rtlCol="0">
            <a:spAutoFit/>
          </a:bodyPr>
          <a:lstStyle/>
          <a:p>
            <a:r>
              <a:rPr lang="zh-TW" altLang="en-US" dirty="0" smtClean="0">
                <a:solidFill>
                  <a:srgbClr val="FF0000"/>
                </a:solidFill>
                <a:latin typeface="+mj-lt"/>
                <a:ea typeface="標楷體" pitchFamily="65" charset="-120"/>
                <a:sym typeface="Wingdings" pitchFamily="2" charset="2"/>
              </a:rPr>
              <a:t>初始電量</a:t>
            </a:r>
            <a:r>
              <a:rPr lang="en-US" altLang="zh-TW" dirty="0" smtClean="0">
                <a:solidFill>
                  <a:srgbClr val="FF0000"/>
                </a:solidFill>
                <a:latin typeface="+mj-lt"/>
                <a:ea typeface="標楷體" pitchFamily="65" charset="-120"/>
                <a:sym typeface="Wingdings" pitchFamily="2" charset="2"/>
              </a:rPr>
              <a:t>=233</a:t>
            </a:r>
            <a:r>
              <a:rPr lang="en-US" dirty="0" smtClean="0">
                <a:solidFill>
                  <a:srgbClr val="FF0000"/>
                </a:solidFill>
                <a:latin typeface="+mj-lt"/>
                <a:ea typeface="標楷體" pitchFamily="65" charset="-120"/>
                <a:sym typeface="Wingdings" pitchFamily="2" charset="2"/>
              </a:rPr>
              <a:t>mAh</a:t>
            </a:r>
            <a:endParaRPr lang="en-US" dirty="0">
              <a:solidFill>
                <a:srgbClr val="FF0000"/>
              </a:solidFill>
              <a:latin typeface="+mj-lt"/>
              <a:ea typeface="標楷體" pitchFamily="65"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6-2</a:t>
            </a:r>
            <a:r>
              <a:rPr lang="en-US" altLang="zh-TW" dirty="0" smtClean="0"/>
              <a:t>-a</a:t>
            </a:r>
            <a:r>
              <a:rPr lang="en-US" dirty="0" smtClean="0"/>
              <a:t/>
            </a:r>
            <a:br>
              <a:rPr lang="en-US" dirty="0" smtClean="0"/>
            </a:br>
            <a:r>
              <a:rPr lang="zh-TW" altLang="en-US" dirty="0" smtClean="0">
                <a:latin typeface="標楷體" pitchFamily="65" charset="-120"/>
                <a:ea typeface="標楷體" pitchFamily="65" charset="-120"/>
              </a:rPr>
              <a:t>重載關機電壓取得方式</a:t>
            </a:r>
            <a:endParaRPr lang="en-US" dirty="0">
              <a:latin typeface="標楷體" pitchFamily="65" charset="-120"/>
              <a:ea typeface="標楷體" pitchFamily="65" charset="-120"/>
            </a:endParaRPr>
          </a:p>
        </p:txBody>
      </p:sp>
      <p:sp>
        <p:nvSpPr>
          <p:cNvPr id="3" name="Slide Number Placeholder 2"/>
          <p:cNvSpPr>
            <a:spLocks noGrp="1"/>
          </p:cNvSpPr>
          <p:nvPr>
            <p:ph type="sldNum" sz="quarter" idx="12"/>
          </p:nvPr>
        </p:nvSpPr>
        <p:spPr/>
        <p:txBody>
          <a:bodyPr/>
          <a:lstStyle/>
          <a:p>
            <a:fld id="{3E54FAAE-D303-1440-B1E5-D1AB6CEFDBFD}" type="slidenum">
              <a:rPr lang="en-US" smtClean="0"/>
              <a:pPr/>
              <a:t>13</a:t>
            </a:fld>
            <a:endParaRPr lang="en-US"/>
          </a:p>
        </p:txBody>
      </p:sp>
      <p:sp>
        <p:nvSpPr>
          <p:cNvPr id="4" name="Content Placeholder 3"/>
          <p:cNvSpPr>
            <a:spLocks noGrp="1"/>
          </p:cNvSpPr>
          <p:nvPr>
            <p:ph sz="quarter" idx="13"/>
          </p:nvPr>
        </p:nvSpPr>
        <p:spPr>
          <a:xfrm>
            <a:off x="457200" y="1782233"/>
            <a:ext cx="8229600" cy="4331760"/>
          </a:xfrm>
        </p:spPr>
        <p:txBody>
          <a:bodyPr/>
          <a:lstStyle/>
          <a:p>
            <a:r>
              <a:rPr lang="zh-TW" altLang="en-US" dirty="0" smtClean="0">
                <a:ea typeface="標楷體" pitchFamily="65" charset="-120"/>
              </a:rPr>
              <a:t>確認當電池電壓小於系統關機電壓時的消耗電量</a:t>
            </a:r>
            <a:endParaRPr lang="en-US" altLang="zh-TW" dirty="0" smtClean="0">
              <a:ea typeface="標楷體" pitchFamily="65" charset="-120"/>
            </a:endParaRPr>
          </a:p>
          <a:p>
            <a:endParaRPr lang="en-US" dirty="0"/>
          </a:p>
        </p:txBody>
      </p:sp>
      <p:pic>
        <p:nvPicPr>
          <p:cNvPr id="3075" name="Picture 3"/>
          <p:cNvPicPr>
            <a:picLocks noChangeAspect="1" noChangeArrowheads="1"/>
          </p:cNvPicPr>
          <p:nvPr/>
        </p:nvPicPr>
        <p:blipFill>
          <a:blip r:embed="rId2"/>
          <a:srcRect/>
          <a:stretch>
            <a:fillRect/>
          </a:stretch>
        </p:blipFill>
        <p:spPr bwMode="auto">
          <a:xfrm>
            <a:off x="1" y="2824566"/>
            <a:ext cx="9144000" cy="1380548"/>
          </a:xfrm>
          <a:prstGeom prst="rect">
            <a:avLst/>
          </a:prstGeom>
          <a:noFill/>
          <a:ln w="9525">
            <a:noFill/>
            <a:miter lim="800000"/>
            <a:headEnd/>
            <a:tailEnd/>
          </a:ln>
        </p:spPr>
      </p:pic>
      <p:sp>
        <p:nvSpPr>
          <p:cNvPr id="8" name="Rectangle 7"/>
          <p:cNvSpPr/>
          <p:nvPr/>
        </p:nvSpPr>
        <p:spPr>
          <a:xfrm>
            <a:off x="4695826" y="3854367"/>
            <a:ext cx="876300"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 y="3854367"/>
            <a:ext cx="2713907"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3"/>
          <a:srcRect r="25829"/>
          <a:stretch>
            <a:fillRect/>
          </a:stretch>
        </p:blipFill>
        <p:spPr bwMode="auto">
          <a:xfrm>
            <a:off x="0" y="4477168"/>
            <a:ext cx="9144000" cy="1192801"/>
          </a:xfrm>
          <a:prstGeom prst="rect">
            <a:avLst/>
          </a:prstGeom>
          <a:noFill/>
          <a:ln w="9525">
            <a:noFill/>
            <a:miter lim="800000"/>
            <a:headEnd/>
            <a:tailEnd/>
          </a:ln>
        </p:spPr>
      </p:pic>
      <p:sp>
        <p:nvSpPr>
          <p:cNvPr id="12" name="Rectangle 11"/>
          <p:cNvSpPr/>
          <p:nvPr/>
        </p:nvSpPr>
        <p:spPr>
          <a:xfrm>
            <a:off x="5681662" y="5179883"/>
            <a:ext cx="1228726"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0" y="5165594"/>
            <a:ext cx="2713907"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8" idx="2"/>
            <a:endCxn id="12" idx="0"/>
          </p:cNvCxnSpPr>
          <p:nvPr/>
        </p:nvCxnSpPr>
        <p:spPr>
          <a:xfrm>
            <a:off x="5133976" y="4054392"/>
            <a:ext cx="1162049" cy="112549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190190" y="5669969"/>
            <a:ext cx="3903633" cy="646331"/>
          </a:xfrm>
          <a:prstGeom prst="rect">
            <a:avLst/>
          </a:prstGeom>
          <a:noFill/>
        </p:spPr>
        <p:txBody>
          <a:bodyPr wrap="square" rtlCol="0">
            <a:spAutoFit/>
          </a:bodyPr>
          <a:lstStyle/>
          <a:p>
            <a:r>
              <a:rPr lang="en-US" dirty="0" err="1" smtClean="0">
                <a:solidFill>
                  <a:srgbClr val="FF0000"/>
                </a:solidFill>
                <a:latin typeface="+mj-lt"/>
                <a:ea typeface="標楷體" pitchFamily="65" charset="-120"/>
              </a:rPr>
              <a:t>fg_coulomb_act</a:t>
            </a:r>
            <a:r>
              <a:rPr lang="zh-TW" altLang="en-US" dirty="0" smtClean="0">
                <a:solidFill>
                  <a:srgbClr val="FF0000"/>
                </a:solidFill>
                <a:latin typeface="+mj-lt"/>
                <a:ea typeface="標楷體" pitchFamily="65" charset="-120"/>
              </a:rPr>
              <a:t>的單位為</a:t>
            </a:r>
            <a:r>
              <a:rPr lang="en-US" altLang="zh-TW" u="sng" dirty="0" smtClean="0">
                <a:solidFill>
                  <a:srgbClr val="FF0000"/>
                </a:solidFill>
                <a:latin typeface="+mj-lt"/>
                <a:ea typeface="標楷體" pitchFamily="65" charset="-120"/>
              </a:rPr>
              <a:t>0.1mAh</a:t>
            </a:r>
          </a:p>
          <a:p>
            <a:r>
              <a:rPr lang="en-US" dirty="0" smtClean="0">
                <a:solidFill>
                  <a:srgbClr val="FF0000"/>
                </a:solidFill>
                <a:latin typeface="+mj-lt"/>
                <a:ea typeface="標楷體" pitchFamily="65" charset="-120"/>
                <a:sym typeface="Wingdings" pitchFamily="2" charset="2"/>
              </a:rPr>
              <a:t></a:t>
            </a:r>
            <a:r>
              <a:rPr lang="zh-TW" altLang="en-US" dirty="0" smtClean="0">
                <a:solidFill>
                  <a:srgbClr val="FF0000"/>
                </a:solidFill>
                <a:latin typeface="+mj-lt"/>
                <a:ea typeface="標楷體" pitchFamily="65" charset="-120"/>
                <a:sym typeface="Wingdings" pitchFamily="2" charset="2"/>
              </a:rPr>
              <a:t>消耗電量</a:t>
            </a:r>
            <a:r>
              <a:rPr lang="en-US" altLang="zh-TW" dirty="0" smtClean="0">
                <a:solidFill>
                  <a:srgbClr val="FF0000"/>
                </a:solidFill>
                <a:latin typeface="+mj-lt"/>
                <a:ea typeface="標楷體" pitchFamily="65" charset="-120"/>
                <a:sym typeface="Wingdings" pitchFamily="2" charset="2"/>
              </a:rPr>
              <a:t>=</a:t>
            </a:r>
            <a:r>
              <a:rPr lang="en-US" dirty="0" smtClean="0">
                <a:solidFill>
                  <a:srgbClr val="FF0000"/>
                </a:solidFill>
                <a:latin typeface="+mj-lt"/>
                <a:ea typeface="標楷體" pitchFamily="65" charset="-120"/>
                <a:sym typeface="Wingdings" pitchFamily="2" charset="2"/>
              </a:rPr>
              <a:t>2859.1mAh</a:t>
            </a:r>
            <a:endParaRPr lang="en-US" dirty="0">
              <a:solidFill>
                <a:srgbClr val="FF0000"/>
              </a:solidFill>
              <a:latin typeface="+mj-lt"/>
              <a:ea typeface="標楷體" pitchFamily="65"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0" y="4410006"/>
            <a:ext cx="9083182" cy="1173047"/>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1023938" y="3209658"/>
            <a:ext cx="7096125"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Step 6-2-b</a:t>
            </a:r>
            <a:br>
              <a:rPr lang="en-US" dirty="0" smtClean="0"/>
            </a:br>
            <a:r>
              <a:rPr lang="zh-TW" altLang="en-US" dirty="0" smtClean="0">
                <a:latin typeface="標楷體" pitchFamily="65" charset="-120"/>
                <a:ea typeface="標楷體" pitchFamily="65" charset="-120"/>
              </a:rPr>
              <a:t>重載關機電壓取得方式</a:t>
            </a:r>
            <a:endParaRPr lang="en-US" dirty="0">
              <a:latin typeface="標楷體" pitchFamily="65" charset="-120"/>
              <a:ea typeface="標楷體" pitchFamily="65" charset="-120"/>
            </a:endParaRPr>
          </a:p>
        </p:txBody>
      </p:sp>
      <p:sp>
        <p:nvSpPr>
          <p:cNvPr id="3" name="Slide Number Placeholder 2"/>
          <p:cNvSpPr>
            <a:spLocks noGrp="1"/>
          </p:cNvSpPr>
          <p:nvPr>
            <p:ph type="sldNum" sz="quarter" idx="12"/>
          </p:nvPr>
        </p:nvSpPr>
        <p:spPr/>
        <p:txBody>
          <a:bodyPr/>
          <a:lstStyle/>
          <a:p>
            <a:fld id="{3E54FAAE-D303-1440-B1E5-D1AB6CEFDBFD}" type="slidenum">
              <a:rPr lang="en-US" smtClean="0"/>
              <a:pPr/>
              <a:t>14</a:t>
            </a:fld>
            <a:endParaRPr lang="en-US" dirty="0"/>
          </a:p>
        </p:txBody>
      </p:sp>
      <p:sp>
        <p:nvSpPr>
          <p:cNvPr id="4" name="Content Placeholder 3"/>
          <p:cNvSpPr>
            <a:spLocks noGrp="1"/>
          </p:cNvSpPr>
          <p:nvPr>
            <p:ph sz="quarter" idx="13"/>
          </p:nvPr>
        </p:nvSpPr>
        <p:spPr>
          <a:xfrm>
            <a:off x="457200" y="1566535"/>
            <a:ext cx="8229600" cy="4610958"/>
          </a:xfrm>
        </p:spPr>
        <p:txBody>
          <a:bodyPr/>
          <a:lstStyle/>
          <a:p>
            <a:r>
              <a:rPr lang="zh-TW" altLang="en-US" sz="2400" dirty="0" smtClean="0">
                <a:ea typeface="標楷體" pitchFamily="65" charset="-120"/>
              </a:rPr>
              <a:t>確認當電池電壓小於系統關機電壓時的消耗電量</a:t>
            </a:r>
            <a:r>
              <a:rPr lang="en-US" altLang="zh-TW" sz="2400" dirty="0" smtClean="0">
                <a:ea typeface="標楷體" pitchFamily="65" charset="-120"/>
              </a:rPr>
              <a:t>(for MT6797)</a:t>
            </a:r>
          </a:p>
          <a:p>
            <a:r>
              <a:rPr lang="en-US" altLang="zh-TW" sz="2400" dirty="0" smtClean="0">
                <a:ea typeface="標楷體" pitchFamily="65" charset="-120"/>
              </a:rPr>
              <a:t>Key word:</a:t>
            </a:r>
          </a:p>
          <a:p>
            <a:pPr lvl="1"/>
            <a:r>
              <a:rPr lang="en-US" altLang="zh-TW" sz="2000" dirty="0" smtClean="0">
                <a:ea typeface="標楷體" pitchFamily="65" charset="-120"/>
              </a:rPr>
              <a:t> [DLPT_POWER_OFF_EN] SOC=0 to power off , </a:t>
            </a:r>
            <a:r>
              <a:rPr lang="en-US" altLang="zh-TW" sz="2000" dirty="0" err="1" smtClean="0">
                <a:ea typeface="標楷體" pitchFamily="65" charset="-120"/>
              </a:rPr>
              <a:t>cnt</a:t>
            </a:r>
            <a:r>
              <a:rPr lang="en-US" altLang="zh-TW" sz="2000" dirty="0" smtClean="0">
                <a:ea typeface="標楷體" pitchFamily="65" charset="-120"/>
              </a:rPr>
              <a:t>=</a:t>
            </a:r>
          </a:p>
          <a:p>
            <a:endParaRPr lang="en-US" dirty="0"/>
          </a:p>
        </p:txBody>
      </p:sp>
      <p:sp>
        <p:nvSpPr>
          <p:cNvPr id="8" name="Rectangle 7"/>
          <p:cNvSpPr/>
          <p:nvPr/>
        </p:nvSpPr>
        <p:spPr>
          <a:xfrm>
            <a:off x="4571999" y="4054392"/>
            <a:ext cx="2577737"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023939" y="4054392"/>
            <a:ext cx="2267902" cy="2000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58789" y="5379909"/>
            <a:ext cx="1001485" cy="18573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 y="5379909"/>
            <a:ext cx="1924594" cy="18573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8" idx="2"/>
            <a:endCxn id="12" idx="0"/>
          </p:cNvCxnSpPr>
          <p:nvPr/>
        </p:nvCxnSpPr>
        <p:spPr>
          <a:xfrm flipH="1">
            <a:off x="4959532" y="4254417"/>
            <a:ext cx="901336" cy="11254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190190" y="5731187"/>
            <a:ext cx="3903633" cy="646331"/>
          </a:xfrm>
          <a:prstGeom prst="rect">
            <a:avLst/>
          </a:prstGeom>
          <a:noFill/>
        </p:spPr>
        <p:txBody>
          <a:bodyPr wrap="square" rtlCol="0">
            <a:spAutoFit/>
          </a:bodyPr>
          <a:lstStyle/>
          <a:p>
            <a:r>
              <a:rPr lang="en-US" dirty="0" err="1" smtClean="0">
                <a:solidFill>
                  <a:srgbClr val="FF0000"/>
                </a:solidFill>
                <a:latin typeface="+mj-lt"/>
                <a:ea typeface="標楷體" pitchFamily="65" charset="-120"/>
              </a:rPr>
              <a:t>fg_coulomb_act</a:t>
            </a:r>
            <a:r>
              <a:rPr lang="zh-TW" altLang="en-US" dirty="0" smtClean="0">
                <a:solidFill>
                  <a:srgbClr val="FF0000"/>
                </a:solidFill>
                <a:latin typeface="+mj-lt"/>
                <a:ea typeface="標楷體" pitchFamily="65" charset="-120"/>
              </a:rPr>
              <a:t>的單位為</a:t>
            </a:r>
            <a:r>
              <a:rPr lang="en-US" altLang="zh-TW" u="sng" dirty="0" smtClean="0">
                <a:solidFill>
                  <a:srgbClr val="FF0000"/>
                </a:solidFill>
                <a:latin typeface="+mj-lt"/>
                <a:ea typeface="標楷體" pitchFamily="65" charset="-120"/>
              </a:rPr>
              <a:t>0.1mAh</a:t>
            </a:r>
          </a:p>
          <a:p>
            <a:r>
              <a:rPr lang="en-US" dirty="0" smtClean="0">
                <a:solidFill>
                  <a:srgbClr val="FF0000"/>
                </a:solidFill>
                <a:latin typeface="+mj-lt"/>
                <a:ea typeface="標楷體" pitchFamily="65" charset="-120"/>
                <a:sym typeface="Wingdings" pitchFamily="2" charset="2"/>
              </a:rPr>
              <a:t></a:t>
            </a:r>
            <a:r>
              <a:rPr lang="zh-TW" altLang="en-US" dirty="0" smtClean="0">
                <a:solidFill>
                  <a:srgbClr val="FF0000"/>
                </a:solidFill>
                <a:latin typeface="+mj-lt"/>
                <a:ea typeface="標楷體" pitchFamily="65" charset="-120"/>
                <a:sym typeface="Wingdings" pitchFamily="2" charset="2"/>
              </a:rPr>
              <a:t>消耗電量</a:t>
            </a:r>
            <a:r>
              <a:rPr lang="en-US" altLang="zh-TW" dirty="0" smtClean="0">
                <a:solidFill>
                  <a:srgbClr val="FF0000"/>
                </a:solidFill>
                <a:latin typeface="+mj-lt"/>
                <a:ea typeface="標楷體" pitchFamily="65" charset="-120"/>
                <a:sym typeface="Wingdings" pitchFamily="2" charset="2"/>
              </a:rPr>
              <a:t>=686.5</a:t>
            </a:r>
            <a:r>
              <a:rPr lang="en-US" dirty="0" smtClean="0">
                <a:solidFill>
                  <a:srgbClr val="FF0000"/>
                </a:solidFill>
                <a:latin typeface="+mj-lt"/>
                <a:ea typeface="標楷體" pitchFamily="65" charset="-120"/>
                <a:sym typeface="Wingdings" pitchFamily="2" charset="2"/>
              </a:rPr>
              <a:t>mAh</a:t>
            </a:r>
            <a:endParaRPr lang="en-US" dirty="0">
              <a:solidFill>
                <a:srgbClr val="FF0000"/>
              </a:solidFill>
              <a:latin typeface="+mj-lt"/>
              <a:ea typeface="標楷體" pitchFamily="65"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6-3</a:t>
            </a:r>
            <a:br>
              <a:rPr lang="en-US" dirty="0" smtClean="0"/>
            </a:br>
            <a:r>
              <a:rPr lang="zh-TW" altLang="en-US" dirty="0" smtClean="0">
                <a:latin typeface="標楷體" pitchFamily="65" charset="-120"/>
                <a:ea typeface="標楷體" pitchFamily="65" charset="-120"/>
              </a:rPr>
              <a:t>重載關機電壓取得方式</a:t>
            </a:r>
            <a:endParaRPr lang="en-US" dirty="0">
              <a:latin typeface="標楷體" pitchFamily="65" charset="-120"/>
              <a:ea typeface="標楷體" pitchFamily="65" charset="-120"/>
            </a:endParaRPr>
          </a:p>
        </p:txBody>
      </p:sp>
      <p:sp>
        <p:nvSpPr>
          <p:cNvPr id="3" name="Slide Number Placeholder 2"/>
          <p:cNvSpPr>
            <a:spLocks noGrp="1"/>
          </p:cNvSpPr>
          <p:nvPr>
            <p:ph type="sldNum" sz="quarter" idx="12"/>
          </p:nvPr>
        </p:nvSpPr>
        <p:spPr/>
        <p:txBody>
          <a:bodyPr/>
          <a:lstStyle/>
          <a:p>
            <a:fld id="{3E54FAAE-D303-1440-B1E5-D1AB6CEFDBFD}" type="slidenum">
              <a:rPr lang="en-US" smtClean="0"/>
              <a:pPr/>
              <a:t>15</a:t>
            </a:fld>
            <a:endParaRPr lang="en-US"/>
          </a:p>
        </p:txBody>
      </p:sp>
      <p:sp>
        <p:nvSpPr>
          <p:cNvPr id="4" name="Content Placeholder 3"/>
          <p:cNvSpPr>
            <a:spLocks noGrp="1"/>
          </p:cNvSpPr>
          <p:nvPr>
            <p:ph sz="quarter" idx="13"/>
          </p:nvPr>
        </p:nvSpPr>
        <p:spPr/>
        <p:txBody>
          <a:bodyPr/>
          <a:lstStyle/>
          <a:p>
            <a:r>
              <a:rPr lang="zh-TW" altLang="en-US" dirty="0" smtClean="0">
                <a:ea typeface="標楷體" pitchFamily="65" charset="-120"/>
              </a:rPr>
              <a:t>將初始電量與消耗電量相加得總電量</a:t>
            </a:r>
            <a:endParaRPr lang="en-US" altLang="zh-TW" dirty="0" smtClean="0">
              <a:ea typeface="標楷體" pitchFamily="65" charset="-120"/>
            </a:endParaRPr>
          </a:p>
          <a:p>
            <a:pPr lvl="1"/>
            <a:r>
              <a:rPr lang="en-US" altLang="zh-TW" dirty="0" smtClean="0">
                <a:ea typeface="標楷體" pitchFamily="65" charset="-120"/>
              </a:rPr>
              <a:t>233 </a:t>
            </a:r>
            <a:r>
              <a:rPr lang="en-US" altLang="zh-TW" dirty="0" err="1" smtClean="0">
                <a:ea typeface="標楷體" pitchFamily="65" charset="-120"/>
              </a:rPr>
              <a:t>mAh</a:t>
            </a:r>
            <a:r>
              <a:rPr lang="en-US" altLang="zh-TW" dirty="0" smtClean="0">
                <a:ea typeface="標楷體" pitchFamily="65" charset="-120"/>
              </a:rPr>
              <a:t> + 2859.1 </a:t>
            </a:r>
            <a:r>
              <a:rPr lang="en-US" altLang="zh-TW" dirty="0" err="1" smtClean="0">
                <a:ea typeface="標楷體" pitchFamily="65" charset="-120"/>
              </a:rPr>
              <a:t>mAh</a:t>
            </a:r>
            <a:r>
              <a:rPr lang="en-US" altLang="zh-TW" dirty="0" smtClean="0">
                <a:ea typeface="標楷體" pitchFamily="65" charset="-120"/>
              </a:rPr>
              <a:t> = 3092.1 </a:t>
            </a:r>
            <a:r>
              <a:rPr lang="en-US" altLang="zh-TW" dirty="0" err="1" smtClean="0">
                <a:ea typeface="標楷體" pitchFamily="65" charset="-120"/>
              </a:rPr>
              <a:t>mAh</a:t>
            </a:r>
            <a:endParaRPr lang="en-US" altLang="zh-TW" dirty="0" smtClean="0">
              <a:ea typeface="標楷體" pitchFamily="65" charset="-120"/>
            </a:endParaRPr>
          </a:p>
          <a:p>
            <a:r>
              <a:rPr lang="en-US" altLang="zh-TW" dirty="0" smtClean="0">
                <a:ea typeface="標楷體" pitchFamily="65" charset="-120"/>
              </a:rPr>
              <a:t> </a:t>
            </a:r>
            <a:r>
              <a:rPr lang="zh-TW" altLang="en-US" dirty="0" smtClean="0">
                <a:ea typeface="標楷體" pitchFamily="65" charset="-120"/>
              </a:rPr>
              <a:t>利用總電量去查</a:t>
            </a:r>
            <a:r>
              <a:rPr lang="en-US" altLang="zh-TW" dirty="0" smtClean="0">
                <a:ea typeface="標楷體" pitchFamily="65" charset="-120"/>
              </a:rPr>
              <a:t>ZCV table</a:t>
            </a:r>
            <a:r>
              <a:rPr lang="zh-TW" altLang="en-US" dirty="0" smtClean="0">
                <a:ea typeface="標楷體" pitchFamily="65" charset="-120"/>
              </a:rPr>
              <a:t>的</a:t>
            </a:r>
            <a:r>
              <a:rPr lang="en-US" altLang="zh-TW" dirty="0" smtClean="0">
                <a:ea typeface="標楷體" pitchFamily="65" charset="-120"/>
              </a:rPr>
              <a:t>OCV</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1090460" y="3501929"/>
            <a:ext cx="3012427" cy="1389733"/>
          </a:xfrm>
          <a:prstGeom prst="rect">
            <a:avLst/>
          </a:prstGeom>
          <a:noFill/>
          <a:ln w="9525">
            <a:noFill/>
            <a:miter lim="800000"/>
            <a:headEnd/>
            <a:tailEnd/>
          </a:ln>
        </p:spPr>
      </p:pic>
      <p:sp>
        <p:nvSpPr>
          <p:cNvPr id="27" name="Rectangle 26"/>
          <p:cNvSpPr/>
          <p:nvPr/>
        </p:nvSpPr>
        <p:spPr>
          <a:xfrm>
            <a:off x="1554009" y="4438650"/>
            <a:ext cx="636741" cy="3143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439710" y="4891662"/>
            <a:ext cx="1843240" cy="369332"/>
          </a:xfrm>
          <a:prstGeom prst="rect">
            <a:avLst/>
          </a:prstGeom>
          <a:noFill/>
        </p:spPr>
        <p:txBody>
          <a:bodyPr wrap="square" rtlCol="0">
            <a:spAutoFit/>
          </a:bodyPr>
          <a:lstStyle/>
          <a:p>
            <a:r>
              <a:rPr lang="en-US" altLang="zh-TW" dirty="0" smtClean="0">
                <a:solidFill>
                  <a:srgbClr val="FF0000"/>
                </a:solidFill>
                <a:latin typeface="+mj-lt"/>
                <a:ea typeface="標楷體" pitchFamily="65" charset="-120"/>
                <a:sym typeface="Wingdings" pitchFamily="2" charset="2"/>
              </a:rPr>
              <a:t>OCV</a:t>
            </a:r>
            <a:r>
              <a:rPr lang="zh-TW" altLang="en-US" dirty="0" smtClean="0">
                <a:solidFill>
                  <a:srgbClr val="FF0000"/>
                </a:solidFill>
                <a:latin typeface="+mj-lt"/>
                <a:ea typeface="標楷體" pitchFamily="65" charset="-120"/>
                <a:sym typeface="Wingdings" pitchFamily="2" charset="2"/>
              </a:rPr>
              <a:t>約為</a:t>
            </a:r>
            <a:r>
              <a:rPr lang="en-US" altLang="zh-TW" dirty="0" smtClean="0">
                <a:solidFill>
                  <a:srgbClr val="FF0000"/>
                </a:solidFill>
                <a:latin typeface="+mj-lt"/>
                <a:ea typeface="標楷體" pitchFamily="65" charset="-120"/>
                <a:sym typeface="Wingdings" pitchFamily="2" charset="2"/>
              </a:rPr>
              <a:t>3687mV</a:t>
            </a:r>
            <a:endParaRPr lang="en-US" dirty="0">
              <a:solidFill>
                <a:srgbClr val="FF0000"/>
              </a:solidFill>
              <a:latin typeface="+mj-lt"/>
              <a:ea typeface="標楷體" pitchFamily="65" charset="-120"/>
            </a:endParaRPr>
          </a:p>
        </p:txBody>
      </p:sp>
      <p:sp>
        <p:nvSpPr>
          <p:cNvPr id="29" name="Rectangle 28"/>
          <p:cNvSpPr/>
          <p:nvPr/>
        </p:nvSpPr>
        <p:spPr>
          <a:xfrm>
            <a:off x="2627103" y="4438650"/>
            <a:ext cx="527317" cy="3143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p:cNvCxnSpPr>
            <a:stCxn id="29" idx="1"/>
          </p:cNvCxnSpPr>
          <p:nvPr/>
        </p:nvCxnSpPr>
        <p:spPr>
          <a:xfrm flipH="1">
            <a:off x="2190750" y="4595813"/>
            <a:ext cx="436353" cy="158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2" name="Table 11"/>
          <p:cNvGraphicFramePr>
            <a:graphicFrameLocks noGrp="1"/>
          </p:cNvGraphicFramePr>
          <p:nvPr/>
        </p:nvGraphicFramePr>
        <p:xfrm>
          <a:off x="2627103" y="5318760"/>
          <a:ext cx="6429420" cy="1463040"/>
        </p:xfrm>
        <a:graphic>
          <a:graphicData uri="http://schemas.openxmlformats.org/drawingml/2006/table">
            <a:tbl>
              <a:tblPr firstRow="1" firstCol="1">
                <a:tableStyleId>{5C22544A-7EE6-4342-B048-85BDC9FD1C3A}</a:tableStyleId>
              </a:tblPr>
              <a:tblGrid>
                <a:gridCol w="1984356"/>
                <a:gridCol w="1121228"/>
                <a:gridCol w="1121229"/>
                <a:gridCol w="1131037"/>
                <a:gridCol w="1071570"/>
              </a:tblGrid>
              <a:tr h="305110">
                <a:tc>
                  <a:txBody>
                    <a:bodyPr/>
                    <a:lstStyle/>
                    <a:p>
                      <a:r>
                        <a:rPr lang="zh-CN" altLang="en-US" sz="1800" dirty="0" smtClean="0"/>
                        <a:t>重載測試結果</a:t>
                      </a:r>
                      <a:endParaRPr lang="zh-CN" altLang="en-US" sz="1800" dirty="0"/>
                    </a:p>
                  </a:txBody>
                  <a:tcPr/>
                </a:tc>
                <a:tc>
                  <a:txBody>
                    <a:bodyPr/>
                    <a:lstStyle/>
                    <a:p>
                      <a:r>
                        <a:rPr lang="en-US" altLang="zh-CN" sz="1800" dirty="0" smtClean="0"/>
                        <a:t>HOT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WARM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COOL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COLD</a:t>
                      </a:r>
                    </a:p>
                  </a:txBody>
                  <a:tcPr/>
                </a:tc>
              </a:tr>
              <a:tr h="183826">
                <a:tc>
                  <a:txBody>
                    <a:bodyPr/>
                    <a:lstStyle/>
                    <a:p>
                      <a:r>
                        <a:rPr lang="zh-CN" altLang="en-US" sz="1800" dirty="0" smtClean="0"/>
                        <a:t>溫度</a:t>
                      </a:r>
                      <a:r>
                        <a:rPr lang="en-US" altLang="zh-CN" sz="1800" dirty="0" smtClean="0"/>
                        <a:t>(℃)</a:t>
                      </a:r>
                      <a:endParaRPr lang="zh-CN" altLang="en-US" sz="1800" dirty="0"/>
                    </a:p>
                  </a:txBody>
                  <a:tcPr/>
                </a:tc>
                <a:tc>
                  <a:txBody>
                    <a:bodyPr/>
                    <a:lstStyle/>
                    <a:p>
                      <a:r>
                        <a:rPr lang="en-US" altLang="zh-CN" sz="1800" dirty="0" smtClean="0"/>
                        <a:t>40</a:t>
                      </a:r>
                      <a:endParaRPr lang="zh-CN" altLang="en-US" sz="1800" dirty="0"/>
                    </a:p>
                  </a:txBody>
                  <a:tcPr/>
                </a:tc>
                <a:tc>
                  <a:txBody>
                    <a:bodyPr/>
                    <a:lstStyle/>
                    <a:p>
                      <a:r>
                        <a:rPr lang="en-US" altLang="zh-CN" sz="1800" dirty="0" smtClean="0"/>
                        <a:t>25</a:t>
                      </a:r>
                      <a:endParaRPr lang="zh-CN" altLang="en-US" sz="1800" dirty="0"/>
                    </a:p>
                  </a:txBody>
                  <a:tcPr/>
                </a:tc>
                <a:tc>
                  <a:txBody>
                    <a:bodyPr/>
                    <a:lstStyle/>
                    <a:p>
                      <a:r>
                        <a:rPr lang="en-US" altLang="zh-CN" sz="1800" dirty="0" smtClean="0"/>
                        <a:t>0</a:t>
                      </a:r>
                      <a:endParaRPr lang="zh-CN" altLang="en-US" sz="1800" dirty="0"/>
                    </a:p>
                  </a:txBody>
                  <a:tcPr/>
                </a:tc>
                <a:tc>
                  <a:txBody>
                    <a:bodyPr/>
                    <a:lstStyle/>
                    <a:p>
                      <a:r>
                        <a:rPr lang="en-US" altLang="zh-CN" sz="1800" dirty="0" smtClean="0"/>
                        <a:t>-10</a:t>
                      </a:r>
                      <a:endParaRPr lang="zh-CN" altLang="en-US" sz="1800" dirty="0"/>
                    </a:p>
                  </a:txBody>
                  <a:tcPr/>
                </a:tc>
              </a:tr>
              <a:tr h="205736">
                <a:tc>
                  <a:txBody>
                    <a:bodyPr/>
                    <a:lstStyle/>
                    <a:p>
                      <a:r>
                        <a:rPr lang="zh-CN" altLang="en-US" sz="1800" dirty="0" smtClean="0"/>
                        <a:t>關機電壓</a:t>
                      </a:r>
                      <a:r>
                        <a:rPr lang="en-US" altLang="zh-CN" sz="1800" dirty="0" smtClean="0"/>
                        <a:t>(mV)</a:t>
                      </a:r>
                      <a:endParaRPr lang="zh-CN" altLang="en-US" sz="1800" dirty="0"/>
                    </a:p>
                  </a:txBody>
                  <a:tcPr/>
                </a:tc>
                <a:tc>
                  <a:txBody>
                    <a:bodyPr/>
                    <a:lstStyle/>
                    <a:p>
                      <a:r>
                        <a:rPr lang="en-US" altLang="zh-CN" sz="1800" dirty="0" smtClean="0"/>
                        <a:t>3657</a:t>
                      </a:r>
                      <a:endParaRPr lang="zh-CN" altLang="en-US" sz="1800" dirty="0"/>
                    </a:p>
                  </a:txBody>
                  <a:tcPr/>
                </a:tc>
                <a:tc>
                  <a:txBody>
                    <a:bodyPr/>
                    <a:lstStyle/>
                    <a:p>
                      <a:r>
                        <a:rPr lang="en-US" altLang="zh-CN" sz="1800" dirty="0" smtClean="0"/>
                        <a:t>3687</a:t>
                      </a:r>
                      <a:endParaRPr lang="zh-CN" altLang="en-US" sz="1800" dirty="0"/>
                    </a:p>
                  </a:txBody>
                  <a:tcPr/>
                </a:tc>
                <a:tc>
                  <a:txBody>
                    <a:bodyPr/>
                    <a:lstStyle/>
                    <a:p>
                      <a:r>
                        <a:rPr lang="en-US" altLang="zh-CN" sz="1800" dirty="0" smtClean="0"/>
                        <a:t>3854</a:t>
                      </a:r>
                      <a:endParaRPr lang="zh-CN" altLang="en-US" sz="1800" dirty="0"/>
                    </a:p>
                  </a:txBody>
                  <a:tcPr/>
                </a:tc>
                <a:tc>
                  <a:txBody>
                    <a:bodyPr/>
                    <a:lstStyle/>
                    <a:p>
                      <a:r>
                        <a:rPr lang="en-US" altLang="zh-CN" sz="1800" dirty="0" smtClean="0"/>
                        <a:t>4080</a:t>
                      </a:r>
                      <a:endParaRPr lang="zh-CN" altLang="en-US" sz="1800" dirty="0"/>
                    </a:p>
                  </a:txBody>
                  <a:tcPr/>
                </a:tc>
              </a:tr>
              <a:tr h="156208">
                <a:tc>
                  <a:txBody>
                    <a:bodyPr/>
                    <a:lstStyle/>
                    <a:p>
                      <a:r>
                        <a:rPr lang="zh-CN" altLang="en-US" sz="1800" dirty="0" smtClean="0"/>
                        <a:t>重載平均電流</a:t>
                      </a:r>
                      <a:r>
                        <a:rPr lang="en-US" altLang="zh-CN" sz="1800" dirty="0" smtClean="0"/>
                        <a:t>(</a:t>
                      </a:r>
                      <a:r>
                        <a:rPr lang="en-US" altLang="zh-CN" sz="1800" dirty="0" err="1" smtClean="0"/>
                        <a:t>mA</a:t>
                      </a:r>
                      <a:r>
                        <a:rPr lang="en-US" altLang="zh-CN" sz="1800" dirty="0" smtClean="0"/>
                        <a:t>)</a:t>
                      </a:r>
                      <a:endParaRPr lang="zh-CN" altLang="en-US" sz="1800" dirty="0"/>
                    </a:p>
                  </a:txBody>
                  <a:tcPr/>
                </a:tc>
                <a:tc>
                  <a:txBody>
                    <a:bodyPr/>
                    <a:lstStyle/>
                    <a:p>
                      <a:r>
                        <a:rPr lang="en-US" altLang="zh-CN" sz="1800" dirty="0" smtClean="0"/>
                        <a:t>1467.2</a:t>
                      </a:r>
                      <a:endParaRPr lang="zh-CN" altLang="en-US" sz="1800" dirty="0"/>
                    </a:p>
                  </a:txBody>
                  <a:tcPr/>
                </a:tc>
                <a:tc>
                  <a:txBody>
                    <a:bodyPr/>
                    <a:lstStyle/>
                    <a:p>
                      <a:r>
                        <a:rPr lang="en-US" altLang="zh-CN" sz="1800" dirty="0" smtClean="0"/>
                        <a:t>1148.9</a:t>
                      </a:r>
                      <a:endParaRPr lang="zh-CN" altLang="en-US" sz="1800" dirty="0"/>
                    </a:p>
                  </a:txBody>
                  <a:tcPr/>
                </a:tc>
                <a:tc>
                  <a:txBody>
                    <a:bodyPr/>
                    <a:lstStyle/>
                    <a:p>
                      <a:r>
                        <a:rPr lang="en-US" altLang="zh-CN" sz="1800" dirty="0" smtClean="0"/>
                        <a:t>1238.8</a:t>
                      </a:r>
                      <a:endParaRPr lang="zh-CN" altLang="en-US" sz="1800" dirty="0"/>
                    </a:p>
                  </a:txBody>
                  <a:tcPr/>
                </a:tc>
                <a:tc>
                  <a:txBody>
                    <a:bodyPr/>
                    <a:lstStyle/>
                    <a:p>
                      <a:r>
                        <a:rPr lang="en-US" altLang="zh-CN" sz="1800" dirty="0" smtClean="0"/>
                        <a:t>1324.9</a:t>
                      </a:r>
                      <a:endParaRPr lang="zh-CN" altLang="en-US" sz="1800" dirty="0"/>
                    </a:p>
                  </a:txBody>
                  <a:tcPr/>
                </a:tc>
              </a:tr>
            </a:tbl>
          </a:graphicData>
        </a:graphic>
      </p:graphicFrame>
      <p:sp>
        <p:nvSpPr>
          <p:cNvPr id="32" name="Rectangle 31"/>
          <p:cNvSpPr/>
          <p:nvPr/>
        </p:nvSpPr>
        <p:spPr>
          <a:xfrm>
            <a:off x="5663599" y="6038850"/>
            <a:ext cx="1207101" cy="39687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16</a:t>
            </a:fld>
            <a:endParaRPr lang="en-US"/>
          </a:p>
        </p:txBody>
      </p:sp>
      <p:sp>
        <p:nvSpPr>
          <p:cNvPr id="4" name="Content Placeholder 3"/>
          <p:cNvSpPr>
            <a:spLocks noGrp="1"/>
          </p:cNvSpPr>
          <p:nvPr>
            <p:ph sz="quarter" idx="13"/>
          </p:nvPr>
        </p:nvSpPr>
        <p:spPr/>
        <p:txBody>
          <a:bodyPr/>
          <a:lstStyle/>
          <a:p>
            <a:r>
              <a:rPr lang="zh-TW" altLang="en-US" dirty="0" smtClean="0">
                <a:latin typeface="標楷體" pitchFamily="65" charset="-120"/>
                <a:ea typeface="標楷體" pitchFamily="65" charset="-120"/>
              </a:rPr>
              <a:t>依照不同平台填入關機電壓</a:t>
            </a:r>
            <a:endParaRPr lang="en-US" altLang="zh-TW" dirty="0" smtClean="0">
              <a:latin typeface="標楷體" pitchFamily="65" charset="-120"/>
              <a:ea typeface="標楷體" pitchFamily="65" charset="-120"/>
            </a:endParaRPr>
          </a:p>
          <a:p>
            <a:pPr lvl="1"/>
            <a:r>
              <a:rPr lang="en-US" altLang="zh-TW" dirty="0" smtClean="0">
                <a:ea typeface="標楷體" pitchFamily="65" charset="-120"/>
              </a:rPr>
              <a:t>MT6797</a:t>
            </a:r>
            <a:r>
              <a:rPr lang="zh-TW" altLang="en-US" dirty="0" smtClean="0">
                <a:ea typeface="標楷體" pitchFamily="65" charset="-120"/>
              </a:rPr>
              <a:t>關機電壓填入</a:t>
            </a:r>
            <a:r>
              <a:rPr lang="en-US" altLang="zh-TW" dirty="0" smtClean="0">
                <a:solidFill>
                  <a:srgbClr val="FF0000"/>
                </a:solidFill>
                <a:ea typeface="標楷體" pitchFamily="65" charset="-120"/>
              </a:rPr>
              <a:t>3100mV</a:t>
            </a:r>
          </a:p>
        </p:txBody>
      </p:sp>
      <p:pic>
        <p:nvPicPr>
          <p:cNvPr id="11267" name="Picture 3"/>
          <p:cNvPicPr>
            <a:picLocks noChangeAspect="1" noChangeArrowheads="1"/>
          </p:cNvPicPr>
          <p:nvPr/>
        </p:nvPicPr>
        <p:blipFill>
          <a:blip r:embed="rId2"/>
          <a:srcRect/>
          <a:stretch>
            <a:fillRect/>
          </a:stretch>
        </p:blipFill>
        <p:spPr bwMode="auto">
          <a:xfrm>
            <a:off x="457200" y="3143250"/>
            <a:ext cx="8143875" cy="2619375"/>
          </a:xfrm>
          <a:prstGeom prst="rect">
            <a:avLst/>
          </a:prstGeom>
          <a:noFill/>
          <a:ln w="9525">
            <a:noFill/>
            <a:miter lim="800000"/>
            <a:headEnd/>
            <a:tailEnd/>
          </a:ln>
        </p:spPr>
      </p:pic>
      <p:sp>
        <p:nvSpPr>
          <p:cNvPr id="11" name="Rectangle 10"/>
          <p:cNvSpPr/>
          <p:nvPr/>
        </p:nvSpPr>
        <p:spPr>
          <a:xfrm>
            <a:off x="2087503" y="4513526"/>
            <a:ext cx="2190749" cy="188409"/>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17</a:t>
            </a:fld>
            <a:endParaRPr lang="en-US"/>
          </a:p>
        </p:txBody>
      </p:sp>
      <p:pic>
        <p:nvPicPr>
          <p:cNvPr id="14" name="Picture 3"/>
          <p:cNvPicPr>
            <a:picLocks noChangeAspect="1" noChangeArrowheads="1"/>
          </p:cNvPicPr>
          <p:nvPr/>
        </p:nvPicPr>
        <p:blipFill>
          <a:blip r:embed="rId2"/>
          <a:srcRect/>
          <a:stretch>
            <a:fillRect/>
          </a:stretch>
        </p:blipFill>
        <p:spPr bwMode="auto">
          <a:xfrm>
            <a:off x="1320066" y="2423963"/>
            <a:ext cx="6573329" cy="2114229"/>
          </a:xfrm>
          <a:prstGeom prst="rect">
            <a:avLst/>
          </a:prstGeom>
          <a:noFill/>
          <a:ln w="9525">
            <a:noFill/>
            <a:miter lim="800000"/>
            <a:headEnd/>
            <a:tailEnd/>
          </a:ln>
        </p:spPr>
      </p:pic>
      <p:sp>
        <p:nvSpPr>
          <p:cNvPr id="16" name="Rectangle 15"/>
          <p:cNvSpPr/>
          <p:nvPr/>
        </p:nvSpPr>
        <p:spPr>
          <a:xfrm>
            <a:off x="4375346" y="4252250"/>
            <a:ext cx="462770" cy="2547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9"/>
          <p:cNvSpPr>
            <a:spLocks noGrp="1"/>
          </p:cNvSpPr>
          <p:nvPr>
            <p:ph sz="quarter" idx="13"/>
          </p:nvPr>
        </p:nvSpPr>
        <p:spPr/>
        <p:txBody>
          <a:bodyPr>
            <a:normAutofit/>
          </a:bodyPr>
          <a:lstStyle/>
          <a:p>
            <a:r>
              <a:rPr lang="zh-TW" altLang="en-US" dirty="0" smtClean="0">
                <a:latin typeface="標楷體" pitchFamily="65" charset="-120"/>
                <a:ea typeface="標楷體" pitchFamily="65" charset="-120"/>
              </a:rPr>
              <a:t>按下計算</a:t>
            </a:r>
            <a:endParaRPr lang="en-US" altLang="en-US" dirty="0" smtClean="0">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18</a:t>
            </a:fld>
            <a:endParaRPr lang="en-US"/>
          </a:p>
        </p:txBody>
      </p:sp>
      <p:sp>
        <p:nvSpPr>
          <p:cNvPr id="8" name="Content Placeholder 7"/>
          <p:cNvSpPr>
            <a:spLocks noGrp="1"/>
          </p:cNvSpPr>
          <p:nvPr>
            <p:ph sz="quarter" idx="13"/>
          </p:nvPr>
        </p:nvSpPr>
        <p:spPr/>
        <p:txBody>
          <a:bodyPr>
            <a:normAutofit/>
          </a:bodyPr>
          <a:lstStyle/>
          <a:p>
            <a:r>
              <a:rPr lang="zh-TW" altLang="en-US" dirty="0" smtClean="0">
                <a:latin typeface="+mj-lt"/>
                <a:ea typeface="標楷體" pitchFamily="65" charset="-120"/>
              </a:rPr>
              <a:t>若要微調低溫</a:t>
            </a:r>
            <a:r>
              <a:rPr lang="en-US" altLang="zh-TW" dirty="0" smtClean="0">
                <a:latin typeface="+mj-lt"/>
                <a:ea typeface="標楷體" pitchFamily="65" charset="-120"/>
              </a:rPr>
              <a:t>0%</a:t>
            </a:r>
            <a:r>
              <a:rPr lang="zh-TW" altLang="en-US" dirty="0" smtClean="0">
                <a:latin typeface="+mj-lt"/>
                <a:ea typeface="標楷體" pitchFamily="65" charset="-120"/>
              </a:rPr>
              <a:t>參數，請選擇是</a:t>
            </a:r>
            <a:endParaRPr lang="en-US" altLang="en-US" dirty="0" smtClean="0">
              <a:latin typeface="+mj-lt"/>
              <a:ea typeface="標楷體" pitchFamily="65" charset="-120"/>
            </a:endParaRPr>
          </a:p>
        </p:txBody>
      </p:sp>
      <p:pic>
        <p:nvPicPr>
          <p:cNvPr id="10" name="Picture 3"/>
          <p:cNvPicPr>
            <a:picLocks noChangeAspect="1" noChangeArrowheads="1"/>
          </p:cNvPicPr>
          <p:nvPr/>
        </p:nvPicPr>
        <p:blipFill>
          <a:blip r:embed="rId2"/>
          <a:srcRect/>
          <a:stretch>
            <a:fillRect/>
          </a:stretch>
        </p:blipFill>
        <p:spPr bwMode="auto">
          <a:xfrm>
            <a:off x="1461905" y="2460802"/>
            <a:ext cx="5391510" cy="1716920"/>
          </a:xfrm>
          <a:prstGeom prst="rect">
            <a:avLst/>
          </a:prstGeom>
          <a:noFill/>
          <a:ln w="9525">
            <a:noFill/>
            <a:miter lim="800000"/>
            <a:headEnd/>
            <a:tailEnd/>
          </a:ln>
        </p:spPr>
      </p:pic>
      <p:sp>
        <p:nvSpPr>
          <p:cNvPr id="11" name="Rectangle 10"/>
          <p:cNvSpPr/>
          <p:nvPr/>
        </p:nvSpPr>
        <p:spPr>
          <a:xfrm>
            <a:off x="3409950" y="3429000"/>
            <a:ext cx="504825" cy="18097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5400000">
            <a:off x="4088239" y="4169777"/>
            <a:ext cx="294661"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3"/>
          <a:srcRect/>
          <a:stretch>
            <a:fillRect/>
          </a:stretch>
        </p:blipFill>
        <p:spPr bwMode="auto">
          <a:xfrm>
            <a:off x="1461905" y="4544256"/>
            <a:ext cx="5391510" cy="1699911"/>
          </a:xfrm>
          <a:prstGeom prst="rect">
            <a:avLst/>
          </a:prstGeom>
          <a:noFill/>
          <a:ln w="9525">
            <a:noFill/>
            <a:miter lim="800000"/>
            <a:headEnd/>
            <a:tailEnd/>
          </a:ln>
        </p:spPr>
      </p:pic>
      <p:sp>
        <p:nvSpPr>
          <p:cNvPr id="17" name="Rectangle 16"/>
          <p:cNvSpPr/>
          <p:nvPr/>
        </p:nvSpPr>
        <p:spPr>
          <a:xfrm>
            <a:off x="3008637" y="5520905"/>
            <a:ext cx="504825" cy="18097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19</a:t>
            </a:fld>
            <a:endParaRPr lang="en-US"/>
          </a:p>
        </p:txBody>
      </p:sp>
      <p:sp>
        <p:nvSpPr>
          <p:cNvPr id="4" name="Content Placeholder 3"/>
          <p:cNvSpPr>
            <a:spLocks noGrp="1"/>
          </p:cNvSpPr>
          <p:nvPr>
            <p:ph sz="quarter" idx="13"/>
          </p:nvPr>
        </p:nvSpPr>
        <p:spPr/>
        <p:txBody>
          <a:bodyPr>
            <a:normAutofit/>
          </a:bodyPr>
          <a:lstStyle/>
          <a:p>
            <a:r>
              <a:rPr lang="zh-TW" altLang="en-US" dirty="0" smtClean="0">
                <a:latin typeface="+mj-lt"/>
                <a:ea typeface="標楷體" pitchFamily="65" charset="-120"/>
              </a:rPr>
              <a:t>最終</a:t>
            </a:r>
            <a:r>
              <a:rPr lang="en-US" altLang="zh-TW" dirty="0" smtClean="0">
                <a:latin typeface="+mj-lt"/>
                <a:ea typeface="標楷體" pitchFamily="65" charset="-120"/>
              </a:rPr>
              <a:t>.H</a:t>
            </a:r>
            <a:r>
              <a:rPr lang="zh-TW" altLang="en-US" dirty="0" smtClean="0">
                <a:latin typeface="+mj-lt"/>
                <a:ea typeface="標楷體" pitchFamily="65" charset="-120"/>
              </a:rPr>
              <a:t>位置在與</a:t>
            </a:r>
            <a:r>
              <a:rPr lang="en-US" altLang="zh-TW" dirty="0" smtClean="0">
                <a:latin typeface="+mj-lt"/>
                <a:ea typeface="標楷體" pitchFamily="65" charset="-120"/>
              </a:rPr>
              <a:t>tool</a:t>
            </a:r>
            <a:r>
              <a:rPr lang="zh-TW" altLang="en-US" dirty="0" smtClean="0">
                <a:latin typeface="+mj-lt"/>
                <a:ea typeface="標楷體" pitchFamily="65" charset="-120"/>
              </a:rPr>
              <a:t>同個資料夾下的</a:t>
            </a:r>
            <a:r>
              <a:rPr lang="en-US" altLang="zh-TW" dirty="0" smtClean="0">
                <a:latin typeface="+mj-lt"/>
                <a:ea typeface="標楷體" pitchFamily="65" charset="-120"/>
              </a:rPr>
              <a:t> “</a:t>
            </a:r>
            <a:r>
              <a:rPr lang="en-US" altLang="zh-TW" dirty="0" err="1" smtClean="0">
                <a:latin typeface="+mj-lt"/>
                <a:ea typeface="標楷體" pitchFamily="65" charset="-120"/>
              </a:rPr>
              <a:t>newFiles</a:t>
            </a:r>
            <a:r>
              <a:rPr lang="en-US" altLang="zh-TW" dirty="0" smtClean="0">
                <a:latin typeface="+mj-lt"/>
                <a:ea typeface="標楷體" pitchFamily="65" charset="-120"/>
              </a:rPr>
              <a:t>”</a:t>
            </a:r>
            <a:r>
              <a:rPr lang="zh-TW" altLang="en-US" dirty="0" smtClean="0">
                <a:latin typeface="+mj-lt"/>
                <a:ea typeface="標楷體" pitchFamily="65" charset="-120"/>
              </a:rPr>
              <a:t>裡頭</a:t>
            </a:r>
            <a:endParaRPr lang="en-US" altLang="en-US" dirty="0" smtClean="0">
              <a:latin typeface="+mj-lt"/>
              <a:ea typeface="標楷體" pitchFamily="65" charset="-120"/>
            </a:endParaRPr>
          </a:p>
        </p:txBody>
      </p:sp>
      <p:pic>
        <p:nvPicPr>
          <p:cNvPr id="5" name="Picture 5"/>
          <p:cNvPicPr>
            <a:picLocks noChangeAspect="1" noChangeArrowheads="1"/>
          </p:cNvPicPr>
          <p:nvPr/>
        </p:nvPicPr>
        <p:blipFill>
          <a:blip r:embed="rId2"/>
          <a:srcRect/>
          <a:stretch>
            <a:fillRect/>
          </a:stretch>
        </p:blipFill>
        <p:spPr bwMode="auto">
          <a:xfrm>
            <a:off x="1159981" y="3416061"/>
            <a:ext cx="6711744" cy="2116173"/>
          </a:xfrm>
          <a:prstGeom prst="rect">
            <a:avLst/>
          </a:prstGeom>
          <a:noFill/>
          <a:ln w="9525">
            <a:noFill/>
            <a:miter lim="800000"/>
            <a:headEnd/>
            <a:tailEnd/>
          </a:ln>
        </p:spPr>
      </p:pic>
      <p:sp>
        <p:nvSpPr>
          <p:cNvPr id="6" name="Rectangle 5"/>
          <p:cNvSpPr/>
          <p:nvPr/>
        </p:nvSpPr>
        <p:spPr>
          <a:xfrm>
            <a:off x="3828147" y="4304581"/>
            <a:ext cx="1106162" cy="22529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3"/>
            <a:ext cx="8229600" cy="792088"/>
          </a:xfrm>
        </p:spPr>
        <p:txBody>
          <a:bodyPr>
            <a:normAutofit/>
          </a:bodyPr>
          <a:lstStyle/>
          <a:p>
            <a:pPr algn="l"/>
            <a:r>
              <a:rPr lang="en-US" dirty="0" smtClean="0"/>
              <a:t>Revision History</a:t>
            </a:r>
            <a:endParaRPr lang="en-US" dirty="0"/>
          </a:p>
        </p:txBody>
      </p:sp>
      <p:graphicFrame>
        <p:nvGraphicFramePr>
          <p:cNvPr id="4" name="Table 3"/>
          <p:cNvGraphicFramePr>
            <a:graphicFrameLocks noGrp="1"/>
          </p:cNvGraphicFramePr>
          <p:nvPr/>
        </p:nvGraphicFramePr>
        <p:xfrm>
          <a:off x="285720" y="1320172"/>
          <a:ext cx="8041851" cy="1706880"/>
        </p:xfrm>
        <a:graphic>
          <a:graphicData uri="http://schemas.openxmlformats.org/drawingml/2006/table">
            <a:tbl>
              <a:tblPr firstRow="1" bandRow="1">
                <a:tableStyleId>{5C22544A-7EE6-4342-B048-85BDC9FD1C3A}</a:tableStyleId>
              </a:tblPr>
              <a:tblGrid>
                <a:gridCol w="1027684"/>
                <a:gridCol w="1209993"/>
                <a:gridCol w="1439003"/>
                <a:gridCol w="4365171"/>
              </a:tblGrid>
              <a:tr h="221509">
                <a:tc>
                  <a:txBody>
                    <a:bodyPr/>
                    <a:lstStyle/>
                    <a:p>
                      <a:r>
                        <a:rPr lang="en-US" dirty="0" smtClean="0"/>
                        <a:t>Revision</a:t>
                      </a:r>
                      <a:endParaRPr lang="en-US" dirty="0"/>
                    </a:p>
                  </a:txBody>
                  <a:tcPr/>
                </a:tc>
                <a:tc>
                  <a:txBody>
                    <a:bodyPr/>
                    <a:lstStyle/>
                    <a:p>
                      <a:r>
                        <a:rPr lang="en-US" dirty="0" smtClean="0"/>
                        <a:t>Data </a:t>
                      </a:r>
                      <a:endParaRPr lang="en-US" dirty="0"/>
                    </a:p>
                  </a:txBody>
                  <a:tcPr/>
                </a:tc>
                <a:tc>
                  <a:txBody>
                    <a:bodyPr/>
                    <a:lstStyle/>
                    <a:p>
                      <a:r>
                        <a:rPr lang="en-US" altLang="zh-CN" sz="1800" dirty="0" smtClean="0">
                          <a:ea typeface="黑体" pitchFamily="2" charset="-122"/>
                        </a:rPr>
                        <a:t>Author</a:t>
                      </a:r>
                      <a:endParaRPr lang="en-US" dirty="0"/>
                    </a:p>
                  </a:txBody>
                  <a:tcPr/>
                </a:tc>
                <a:tc>
                  <a:txBody>
                    <a:bodyPr/>
                    <a:lstStyle/>
                    <a:p>
                      <a:r>
                        <a:rPr lang="en-US" altLang="zh-CN" dirty="0" smtClean="0"/>
                        <a:t>Note</a:t>
                      </a:r>
                      <a:endParaRPr lang="en-US" dirty="0"/>
                    </a:p>
                  </a:txBody>
                  <a:tcPr/>
                </a:tc>
              </a:tr>
              <a:tr h="221509">
                <a:tc>
                  <a:txBody>
                    <a:bodyPr/>
                    <a:lstStyle/>
                    <a:p>
                      <a:r>
                        <a:rPr lang="en-US" sz="1600" dirty="0" smtClean="0"/>
                        <a:t>V1.0</a:t>
                      </a:r>
                      <a:endParaRPr lang="en-US" sz="1600" dirty="0"/>
                    </a:p>
                  </a:txBody>
                  <a:tcPr/>
                </a:tc>
                <a:tc>
                  <a:txBody>
                    <a:bodyPr/>
                    <a:lstStyle/>
                    <a:p>
                      <a:r>
                        <a:rPr lang="en-US" sz="1600" dirty="0" smtClean="0"/>
                        <a:t>07/21/2015</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ea typeface="新細明體" pitchFamily="18" charset="-120"/>
                        </a:rPr>
                        <a:t>Filby Horng</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a:t>
                      </a:r>
                      <a:r>
                        <a:rPr lang="en-US" sz="1600" baseline="30000" dirty="0" smtClean="0"/>
                        <a:t>st</a:t>
                      </a:r>
                      <a:r>
                        <a:rPr lang="en-US" sz="1600" dirty="0" smtClean="0"/>
                        <a:t> version for customer</a:t>
                      </a:r>
                    </a:p>
                  </a:txBody>
                  <a:tcPr anchor="ctr"/>
                </a:tc>
              </a:tr>
              <a:tr h="221509">
                <a:tc>
                  <a:txBody>
                    <a:bodyPr/>
                    <a:lstStyle/>
                    <a:p>
                      <a:r>
                        <a:rPr lang="en-US" sz="1600" dirty="0" smtClean="0"/>
                        <a:t>V1.1</a:t>
                      </a:r>
                      <a:endParaRPr lang="en-US" sz="1600" dirty="0"/>
                    </a:p>
                  </a:txBody>
                  <a:tcPr/>
                </a:tc>
                <a:tc>
                  <a:txBody>
                    <a:bodyPr/>
                    <a:lstStyle/>
                    <a:p>
                      <a:r>
                        <a:rPr lang="en-US" sz="1600" dirty="0" smtClean="0"/>
                        <a:t>09/02/2015</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Filby</a:t>
                      </a:r>
                      <a:r>
                        <a:rPr lang="en-US" sz="1600" baseline="0" dirty="0" smtClean="0"/>
                        <a:t> Horng</a:t>
                      </a:r>
                      <a:endParaRPr lang="en-US" sz="1600"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增加流程圖，修改重載測試手法</a:t>
                      </a:r>
                      <a:r>
                        <a:rPr lang="en-US" altLang="zh-CN" sz="1600" dirty="0" smtClean="0"/>
                        <a:t>step6/9</a:t>
                      </a:r>
                      <a:endParaRPr lang="en-US" sz="1600" dirty="0" smtClean="0"/>
                    </a:p>
                  </a:txBody>
                  <a:tcPr anchor="ctr"/>
                </a:tc>
              </a:tr>
              <a:tr h="221509">
                <a:tc>
                  <a:txBody>
                    <a:bodyPr/>
                    <a:lstStyle/>
                    <a:p>
                      <a:r>
                        <a:rPr lang="en-US" sz="1600" dirty="0" smtClean="0"/>
                        <a:t>V2.0</a:t>
                      </a:r>
                      <a:endParaRPr lang="en-US" sz="1600" dirty="0"/>
                    </a:p>
                  </a:txBody>
                  <a:tcPr/>
                </a:tc>
                <a:tc>
                  <a:txBody>
                    <a:bodyPr/>
                    <a:lstStyle/>
                    <a:p>
                      <a:r>
                        <a:rPr lang="en-US" sz="1600" dirty="0" smtClean="0"/>
                        <a:t>11/16/2015</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Filby</a:t>
                      </a:r>
                      <a:r>
                        <a:rPr lang="en-US" altLang="zh-CN" sz="1600" baseline="0" dirty="0" smtClean="0"/>
                        <a:t> Horng</a:t>
                      </a:r>
                      <a:endParaRPr lang="en-US" altLang="zh-CN" sz="1600"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精简</a:t>
                      </a:r>
                      <a:r>
                        <a:rPr lang="en-US" altLang="zh-CN" sz="1600" dirty="0" smtClean="0"/>
                        <a:t>step8</a:t>
                      </a:r>
                      <a:r>
                        <a:rPr lang="zh-CN" altLang="en-US" sz="1600" dirty="0" smtClean="0"/>
                        <a:t>之后的步骤</a:t>
                      </a:r>
                      <a:endParaRPr lang="en-US" altLang="zh-CN" sz="1600" dirty="0" smtClean="0"/>
                    </a:p>
                  </a:txBody>
                  <a:tcPr anchor="ctr"/>
                </a:tc>
              </a:tr>
              <a:tr h="221509">
                <a:tc>
                  <a:txBody>
                    <a:bodyPr/>
                    <a:lstStyle/>
                    <a:p>
                      <a:r>
                        <a:rPr lang="en-US" sz="1600" dirty="0" smtClean="0"/>
                        <a:t>V2.1</a:t>
                      </a:r>
                      <a:endParaRPr lang="en-US" sz="1600" dirty="0"/>
                    </a:p>
                  </a:txBody>
                  <a:tcPr/>
                </a:tc>
                <a:tc>
                  <a:txBody>
                    <a:bodyPr/>
                    <a:lstStyle/>
                    <a:p>
                      <a:r>
                        <a:rPr lang="en-US" sz="1600" dirty="0" smtClean="0"/>
                        <a:t>01/08/2016</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Cherry Chiu</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600" dirty="0" smtClean="0"/>
                        <a:t>增加</a:t>
                      </a:r>
                      <a:r>
                        <a:rPr lang="en-US" altLang="zh-TW" sz="1600" dirty="0" smtClean="0"/>
                        <a:t>DLPT</a:t>
                      </a:r>
                      <a:r>
                        <a:rPr lang="zh-TW" altLang="en-US" sz="1600" dirty="0" smtClean="0"/>
                        <a:t>開關機條件實驗步驟</a:t>
                      </a:r>
                      <a:endParaRPr lang="en-US" altLang="zh-CN" sz="1600" dirty="0" smtClean="0"/>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20</a:t>
            </a:fld>
            <a:endParaRPr lang="en-US" dirty="0"/>
          </a:p>
        </p:txBody>
      </p:sp>
      <p:sp>
        <p:nvSpPr>
          <p:cNvPr id="4" name="Content Placeholder 3"/>
          <p:cNvSpPr>
            <a:spLocks noGrp="1"/>
          </p:cNvSpPr>
          <p:nvPr>
            <p:ph sz="quarter" idx="13"/>
          </p:nvPr>
        </p:nvSpPr>
        <p:spPr>
          <a:xfrm>
            <a:off x="457200" y="1579033"/>
            <a:ext cx="8229600" cy="4331760"/>
          </a:xfrm>
        </p:spPr>
        <p:txBody>
          <a:bodyPr>
            <a:normAutofit/>
          </a:bodyPr>
          <a:lstStyle/>
          <a:p>
            <a:r>
              <a:rPr lang="zh-TW" altLang="en-US" dirty="0" smtClean="0">
                <a:latin typeface="+mj-lt"/>
                <a:ea typeface="標楷體" pitchFamily="65" charset="-120"/>
              </a:rPr>
              <a:t>建議將各參數調整完後可實際用手機在各個溫度進行一次完整的充放電實驗微調</a:t>
            </a:r>
            <a:r>
              <a:rPr lang="en-US" altLang="zh-TW" dirty="0" smtClean="0">
                <a:ea typeface="標楷體" pitchFamily="65" charset="-120"/>
              </a:rPr>
              <a:t>BATTERYPSEUDO1</a:t>
            </a:r>
            <a:endParaRPr lang="en-US" altLang="en-US" dirty="0" smtClean="0">
              <a:latin typeface="+mj-lt"/>
              <a:ea typeface="標楷體" pitchFamily="65" charset="-120"/>
            </a:endParaRPr>
          </a:p>
        </p:txBody>
      </p:sp>
      <p:pic>
        <p:nvPicPr>
          <p:cNvPr id="7" name="Picture 2"/>
          <p:cNvPicPr>
            <a:picLocks noChangeAspect="1" noChangeArrowheads="1"/>
          </p:cNvPicPr>
          <p:nvPr/>
        </p:nvPicPr>
        <p:blipFill>
          <a:blip r:embed="rId2"/>
          <a:srcRect/>
          <a:stretch>
            <a:fillRect/>
          </a:stretch>
        </p:blipFill>
        <p:spPr bwMode="auto">
          <a:xfrm>
            <a:off x="457200" y="3272251"/>
            <a:ext cx="8125016" cy="2601140"/>
          </a:xfrm>
          <a:prstGeom prst="rect">
            <a:avLst/>
          </a:prstGeom>
          <a:noFill/>
          <a:ln w="9525">
            <a:noFill/>
            <a:miter lim="800000"/>
            <a:headEnd/>
            <a:tailEnd/>
          </a:ln>
        </p:spPr>
      </p:pic>
      <p:sp>
        <p:nvSpPr>
          <p:cNvPr id="8" name="Rectangle 7"/>
          <p:cNvSpPr/>
          <p:nvPr/>
        </p:nvSpPr>
        <p:spPr>
          <a:xfrm>
            <a:off x="1814150" y="4954114"/>
            <a:ext cx="1248227" cy="54834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文字方塊 8"/>
          <p:cNvSpPr txBox="1"/>
          <p:nvPr/>
        </p:nvSpPr>
        <p:spPr>
          <a:xfrm>
            <a:off x="1814151" y="6057900"/>
            <a:ext cx="6768066" cy="369332"/>
          </a:xfrm>
          <a:prstGeom prst="rect">
            <a:avLst/>
          </a:prstGeom>
          <a:noFill/>
        </p:spPr>
        <p:txBody>
          <a:bodyPr wrap="square" rtlCol="0">
            <a:spAutoFit/>
          </a:bodyPr>
          <a:lstStyle/>
          <a:p>
            <a:r>
              <a:rPr lang="zh-TW" altLang="en-US" dirty="0" smtClean="0">
                <a:solidFill>
                  <a:srgbClr val="FF0000"/>
                </a:solidFill>
                <a:ea typeface="標楷體" pitchFamily="65" charset="-120"/>
              </a:rPr>
              <a:t>若</a:t>
            </a:r>
            <a:r>
              <a:rPr lang="en-US" altLang="zh-TW" dirty="0" smtClean="0">
                <a:solidFill>
                  <a:srgbClr val="FF0000"/>
                </a:solidFill>
                <a:ea typeface="標楷體" pitchFamily="65" charset="-120"/>
              </a:rPr>
              <a:t>BATTERYPSEUDO1(%) &gt; 5</a:t>
            </a:r>
            <a:r>
              <a:rPr lang="en-US" altLang="zh-TW" dirty="0" smtClean="0">
                <a:solidFill>
                  <a:srgbClr val="FF0000"/>
                </a:solidFill>
                <a:ea typeface="標楷體" pitchFamily="65" charset="-120"/>
              </a:rPr>
              <a:t>,</a:t>
            </a:r>
            <a:r>
              <a:rPr lang="zh-TW" altLang="en-US" dirty="0" smtClean="0">
                <a:solidFill>
                  <a:srgbClr val="FF0000"/>
                </a:solidFill>
                <a:ea typeface="標楷體" pitchFamily="65" charset="-120"/>
              </a:rPr>
              <a:t>注意導入流程</a:t>
            </a:r>
            <a:r>
              <a:rPr lang="en-US" altLang="zh-TW" dirty="0" smtClean="0">
                <a:solidFill>
                  <a:srgbClr val="FF0000"/>
                </a:solidFill>
                <a:ea typeface="標楷體" pitchFamily="65" charset="-120"/>
              </a:rPr>
              <a:t>,</a:t>
            </a:r>
            <a:r>
              <a:rPr lang="zh-TW" altLang="en-US" dirty="0" smtClean="0">
                <a:solidFill>
                  <a:srgbClr val="FF0000"/>
                </a:solidFill>
                <a:ea typeface="標楷體" pitchFamily="65" charset="-120"/>
              </a:rPr>
              <a:t>請</a:t>
            </a:r>
            <a:r>
              <a:rPr lang="zh-TW" altLang="en-US" dirty="0" smtClean="0">
                <a:solidFill>
                  <a:srgbClr val="FF0000"/>
                </a:solidFill>
                <a:ea typeface="標楷體" pitchFamily="65" charset="-120"/>
              </a:rPr>
              <a:t>聯絡</a:t>
            </a:r>
            <a:r>
              <a:rPr lang="en-US" altLang="zh-TW" dirty="0" smtClean="0">
                <a:solidFill>
                  <a:srgbClr val="FF0000"/>
                </a:solidFill>
                <a:ea typeface="標楷體" pitchFamily="65" charset="-120"/>
              </a:rPr>
              <a:t>ACS</a:t>
            </a:r>
            <a:r>
              <a:rPr lang="zh-TW" altLang="en-US" dirty="0" smtClean="0">
                <a:solidFill>
                  <a:srgbClr val="FF0000"/>
                </a:solidFill>
                <a:ea typeface="標楷體" pitchFamily="65" charset="-120"/>
              </a:rPr>
              <a:t>協助分析</a:t>
            </a:r>
            <a:endParaRPr lang="zh-TW" altLang="en-US" dirty="0">
              <a:solidFill>
                <a:srgbClr val="FF0000"/>
              </a:solidFill>
              <a:ea typeface="標楷體" pitchFamily="65"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26973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標楷體" pitchFamily="65" charset="-120"/>
              </a:rPr>
              <a:t>Tool </a:t>
            </a:r>
            <a:r>
              <a:rPr lang="zh-TW" altLang="en-US" dirty="0" smtClean="0">
                <a:ea typeface="標楷體" pitchFamily="65" charset="-120"/>
              </a:rPr>
              <a:t>介面</a:t>
            </a:r>
            <a:endParaRPr lang="en-US" dirty="0">
              <a:ea typeface="標楷體" pitchFamily="65" charset="-120"/>
            </a:endParaRPr>
          </a:p>
        </p:txBody>
      </p:sp>
      <p:pic>
        <p:nvPicPr>
          <p:cNvPr id="1027" name="Picture 3"/>
          <p:cNvPicPr>
            <a:picLocks noChangeAspect="1" noChangeArrowheads="1"/>
          </p:cNvPicPr>
          <p:nvPr/>
        </p:nvPicPr>
        <p:blipFill>
          <a:blip r:embed="rId2"/>
          <a:srcRect/>
          <a:stretch>
            <a:fillRect/>
          </a:stretch>
        </p:blipFill>
        <p:spPr bwMode="auto">
          <a:xfrm>
            <a:off x="1158636" y="3789520"/>
            <a:ext cx="7286625" cy="2360934"/>
          </a:xfrm>
          <a:prstGeom prst="rect">
            <a:avLst/>
          </a:prstGeom>
          <a:noFill/>
          <a:ln w="9525">
            <a:noFill/>
            <a:miter lim="800000"/>
            <a:headEnd/>
            <a:tailEnd/>
          </a:ln>
        </p:spPr>
      </p:pic>
      <p:pic>
        <p:nvPicPr>
          <p:cNvPr id="3" name="Picture 2"/>
          <p:cNvPicPr>
            <a:picLocks noChangeAspect="1" noChangeArrowheads="1"/>
          </p:cNvPicPr>
          <p:nvPr/>
        </p:nvPicPr>
        <p:blipFill>
          <a:blip r:embed="rId3"/>
          <a:srcRect/>
          <a:stretch>
            <a:fillRect/>
          </a:stretch>
        </p:blipFill>
        <p:spPr bwMode="auto">
          <a:xfrm>
            <a:off x="2169993" y="1368277"/>
            <a:ext cx="5067569" cy="22649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TW" altLang="en-US" dirty="0" smtClean="0">
                <a:ea typeface="標楷體" pitchFamily="65" charset="-120"/>
              </a:rPr>
              <a:t>測試文件</a:t>
            </a:r>
            <a:endParaRPr lang="en-US" dirty="0" smtClean="0">
              <a:ea typeface="標楷體" pitchFamily="65" charset="-120"/>
            </a:endParaRPr>
          </a:p>
        </p:txBody>
      </p:sp>
      <p:sp>
        <p:nvSpPr>
          <p:cNvPr id="3" name="Slide Number Placeholder 2"/>
          <p:cNvSpPr>
            <a:spLocks noGrp="1"/>
          </p:cNvSpPr>
          <p:nvPr>
            <p:ph type="sldNum" sz="quarter" idx="12"/>
          </p:nvPr>
        </p:nvSpPr>
        <p:spPr/>
        <p:txBody>
          <a:bodyPr/>
          <a:lstStyle/>
          <a:p>
            <a:fld id="{3E54FAAE-D303-1440-B1E5-D1AB6CEFDBFD}" type="slidenum">
              <a:rPr lang="en-US" smtClean="0"/>
              <a:pPr/>
              <a:t>4</a:t>
            </a:fld>
            <a:endParaRPr lang="en-US"/>
          </a:p>
        </p:txBody>
      </p:sp>
      <p:sp>
        <p:nvSpPr>
          <p:cNvPr id="5" name="Content Placeholder 4"/>
          <p:cNvSpPr>
            <a:spLocks noGrp="1"/>
          </p:cNvSpPr>
          <p:nvPr>
            <p:ph sz="quarter" idx="13"/>
          </p:nvPr>
        </p:nvSpPr>
        <p:spPr/>
        <p:txBody>
          <a:bodyPr/>
          <a:lstStyle/>
          <a:p>
            <a:r>
              <a:rPr lang="zh-TW" altLang="en-US" dirty="0" smtClean="0">
                <a:latin typeface="+mj-lt"/>
                <a:ea typeface="標楷體" pitchFamily="65" charset="-120"/>
              </a:rPr>
              <a:t>以</a:t>
            </a:r>
            <a:r>
              <a:rPr lang="en-US" altLang="zh-TW" dirty="0" smtClean="0">
                <a:latin typeface="+mj-lt"/>
                <a:ea typeface="標楷體" pitchFamily="65" charset="-120"/>
              </a:rPr>
              <a:t>XX</a:t>
            </a:r>
            <a:r>
              <a:rPr lang="zh-TW" altLang="en-US" dirty="0" smtClean="0">
                <a:latin typeface="+mj-lt"/>
                <a:ea typeface="標楷體" pitchFamily="65" charset="-120"/>
              </a:rPr>
              <a:t>電池為例</a:t>
            </a:r>
            <a:endParaRPr lang="en-US" altLang="zh-TW" dirty="0" smtClean="0">
              <a:latin typeface="+mj-lt"/>
              <a:ea typeface="標楷體" pitchFamily="65" charset="-120"/>
            </a:endParaRPr>
          </a:p>
          <a:p>
            <a:pPr lvl="1"/>
            <a:r>
              <a:rPr lang="zh-TW" altLang="en-US" dirty="0" smtClean="0">
                <a:latin typeface="+mj-lt"/>
                <a:ea typeface="標楷體" pitchFamily="65" charset="-120"/>
              </a:rPr>
              <a:t>參數測試手法請參考</a:t>
            </a:r>
            <a:endParaRPr lang="en-US" altLang="zh-TW" dirty="0" smtClean="0">
              <a:latin typeface="+mj-lt"/>
              <a:ea typeface="標楷體" pitchFamily="65" charset="-120"/>
            </a:endParaRPr>
          </a:p>
          <a:p>
            <a:pPr lvl="1">
              <a:buNone/>
            </a:pPr>
            <a:r>
              <a:rPr lang="en-US" dirty="0" smtClean="0">
                <a:latin typeface="+mj-lt"/>
                <a:ea typeface="標楷體" pitchFamily="65" charset="-120"/>
              </a:rPr>
              <a:t>	</a:t>
            </a:r>
            <a:r>
              <a:rPr lang="en-US" altLang="zh-CN" dirty="0" smtClean="0"/>
              <a:t>“GM1.0 and 2.0 Customized Setting</a:t>
            </a:r>
            <a:r>
              <a:rPr lang="zh-TW" altLang="en-US" dirty="0" smtClean="0"/>
              <a:t> </a:t>
            </a:r>
            <a:r>
              <a:rPr lang="en-US" altLang="zh-TW" dirty="0" smtClean="0"/>
              <a:t>Flow</a:t>
            </a:r>
            <a:r>
              <a:rPr lang="en-US" altLang="zh-CN" dirty="0" smtClean="0"/>
              <a:t> “</a:t>
            </a:r>
            <a:r>
              <a:rPr lang="zh-CN" altLang="en-US" dirty="0" smtClean="0">
                <a:latin typeface="+mj-lt"/>
                <a:ea typeface="標楷體" pitchFamily="65" charset="-120"/>
              </a:rPr>
              <a:t>文檔</a:t>
            </a:r>
            <a:endParaRPr lang="en-US" altLang="en-US" dirty="0">
              <a:latin typeface="+mj-lt"/>
              <a:ea typeface="標楷體" pitchFamily="65" charset="-120"/>
            </a:endParaRPr>
          </a:p>
        </p:txBody>
      </p:sp>
      <p:graphicFrame>
        <p:nvGraphicFramePr>
          <p:cNvPr id="10" name="Table 9"/>
          <p:cNvGraphicFramePr>
            <a:graphicFrameLocks noGrp="1"/>
          </p:cNvGraphicFramePr>
          <p:nvPr/>
        </p:nvGraphicFramePr>
        <p:xfrm>
          <a:off x="1303130" y="3643498"/>
          <a:ext cx="6381750" cy="731520"/>
        </p:xfrm>
        <a:graphic>
          <a:graphicData uri="http://schemas.openxmlformats.org/drawingml/2006/table">
            <a:tbl>
              <a:tblPr firstRow="1" firstCol="1" bandRow="1">
                <a:tableStyleId>{5C22544A-7EE6-4342-B048-85BDC9FD1C3A}</a:tableStyleId>
              </a:tblPr>
              <a:tblGrid>
                <a:gridCol w="1809718"/>
                <a:gridCol w="1214446"/>
                <a:gridCol w="1143008"/>
                <a:gridCol w="1119238"/>
                <a:gridCol w="1095340"/>
              </a:tblGrid>
              <a:tr h="160016">
                <a:tc>
                  <a:txBody>
                    <a:bodyPr/>
                    <a:lstStyle/>
                    <a:p>
                      <a:r>
                        <a:rPr lang="zh-CN" altLang="en-US" sz="1800" dirty="0" smtClean="0"/>
                        <a:t>溫度</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50℃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25℃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-10℃</a:t>
                      </a:r>
                    </a:p>
                  </a:txBody>
                  <a:tcPr/>
                </a:tc>
              </a:tr>
              <a:tr h="134306">
                <a:tc>
                  <a:txBody>
                    <a:bodyPr/>
                    <a:lstStyle/>
                    <a:p>
                      <a:r>
                        <a:rPr lang="zh-CN" altLang="en-US" sz="1800" dirty="0" smtClean="0"/>
                        <a:t>開機電流</a:t>
                      </a:r>
                      <a:r>
                        <a:rPr lang="en-US" altLang="zh-CN" sz="1800" dirty="0" smtClean="0"/>
                        <a:t> (</a:t>
                      </a:r>
                      <a:r>
                        <a:rPr lang="en-US" altLang="zh-CN" sz="1800" dirty="0" err="1" smtClean="0"/>
                        <a:t>mA</a:t>
                      </a:r>
                      <a:r>
                        <a:rPr lang="en-US" altLang="zh-CN" sz="1800" dirty="0" smtClean="0"/>
                        <a:t>)</a:t>
                      </a:r>
                      <a:endParaRPr lang="zh-CN" altLang="en-US" sz="1800" dirty="0"/>
                    </a:p>
                  </a:txBody>
                  <a:tcPr/>
                </a:tc>
                <a:tc>
                  <a:txBody>
                    <a:bodyPr/>
                    <a:lstStyle/>
                    <a:p>
                      <a:r>
                        <a:rPr lang="en-US" altLang="zh-CN" sz="1800" dirty="0" smtClean="0"/>
                        <a:t>363.3</a:t>
                      </a:r>
                      <a:endParaRPr lang="zh-CN" altLang="en-US" sz="1800" dirty="0"/>
                    </a:p>
                  </a:txBody>
                  <a:tcPr/>
                </a:tc>
                <a:tc>
                  <a:txBody>
                    <a:bodyPr/>
                    <a:lstStyle/>
                    <a:p>
                      <a:r>
                        <a:rPr lang="en-US" altLang="zh-CN" sz="1800" dirty="0" smtClean="0"/>
                        <a:t>188.2</a:t>
                      </a:r>
                      <a:endParaRPr lang="zh-CN" altLang="en-US" sz="1800" dirty="0"/>
                    </a:p>
                  </a:txBody>
                  <a:tcPr/>
                </a:tc>
                <a:tc>
                  <a:txBody>
                    <a:bodyPr/>
                    <a:lstStyle/>
                    <a:p>
                      <a:r>
                        <a:rPr lang="en-US" altLang="zh-CN" sz="1800" dirty="0" smtClean="0"/>
                        <a:t>183.1</a:t>
                      </a:r>
                      <a:endParaRPr lang="zh-CN" altLang="en-US" sz="1800" dirty="0"/>
                    </a:p>
                  </a:txBody>
                  <a:tcPr/>
                </a:tc>
                <a:tc>
                  <a:txBody>
                    <a:bodyPr/>
                    <a:lstStyle/>
                    <a:p>
                      <a:r>
                        <a:rPr lang="en-US" altLang="zh-CN" sz="1800" dirty="0" smtClean="0"/>
                        <a:t>263.5</a:t>
                      </a:r>
                      <a:endParaRPr lang="zh-CN" altLang="en-US" sz="1800" dirty="0"/>
                    </a:p>
                  </a:txBody>
                  <a:tcPr/>
                </a:tc>
              </a:tr>
            </a:tbl>
          </a:graphicData>
        </a:graphic>
      </p:graphicFrame>
      <p:graphicFrame>
        <p:nvGraphicFramePr>
          <p:cNvPr id="11" name="Table 10"/>
          <p:cNvGraphicFramePr>
            <a:graphicFrameLocks noGrp="1"/>
          </p:cNvGraphicFramePr>
          <p:nvPr/>
        </p:nvGraphicFramePr>
        <p:xfrm>
          <a:off x="1303130" y="4644712"/>
          <a:ext cx="6429420" cy="1463040"/>
        </p:xfrm>
        <a:graphic>
          <a:graphicData uri="http://schemas.openxmlformats.org/drawingml/2006/table">
            <a:tbl>
              <a:tblPr firstRow="1" firstCol="1">
                <a:tableStyleId>{5C22544A-7EE6-4342-B048-85BDC9FD1C3A}</a:tableStyleId>
              </a:tblPr>
              <a:tblGrid>
                <a:gridCol w="1984356"/>
                <a:gridCol w="1121228"/>
                <a:gridCol w="1121229"/>
                <a:gridCol w="1131037"/>
                <a:gridCol w="1071570"/>
              </a:tblGrid>
              <a:tr h="305110">
                <a:tc>
                  <a:txBody>
                    <a:bodyPr/>
                    <a:lstStyle/>
                    <a:p>
                      <a:r>
                        <a:rPr lang="zh-CN" altLang="en-US" sz="1800" dirty="0" smtClean="0"/>
                        <a:t>重載測試結果</a:t>
                      </a:r>
                      <a:endParaRPr lang="zh-CN" altLang="en-US" sz="1800" dirty="0"/>
                    </a:p>
                  </a:txBody>
                  <a:tcPr/>
                </a:tc>
                <a:tc>
                  <a:txBody>
                    <a:bodyPr/>
                    <a:lstStyle/>
                    <a:p>
                      <a:r>
                        <a:rPr lang="en-US" altLang="zh-CN" sz="1800" dirty="0" smtClean="0"/>
                        <a:t>HOT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WARM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COOL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COLD</a:t>
                      </a:r>
                    </a:p>
                  </a:txBody>
                  <a:tcPr/>
                </a:tc>
              </a:tr>
              <a:tr h="183826">
                <a:tc>
                  <a:txBody>
                    <a:bodyPr/>
                    <a:lstStyle/>
                    <a:p>
                      <a:r>
                        <a:rPr lang="zh-CN" altLang="en-US" sz="1800" dirty="0" smtClean="0"/>
                        <a:t>溫度</a:t>
                      </a:r>
                      <a:r>
                        <a:rPr lang="en-US" altLang="zh-CN" sz="1800" dirty="0" smtClean="0"/>
                        <a:t>(℃)</a:t>
                      </a:r>
                      <a:endParaRPr lang="zh-CN" altLang="en-US" sz="1800" dirty="0"/>
                    </a:p>
                  </a:txBody>
                  <a:tcPr/>
                </a:tc>
                <a:tc>
                  <a:txBody>
                    <a:bodyPr/>
                    <a:lstStyle/>
                    <a:p>
                      <a:r>
                        <a:rPr lang="en-US" altLang="zh-CN" sz="1800" dirty="0" smtClean="0"/>
                        <a:t>40</a:t>
                      </a:r>
                      <a:endParaRPr lang="zh-CN" altLang="en-US" sz="1800" dirty="0"/>
                    </a:p>
                  </a:txBody>
                  <a:tcPr/>
                </a:tc>
                <a:tc>
                  <a:txBody>
                    <a:bodyPr/>
                    <a:lstStyle/>
                    <a:p>
                      <a:r>
                        <a:rPr lang="en-US" altLang="zh-CN" sz="1800" dirty="0" smtClean="0"/>
                        <a:t>25</a:t>
                      </a:r>
                      <a:endParaRPr lang="zh-CN" altLang="en-US" sz="1800" dirty="0"/>
                    </a:p>
                  </a:txBody>
                  <a:tcPr/>
                </a:tc>
                <a:tc>
                  <a:txBody>
                    <a:bodyPr/>
                    <a:lstStyle/>
                    <a:p>
                      <a:r>
                        <a:rPr lang="en-US" altLang="zh-CN" sz="1800" dirty="0" smtClean="0"/>
                        <a:t>0</a:t>
                      </a:r>
                      <a:endParaRPr lang="zh-CN" altLang="en-US" sz="1800" dirty="0"/>
                    </a:p>
                  </a:txBody>
                  <a:tcPr/>
                </a:tc>
                <a:tc>
                  <a:txBody>
                    <a:bodyPr/>
                    <a:lstStyle/>
                    <a:p>
                      <a:r>
                        <a:rPr lang="en-US" altLang="zh-CN" sz="1800" dirty="0" smtClean="0"/>
                        <a:t>-10</a:t>
                      </a:r>
                      <a:endParaRPr lang="zh-CN" altLang="en-US" sz="1800" dirty="0"/>
                    </a:p>
                  </a:txBody>
                  <a:tcPr/>
                </a:tc>
              </a:tr>
              <a:tr h="205736">
                <a:tc>
                  <a:txBody>
                    <a:bodyPr/>
                    <a:lstStyle/>
                    <a:p>
                      <a:r>
                        <a:rPr lang="zh-CN" altLang="en-US" sz="1800" dirty="0" smtClean="0"/>
                        <a:t>關機電壓</a:t>
                      </a:r>
                      <a:r>
                        <a:rPr lang="en-US" altLang="zh-CN" sz="1800" dirty="0" smtClean="0"/>
                        <a:t>(mV)</a:t>
                      </a:r>
                      <a:endParaRPr lang="zh-CN" altLang="en-US" sz="1800" dirty="0"/>
                    </a:p>
                  </a:txBody>
                  <a:tcPr/>
                </a:tc>
                <a:tc>
                  <a:txBody>
                    <a:bodyPr/>
                    <a:lstStyle/>
                    <a:p>
                      <a:r>
                        <a:rPr lang="en-US" altLang="zh-CN" sz="1800" dirty="0" smtClean="0"/>
                        <a:t>3657</a:t>
                      </a:r>
                      <a:endParaRPr lang="zh-CN" altLang="en-US" sz="1800" dirty="0"/>
                    </a:p>
                  </a:txBody>
                  <a:tcPr/>
                </a:tc>
                <a:tc>
                  <a:txBody>
                    <a:bodyPr/>
                    <a:lstStyle/>
                    <a:p>
                      <a:r>
                        <a:rPr lang="en-US" altLang="zh-CN" sz="1800" dirty="0" smtClean="0"/>
                        <a:t>3687</a:t>
                      </a:r>
                      <a:endParaRPr lang="zh-CN" altLang="en-US" sz="1800" dirty="0"/>
                    </a:p>
                  </a:txBody>
                  <a:tcPr/>
                </a:tc>
                <a:tc>
                  <a:txBody>
                    <a:bodyPr/>
                    <a:lstStyle/>
                    <a:p>
                      <a:r>
                        <a:rPr lang="en-US" altLang="zh-CN" sz="1800" dirty="0" smtClean="0"/>
                        <a:t>3854</a:t>
                      </a:r>
                      <a:endParaRPr lang="zh-CN" altLang="en-US" sz="1800" dirty="0"/>
                    </a:p>
                  </a:txBody>
                  <a:tcPr/>
                </a:tc>
                <a:tc>
                  <a:txBody>
                    <a:bodyPr/>
                    <a:lstStyle/>
                    <a:p>
                      <a:r>
                        <a:rPr lang="en-US" altLang="zh-CN" sz="1800" dirty="0" smtClean="0"/>
                        <a:t>4080</a:t>
                      </a:r>
                      <a:endParaRPr lang="zh-CN" altLang="en-US" sz="1800" dirty="0"/>
                    </a:p>
                  </a:txBody>
                  <a:tcPr/>
                </a:tc>
              </a:tr>
              <a:tr h="156208">
                <a:tc>
                  <a:txBody>
                    <a:bodyPr/>
                    <a:lstStyle/>
                    <a:p>
                      <a:r>
                        <a:rPr lang="zh-CN" altLang="en-US" sz="1800" dirty="0" smtClean="0"/>
                        <a:t>重載平均電流</a:t>
                      </a:r>
                      <a:r>
                        <a:rPr lang="en-US" altLang="zh-CN" sz="1800" dirty="0" smtClean="0"/>
                        <a:t>(</a:t>
                      </a:r>
                      <a:r>
                        <a:rPr lang="en-US" altLang="zh-CN" sz="1800" dirty="0" err="1" smtClean="0"/>
                        <a:t>mA</a:t>
                      </a:r>
                      <a:r>
                        <a:rPr lang="en-US" altLang="zh-CN" sz="1800" dirty="0" smtClean="0"/>
                        <a:t>)</a:t>
                      </a:r>
                      <a:endParaRPr lang="zh-CN" altLang="en-US" sz="1800" dirty="0"/>
                    </a:p>
                  </a:txBody>
                  <a:tcPr/>
                </a:tc>
                <a:tc>
                  <a:txBody>
                    <a:bodyPr/>
                    <a:lstStyle/>
                    <a:p>
                      <a:r>
                        <a:rPr lang="en-US" altLang="zh-CN" sz="1800" dirty="0" smtClean="0"/>
                        <a:t>1467.2</a:t>
                      </a:r>
                      <a:endParaRPr lang="zh-CN" altLang="en-US" sz="1800" dirty="0"/>
                    </a:p>
                  </a:txBody>
                  <a:tcPr/>
                </a:tc>
                <a:tc>
                  <a:txBody>
                    <a:bodyPr/>
                    <a:lstStyle/>
                    <a:p>
                      <a:r>
                        <a:rPr lang="en-US" altLang="zh-CN" sz="1800" dirty="0" smtClean="0"/>
                        <a:t>1148.9</a:t>
                      </a:r>
                      <a:endParaRPr lang="zh-CN" altLang="en-US" sz="1800" dirty="0"/>
                    </a:p>
                  </a:txBody>
                  <a:tcPr/>
                </a:tc>
                <a:tc>
                  <a:txBody>
                    <a:bodyPr/>
                    <a:lstStyle/>
                    <a:p>
                      <a:r>
                        <a:rPr lang="en-US" altLang="zh-CN" sz="1800" dirty="0" smtClean="0"/>
                        <a:t>1238.8</a:t>
                      </a:r>
                      <a:endParaRPr lang="zh-CN" altLang="en-US" sz="1800" dirty="0"/>
                    </a:p>
                  </a:txBody>
                  <a:tcPr/>
                </a:tc>
                <a:tc>
                  <a:txBody>
                    <a:bodyPr/>
                    <a:lstStyle/>
                    <a:p>
                      <a:r>
                        <a:rPr lang="en-US" altLang="zh-CN" sz="1800" dirty="0" smtClean="0"/>
                        <a:t>1324.9</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5</a:t>
            </a:fld>
            <a:endParaRPr lang="en-US"/>
          </a:p>
        </p:txBody>
      </p:sp>
      <p:sp>
        <p:nvSpPr>
          <p:cNvPr id="4" name="Content Placeholder 3"/>
          <p:cNvSpPr>
            <a:spLocks noGrp="1"/>
          </p:cNvSpPr>
          <p:nvPr>
            <p:ph sz="quarter" idx="13"/>
          </p:nvPr>
        </p:nvSpPr>
        <p:spPr/>
        <p:txBody>
          <a:bodyPr/>
          <a:lstStyle/>
          <a:p>
            <a:r>
              <a:rPr lang="zh-CN" altLang="en-US" dirty="0" smtClean="0">
                <a:latin typeface="標楷體" pitchFamily="65" charset="-120"/>
                <a:ea typeface="標楷體" pitchFamily="65" charset="-120"/>
              </a:rPr>
              <a:t>打開</a:t>
            </a:r>
            <a:r>
              <a:rPr lang="en-US" altLang="zh-CN" dirty="0" smtClean="0">
                <a:ea typeface="標楷體" pitchFamily="65" charset="-120"/>
              </a:rPr>
              <a:t>Tool</a:t>
            </a:r>
            <a:r>
              <a:rPr lang="zh-CN" altLang="en-US" dirty="0" smtClean="0">
                <a:latin typeface="標楷體" pitchFamily="65" charset="-120"/>
                <a:ea typeface="標楷體" pitchFamily="65" charset="-120"/>
              </a:rPr>
              <a:t>，</a:t>
            </a:r>
            <a:r>
              <a:rPr lang="zh-TW" altLang="en-US" dirty="0" smtClean="0">
                <a:latin typeface="標楷體" pitchFamily="65" charset="-120"/>
                <a:ea typeface="標楷體" pitchFamily="65" charset="-120"/>
              </a:rPr>
              <a:t>選擇</a:t>
            </a:r>
            <a:r>
              <a:rPr lang="zh-CN" altLang="en-US" b="1" u="sng" dirty="0" smtClean="0">
                <a:latin typeface="標楷體" pitchFamily="65" charset="-120"/>
                <a:ea typeface="標楷體" pitchFamily="65" charset="-120"/>
              </a:rPr>
              <a:t>精準模式</a:t>
            </a:r>
            <a:r>
              <a:rPr lang="zh-CN" altLang="en-US" dirty="0" smtClean="0">
                <a:latin typeface="標楷體" pitchFamily="65" charset="-120"/>
                <a:ea typeface="標楷體" pitchFamily="65" charset="-120"/>
              </a:rPr>
              <a:t>或</a:t>
            </a:r>
            <a:r>
              <a:rPr lang="zh-TW" altLang="en-US" b="1" u="sng" dirty="0" smtClean="0">
                <a:latin typeface="標楷體" pitchFamily="65" charset="-120"/>
                <a:ea typeface="標楷體" pitchFamily="65" charset="-120"/>
              </a:rPr>
              <a:t>快速模式</a:t>
            </a:r>
            <a:endParaRPr lang="en-US" b="1" u="sng" dirty="0">
              <a:latin typeface="標楷體" pitchFamily="65" charset="-120"/>
              <a:ea typeface="標楷體" pitchFamily="65" charset="-120"/>
            </a:endParaRPr>
          </a:p>
        </p:txBody>
      </p:sp>
      <p:pic>
        <p:nvPicPr>
          <p:cNvPr id="1026" name="Picture 2"/>
          <p:cNvPicPr>
            <a:picLocks noChangeAspect="1" noChangeArrowheads="1"/>
          </p:cNvPicPr>
          <p:nvPr/>
        </p:nvPicPr>
        <p:blipFill>
          <a:blip r:embed="rId2"/>
          <a:srcRect/>
          <a:stretch>
            <a:fillRect/>
          </a:stretch>
        </p:blipFill>
        <p:spPr bwMode="auto">
          <a:xfrm>
            <a:off x="4696634" y="3121237"/>
            <a:ext cx="4341593" cy="2263171"/>
          </a:xfrm>
          <a:prstGeom prst="rect">
            <a:avLst/>
          </a:prstGeom>
          <a:noFill/>
          <a:ln w="9525">
            <a:noFill/>
            <a:miter lim="800000"/>
            <a:headEnd/>
            <a:tailEnd/>
          </a:ln>
        </p:spPr>
      </p:pic>
      <p:sp>
        <p:nvSpPr>
          <p:cNvPr id="15" name="Rectangle 14"/>
          <p:cNvSpPr/>
          <p:nvPr/>
        </p:nvSpPr>
        <p:spPr>
          <a:xfrm>
            <a:off x="4696635" y="3916392"/>
            <a:ext cx="961216" cy="224287"/>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221694" y="3120910"/>
            <a:ext cx="4341590" cy="2263498"/>
          </a:xfrm>
          <a:prstGeom prst="rect">
            <a:avLst/>
          </a:prstGeom>
          <a:noFill/>
          <a:ln w="9525">
            <a:noFill/>
            <a:miter lim="800000"/>
            <a:headEnd/>
            <a:tailEnd/>
          </a:ln>
        </p:spPr>
      </p:pic>
      <p:sp>
        <p:nvSpPr>
          <p:cNvPr id="14" name="Rectangle 13"/>
          <p:cNvSpPr/>
          <p:nvPr/>
        </p:nvSpPr>
        <p:spPr>
          <a:xfrm>
            <a:off x="221694" y="3916392"/>
            <a:ext cx="955465" cy="224287"/>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6</a:t>
            </a:fld>
            <a:endParaRPr lang="en-US"/>
          </a:p>
        </p:txBody>
      </p:sp>
      <p:sp>
        <p:nvSpPr>
          <p:cNvPr id="4" name="Content Placeholder 3"/>
          <p:cNvSpPr>
            <a:spLocks noGrp="1"/>
          </p:cNvSpPr>
          <p:nvPr>
            <p:ph sz="quarter" idx="13"/>
          </p:nvPr>
        </p:nvSpPr>
        <p:spPr/>
        <p:txBody>
          <a:bodyPr/>
          <a:lstStyle/>
          <a:p>
            <a:r>
              <a:rPr lang="zh-TW" altLang="en-US" dirty="0" smtClean="0">
                <a:latin typeface="+mj-lt"/>
                <a:ea typeface="標楷體" pitchFamily="65" charset="-120"/>
              </a:rPr>
              <a:t>選擇</a:t>
            </a:r>
            <a:r>
              <a:rPr lang="en-US" altLang="zh-TW" dirty="0" smtClean="0">
                <a:latin typeface="+mj-lt"/>
                <a:ea typeface="標楷體" pitchFamily="65" charset="-120"/>
              </a:rPr>
              <a:t>.h</a:t>
            </a:r>
            <a:r>
              <a:rPr lang="zh-TW" altLang="en-US" dirty="0" smtClean="0">
                <a:latin typeface="+mj-lt"/>
                <a:ea typeface="標楷體" pitchFamily="65" charset="-120"/>
              </a:rPr>
              <a:t>檔來源</a:t>
            </a:r>
            <a:endParaRPr lang="en-US" dirty="0">
              <a:latin typeface="+mj-lt"/>
              <a:ea typeface="標楷體" pitchFamily="65" charset="-120"/>
            </a:endParaRPr>
          </a:p>
        </p:txBody>
      </p:sp>
      <p:sp>
        <p:nvSpPr>
          <p:cNvPr id="9" name="TextBox 8"/>
          <p:cNvSpPr txBox="1"/>
          <p:nvPr/>
        </p:nvSpPr>
        <p:spPr>
          <a:xfrm>
            <a:off x="254479" y="2865214"/>
            <a:ext cx="405441" cy="369332"/>
          </a:xfrm>
          <a:prstGeom prst="rect">
            <a:avLst/>
          </a:prstGeom>
          <a:noFill/>
        </p:spPr>
        <p:txBody>
          <a:bodyPr wrap="square" rtlCol="0">
            <a:spAutoFit/>
          </a:bodyPr>
          <a:lstStyle/>
          <a:p>
            <a:pPr algn="ctr"/>
            <a:r>
              <a:rPr lang="en-US" dirty="0" smtClean="0">
                <a:solidFill>
                  <a:srgbClr val="FF0000"/>
                </a:solidFill>
              </a:rPr>
              <a:t>1</a:t>
            </a:r>
            <a:endParaRPr lang="en-US" dirty="0">
              <a:solidFill>
                <a:srgbClr val="FF0000"/>
              </a:solidFill>
            </a:endParaRPr>
          </a:p>
        </p:txBody>
      </p:sp>
      <p:sp>
        <p:nvSpPr>
          <p:cNvPr id="13" name="TextBox 12"/>
          <p:cNvSpPr txBox="1"/>
          <p:nvPr/>
        </p:nvSpPr>
        <p:spPr>
          <a:xfrm>
            <a:off x="6471339" y="5272343"/>
            <a:ext cx="2533109" cy="369332"/>
          </a:xfrm>
          <a:prstGeom prst="rect">
            <a:avLst/>
          </a:prstGeom>
          <a:noFill/>
        </p:spPr>
        <p:txBody>
          <a:bodyPr wrap="square" rtlCol="0">
            <a:spAutoFit/>
          </a:bodyPr>
          <a:lstStyle/>
          <a:p>
            <a:r>
              <a:rPr lang="zh-TW" altLang="en-US" dirty="0" smtClean="0">
                <a:solidFill>
                  <a:srgbClr val="FF0000"/>
                </a:solidFill>
                <a:latin typeface="標楷體" pitchFamily="65" charset="-120"/>
                <a:ea typeface="標楷體" pitchFamily="65" charset="-120"/>
              </a:rPr>
              <a:t>確定兩個檔案皆已選擇</a:t>
            </a:r>
            <a:endParaRPr lang="en-US" dirty="0">
              <a:solidFill>
                <a:srgbClr val="FF0000"/>
              </a:solidFill>
              <a:latin typeface="標楷體" pitchFamily="65" charset="-120"/>
              <a:ea typeface="標楷體" pitchFamily="65" charset="-120"/>
            </a:endParaRPr>
          </a:p>
        </p:txBody>
      </p:sp>
      <p:sp>
        <p:nvSpPr>
          <p:cNvPr id="18" name="Right Arrow 17"/>
          <p:cNvSpPr/>
          <p:nvPr/>
        </p:nvSpPr>
        <p:spPr>
          <a:xfrm>
            <a:off x="4615672" y="3329796"/>
            <a:ext cx="257713"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Arrow 18"/>
          <p:cNvSpPr/>
          <p:nvPr/>
        </p:nvSpPr>
        <p:spPr>
          <a:xfrm rot="7357818">
            <a:off x="5345497" y="4561878"/>
            <a:ext cx="654785"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4873385" y="1357136"/>
            <a:ext cx="4019369" cy="3000571"/>
          </a:xfrm>
          <a:prstGeom prst="rect">
            <a:avLst/>
          </a:prstGeom>
          <a:noFill/>
          <a:ln w="9525">
            <a:noFill/>
            <a:miter lim="800000"/>
            <a:headEnd/>
            <a:tailEnd/>
          </a:ln>
        </p:spPr>
      </p:pic>
      <p:sp>
        <p:nvSpPr>
          <p:cNvPr id="17" name="Rectangle 16"/>
          <p:cNvSpPr/>
          <p:nvPr/>
        </p:nvSpPr>
        <p:spPr>
          <a:xfrm>
            <a:off x="5627478" y="2027205"/>
            <a:ext cx="1256400" cy="276046"/>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7004830" y="2027205"/>
            <a:ext cx="405441" cy="369332"/>
          </a:xfrm>
          <a:prstGeom prst="rect">
            <a:avLst/>
          </a:prstGeom>
          <a:noFill/>
        </p:spPr>
        <p:txBody>
          <a:bodyPr wrap="square" rtlCol="0">
            <a:spAutoFit/>
          </a:bodyPr>
          <a:lstStyle/>
          <a:p>
            <a:pPr algn="ctr"/>
            <a:r>
              <a:rPr lang="en-US" dirty="0" smtClean="0">
                <a:solidFill>
                  <a:srgbClr val="FF0000"/>
                </a:solidFill>
              </a:rPr>
              <a:t>2</a:t>
            </a:r>
            <a:endParaRPr lang="en-US" dirty="0">
              <a:solidFill>
                <a:srgbClr val="FF0000"/>
              </a:solidFill>
            </a:endParaRPr>
          </a:p>
        </p:txBody>
      </p:sp>
      <p:pic>
        <p:nvPicPr>
          <p:cNvPr id="22" name="Picture 3"/>
          <p:cNvPicPr>
            <a:picLocks noChangeAspect="1" noChangeArrowheads="1"/>
          </p:cNvPicPr>
          <p:nvPr/>
        </p:nvPicPr>
        <p:blipFill>
          <a:blip r:embed="rId3"/>
          <a:srcRect/>
          <a:stretch>
            <a:fillRect/>
          </a:stretch>
        </p:blipFill>
        <p:spPr bwMode="auto">
          <a:xfrm>
            <a:off x="2869087" y="5011457"/>
            <a:ext cx="3697138" cy="1649591"/>
          </a:xfrm>
          <a:prstGeom prst="rect">
            <a:avLst/>
          </a:prstGeom>
          <a:noFill/>
          <a:ln w="9525">
            <a:noFill/>
            <a:miter lim="800000"/>
            <a:headEnd/>
            <a:tailEnd/>
          </a:ln>
        </p:spPr>
      </p:pic>
      <p:sp>
        <p:nvSpPr>
          <p:cNvPr id="23" name="Rectangle 22"/>
          <p:cNvSpPr/>
          <p:nvPr/>
        </p:nvSpPr>
        <p:spPr>
          <a:xfrm>
            <a:off x="3779360" y="5365629"/>
            <a:ext cx="1256400" cy="276046"/>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
          <p:cNvPicPr>
            <a:picLocks noChangeAspect="1" noChangeArrowheads="1"/>
          </p:cNvPicPr>
          <p:nvPr/>
        </p:nvPicPr>
        <p:blipFill>
          <a:blip r:embed="rId4"/>
          <a:srcRect/>
          <a:stretch>
            <a:fillRect/>
          </a:stretch>
        </p:blipFill>
        <p:spPr bwMode="auto">
          <a:xfrm>
            <a:off x="694167" y="2508761"/>
            <a:ext cx="3921505" cy="2044189"/>
          </a:xfrm>
          <a:prstGeom prst="rect">
            <a:avLst/>
          </a:prstGeom>
          <a:noFill/>
          <a:ln w="9525">
            <a:noFill/>
            <a:miter lim="800000"/>
            <a:headEnd/>
            <a:tailEnd/>
          </a:ln>
        </p:spPr>
      </p:pic>
      <p:sp>
        <p:nvSpPr>
          <p:cNvPr id="21" name="Rectangle 20"/>
          <p:cNvSpPr/>
          <p:nvPr/>
        </p:nvSpPr>
        <p:spPr>
          <a:xfrm>
            <a:off x="710423" y="2865214"/>
            <a:ext cx="462770" cy="369332"/>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7</a:t>
            </a:fld>
            <a:endParaRPr lang="en-US"/>
          </a:p>
        </p:txBody>
      </p:sp>
      <p:sp>
        <p:nvSpPr>
          <p:cNvPr id="4" name="Content Placeholder 3"/>
          <p:cNvSpPr>
            <a:spLocks noGrp="1"/>
          </p:cNvSpPr>
          <p:nvPr>
            <p:ph sz="quarter" idx="13"/>
          </p:nvPr>
        </p:nvSpPr>
        <p:spPr/>
        <p:txBody>
          <a:bodyPr/>
          <a:lstStyle/>
          <a:p>
            <a:r>
              <a:rPr lang="zh-TW" altLang="en-US" dirty="0" smtClean="0">
                <a:latin typeface="標楷體" pitchFamily="65" charset="-120"/>
                <a:ea typeface="標楷體" pitchFamily="65" charset="-120"/>
              </a:rPr>
              <a:t>填入開機電壓資訊</a:t>
            </a:r>
            <a:endParaRPr lang="en-US" altLang="zh-TW" dirty="0" smtClean="0">
              <a:latin typeface="標楷體" pitchFamily="65" charset="-120"/>
              <a:ea typeface="標楷體" pitchFamily="65" charset="-120"/>
            </a:endParaRPr>
          </a:p>
          <a:p>
            <a:pPr lvl="1"/>
            <a:r>
              <a:rPr lang="en-US" altLang="zh-TW" dirty="0" smtClean="0">
                <a:ea typeface="標楷體" pitchFamily="65" charset="-120"/>
              </a:rPr>
              <a:t>MT6797</a:t>
            </a:r>
            <a:r>
              <a:rPr lang="zh-TW" altLang="en-US" dirty="0" smtClean="0">
                <a:ea typeface="標楷體" pitchFamily="65" charset="-120"/>
              </a:rPr>
              <a:t>平台填入</a:t>
            </a:r>
            <a:r>
              <a:rPr lang="en-US" altLang="zh-TW" dirty="0" smtClean="0">
                <a:solidFill>
                  <a:srgbClr val="FF0000"/>
                </a:solidFill>
                <a:ea typeface="標楷體" pitchFamily="65" charset="-120"/>
              </a:rPr>
              <a:t>3200</a:t>
            </a:r>
            <a:r>
              <a:rPr lang="en-US" altLang="zh-TW" dirty="0" smtClean="0">
                <a:ea typeface="標楷體" pitchFamily="65" charset="-120"/>
              </a:rPr>
              <a:t>mV</a:t>
            </a:r>
          </a:p>
          <a:p>
            <a:pPr lvl="1"/>
            <a:r>
              <a:rPr lang="zh-TW" altLang="en-US" dirty="0" smtClean="0">
                <a:ea typeface="標楷體" pitchFamily="65" charset="-120"/>
              </a:rPr>
              <a:t>其餘平台為</a:t>
            </a:r>
            <a:r>
              <a:rPr lang="en-US" altLang="zh-TW" dirty="0" smtClean="0">
                <a:solidFill>
                  <a:srgbClr val="FF0000"/>
                </a:solidFill>
                <a:ea typeface="標楷體" pitchFamily="65" charset="-120"/>
              </a:rPr>
              <a:t>3450</a:t>
            </a:r>
            <a:r>
              <a:rPr lang="en-US" altLang="zh-TW" dirty="0" smtClean="0">
                <a:ea typeface="標楷體" pitchFamily="65" charset="-120"/>
              </a:rPr>
              <a:t>mV</a:t>
            </a:r>
          </a:p>
          <a:p>
            <a:endParaRPr lang="en-US" altLang="zh-TW" dirty="0" smtClean="0">
              <a:latin typeface="標楷體" pitchFamily="65" charset="-120"/>
              <a:ea typeface="標楷體" pitchFamily="65" charset="-120"/>
            </a:endParaRPr>
          </a:p>
        </p:txBody>
      </p:sp>
      <p:pic>
        <p:nvPicPr>
          <p:cNvPr id="8" name="Picture 2"/>
          <p:cNvPicPr>
            <a:picLocks noChangeAspect="1" noChangeArrowheads="1"/>
          </p:cNvPicPr>
          <p:nvPr/>
        </p:nvPicPr>
        <p:blipFill>
          <a:blip r:embed="rId2"/>
          <a:srcRect/>
          <a:stretch>
            <a:fillRect/>
          </a:stretch>
        </p:blipFill>
        <p:spPr bwMode="auto">
          <a:xfrm>
            <a:off x="2401109" y="3949912"/>
            <a:ext cx="4341593" cy="2263171"/>
          </a:xfrm>
          <a:prstGeom prst="rect">
            <a:avLst/>
          </a:prstGeom>
          <a:noFill/>
          <a:ln w="9525">
            <a:noFill/>
            <a:miter lim="800000"/>
            <a:headEnd/>
            <a:tailEnd/>
          </a:ln>
        </p:spPr>
      </p:pic>
      <p:sp>
        <p:nvSpPr>
          <p:cNvPr id="9" name="矩形 8"/>
          <p:cNvSpPr/>
          <p:nvPr/>
        </p:nvSpPr>
        <p:spPr>
          <a:xfrm>
            <a:off x="2401109" y="4924425"/>
            <a:ext cx="1932766" cy="238125"/>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r>
              <a:rPr lang="en-US" altLang="zh-TW" dirty="0" smtClean="0"/>
              <a:t>-b</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8</a:t>
            </a:fld>
            <a:endParaRPr lang="en-US"/>
          </a:p>
        </p:txBody>
      </p:sp>
      <p:sp>
        <p:nvSpPr>
          <p:cNvPr id="4" name="Content Placeholder 3"/>
          <p:cNvSpPr>
            <a:spLocks noGrp="1"/>
          </p:cNvSpPr>
          <p:nvPr>
            <p:ph sz="quarter" idx="13"/>
          </p:nvPr>
        </p:nvSpPr>
        <p:spPr>
          <a:xfrm>
            <a:off x="457200" y="1566535"/>
            <a:ext cx="8229600" cy="4610958"/>
          </a:xfrm>
        </p:spPr>
        <p:txBody>
          <a:bodyPr/>
          <a:lstStyle/>
          <a:p>
            <a:r>
              <a:rPr lang="zh-TW" altLang="en-US" dirty="0" smtClean="0">
                <a:latin typeface="標楷體" pitchFamily="65" charset="-120"/>
                <a:ea typeface="標楷體" pitchFamily="65" charset="-120"/>
              </a:rPr>
              <a:t>填入開機電流資訊</a:t>
            </a:r>
            <a:endParaRPr lang="en-US" altLang="zh-TW" dirty="0" smtClean="0">
              <a:latin typeface="標楷體" pitchFamily="65" charset="-120"/>
              <a:ea typeface="標楷體" pitchFamily="65" charset="-120"/>
            </a:endParaRPr>
          </a:p>
          <a:p>
            <a:pPr lvl="1"/>
            <a:r>
              <a:rPr lang="zh-TW" altLang="en-US" dirty="0" smtClean="0">
                <a:ea typeface="標楷體" pitchFamily="65" charset="-120"/>
              </a:rPr>
              <a:t>其餘平台開機電流依照</a:t>
            </a:r>
            <a:r>
              <a:rPr lang="en-US" altLang="zh-TW" dirty="0" smtClean="0">
                <a:ea typeface="標楷體" pitchFamily="65" charset="-120"/>
              </a:rPr>
              <a:t>[FGADC_D0] log</a:t>
            </a:r>
            <a:r>
              <a:rPr lang="zh-TW" altLang="en-US" dirty="0" smtClean="0">
                <a:ea typeface="標楷體" pitchFamily="65" charset="-120"/>
              </a:rPr>
              <a:t>報值填入</a:t>
            </a:r>
            <a:endParaRPr lang="en-US" altLang="zh-TW" dirty="0" smtClean="0">
              <a:ea typeface="標楷體" pitchFamily="65" charset="-120"/>
            </a:endParaRPr>
          </a:p>
          <a:p>
            <a:pPr lvl="1"/>
            <a:endParaRPr lang="en-US" altLang="zh-TW" dirty="0" smtClean="0">
              <a:ea typeface="標楷體" pitchFamily="65" charset="-120"/>
            </a:endParaRPr>
          </a:p>
          <a:p>
            <a:pPr lvl="1"/>
            <a:endParaRPr lang="en-US" altLang="zh-TW" dirty="0" smtClean="0">
              <a:ea typeface="標楷體" pitchFamily="65" charset="-120"/>
            </a:endParaRPr>
          </a:p>
          <a:p>
            <a:pPr lvl="1"/>
            <a:r>
              <a:rPr lang="en-US" dirty="0" smtClean="0">
                <a:ea typeface="標楷體" pitchFamily="65" charset="-120"/>
              </a:rPr>
              <a:t>MTK release </a:t>
            </a:r>
            <a:r>
              <a:rPr lang="en-US" dirty="0" err="1" smtClean="0">
                <a:ea typeface="標楷體" pitchFamily="65" charset="-120"/>
              </a:rPr>
              <a:t>Iboot</a:t>
            </a:r>
            <a:r>
              <a:rPr lang="en-US" dirty="0" smtClean="0">
                <a:ea typeface="標楷體" pitchFamily="65" charset="-120"/>
              </a:rPr>
              <a:t> data</a:t>
            </a:r>
          </a:p>
          <a:p>
            <a:pPr lvl="2"/>
            <a:r>
              <a:rPr lang="en-US" altLang="zh-TW" dirty="0" smtClean="0">
                <a:ea typeface="標楷體" pitchFamily="65" charset="-120"/>
              </a:rPr>
              <a:t>MT6797</a:t>
            </a:r>
            <a:r>
              <a:rPr lang="zh-TW" altLang="en-US" dirty="0" smtClean="0">
                <a:ea typeface="標楷體" pitchFamily="65" charset="-120"/>
              </a:rPr>
              <a:t>平台</a:t>
            </a:r>
            <a:r>
              <a:rPr lang="en-US" altLang="zh-TW" dirty="0" err="1" smtClean="0">
                <a:ea typeface="標楷體" pitchFamily="65" charset="-120"/>
              </a:rPr>
              <a:t>Iboot</a:t>
            </a:r>
            <a:r>
              <a:rPr lang="zh-TW" altLang="en-US" dirty="0" smtClean="0">
                <a:ea typeface="標楷體" pitchFamily="65" charset="-120"/>
              </a:rPr>
              <a:t>四個溫度下填入</a:t>
            </a:r>
            <a:r>
              <a:rPr lang="en-US" altLang="zh-TW" dirty="0" smtClean="0">
                <a:ea typeface="標楷體" pitchFamily="65" charset="-120"/>
              </a:rPr>
              <a:t>1000(</a:t>
            </a:r>
            <a:r>
              <a:rPr lang="en-US" altLang="zh-TW" dirty="0" err="1" smtClean="0">
                <a:ea typeface="標楷體" pitchFamily="65" charset="-120"/>
              </a:rPr>
              <a:t>mA</a:t>
            </a:r>
            <a:r>
              <a:rPr lang="en-US" altLang="zh-TW" dirty="0" smtClean="0">
                <a:ea typeface="標楷體" pitchFamily="65" charset="-120"/>
              </a:rPr>
              <a:t>)</a:t>
            </a:r>
          </a:p>
          <a:p>
            <a:pPr lvl="2"/>
            <a:endParaRPr lang="en-US" altLang="zh-TW" dirty="0" smtClean="0">
              <a:ea typeface="標楷體" pitchFamily="65" charset="-120"/>
            </a:endParaRPr>
          </a:p>
          <a:p>
            <a:pPr lvl="1"/>
            <a:endParaRPr lang="en-US" dirty="0">
              <a:ea typeface="標楷體" pitchFamily="65" charset="-120"/>
            </a:endParaRPr>
          </a:p>
        </p:txBody>
      </p:sp>
      <p:graphicFrame>
        <p:nvGraphicFramePr>
          <p:cNvPr id="7" name="Table 6"/>
          <p:cNvGraphicFramePr>
            <a:graphicFrameLocks noGrp="1"/>
          </p:cNvGraphicFramePr>
          <p:nvPr/>
        </p:nvGraphicFramePr>
        <p:xfrm>
          <a:off x="1244934" y="4824095"/>
          <a:ext cx="6381750" cy="731520"/>
        </p:xfrm>
        <a:graphic>
          <a:graphicData uri="http://schemas.openxmlformats.org/drawingml/2006/table">
            <a:tbl>
              <a:tblPr firstRow="1" firstCol="1" bandRow="1">
                <a:tableStyleId>{5C22544A-7EE6-4342-B048-85BDC9FD1C3A}</a:tableStyleId>
              </a:tblPr>
              <a:tblGrid>
                <a:gridCol w="1809718"/>
                <a:gridCol w="1214446"/>
                <a:gridCol w="1143008"/>
                <a:gridCol w="1119238"/>
                <a:gridCol w="1095340"/>
              </a:tblGrid>
              <a:tr h="160016">
                <a:tc>
                  <a:txBody>
                    <a:bodyPr/>
                    <a:lstStyle/>
                    <a:p>
                      <a:r>
                        <a:rPr lang="zh-CN" altLang="en-US" sz="1800" dirty="0" smtClean="0"/>
                        <a:t>溫度</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50℃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25℃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-10℃</a:t>
                      </a:r>
                    </a:p>
                  </a:txBody>
                  <a:tcPr/>
                </a:tc>
              </a:tr>
              <a:tr h="134306">
                <a:tc>
                  <a:txBody>
                    <a:bodyPr/>
                    <a:lstStyle/>
                    <a:p>
                      <a:r>
                        <a:rPr lang="zh-CN" altLang="en-US" sz="1800" dirty="0" smtClean="0"/>
                        <a:t>開機電流</a:t>
                      </a:r>
                      <a:r>
                        <a:rPr lang="en-US" altLang="zh-CN" sz="1800" dirty="0" smtClean="0"/>
                        <a:t> (</a:t>
                      </a:r>
                      <a:r>
                        <a:rPr lang="en-US" altLang="zh-CN" sz="1800" dirty="0" err="1" smtClean="0"/>
                        <a:t>mA</a:t>
                      </a:r>
                      <a:r>
                        <a:rPr lang="en-US" altLang="zh-CN" sz="1800" dirty="0" smtClean="0"/>
                        <a:t>)</a:t>
                      </a:r>
                      <a:endParaRPr lang="zh-CN" altLang="en-US" sz="1800" dirty="0"/>
                    </a:p>
                  </a:txBody>
                  <a:tcPr/>
                </a:tc>
                <a:tc>
                  <a:txBody>
                    <a:bodyPr/>
                    <a:lstStyle/>
                    <a:p>
                      <a:r>
                        <a:rPr lang="en-US" altLang="zh-TW" sz="1800" dirty="0" smtClean="0"/>
                        <a:t>1000</a:t>
                      </a:r>
                      <a:endParaRPr lang="zh-CN" altLang="en-US" sz="1800" dirty="0"/>
                    </a:p>
                  </a:txBody>
                  <a:tcPr/>
                </a:tc>
                <a:tc>
                  <a:txBody>
                    <a:bodyPr/>
                    <a:lstStyle/>
                    <a:p>
                      <a:r>
                        <a:rPr lang="en-US" altLang="zh-TW" sz="1800" dirty="0" smtClean="0"/>
                        <a:t>1000</a:t>
                      </a:r>
                      <a:endParaRPr lang="zh-CN" altLang="en-US" sz="1800" dirty="0"/>
                    </a:p>
                  </a:txBody>
                  <a:tcPr/>
                </a:tc>
                <a:tc>
                  <a:txBody>
                    <a:bodyPr/>
                    <a:lstStyle/>
                    <a:p>
                      <a:r>
                        <a:rPr lang="en-US" altLang="zh-TW" sz="1800" dirty="0" smtClean="0"/>
                        <a:t>1000</a:t>
                      </a:r>
                      <a:endParaRPr lang="zh-CN" altLang="en-US" sz="1800" dirty="0"/>
                    </a:p>
                  </a:txBody>
                  <a:tcPr/>
                </a:tc>
                <a:tc>
                  <a:txBody>
                    <a:bodyPr/>
                    <a:lstStyle/>
                    <a:p>
                      <a:r>
                        <a:rPr lang="en-US" altLang="zh-TW" sz="1800" dirty="0" smtClean="0"/>
                        <a:t>1000</a:t>
                      </a:r>
                      <a:endParaRPr lang="zh-CN" altLang="en-US" sz="1800" dirty="0"/>
                    </a:p>
                  </a:txBody>
                  <a:tcPr/>
                </a:tc>
              </a:tr>
            </a:tbl>
          </a:graphicData>
        </a:graphic>
      </p:graphicFrame>
      <p:graphicFrame>
        <p:nvGraphicFramePr>
          <p:cNvPr id="9" name="Table 6"/>
          <p:cNvGraphicFramePr>
            <a:graphicFrameLocks noGrp="1"/>
          </p:cNvGraphicFramePr>
          <p:nvPr/>
        </p:nvGraphicFramePr>
        <p:xfrm>
          <a:off x="1244934" y="2819400"/>
          <a:ext cx="6381750" cy="731520"/>
        </p:xfrm>
        <a:graphic>
          <a:graphicData uri="http://schemas.openxmlformats.org/drawingml/2006/table">
            <a:tbl>
              <a:tblPr firstRow="1" firstCol="1" bandRow="1">
                <a:tableStyleId>{5C22544A-7EE6-4342-B048-85BDC9FD1C3A}</a:tableStyleId>
              </a:tblPr>
              <a:tblGrid>
                <a:gridCol w="1809718"/>
                <a:gridCol w="1214446"/>
                <a:gridCol w="1143008"/>
                <a:gridCol w="1119238"/>
                <a:gridCol w="1095340"/>
              </a:tblGrid>
              <a:tr h="160016">
                <a:tc>
                  <a:txBody>
                    <a:bodyPr/>
                    <a:lstStyle/>
                    <a:p>
                      <a:r>
                        <a:rPr lang="zh-CN" altLang="en-US" sz="1800" dirty="0" smtClean="0"/>
                        <a:t>溫度</a:t>
                      </a:r>
                      <a:r>
                        <a:rPr lang="en-US" altLang="zh-CN" sz="1800" dirty="0" smtClean="0"/>
                        <a:t>(℃)</a:t>
                      </a:r>
                      <a:endParaRPr lang="zh-CN" alt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50℃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25℃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t>-10℃</a:t>
                      </a:r>
                    </a:p>
                  </a:txBody>
                  <a:tcPr/>
                </a:tc>
              </a:tr>
              <a:tr h="134306">
                <a:tc>
                  <a:txBody>
                    <a:bodyPr/>
                    <a:lstStyle/>
                    <a:p>
                      <a:r>
                        <a:rPr lang="zh-CN" altLang="en-US" sz="1800" dirty="0" smtClean="0"/>
                        <a:t>開機電流</a:t>
                      </a:r>
                      <a:r>
                        <a:rPr lang="en-US" altLang="zh-CN" sz="1800" dirty="0" smtClean="0"/>
                        <a:t> (</a:t>
                      </a:r>
                      <a:r>
                        <a:rPr lang="en-US" altLang="zh-CN" sz="1800" dirty="0" err="1" smtClean="0"/>
                        <a:t>mA</a:t>
                      </a:r>
                      <a:r>
                        <a:rPr lang="en-US" altLang="zh-CN" sz="1800" dirty="0" smtClean="0"/>
                        <a:t>)</a:t>
                      </a:r>
                      <a:endParaRPr lang="zh-CN" altLang="en-US" sz="1800" dirty="0"/>
                    </a:p>
                  </a:txBody>
                  <a:tcPr/>
                </a:tc>
                <a:tc>
                  <a:txBody>
                    <a:bodyPr/>
                    <a:lstStyle/>
                    <a:p>
                      <a:r>
                        <a:rPr lang="en-US" altLang="zh-CN" sz="1800" dirty="0" smtClean="0"/>
                        <a:t>363.3</a:t>
                      </a:r>
                      <a:endParaRPr lang="zh-CN" altLang="en-US" sz="1800" dirty="0"/>
                    </a:p>
                  </a:txBody>
                  <a:tcPr/>
                </a:tc>
                <a:tc>
                  <a:txBody>
                    <a:bodyPr/>
                    <a:lstStyle/>
                    <a:p>
                      <a:r>
                        <a:rPr lang="en-US" altLang="zh-CN" sz="1800" dirty="0" smtClean="0"/>
                        <a:t>188.2</a:t>
                      </a:r>
                      <a:endParaRPr lang="zh-CN" altLang="en-US" sz="1800" dirty="0"/>
                    </a:p>
                  </a:txBody>
                  <a:tcPr/>
                </a:tc>
                <a:tc>
                  <a:txBody>
                    <a:bodyPr/>
                    <a:lstStyle/>
                    <a:p>
                      <a:r>
                        <a:rPr lang="en-US" altLang="zh-CN" sz="1800" dirty="0" smtClean="0"/>
                        <a:t>183.1</a:t>
                      </a:r>
                      <a:endParaRPr lang="zh-CN" altLang="en-US" sz="1800" dirty="0"/>
                    </a:p>
                  </a:txBody>
                  <a:tcPr/>
                </a:tc>
                <a:tc>
                  <a:txBody>
                    <a:bodyPr/>
                    <a:lstStyle/>
                    <a:p>
                      <a:r>
                        <a:rPr lang="en-US" altLang="zh-CN" sz="1800" dirty="0" smtClean="0"/>
                        <a:t>263.5</a:t>
                      </a:r>
                      <a:endParaRPr lang="zh-CN" altLang="en-US" sz="18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Slide Number Placeholder 2"/>
          <p:cNvSpPr>
            <a:spLocks noGrp="1"/>
          </p:cNvSpPr>
          <p:nvPr>
            <p:ph type="sldNum" sz="quarter" idx="12"/>
          </p:nvPr>
        </p:nvSpPr>
        <p:spPr/>
        <p:txBody>
          <a:bodyPr/>
          <a:lstStyle/>
          <a:p>
            <a:fld id="{3E54FAAE-D303-1440-B1E5-D1AB6CEFDBFD}" type="slidenum">
              <a:rPr lang="en-US" smtClean="0"/>
              <a:pPr/>
              <a:t>9</a:t>
            </a:fld>
            <a:endParaRPr lang="en-US"/>
          </a:p>
        </p:txBody>
      </p:sp>
      <p:sp>
        <p:nvSpPr>
          <p:cNvPr id="4" name="Content Placeholder 3"/>
          <p:cNvSpPr>
            <a:spLocks noGrp="1"/>
          </p:cNvSpPr>
          <p:nvPr>
            <p:ph sz="quarter" idx="13"/>
          </p:nvPr>
        </p:nvSpPr>
        <p:spPr>
          <a:xfrm>
            <a:off x="457200" y="1354347"/>
            <a:ext cx="8229600" cy="4823146"/>
          </a:xfrm>
        </p:spPr>
        <p:txBody>
          <a:bodyPr/>
          <a:lstStyle/>
          <a:p>
            <a:r>
              <a:rPr lang="zh-TW" altLang="en-US" dirty="0" smtClean="0">
                <a:latin typeface="標楷體" pitchFamily="65" charset="-120"/>
                <a:ea typeface="標楷體" pitchFamily="65" charset="-120"/>
              </a:rPr>
              <a:t>按下計算</a:t>
            </a:r>
            <a:endParaRPr lang="en-US" dirty="0" smtClean="0">
              <a:latin typeface="標楷體" pitchFamily="65" charset="-120"/>
              <a:ea typeface="標楷體" pitchFamily="65" charset="-120"/>
            </a:endParaRPr>
          </a:p>
          <a:p>
            <a:endParaRPr lang="en-US" dirty="0"/>
          </a:p>
        </p:txBody>
      </p:sp>
      <p:sp>
        <p:nvSpPr>
          <p:cNvPr id="9" name="Right Arrow 8"/>
          <p:cNvSpPr/>
          <p:nvPr/>
        </p:nvSpPr>
        <p:spPr>
          <a:xfrm>
            <a:off x="4211982" y="2700067"/>
            <a:ext cx="887213"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7357818">
            <a:off x="5395878" y="3640366"/>
            <a:ext cx="589320" cy="310551"/>
          </a:xfrm>
          <a:prstGeom prst="rightArrow">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a:srcRect/>
          <a:stretch>
            <a:fillRect/>
          </a:stretch>
        </p:blipFill>
        <p:spPr bwMode="auto">
          <a:xfrm>
            <a:off x="2305056" y="4127522"/>
            <a:ext cx="5254418" cy="2201337"/>
          </a:xfrm>
          <a:prstGeom prst="rect">
            <a:avLst/>
          </a:prstGeom>
          <a:noFill/>
          <a:ln w="9525">
            <a:noFill/>
            <a:miter lim="800000"/>
            <a:headEnd/>
            <a:tailEnd/>
          </a:ln>
        </p:spPr>
      </p:pic>
      <p:sp>
        <p:nvSpPr>
          <p:cNvPr id="23" name="Rectangle 22"/>
          <p:cNvSpPr/>
          <p:nvPr/>
        </p:nvSpPr>
        <p:spPr>
          <a:xfrm>
            <a:off x="3377246" y="5016307"/>
            <a:ext cx="535613" cy="109103"/>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912859" y="4831641"/>
            <a:ext cx="1053559" cy="369332"/>
          </a:xfrm>
          <a:prstGeom prst="rect">
            <a:avLst/>
          </a:prstGeom>
          <a:noFill/>
        </p:spPr>
        <p:txBody>
          <a:bodyPr wrap="square" rtlCol="0">
            <a:spAutoFit/>
          </a:bodyPr>
          <a:lstStyle/>
          <a:p>
            <a:r>
              <a:rPr lang="zh-TW" altLang="en-US" dirty="0" smtClean="0">
                <a:solidFill>
                  <a:srgbClr val="FF0000"/>
                </a:solidFill>
                <a:latin typeface="+mj-lt"/>
                <a:ea typeface="標楷體" pitchFamily="65" charset="-120"/>
              </a:rPr>
              <a:t>新的</a:t>
            </a:r>
            <a:r>
              <a:rPr lang="en-US" altLang="zh-TW" dirty="0" smtClean="0">
                <a:solidFill>
                  <a:srgbClr val="FF0000"/>
                </a:solidFill>
                <a:latin typeface="+mj-lt"/>
                <a:ea typeface="標楷體" pitchFamily="65" charset="-120"/>
              </a:rPr>
              <a:t>.h</a:t>
            </a:r>
            <a:r>
              <a:rPr lang="zh-TW" altLang="en-US" dirty="0" smtClean="0">
                <a:solidFill>
                  <a:srgbClr val="FF0000"/>
                </a:solidFill>
                <a:latin typeface="+mj-lt"/>
                <a:ea typeface="標楷體" pitchFamily="65" charset="-120"/>
              </a:rPr>
              <a:t>檔</a:t>
            </a:r>
            <a:endParaRPr lang="en-US" dirty="0">
              <a:solidFill>
                <a:srgbClr val="FF0000"/>
              </a:solidFill>
              <a:latin typeface="+mj-lt"/>
              <a:ea typeface="標楷體" pitchFamily="65" charset="-120"/>
            </a:endParaRPr>
          </a:p>
        </p:txBody>
      </p:sp>
      <p:pic>
        <p:nvPicPr>
          <p:cNvPr id="16" name="Picture 2"/>
          <p:cNvPicPr>
            <a:picLocks noChangeAspect="1" noChangeArrowheads="1"/>
          </p:cNvPicPr>
          <p:nvPr/>
        </p:nvPicPr>
        <p:blipFill>
          <a:blip r:embed="rId3"/>
          <a:srcRect/>
          <a:stretch>
            <a:fillRect/>
          </a:stretch>
        </p:blipFill>
        <p:spPr bwMode="auto">
          <a:xfrm>
            <a:off x="498048" y="1979540"/>
            <a:ext cx="3713934" cy="1649918"/>
          </a:xfrm>
          <a:prstGeom prst="rect">
            <a:avLst/>
          </a:prstGeom>
          <a:noFill/>
          <a:ln w="9525">
            <a:noFill/>
            <a:miter lim="800000"/>
            <a:headEnd/>
            <a:tailEnd/>
          </a:ln>
        </p:spPr>
      </p:pic>
      <p:sp>
        <p:nvSpPr>
          <p:cNvPr id="22" name="Rectangle 21"/>
          <p:cNvSpPr/>
          <p:nvPr/>
        </p:nvSpPr>
        <p:spPr>
          <a:xfrm>
            <a:off x="2305056" y="3417854"/>
            <a:ext cx="462770" cy="254734"/>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899615" y="3532769"/>
            <a:ext cx="405441" cy="369332"/>
          </a:xfrm>
          <a:prstGeom prst="rect">
            <a:avLst/>
          </a:prstGeom>
          <a:noFill/>
        </p:spPr>
        <p:txBody>
          <a:bodyPr wrap="square" rtlCol="0">
            <a:spAutoFit/>
          </a:bodyPr>
          <a:lstStyle/>
          <a:p>
            <a:pPr algn="ctr"/>
            <a:r>
              <a:rPr lang="en-US" dirty="0" smtClean="0">
                <a:solidFill>
                  <a:srgbClr val="FF0000"/>
                </a:solidFill>
              </a:rPr>
              <a:t>1</a:t>
            </a:r>
            <a:endParaRPr lang="en-US" dirty="0">
              <a:solidFill>
                <a:srgbClr val="FF0000"/>
              </a:solidFill>
            </a:endParaRPr>
          </a:p>
        </p:txBody>
      </p:sp>
      <p:pic>
        <p:nvPicPr>
          <p:cNvPr id="5124" name="Picture 4"/>
          <p:cNvPicPr>
            <a:picLocks noChangeAspect="1" noChangeArrowheads="1"/>
          </p:cNvPicPr>
          <p:nvPr/>
        </p:nvPicPr>
        <p:blipFill>
          <a:blip r:embed="rId4"/>
          <a:srcRect/>
          <a:stretch>
            <a:fillRect/>
          </a:stretch>
        </p:blipFill>
        <p:spPr bwMode="auto">
          <a:xfrm>
            <a:off x="5140035" y="1909855"/>
            <a:ext cx="3546765" cy="1583158"/>
          </a:xfrm>
          <a:prstGeom prst="rect">
            <a:avLst/>
          </a:prstGeom>
          <a:noFill/>
          <a:ln w="9525">
            <a:noFill/>
            <a:miter lim="800000"/>
            <a:headEnd/>
            <a:tailEnd/>
          </a:ln>
        </p:spPr>
      </p:pic>
      <p:sp>
        <p:nvSpPr>
          <p:cNvPr id="30" name="Rectangle 29"/>
          <p:cNvSpPr/>
          <p:nvPr/>
        </p:nvSpPr>
        <p:spPr>
          <a:xfrm>
            <a:off x="6416078" y="2863315"/>
            <a:ext cx="462770" cy="188409"/>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5962940" y="2739692"/>
            <a:ext cx="405441" cy="369332"/>
          </a:xfrm>
          <a:prstGeom prst="rect">
            <a:avLst/>
          </a:prstGeom>
          <a:noFill/>
        </p:spPr>
        <p:txBody>
          <a:bodyPr wrap="square" rtlCol="0">
            <a:spAutoFit/>
          </a:bodyPr>
          <a:lstStyle/>
          <a:p>
            <a:pPr algn="ctr"/>
            <a:r>
              <a:rPr lang="en-US" dirty="0" smtClean="0">
                <a:solidFill>
                  <a:srgbClr val="FF0000"/>
                </a:solidFill>
              </a:rPr>
              <a:t>2</a:t>
            </a:r>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uel Gauge Tool">
  <a:themeElements>
    <a:clrScheme name="Custom 6">
      <a:dk1>
        <a:srgbClr val="353630"/>
      </a:dk1>
      <a:lt1>
        <a:sysClr val="window" lastClr="FFFFFF"/>
      </a:lt1>
      <a:dk2>
        <a:srgbClr val="999A94"/>
      </a:dk2>
      <a:lt2>
        <a:srgbClr val="F0F0F0"/>
      </a:lt2>
      <a:accent1>
        <a:srgbClr val="F39A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MediaTek Color Palette">
      <a:dk1>
        <a:srgbClr val="353630"/>
      </a:dk1>
      <a:lt1>
        <a:sysClr val="window" lastClr="FFFFFF"/>
      </a:lt1>
      <a:dk2>
        <a:srgbClr val="999A94"/>
      </a:dk2>
      <a:lt2>
        <a:srgbClr val="F0F0F0"/>
      </a:lt2>
      <a:accent1>
        <a:srgbClr val="F3821E"/>
      </a:accent1>
      <a:accent2>
        <a:srgbClr val="00A1DE"/>
      </a:accent2>
      <a:accent3>
        <a:srgbClr val="69BE28"/>
      </a:accent3>
      <a:accent4>
        <a:srgbClr val="D71F85"/>
      </a:accent4>
      <a:accent5>
        <a:srgbClr val="FED100"/>
      </a:accent5>
      <a:accent6>
        <a:srgbClr val="98DBFF"/>
      </a:accent6>
      <a:hlink>
        <a:srgbClr val="000000"/>
      </a:hlink>
      <a:folHlink>
        <a:srgbClr val="5A5A5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CEnDecrypt xmlns="http://schemas.microsoft.com/sharepoint/v3">Not Encrypted</SCEnDecrypt>
    <SCEncryptBy xmlns="http://schemas.microsoft.com/sharepoint/v3">
      <UserInfo>
        <DisplayName/>
        <AccountId xsi:nil="true"/>
        <AccountType/>
      </UserInfo>
    </SCEncryptB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A0AD82C83985546ABE75A92A928D293" ma:contentTypeVersion="3" ma:contentTypeDescription="Create a new document." ma:contentTypeScope="" ma:versionID="14a8afa258fc00be5485dfb0010a49ce">
  <xsd:schema xmlns:xsd="http://www.w3.org/2001/XMLSchema" xmlns:p="http://schemas.microsoft.com/office/2006/metadata/properties" xmlns:ns1="http://schemas.microsoft.com/sharepoint/v3" targetNamespace="http://schemas.microsoft.com/office/2006/metadata/properties" ma:root="true" ma:fieldsID="97c718e661f7c38f49a4944d11bc21e5" ns1:_="">
    <xsd:import namespace="http://schemas.microsoft.com/sharepoint/v3"/>
    <xsd:element name="properties">
      <xsd:complexType>
        <xsd:sequence>
          <xsd:element name="documentManagement">
            <xsd:complexType>
              <xsd:all>
                <xsd:element ref="ns1:SCEncryptBy" minOccurs="0"/>
                <xsd:element ref="ns1:SCEnDecryp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SCEncryptBy" ma:index="2" nillable="true" ma:displayName="Encrypt By" ma:list="UserInfo" ma:internalName="SCEncrypt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CEnDecrypt" ma:index="3" nillable="true" ma:displayName="En/Decrypt" ma:default="Not Encrypted" ma:format="RadioButtons" ma:internalName="SCEnDecrypt">
      <xsd:simpleType>
        <xsd:restriction base="dms:Choice">
          <xsd:enumeration value="Not Encrypted"/>
          <xsd:enumeration value="Encrypted"/>
          <xsd:enumeration value="Queu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216EE6A-7D49-42EF-8E1E-7DFC1D0F4D91}">
  <ds:schemaRefs>
    <ds:schemaRef ds:uri="http://schemas.microsoft.com/sharepoint/v3/contenttype/forms"/>
  </ds:schemaRefs>
</ds:datastoreItem>
</file>

<file path=customXml/itemProps2.xml><?xml version="1.0" encoding="utf-8"?>
<ds:datastoreItem xmlns:ds="http://schemas.openxmlformats.org/officeDocument/2006/customXml" ds:itemID="{192B87B4-45B8-48C6-8033-192743236A23}">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58F34E74-A522-4B63-8B5F-BAD784859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Fuel Gauge Tool</Template>
  <TotalTime>6823</TotalTime>
  <Words>630</Words>
  <Application>Microsoft Office PowerPoint</Application>
  <PresentationFormat>如螢幕大小 (4:3)</PresentationFormat>
  <Paragraphs>201</Paragraphs>
  <Slides>21</Slides>
  <Notes>0</Notes>
  <HiddenSlides>0</HiddenSlides>
  <MMClips>0</MMClips>
  <ScaleCrop>false</ScaleCrop>
  <HeadingPairs>
    <vt:vector size="4" baseType="variant">
      <vt:variant>
        <vt:lpstr>佈景主題</vt:lpstr>
      </vt:variant>
      <vt:variant>
        <vt:i4>2</vt:i4>
      </vt:variant>
      <vt:variant>
        <vt:lpstr>投影片標題</vt:lpstr>
      </vt:variant>
      <vt:variant>
        <vt:i4>21</vt:i4>
      </vt:variant>
    </vt:vector>
  </HeadingPairs>
  <TitlesOfParts>
    <vt:vector size="23" baseType="lpstr">
      <vt:lpstr>Fuel Gauge Tool</vt:lpstr>
      <vt:lpstr>Custom Design</vt:lpstr>
      <vt:lpstr>Gauge Master-Customized Setting Tool SOP_V2.1</vt:lpstr>
      <vt:lpstr>Revision History</vt:lpstr>
      <vt:lpstr>Tool 介面</vt:lpstr>
      <vt:lpstr>測試文件</vt:lpstr>
      <vt:lpstr>Step 1</vt:lpstr>
      <vt:lpstr>Step 2</vt:lpstr>
      <vt:lpstr>Step 3-a</vt:lpstr>
      <vt:lpstr>Step 3-b</vt:lpstr>
      <vt:lpstr>Step 4</vt:lpstr>
      <vt:lpstr>Step 5</vt:lpstr>
      <vt:lpstr>Step 6</vt:lpstr>
      <vt:lpstr>Step 6-1 重載關機電壓取得方式</vt:lpstr>
      <vt:lpstr>Step 6-2-a 重載關機電壓取得方式</vt:lpstr>
      <vt:lpstr>Step 6-2-b 重載關機電壓取得方式</vt:lpstr>
      <vt:lpstr>Step 6-3 重載關機電壓取得方式</vt:lpstr>
      <vt:lpstr>Step 7</vt:lpstr>
      <vt:lpstr>Step 8</vt:lpstr>
      <vt:lpstr>Step 9</vt:lpstr>
      <vt:lpstr>Step 10</vt:lpstr>
      <vt:lpstr>Note</vt:lpstr>
      <vt:lpstr>投影片 21</vt:lpstr>
    </vt:vector>
  </TitlesOfParts>
  <Company>MediaTek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MTK10335</dc:creator>
  <cp:lastModifiedBy>Mediatek</cp:lastModifiedBy>
  <cp:revision>431</cp:revision>
  <dcterms:created xsi:type="dcterms:W3CDTF">2015-04-28T01:45:52Z</dcterms:created>
  <dcterms:modified xsi:type="dcterms:W3CDTF">2016-01-22T07:01:42Z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-689426506</vt:i4>
  </property>
  <property fmtid="{D5CDD505-2E9C-101B-9397-08002B2CF9AE}" pid="3" name="_NewReviewCycle">
    <vt:lpwstr/>
  </property>
  <property fmtid="{D5CDD505-2E9C-101B-9397-08002B2CF9AE}" pid="4" name="_EmailSubject">
    <vt:lpwstr>GM2.0 customized SOP</vt:lpwstr>
  </property>
  <property fmtid="{D5CDD505-2E9C-101B-9397-08002B2CF9AE}" pid="5" name="_AuthorEmail">
    <vt:lpwstr>Cherry.Chiu@mediatek.com</vt:lpwstr>
  </property>
  <property fmtid="{D5CDD505-2E9C-101B-9397-08002B2CF9AE}" pid="6" name="_AuthorEmailDisplayName">
    <vt:lpwstr>Cherry Chiu (邱雅琦)</vt:lpwstr>
  </property>
  <property fmtid="{D5CDD505-2E9C-101B-9397-08002B2CF9AE}" pid="7" name="ContentTypeId">
    <vt:lpwstr>0x0101005A0AD82C83985546ABE75A92A928D293</vt:lpwstr>
  </property>
  <property fmtid="{D5CDD505-2E9C-101B-9397-08002B2CF9AE}" pid="8" name="_PreviousAdHocReviewCycleID">
    <vt:i4>-1312407507</vt:i4>
  </property>
</Properties>
</file>