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9"/>
  </p:notesMasterIdLst>
  <p:sldIdLst>
    <p:sldId id="256" r:id="rId2"/>
    <p:sldId id="282" r:id="rId3"/>
    <p:sldId id="257" r:id="rId4"/>
    <p:sldId id="260" r:id="rId5"/>
    <p:sldId id="261" r:id="rId6"/>
    <p:sldId id="258" r:id="rId7"/>
    <p:sldId id="263" r:id="rId8"/>
    <p:sldId id="313" r:id="rId9"/>
    <p:sldId id="262" r:id="rId10"/>
    <p:sldId id="314" r:id="rId11"/>
    <p:sldId id="315" r:id="rId12"/>
    <p:sldId id="316" r:id="rId13"/>
    <p:sldId id="317" r:id="rId14"/>
    <p:sldId id="318" r:id="rId15"/>
    <p:sldId id="283" r:id="rId16"/>
    <p:sldId id="312" r:id="rId17"/>
    <p:sldId id="322" r:id="rId18"/>
    <p:sldId id="265" r:id="rId19"/>
    <p:sldId id="273" r:id="rId20"/>
    <p:sldId id="320" r:id="rId21"/>
    <p:sldId id="319" r:id="rId22"/>
    <p:sldId id="264" r:id="rId23"/>
    <p:sldId id="275" r:id="rId24"/>
    <p:sldId id="321" r:id="rId25"/>
    <p:sldId id="267" r:id="rId26"/>
    <p:sldId id="279" r:id="rId27"/>
    <p:sldId id="325" r:id="rId28"/>
    <p:sldId id="327" r:id="rId29"/>
    <p:sldId id="328" r:id="rId30"/>
    <p:sldId id="330" r:id="rId31"/>
    <p:sldId id="329" r:id="rId32"/>
    <p:sldId id="259" r:id="rId33"/>
    <p:sldId id="281" r:id="rId34"/>
    <p:sldId id="271" r:id="rId35"/>
    <p:sldId id="326" r:id="rId36"/>
    <p:sldId id="331" r:id="rId37"/>
    <p:sldId id="268" r:id="rId38"/>
  </p:sldIdLst>
  <p:sldSz cx="9144000" cy="5143500" type="screen16x9"/>
  <p:notesSz cx="6858000" cy="9144000"/>
  <p:embeddedFontLst>
    <p:embeddedFont>
      <p:font typeface="Archivo" panose="020B0604020202020204" charset="0"/>
      <p:regular r:id="rId40"/>
      <p:bold r:id="rId41"/>
      <p:italic r:id="rId42"/>
      <p:boldItalic r:id="rId43"/>
    </p:embeddedFont>
    <p:embeddedFont>
      <p:font typeface="Cabin" panose="020B0604020202020204" charset="0"/>
      <p:regular r:id="rId44"/>
    </p:embeddedFont>
    <p:embeddedFont>
      <p:font typeface="IBM Plex Mono" panose="020B0509050203000203" pitchFamily="49" charset="0"/>
      <p:regular r:id="rId45"/>
      <p:bold r:id="rId46"/>
      <p:italic r:id="rId47"/>
      <p:boldItalic r:id="rId48"/>
    </p:embeddedFont>
    <p:embeddedFont>
      <p:font typeface="Nunito Light"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C56A7C-E2C3-48B1-A86E-78937F019614}">
  <a:tblStyle styleId="{09C56A7C-E2C3-48B1-A86E-78937F0196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10B8DB-CBA3-4749-9ACC-BA9358D2D70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1247" autoAdjust="0"/>
  </p:normalViewPr>
  <p:slideViewPr>
    <p:cSldViewPr snapToGrid="0">
      <p:cViewPr varScale="1">
        <p:scale>
          <a:sx n="134" d="100"/>
          <a:sy n="134" d="100"/>
        </p:scale>
        <p:origin x="4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a:extLst>
            <a:ext uri="{FF2B5EF4-FFF2-40B4-BE49-F238E27FC236}">
              <a16:creationId xmlns:a16="http://schemas.microsoft.com/office/drawing/2014/main" id="{B027DA83-3BA6-4902-DA46-DF2CC40B0B88}"/>
            </a:ext>
          </a:extLst>
        </p:cNvPr>
        <p:cNvGrpSpPr/>
        <p:nvPr/>
      </p:nvGrpSpPr>
      <p:grpSpPr>
        <a:xfrm>
          <a:off x="0" y="0"/>
          <a:ext cx="0" cy="0"/>
          <a:chOff x="0" y="0"/>
          <a:chExt cx="0" cy="0"/>
        </a:xfrm>
      </p:grpSpPr>
      <p:sp>
        <p:nvSpPr>
          <p:cNvPr id="746" name="Google Shape;746;g292b8f97649_1_414:notes">
            <a:extLst>
              <a:ext uri="{FF2B5EF4-FFF2-40B4-BE49-F238E27FC236}">
                <a16:creationId xmlns:a16="http://schemas.microsoft.com/office/drawing/2014/main" id="{564E0738-1129-FE78-8429-D21A18C88A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92b8f97649_1_414:notes">
            <a:extLst>
              <a:ext uri="{FF2B5EF4-FFF2-40B4-BE49-F238E27FC236}">
                <a16:creationId xmlns:a16="http://schemas.microsoft.com/office/drawing/2014/main" id="{45DC5502-B99D-1981-BBBE-1BCDFECB5E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550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a:extLst>
            <a:ext uri="{FF2B5EF4-FFF2-40B4-BE49-F238E27FC236}">
              <a16:creationId xmlns:a16="http://schemas.microsoft.com/office/drawing/2014/main" id="{24060F6F-339B-0FA9-CB14-F494DB7FA566}"/>
            </a:ext>
          </a:extLst>
        </p:cNvPr>
        <p:cNvGrpSpPr/>
        <p:nvPr/>
      </p:nvGrpSpPr>
      <p:grpSpPr>
        <a:xfrm>
          <a:off x="0" y="0"/>
          <a:ext cx="0" cy="0"/>
          <a:chOff x="0" y="0"/>
          <a:chExt cx="0" cy="0"/>
        </a:xfrm>
      </p:grpSpPr>
      <p:sp>
        <p:nvSpPr>
          <p:cNvPr id="503" name="Google Shape;503;g292581b7e23_0_148:notes">
            <a:extLst>
              <a:ext uri="{FF2B5EF4-FFF2-40B4-BE49-F238E27FC236}">
                <a16:creationId xmlns:a16="http://schemas.microsoft.com/office/drawing/2014/main" id="{899C2ADD-DA4B-01F9-2392-AA87C14EB8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92581b7e23_0_148:notes">
            <a:extLst>
              <a:ext uri="{FF2B5EF4-FFF2-40B4-BE49-F238E27FC236}">
                <a16:creationId xmlns:a16="http://schemas.microsoft.com/office/drawing/2014/main" id="{AD62BF8C-B959-6310-490F-FFBEE2CCD6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95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a:extLst>
            <a:ext uri="{FF2B5EF4-FFF2-40B4-BE49-F238E27FC236}">
              <a16:creationId xmlns:a16="http://schemas.microsoft.com/office/drawing/2014/main" id="{152D0C51-F05E-585E-99E6-0ECB01C2D119}"/>
            </a:ext>
          </a:extLst>
        </p:cNvPr>
        <p:cNvGrpSpPr/>
        <p:nvPr/>
      </p:nvGrpSpPr>
      <p:grpSpPr>
        <a:xfrm>
          <a:off x="0" y="0"/>
          <a:ext cx="0" cy="0"/>
          <a:chOff x="0" y="0"/>
          <a:chExt cx="0" cy="0"/>
        </a:xfrm>
      </p:grpSpPr>
      <p:sp>
        <p:nvSpPr>
          <p:cNvPr id="503" name="Google Shape;503;g292581b7e23_0_148:notes">
            <a:extLst>
              <a:ext uri="{FF2B5EF4-FFF2-40B4-BE49-F238E27FC236}">
                <a16:creationId xmlns:a16="http://schemas.microsoft.com/office/drawing/2014/main" id="{F3AA103C-86BB-913B-0D1E-7940B16823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92581b7e23_0_148:notes">
            <a:extLst>
              <a:ext uri="{FF2B5EF4-FFF2-40B4-BE49-F238E27FC236}">
                <a16:creationId xmlns:a16="http://schemas.microsoft.com/office/drawing/2014/main" id="{27078BB5-FB5F-43F1-AFE7-91184008A6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252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a:extLst>
            <a:ext uri="{FF2B5EF4-FFF2-40B4-BE49-F238E27FC236}">
              <a16:creationId xmlns:a16="http://schemas.microsoft.com/office/drawing/2014/main" id="{5F5B1292-59CA-D4E1-0D17-B6CAEF85F6E7}"/>
            </a:ext>
          </a:extLst>
        </p:cNvPr>
        <p:cNvGrpSpPr/>
        <p:nvPr/>
      </p:nvGrpSpPr>
      <p:grpSpPr>
        <a:xfrm>
          <a:off x="0" y="0"/>
          <a:ext cx="0" cy="0"/>
          <a:chOff x="0" y="0"/>
          <a:chExt cx="0" cy="0"/>
        </a:xfrm>
      </p:grpSpPr>
      <p:sp>
        <p:nvSpPr>
          <p:cNvPr id="503" name="Google Shape;503;g292581b7e23_0_148:notes">
            <a:extLst>
              <a:ext uri="{FF2B5EF4-FFF2-40B4-BE49-F238E27FC236}">
                <a16:creationId xmlns:a16="http://schemas.microsoft.com/office/drawing/2014/main" id="{FFEB57EF-1B73-16D2-7497-151DF1B6D7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92581b7e23_0_148:notes">
            <a:extLst>
              <a:ext uri="{FF2B5EF4-FFF2-40B4-BE49-F238E27FC236}">
                <a16:creationId xmlns:a16="http://schemas.microsoft.com/office/drawing/2014/main" id="{6EFAE513-63C4-95F4-0C70-A430216362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814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a:extLst>
            <a:ext uri="{FF2B5EF4-FFF2-40B4-BE49-F238E27FC236}">
              <a16:creationId xmlns:a16="http://schemas.microsoft.com/office/drawing/2014/main" id="{25753AD7-F845-16C6-A928-A0CA3E5E20C7}"/>
            </a:ext>
          </a:extLst>
        </p:cNvPr>
        <p:cNvGrpSpPr/>
        <p:nvPr/>
      </p:nvGrpSpPr>
      <p:grpSpPr>
        <a:xfrm>
          <a:off x="0" y="0"/>
          <a:ext cx="0" cy="0"/>
          <a:chOff x="0" y="0"/>
          <a:chExt cx="0" cy="0"/>
        </a:xfrm>
      </p:grpSpPr>
      <p:sp>
        <p:nvSpPr>
          <p:cNvPr id="503" name="Google Shape;503;g292581b7e23_0_148:notes">
            <a:extLst>
              <a:ext uri="{FF2B5EF4-FFF2-40B4-BE49-F238E27FC236}">
                <a16:creationId xmlns:a16="http://schemas.microsoft.com/office/drawing/2014/main" id="{EC2E78A0-C69B-2C13-AEF6-6F9CD5931E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92581b7e23_0_148:notes">
            <a:extLst>
              <a:ext uri="{FF2B5EF4-FFF2-40B4-BE49-F238E27FC236}">
                <a16:creationId xmlns:a16="http://schemas.microsoft.com/office/drawing/2014/main" id="{765301FF-1D8E-43DC-79FB-DCD63E1CE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71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2933ed1469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2933ed1469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7A63C253-F75A-B59D-2766-88A0588FA6F9}"/>
            </a:ext>
          </a:extLst>
        </p:cNvPr>
        <p:cNvGrpSpPr/>
        <p:nvPr/>
      </p:nvGrpSpPr>
      <p:grpSpPr>
        <a:xfrm>
          <a:off x="0" y="0"/>
          <a:ext cx="0" cy="0"/>
          <a:chOff x="0" y="0"/>
          <a:chExt cx="0" cy="0"/>
        </a:xfrm>
      </p:grpSpPr>
      <p:sp>
        <p:nvSpPr>
          <p:cNvPr id="405" name="Google Shape;405;g292581b7e23_0_108:notes">
            <a:extLst>
              <a:ext uri="{FF2B5EF4-FFF2-40B4-BE49-F238E27FC236}">
                <a16:creationId xmlns:a16="http://schemas.microsoft.com/office/drawing/2014/main" id="{3ADAD15D-C096-11B8-DC83-16C2AF5201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92581b7e23_0_108:notes">
            <a:extLst>
              <a:ext uri="{FF2B5EF4-FFF2-40B4-BE49-F238E27FC236}">
                <a16:creationId xmlns:a16="http://schemas.microsoft.com/office/drawing/2014/main" id="{4814FA71-0B28-7B4A-3008-7B13D11B2C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283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306A0DE7-D120-6AE0-0B75-AB2A74E030AC}"/>
            </a:ext>
          </a:extLst>
        </p:cNvPr>
        <p:cNvGrpSpPr/>
        <p:nvPr/>
      </p:nvGrpSpPr>
      <p:grpSpPr>
        <a:xfrm>
          <a:off x="0" y="0"/>
          <a:ext cx="0" cy="0"/>
          <a:chOff x="0" y="0"/>
          <a:chExt cx="0" cy="0"/>
        </a:xfrm>
      </p:grpSpPr>
      <p:sp>
        <p:nvSpPr>
          <p:cNvPr id="405" name="Google Shape;405;g292581b7e23_0_108:notes">
            <a:extLst>
              <a:ext uri="{FF2B5EF4-FFF2-40B4-BE49-F238E27FC236}">
                <a16:creationId xmlns:a16="http://schemas.microsoft.com/office/drawing/2014/main" id="{5A126628-4DB1-D641-2B4C-5C66594224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92581b7e23_0_108:notes">
            <a:extLst>
              <a:ext uri="{FF2B5EF4-FFF2-40B4-BE49-F238E27FC236}">
                <a16:creationId xmlns:a16="http://schemas.microsoft.com/office/drawing/2014/main" id="{4EA5C4FD-A49B-8F33-38DA-0541AEB7F1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713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92a81341b2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92a81341b2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2b8f9764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2b8f9764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29327bcda48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29327bcda4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0B1F3BBE-C52F-63B0-F200-BE59F3962211}"/>
            </a:ext>
          </a:extLst>
        </p:cNvPr>
        <p:cNvGrpSpPr/>
        <p:nvPr/>
      </p:nvGrpSpPr>
      <p:grpSpPr>
        <a:xfrm>
          <a:off x="0" y="0"/>
          <a:ext cx="0" cy="0"/>
          <a:chOff x="0" y="0"/>
          <a:chExt cx="0" cy="0"/>
        </a:xfrm>
      </p:grpSpPr>
      <p:sp>
        <p:nvSpPr>
          <p:cNvPr id="589" name="Google Shape;589;g292b8f97649_0_35:notes">
            <a:extLst>
              <a:ext uri="{FF2B5EF4-FFF2-40B4-BE49-F238E27FC236}">
                <a16:creationId xmlns:a16="http://schemas.microsoft.com/office/drawing/2014/main" id="{1B4A0BEB-4FCE-DD01-1AFB-9EF3E391F3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2b8f97649_0_35:notes">
            <a:extLst>
              <a:ext uri="{FF2B5EF4-FFF2-40B4-BE49-F238E27FC236}">
                <a16:creationId xmlns:a16="http://schemas.microsoft.com/office/drawing/2014/main" id="{B9136E4C-B505-7F84-F49D-E98D690AD5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749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5978C4EB-7A2A-5274-A035-6DFA4B31F0A6}"/>
            </a:ext>
          </a:extLst>
        </p:cNvPr>
        <p:cNvGrpSpPr/>
        <p:nvPr/>
      </p:nvGrpSpPr>
      <p:grpSpPr>
        <a:xfrm>
          <a:off x="0" y="0"/>
          <a:ext cx="0" cy="0"/>
          <a:chOff x="0" y="0"/>
          <a:chExt cx="0" cy="0"/>
        </a:xfrm>
      </p:grpSpPr>
      <p:sp>
        <p:nvSpPr>
          <p:cNvPr id="589" name="Google Shape;589;g292b8f97649_0_35:notes">
            <a:extLst>
              <a:ext uri="{FF2B5EF4-FFF2-40B4-BE49-F238E27FC236}">
                <a16:creationId xmlns:a16="http://schemas.microsoft.com/office/drawing/2014/main" id="{86C4BA9F-ED5D-BB2F-4592-5A134BCF85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2b8f97649_0_35:notes">
            <a:extLst>
              <a:ext uri="{FF2B5EF4-FFF2-40B4-BE49-F238E27FC236}">
                <a16:creationId xmlns:a16="http://schemas.microsoft.com/office/drawing/2014/main" id="{81802475-4F2E-ECE0-AB3B-71DA4B02F5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524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92a81341b2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92a81341b2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92b8f97649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92b8f97649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a:extLst>
            <a:ext uri="{FF2B5EF4-FFF2-40B4-BE49-F238E27FC236}">
              <a16:creationId xmlns:a16="http://schemas.microsoft.com/office/drawing/2014/main" id="{6773A82E-EB83-2633-060E-CCB4460CD6DA}"/>
            </a:ext>
          </a:extLst>
        </p:cNvPr>
        <p:cNvGrpSpPr/>
        <p:nvPr/>
      </p:nvGrpSpPr>
      <p:grpSpPr>
        <a:xfrm>
          <a:off x="0" y="0"/>
          <a:ext cx="0" cy="0"/>
          <a:chOff x="0" y="0"/>
          <a:chExt cx="0" cy="0"/>
        </a:xfrm>
      </p:grpSpPr>
      <p:sp>
        <p:nvSpPr>
          <p:cNvPr id="631" name="Google Shape;631;g292b8f97649_1_119:notes">
            <a:extLst>
              <a:ext uri="{FF2B5EF4-FFF2-40B4-BE49-F238E27FC236}">
                <a16:creationId xmlns:a16="http://schemas.microsoft.com/office/drawing/2014/main" id="{1F5E53C6-4757-0DC2-AD08-6C073DA85A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92b8f97649_1_119:notes">
            <a:extLst>
              <a:ext uri="{FF2B5EF4-FFF2-40B4-BE49-F238E27FC236}">
                <a16:creationId xmlns:a16="http://schemas.microsoft.com/office/drawing/2014/main" id="{DA7FE474-A975-EA37-2FCC-18A5996D04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204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92581b7e23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92581b7e23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292b8f97649_1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92b8f97649_1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a:extLst>
            <a:ext uri="{FF2B5EF4-FFF2-40B4-BE49-F238E27FC236}">
              <a16:creationId xmlns:a16="http://schemas.microsoft.com/office/drawing/2014/main" id="{F4AF0413-5E76-1800-5CFD-AB04A3D34015}"/>
            </a:ext>
          </a:extLst>
        </p:cNvPr>
        <p:cNvGrpSpPr/>
        <p:nvPr/>
      </p:nvGrpSpPr>
      <p:grpSpPr>
        <a:xfrm>
          <a:off x="0" y="0"/>
          <a:ext cx="0" cy="0"/>
          <a:chOff x="0" y="0"/>
          <a:chExt cx="0" cy="0"/>
        </a:xfrm>
      </p:grpSpPr>
      <p:sp>
        <p:nvSpPr>
          <p:cNvPr id="746" name="Google Shape;746;g292b8f97649_1_414:notes">
            <a:extLst>
              <a:ext uri="{FF2B5EF4-FFF2-40B4-BE49-F238E27FC236}">
                <a16:creationId xmlns:a16="http://schemas.microsoft.com/office/drawing/2014/main" id="{641060F0-E383-9ECB-7029-555D01EE4F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92b8f97649_1_414:notes">
            <a:extLst>
              <a:ext uri="{FF2B5EF4-FFF2-40B4-BE49-F238E27FC236}">
                <a16:creationId xmlns:a16="http://schemas.microsoft.com/office/drawing/2014/main" id="{09E03DE3-AFCA-077C-99E7-3BAEF1969A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05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a:extLst>
            <a:ext uri="{FF2B5EF4-FFF2-40B4-BE49-F238E27FC236}">
              <a16:creationId xmlns:a16="http://schemas.microsoft.com/office/drawing/2014/main" id="{55B93EFE-1215-6C34-65D2-EBAE58FDACAB}"/>
            </a:ext>
          </a:extLst>
        </p:cNvPr>
        <p:cNvGrpSpPr/>
        <p:nvPr/>
      </p:nvGrpSpPr>
      <p:grpSpPr>
        <a:xfrm>
          <a:off x="0" y="0"/>
          <a:ext cx="0" cy="0"/>
          <a:chOff x="0" y="0"/>
          <a:chExt cx="0" cy="0"/>
        </a:xfrm>
      </p:grpSpPr>
      <p:sp>
        <p:nvSpPr>
          <p:cNvPr id="746" name="Google Shape;746;g292b8f97649_1_414:notes">
            <a:extLst>
              <a:ext uri="{FF2B5EF4-FFF2-40B4-BE49-F238E27FC236}">
                <a16:creationId xmlns:a16="http://schemas.microsoft.com/office/drawing/2014/main" id="{9908A402-5945-58FF-D61A-B8824B182F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92b8f97649_1_414:notes">
            <a:extLst>
              <a:ext uri="{FF2B5EF4-FFF2-40B4-BE49-F238E27FC236}">
                <a16:creationId xmlns:a16="http://schemas.microsoft.com/office/drawing/2014/main" id="{D91986C2-41E3-653C-8F6B-EDE84F3948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213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a:extLst>
            <a:ext uri="{FF2B5EF4-FFF2-40B4-BE49-F238E27FC236}">
              <a16:creationId xmlns:a16="http://schemas.microsoft.com/office/drawing/2014/main" id="{F0090E0C-B65D-DFAD-5C2A-1E3D12A12DA9}"/>
            </a:ext>
          </a:extLst>
        </p:cNvPr>
        <p:cNvGrpSpPr/>
        <p:nvPr/>
      </p:nvGrpSpPr>
      <p:grpSpPr>
        <a:xfrm>
          <a:off x="0" y="0"/>
          <a:ext cx="0" cy="0"/>
          <a:chOff x="0" y="0"/>
          <a:chExt cx="0" cy="0"/>
        </a:xfrm>
      </p:grpSpPr>
      <p:sp>
        <p:nvSpPr>
          <p:cNvPr id="746" name="Google Shape;746;g292b8f97649_1_414:notes">
            <a:extLst>
              <a:ext uri="{FF2B5EF4-FFF2-40B4-BE49-F238E27FC236}">
                <a16:creationId xmlns:a16="http://schemas.microsoft.com/office/drawing/2014/main" id="{3D4BB4E0-32DF-BF83-4AE0-D02CE049ED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92b8f97649_1_414:notes">
            <a:extLst>
              <a:ext uri="{FF2B5EF4-FFF2-40B4-BE49-F238E27FC236}">
                <a16:creationId xmlns:a16="http://schemas.microsoft.com/office/drawing/2014/main" id="{4D0F2493-85A1-4641-9DA8-AF7CFB68F3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81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92a81341b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92a81341b2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a:extLst>
            <a:ext uri="{FF2B5EF4-FFF2-40B4-BE49-F238E27FC236}">
              <a16:creationId xmlns:a16="http://schemas.microsoft.com/office/drawing/2014/main" id="{B3EBACFD-D0EE-3545-89A4-81BAD6501906}"/>
            </a:ext>
          </a:extLst>
        </p:cNvPr>
        <p:cNvGrpSpPr/>
        <p:nvPr/>
      </p:nvGrpSpPr>
      <p:grpSpPr>
        <a:xfrm>
          <a:off x="0" y="0"/>
          <a:ext cx="0" cy="0"/>
          <a:chOff x="0" y="0"/>
          <a:chExt cx="0" cy="0"/>
        </a:xfrm>
      </p:grpSpPr>
      <p:sp>
        <p:nvSpPr>
          <p:cNvPr id="746" name="Google Shape;746;g292b8f97649_1_414:notes">
            <a:extLst>
              <a:ext uri="{FF2B5EF4-FFF2-40B4-BE49-F238E27FC236}">
                <a16:creationId xmlns:a16="http://schemas.microsoft.com/office/drawing/2014/main" id="{54B57AC4-96F7-44C2-DB8A-DE142082E8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92b8f97649_1_414:notes">
            <a:extLst>
              <a:ext uri="{FF2B5EF4-FFF2-40B4-BE49-F238E27FC236}">
                <a16:creationId xmlns:a16="http://schemas.microsoft.com/office/drawing/2014/main" id="{7676D3C7-AB54-8840-1DC3-1FEEEB4FFD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611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a:extLst>
            <a:ext uri="{FF2B5EF4-FFF2-40B4-BE49-F238E27FC236}">
              <a16:creationId xmlns:a16="http://schemas.microsoft.com/office/drawing/2014/main" id="{C886CD79-ACD5-4A41-01FA-49A251FC1E80}"/>
            </a:ext>
          </a:extLst>
        </p:cNvPr>
        <p:cNvGrpSpPr/>
        <p:nvPr/>
      </p:nvGrpSpPr>
      <p:grpSpPr>
        <a:xfrm>
          <a:off x="0" y="0"/>
          <a:ext cx="0" cy="0"/>
          <a:chOff x="0" y="0"/>
          <a:chExt cx="0" cy="0"/>
        </a:xfrm>
      </p:grpSpPr>
      <p:sp>
        <p:nvSpPr>
          <p:cNvPr id="746" name="Google Shape;746;g292b8f97649_1_414:notes">
            <a:extLst>
              <a:ext uri="{FF2B5EF4-FFF2-40B4-BE49-F238E27FC236}">
                <a16:creationId xmlns:a16="http://schemas.microsoft.com/office/drawing/2014/main" id="{71D01A1E-F3AB-CCC9-439E-6401B9015B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92b8f97649_1_414:notes">
            <a:extLst>
              <a:ext uri="{FF2B5EF4-FFF2-40B4-BE49-F238E27FC236}">
                <a16:creationId xmlns:a16="http://schemas.microsoft.com/office/drawing/2014/main" id="{354B9C3B-01F0-B7BC-2592-5BD3051A7D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631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92a81341b2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92a81341b2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29327bcda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29327bcda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92a81341b2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92a81341b2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92a81341b2_3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92a81341b2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92581b7e2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92581b7e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92581b7e2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92581b7e2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92a81341b2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92a81341b2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a:extLst>
            <a:ext uri="{FF2B5EF4-FFF2-40B4-BE49-F238E27FC236}">
              <a16:creationId xmlns:a16="http://schemas.microsoft.com/office/drawing/2014/main" id="{E23AB181-B9EB-86FA-F7D0-43A6B281E19D}"/>
            </a:ext>
          </a:extLst>
        </p:cNvPr>
        <p:cNvGrpSpPr/>
        <p:nvPr/>
      </p:nvGrpSpPr>
      <p:grpSpPr>
        <a:xfrm>
          <a:off x="0" y="0"/>
          <a:ext cx="0" cy="0"/>
          <a:chOff x="0" y="0"/>
          <a:chExt cx="0" cy="0"/>
        </a:xfrm>
      </p:grpSpPr>
      <p:sp>
        <p:nvSpPr>
          <p:cNvPr id="460" name="Google Shape;460;g292a81341b2_2_99:notes">
            <a:extLst>
              <a:ext uri="{FF2B5EF4-FFF2-40B4-BE49-F238E27FC236}">
                <a16:creationId xmlns:a16="http://schemas.microsoft.com/office/drawing/2014/main" id="{BEC4F5BA-2287-A7A2-AAFB-F594EBB045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92a81341b2_2_99:notes">
            <a:extLst>
              <a:ext uri="{FF2B5EF4-FFF2-40B4-BE49-F238E27FC236}">
                <a16:creationId xmlns:a16="http://schemas.microsoft.com/office/drawing/2014/main" id="{96B9ECCF-E160-0203-95A1-840FE883E9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73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92a81341b2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92a81341b2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0" name="Google Shape;10;p2"/>
          <p:cNvSpPr txBox="1">
            <a:spLocks noGrp="1"/>
          </p:cNvSpPr>
          <p:nvPr>
            <p:ph type="ctrTitle"/>
          </p:nvPr>
        </p:nvSpPr>
        <p:spPr>
          <a:xfrm>
            <a:off x="1234950" y="1398100"/>
            <a:ext cx="6486900" cy="1560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572000" y="3461550"/>
            <a:ext cx="2947500" cy="39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268674" y="-322162"/>
            <a:ext cx="9371984" cy="3960713"/>
            <a:chOff x="-268674" y="-322162"/>
            <a:chExt cx="9371984" cy="3960713"/>
          </a:xfrm>
        </p:grpSpPr>
        <p:grpSp>
          <p:nvGrpSpPr>
            <p:cNvPr id="13" name="Google Shape;13;p2"/>
            <p:cNvGrpSpPr/>
            <p:nvPr/>
          </p:nvGrpSpPr>
          <p:grpSpPr>
            <a:xfrm>
              <a:off x="225762" y="151638"/>
              <a:ext cx="8692477" cy="1388125"/>
              <a:chOff x="225762" y="151638"/>
              <a:chExt cx="8692477" cy="1388125"/>
            </a:xfrm>
          </p:grpSpPr>
          <p:pic>
            <p:nvPicPr>
              <p:cNvPr id="14" name="Google Shape;14;p2"/>
              <p:cNvPicPr preferRelativeResize="0"/>
              <p:nvPr/>
            </p:nvPicPr>
            <p:blipFill>
              <a:blip r:embed="rId2">
                <a:alphaModFix/>
              </a:blip>
              <a:stretch>
                <a:fillRect/>
              </a:stretch>
            </p:blipFill>
            <p:spPr>
              <a:xfrm rot="10800000">
                <a:off x="6955037" y="151638"/>
                <a:ext cx="1963202" cy="1388125"/>
              </a:xfrm>
              <a:prstGeom prst="rect">
                <a:avLst/>
              </a:prstGeom>
              <a:noFill/>
              <a:ln>
                <a:noFill/>
              </a:ln>
            </p:spPr>
          </p:pic>
          <p:pic>
            <p:nvPicPr>
              <p:cNvPr id="15" name="Google Shape;15;p2"/>
              <p:cNvPicPr preferRelativeResize="0"/>
              <p:nvPr/>
            </p:nvPicPr>
            <p:blipFill>
              <a:blip r:embed="rId2">
                <a:alphaModFix/>
              </a:blip>
              <a:stretch>
                <a:fillRect/>
              </a:stretch>
            </p:blipFill>
            <p:spPr>
              <a:xfrm rot="10800000" flipH="1">
                <a:off x="225762" y="151638"/>
                <a:ext cx="1963202" cy="1388125"/>
              </a:xfrm>
              <a:prstGeom prst="rect">
                <a:avLst/>
              </a:prstGeom>
              <a:noFill/>
              <a:ln>
                <a:noFill/>
              </a:ln>
            </p:spPr>
          </p:pic>
        </p:grpSp>
        <p:pic>
          <p:nvPicPr>
            <p:cNvPr id="16" name="Google Shape;16;p2"/>
            <p:cNvPicPr preferRelativeResize="0"/>
            <p:nvPr/>
          </p:nvPicPr>
          <p:blipFill>
            <a:blip r:embed="rId3">
              <a:alphaModFix/>
            </a:blip>
            <a:stretch>
              <a:fillRect/>
            </a:stretch>
          </p:blipFill>
          <p:spPr>
            <a:xfrm rot="5400000">
              <a:off x="7371875" y="1504250"/>
              <a:ext cx="2700599" cy="506600"/>
            </a:xfrm>
            <a:prstGeom prst="rect">
              <a:avLst/>
            </a:prstGeom>
            <a:noFill/>
            <a:ln>
              <a:noFill/>
            </a:ln>
          </p:spPr>
        </p:pic>
        <p:pic>
          <p:nvPicPr>
            <p:cNvPr id="17" name="Google Shape;17;p2"/>
            <p:cNvPicPr preferRelativeResize="0"/>
            <p:nvPr/>
          </p:nvPicPr>
          <p:blipFill rotWithShape="1">
            <a:blip r:embed="rId4">
              <a:alphaModFix/>
            </a:blip>
            <a:srcRect t="53277"/>
            <a:stretch/>
          </p:blipFill>
          <p:spPr>
            <a:xfrm rot="10800000">
              <a:off x="-268674" y="2723000"/>
              <a:ext cx="1861925" cy="915551"/>
            </a:xfrm>
            <a:prstGeom prst="rect">
              <a:avLst/>
            </a:prstGeom>
            <a:noFill/>
            <a:ln>
              <a:noFill/>
            </a:ln>
          </p:spPr>
        </p:pic>
        <p:pic>
          <p:nvPicPr>
            <p:cNvPr id="18" name="Google Shape;18;p2"/>
            <p:cNvPicPr preferRelativeResize="0"/>
            <p:nvPr/>
          </p:nvPicPr>
          <p:blipFill>
            <a:blip r:embed="rId4">
              <a:alphaModFix/>
            </a:blip>
            <a:stretch>
              <a:fillRect/>
            </a:stretch>
          </p:blipFill>
          <p:spPr>
            <a:xfrm rot="-5400000">
              <a:off x="7192572" y="-370975"/>
              <a:ext cx="1861925" cy="1959549"/>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3"/>
        <p:cNvGrpSpPr/>
        <p:nvPr/>
      </p:nvGrpSpPr>
      <p:grpSpPr>
        <a:xfrm>
          <a:off x="0" y="0"/>
          <a:ext cx="0" cy="0"/>
          <a:chOff x="0" y="0"/>
          <a:chExt cx="0" cy="0"/>
        </a:xfrm>
      </p:grpSpPr>
      <p:sp>
        <p:nvSpPr>
          <p:cNvPr id="84" name="Google Shape;84;p13"/>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85" name="Google Shape;8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1"/>
          </p:nvPr>
        </p:nvSpPr>
        <p:spPr>
          <a:xfrm>
            <a:off x="720000" y="2209200"/>
            <a:ext cx="283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subTitle" idx="2"/>
          </p:nvPr>
        </p:nvSpPr>
        <p:spPr>
          <a:xfrm>
            <a:off x="4214900" y="2209200"/>
            <a:ext cx="283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3"/>
          </p:nvPr>
        </p:nvSpPr>
        <p:spPr>
          <a:xfrm>
            <a:off x="720000" y="3942375"/>
            <a:ext cx="283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4"/>
          </p:nvPr>
        </p:nvSpPr>
        <p:spPr>
          <a:xfrm>
            <a:off x="4214900" y="3942375"/>
            <a:ext cx="283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5" hasCustomPrompt="1"/>
          </p:nvPr>
        </p:nvSpPr>
        <p:spPr>
          <a:xfrm>
            <a:off x="821600" y="1332025"/>
            <a:ext cx="904800" cy="447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6" hasCustomPrompt="1"/>
          </p:nvPr>
        </p:nvSpPr>
        <p:spPr>
          <a:xfrm>
            <a:off x="821600" y="3064618"/>
            <a:ext cx="904800" cy="447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7" hasCustomPrompt="1"/>
          </p:nvPr>
        </p:nvSpPr>
        <p:spPr>
          <a:xfrm>
            <a:off x="4316491" y="1332025"/>
            <a:ext cx="904800" cy="447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8" hasCustomPrompt="1"/>
          </p:nvPr>
        </p:nvSpPr>
        <p:spPr>
          <a:xfrm>
            <a:off x="4316491" y="3064618"/>
            <a:ext cx="904800" cy="447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9"/>
          </p:nvPr>
        </p:nvSpPr>
        <p:spPr>
          <a:xfrm>
            <a:off x="720000" y="1801116"/>
            <a:ext cx="28383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5" name="Google Shape;95;p13"/>
          <p:cNvSpPr txBox="1">
            <a:spLocks noGrp="1"/>
          </p:cNvSpPr>
          <p:nvPr>
            <p:ph type="subTitle" idx="13"/>
          </p:nvPr>
        </p:nvSpPr>
        <p:spPr>
          <a:xfrm>
            <a:off x="4214891" y="1801116"/>
            <a:ext cx="28383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6" name="Google Shape;96;p13"/>
          <p:cNvSpPr txBox="1">
            <a:spLocks noGrp="1"/>
          </p:cNvSpPr>
          <p:nvPr>
            <p:ph type="subTitle" idx="14"/>
          </p:nvPr>
        </p:nvSpPr>
        <p:spPr>
          <a:xfrm>
            <a:off x="720000" y="3533776"/>
            <a:ext cx="28383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 name="Google Shape;97;p13"/>
          <p:cNvSpPr txBox="1">
            <a:spLocks noGrp="1"/>
          </p:cNvSpPr>
          <p:nvPr>
            <p:ph type="subTitle" idx="15"/>
          </p:nvPr>
        </p:nvSpPr>
        <p:spPr>
          <a:xfrm>
            <a:off x="4214891" y="3533776"/>
            <a:ext cx="28383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8" name="Google Shape;98;p13"/>
          <p:cNvGrpSpPr/>
          <p:nvPr/>
        </p:nvGrpSpPr>
        <p:grpSpPr>
          <a:xfrm>
            <a:off x="875350" y="127038"/>
            <a:ext cx="8033701" cy="4846535"/>
            <a:chOff x="875350" y="127038"/>
            <a:chExt cx="8033701" cy="4846535"/>
          </a:xfrm>
        </p:grpSpPr>
        <p:pic>
          <p:nvPicPr>
            <p:cNvPr id="99" name="Google Shape;99;p13"/>
            <p:cNvPicPr preferRelativeResize="0"/>
            <p:nvPr/>
          </p:nvPicPr>
          <p:blipFill>
            <a:blip r:embed="rId2">
              <a:alphaModFix/>
            </a:blip>
            <a:stretch>
              <a:fillRect/>
            </a:stretch>
          </p:blipFill>
          <p:spPr>
            <a:xfrm>
              <a:off x="7262350" y="4591273"/>
              <a:ext cx="1646700" cy="382300"/>
            </a:xfrm>
            <a:prstGeom prst="rect">
              <a:avLst/>
            </a:prstGeom>
            <a:noFill/>
            <a:ln>
              <a:noFill/>
            </a:ln>
          </p:spPr>
        </p:pic>
        <p:pic>
          <p:nvPicPr>
            <p:cNvPr id="100" name="Google Shape;100;p13"/>
            <p:cNvPicPr preferRelativeResize="0"/>
            <p:nvPr/>
          </p:nvPicPr>
          <p:blipFill>
            <a:blip r:embed="rId2">
              <a:alphaModFix/>
            </a:blip>
            <a:stretch>
              <a:fillRect/>
            </a:stretch>
          </p:blipFill>
          <p:spPr>
            <a:xfrm rot="10800000">
              <a:off x="875350" y="127038"/>
              <a:ext cx="797312" cy="185100"/>
            </a:xfrm>
            <a:prstGeom prst="rect">
              <a:avLst/>
            </a:prstGeom>
            <a:noFill/>
            <a:ln>
              <a:noFill/>
            </a:ln>
          </p:spPr>
        </p:pic>
      </p:grpSp>
      <p:grpSp>
        <p:nvGrpSpPr>
          <p:cNvPr id="101" name="Google Shape;101;p13"/>
          <p:cNvGrpSpPr/>
          <p:nvPr/>
        </p:nvGrpSpPr>
        <p:grpSpPr>
          <a:xfrm>
            <a:off x="-989124" y="-114101"/>
            <a:ext cx="9926867" cy="5390476"/>
            <a:chOff x="-989124" y="-114101"/>
            <a:chExt cx="9926867" cy="5390476"/>
          </a:xfrm>
        </p:grpSpPr>
        <p:pic>
          <p:nvPicPr>
            <p:cNvPr id="102" name="Google Shape;102;p13"/>
            <p:cNvPicPr preferRelativeResize="0"/>
            <p:nvPr/>
          </p:nvPicPr>
          <p:blipFill>
            <a:blip r:embed="rId3">
              <a:alphaModFix/>
            </a:blip>
            <a:stretch>
              <a:fillRect/>
            </a:stretch>
          </p:blipFill>
          <p:spPr>
            <a:xfrm rot="-5400000" flipH="1">
              <a:off x="7472389" y="3811021"/>
              <a:ext cx="2467774" cy="462933"/>
            </a:xfrm>
            <a:prstGeom prst="rect">
              <a:avLst/>
            </a:prstGeom>
            <a:noFill/>
            <a:ln>
              <a:noFill/>
            </a:ln>
          </p:spPr>
        </p:pic>
        <p:pic>
          <p:nvPicPr>
            <p:cNvPr id="103" name="Google Shape;103;p13"/>
            <p:cNvPicPr preferRelativeResize="0"/>
            <p:nvPr/>
          </p:nvPicPr>
          <p:blipFill>
            <a:blip r:embed="rId4">
              <a:alphaModFix/>
            </a:blip>
            <a:stretch>
              <a:fillRect/>
            </a:stretch>
          </p:blipFill>
          <p:spPr>
            <a:xfrm flipH="1">
              <a:off x="-989124" y="-114101"/>
              <a:ext cx="2123360" cy="667375"/>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4"/>
        <p:cNvGrpSpPr/>
        <p:nvPr/>
      </p:nvGrpSpPr>
      <p:grpSpPr>
        <a:xfrm>
          <a:off x="0" y="0"/>
          <a:ext cx="0" cy="0"/>
          <a:chOff x="0" y="0"/>
          <a:chExt cx="0" cy="0"/>
        </a:xfrm>
      </p:grpSpPr>
      <p:sp>
        <p:nvSpPr>
          <p:cNvPr id="105" name="Google Shape;105;p1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06" name="Google Shape;106;p14"/>
          <p:cNvSpPr txBox="1">
            <a:spLocks noGrp="1"/>
          </p:cNvSpPr>
          <p:nvPr>
            <p:ph type="title"/>
          </p:nvPr>
        </p:nvSpPr>
        <p:spPr>
          <a:xfrm>
            <a:off x="2133775" y="3054750"/>
            <a:ext cx="6297000" cy="661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7" name="Google Shape;107;p14"/>
          <p:cNvSpPr txBox="1">
            <a:spLocks noGrp="1"/>
          </p:cNvSpPr>
          <p:nvPr>
            <p:ph type="subTitle" idx="1"/>
          </p:nvPr>
        </p:nvSpPr>
        <p:spPr>
          <a:xfrm>
            <a:off x="2133600" y="1426950"/>
            <a:ext cx="6297000" cy="162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108"/>
        <p:cNvGrpSpPr/>
        <p:nvPr/>
      </p:nvGrpSpPr>
      <p:grpSpPr>
        <a:xfrm>
          <a:off x="0" y="0"/>
          <a:ext cx="0" cy="0"/>
          <a:chOff x="0" y="0"/>
          <a:chExt cx="0" cy="0"/>
        </a:xfrm>
      </p:grpSpPr>
      <p:sp>
        <p:nvSpPr>
          <p:cNvPr id="109" name="Google Shape;109;p15"/>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10" name="Google Shape;110;p15"/>
          <p:cNvSpPr txBox="1">
            <a:spLocks noGrp="1"/>
          </p:cNvSpPr>
          <p:nvPr>
            <p:ph type="title"/>
          </p:nvPr>
        </p:nvSpPr>
        <p:spPr>
          <a:xfrm>
            <a:off x="2960400" y="1482025"/>
            <a:ext cx="4256400" cy="1526100"/>
          </a:xfrm>
          <a:prstGeom prst="rect">
            <a:avLst/>
          </a:prstGeom>
          <a:solidFill>
            <a:schemeClr val="lt1"/>
          </a:solidFill>
        </p:spPr>
        <p:txBody>
          <a:bodyPr spcFirstLastPara="1" wrap="square" lIns="91425" tIns="91425" rIns="91425" bIns="91425" anchor="b" anchorCtr="0">
            <a:noAutofit/>
          </a:bodyPr>
          <a:lstStyle>
            <a:lvl1pPr lvl="0" rtl="0">
              <a:lnSpc>
                <a:spcPct val="90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5"/>
          <p:cNvSpPr txBox="1">
            <a:spLocks noGrp="1"/>
          </p:cNvSpPr>
          <p:nvPr>
            <p:ph type="title" idx="2" hasCustomPrompt="1"/>
          </p:nvPr>
        </p:nvSpPr>
        <p:spPr>
          <a:xfrm>
            <a:off x="827527" y="1787125"/>
            <a:ext cx="1995000" cy="9159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2" name="Google Shape;112;p15"/>
          <p:cNvSpPr txBox="1">
            <a:spLocks noGrp="1"/>
          </p:cNvSpPr>
          <p:nvPr>
            <p:ph type="subTitle" idx="1"/>
          </p:nvPr>
        </p:nvSpPr>
        <p:spPr>
          <a:xfrm>
            <a:off x="5234950" y="3619525"/>
            <a:ext cx="2697600" cy="602100"/>
          </a:xfrm>
          <a:prstGeom prst="rect">
            <a:avLst/>
          </a:prstGeom>
          <a:solidFill>
            <a:schemeClr val="lt1"/>
          </a:solidFill>
        </p:spPr>
        <p:txBody>
          <a:bodyPr spcFirstLastPara="1" wrap="square" lIns="91425" tIns="91425" rIns="91425" bIns="91425" anchor="t" anchorCtr="0">
            <a:noAutofit/>
          </a:bodyPr>
          <a:lstStyle>
            <a:lvl1pPr lvl="0" algn="r" rtl="0">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3" name="Google Shape;113;p15"/>
          <p:cNvGrpSpPr/>
          <p:nvPr/>
        </p:nvGrpSpPr>
        <p:grpSpPr>
          <a:xfrm>
            <a:off x="0" y="0"/>
            <a:ext cx="9143999" cy="5143500"/>
            <a:chOff x="0" y="0"/>
            <a:chExt cx="9143999" cy="5143500"/>
          </a:xfrm>
        </p:grpSpPr>
        <p:pic>
          <p:nvPicPr>
            <p:cNvPr id="114" name="Google Shape;114;p15"/>
            <p:cNvPicPr preferRelativeResize="0"/>
            <p:nvPr/>
          </p:nvPicPr>
          <p:blipFill rotWithShape="1">
            <a:blip r:embed="rId2">
              <a:alphaModFix/>
            </a:blip>
            <a:srcRect l="50275" b="6716"/>
            <a:stretch/>
          </p:blipFill>
          <p:spPr>
            <a:xfrm>
              <a:off x="0" y="3173625"/>
              <a:ext cx="2087874" cy="1969875"/>
            </a:xfrm>
            <a:prstGeom prst="rect">
              <a:avLst/>
            </a:prstGeom>
            <a:noFill/>
            <a:ln>
              <a:noFill/>
            </a:ln>
          </p:spPr>
        </p:pic>
        <p:pic>
          <p:nvPicPr>
            <p:cNvPr id="115" name="Google Shape;115;p15"/>
            <p:cNvPicPr preferRelativeResize="0"/>
            <p:nvPr/>
          </p:nvPicPr>
          <p:blipFill rotWithShape="1">
            <a:blip r:embed="rId2">
              <a:alphaModFix/>
            </a:blip>
            <a:srcRect l="50275" b="6716"/>
            <a:stretch/>
          </p:blipFill>
          <p:spPr>
            <a:xfrm rot="10800000" flipH="1">
              <a:off x="0" y="0"/>
              <a:ext cx="2087874" cy="1969875"/>
            </a:xfrm>
            <a:prstGeom prst="rect">
              <a:avLst/>
            </a:prstGeom>
            <a:noFill/>
            <a:ln>
              <a:noFill/>
            </a:ln>
          </p:spPr>
        </p:pic>
        <p:grpSp>
          <p:nvGrpSpPr>
            <p:cNvPr id="116" name="Google Shape;116;p15"/>
            <p:cNvGrpSpPr/>
            <p:nvPr/>
          </p:nvGrpSpPr>
          <p:grpSpPr>
            <a:xfrm flipH="1">
              <a:off x="7056125" y="0"/>
              <a:ext cx="2087874" cy="5143500"/>
              <a:chOff x="4640575" y="0"/>
              <a:chExt cx="2087874" cy="5143500"/>
            </a:xfrm>
          </p:grpSpPr>
          <p:pic>
            <p:nvPicPr>
              <p:cNvPr id="117" name="Google Shape;117;p15"/>
              <p:cNvPicPr preferRelativeResize="0"/>
              <p:nvPr/>
            </p:nvPicPr>
            <p:blipFill rotWithShape="1">
              <a:blip r:embed="rId2">
                <a:alphaModFix/>
              </a:blip>
              <a:srcRect l="50275" b="6716"/>
              <a:stretch/>
            </p:blipFill>
            <p:spPr>
              <a:xfrm>
                <a:off x="4640575" y="3173625"/>
                <a:ext cx="2087874" cy="1969875"/>
              </a:xfrm>
              <a:prstGeom prst="rect">
                <a:avLst/>
              </a:prstGeom>
              <a:noFill/>
              <a:ln>
                <a:noFill/>
              </a:ln>
            </p:spPr>
          </p:pic>
          <p:pic>
            <p:nvPicPr>
              <p:cNvPr id="118" name="Google Shape;118;p15"/>
              <p:cNvPicPr preferRelativeResize="0"/>
              <p:nvPr/>
            </p:nvPicPr>
            <p:blipFill rotWithShape="1">
              <a:blip r:embed="rId2">
                <a:alphaModFix/>
              </a:blip>
              <a:srcRect l="50275" b="6716"/>
              <a:stretch/>
            </p:blipFill>
            <p:spPr>
              <a:xfrm rot="10800000" flipH="1">
                <a:off x="4640575" y="0"/>
                <a:ext cx="2087874" cy="1969875"/>
              </a:xfrm>
              <a:prstGeom prst="rect">
                <a:avLst/>
              </a:prstGeom>
              <a:noFill/>
              <a:ln>
                <a:noFill/>
              </a:ln>
            </p:spPr>
          </p:pic>
        </p:grpSp>
      </p:grpSp>
      <p:grpSp>
        <p:nvGrpSpPr>
          <p:cNvPr id="119" name="Google Shape;119;p15"/>
          <p:cNvGrpSpPr/>
          <p:nvPr/>
        </p:nvGrpSpPr>
        <p:grpSpPr>
          <a:xfrm>
            <a:off x="3338114" y="76571"/>
            <a:ext cx="2467774" cy="4990358"/>
            <a:chOff x="3338114" y="76571"/>
            <a:chExt cx="2467774" cy="4990358"/>
          </a:xfrm>
        </p:grpSpPr>
        <p:pic>
          <p:nvPicPr>
            <p:cNvPr id="120" name="Google Shape;120;p15"/>
            <p:cNvPicPr preferRelativeResize="0"/>
            <p:nvPr/>
          </p:nvPicPr>
          <p:blipFill>
            <a:blip r:embed="rId3">
              <a:alphaModFix/>
            </a:blip>
            <a:stretch>
              <a:fillRect/>
            </a:stretch>
          </p:blipFill>
          <p:spPr>
            <a:xfrm>
              <a:off x="3338114" y="76571"/>
              <a:ext cx="2467774" cy="462933"/>
            </a:xfrm>
            <a:prstGeom prst="rect">
              <a:avLst/>
            </a:prstGeom>
            <a:noFill/>
            <a:ln>
              <a:noFill/>
            </a:ln>
          </p:spPr>
        </p:pic>
        <p:pic>
          <p:nvPicPr>
            <p:cNvPr id="121" name="Google Shape;121;p15"/>
            <p:cNvPicPr preferRelativeResize="0"/>
            <p:nvPr/>
          </p:nvPicPr>
          <p:blipFill>
            <a:blip r:embed="rId3">
              <a:alphaModFix/>
            </a:blip>
            <a:stretch>
              <a:fillRect/>
            </a:stretch>
          </p:blipFill>
          <p:spPr>
            <a:xfrm rot="10800000" flipH="1">
              <a:off x="3338114" y="4603996"/>
              <a:ext cx="2467774" cy="462933"/>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137"/>
        <p:cNvGrpSpPr/>
        <p:nvPr/>
      </p:nvGrpSpPr>
      <p:grpSpPr>
        <a:xfrm>
          <a:off x="0" y="0"/>
          <a:ext cx="0" cy="0"/>
          <a:chOff x="0" y="0"/>
          <a:chExt cx="0" cy="0"/>
        </a:xfrm>
      </p:grpSpPr>
      <p:sp>
        <p:nvSpPr>
          <p:cNvPr id="138" name="Google Shape;138;p18"/>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39" name="Google Shape;13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0" name="Google Shape;140;p18"/>
          <p:cNvPicPr preferRelativeResize="0"/>
          <p:nvPr/>
        </p:nvPicPr>
        <p:blipFill>
          <a:blip r:embed="rId2">
            <a:alphaModFix/>
          </a:blip>
          <a:stretch>
            <a:fillRect/>
          </a:stretch>
        </p:blipFill>
        <p:spPr>
          <a:xfrm rot="10800000">
            <a:off x="7173151" y="148975"/>
            <a:ext cx="1750074" cy="406300"/>
          </a:xfrm>
          <a:prstGeom prst="rect">
            <a:avLst/>
          </a:prstGeom>
          <a:noFill/>
          <a:ln>
            <a:noFill/>
          </a:ln>
        </p:spPr>
      </p:pic>
      <p:grpSp>
        <p:nvGrpSpPr>
          <p:cNvPr id="141" name="Google Shape;141;p18"/>
          <p:cNvGrpSpPr/>
          <p:nvPr/>
        </p:nvGrpSpPr>
        <p:grpSpPr>
          <a:xfrm>
            <a:off x="5" y="4485746"/>
            <a:ext cx="5468149" cy="506759"/>
            <a:chOff x="1798830" y="4485746"/>
            <a:chExt cx="5468149" cy="506759"/>
          </a:xfrm>
        </p:grpSpPr>
        <p:pic>
          <p:nvPicPr>
            <p:cNvPr id="142" name="Google Shape;142;p18"/>
            <p:cNvPicPr preferRelativeResize="0"/>
            <p:nvPr/>
          </p:nvPicPr>
          <p:blipFill rotWithShape="1">
            <a:blip r:embed="rId3">
              <a:alphaModFix/>
            </a:blip>
            <a:srcRect t="27948"/>
            <a:stretch/>
          </p:blipFill>
          <p:spPr>
            <a:xfrm rot="10800000">
              <a:off x="3338099" y="4628330"/>
              <a:ext cx="2467776" cy="364175"/>
            </a:xfrm>
            <a:prstGeom prst="rect">
              <a:avLst/>
            </a:prstGeom>
            <a:noFill/>
            <a:ln>
              <a:noFill/>
            </a:ln>
          </p:spPr>
        </p:pic>
        <p:pic>
          <p:nvPicPr>
            <p:cNvPr id="143" name="Google Shape;143;p18"/>
            <p:cNvPicPr preferRelativeResize="0"/>
            <p:nvPr/>
          </p:nvPicPr>
          <p:blipFill>
            <a:blip r:embed="rId4">
              <a:alphaModFix/>
            </a:blip>
            <a:stretch>
              <a:fillRect/>
            </a:stretch>
          </p:blipFill>
          <p:spPr>
            <a:xfrm>
              <a:off x="1798830" y="4485746"/>
              <a:ext cx="2467774" cy="462933"/>
            </a:xfrm>
            <a:prstGeom prst="rect">
              <a:avLst/>
            </a:prstGeom>
            <a:noFill/>
            <a:ln>
              <a:noFill/>
            </a:ln>
          </p:spPr>
        </p:pic>
        <p:pic>
          <p:nvPicPr>
            <p:cNvPr id="144" name="Google Shape;144;p18"/>
            <p:cNvPicPr preferRelativeResize="0"/>
            <p:nvPr/>
          </p:nvPicPr>
          <p:blipFill>
            <a:blip r:embed="rId4">
              <a:alphaModFix/>
            </a:blip>
            <a:stretch>
              <a:fillRect/>
            </a:stretch>
          </p:blipFill>
          <p:spPr>
            <a:xfrm>
              <a:off x="4799205" y="4485746"/>
              <a:ext cx="2467774" cy="462933"/>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CUSTOM_10_1_1_1_1">
    <p:spTree>
      <p:nvGrpSpPr>
        <p:cNvPr id="1" name="Shape 155"/>
        <p:cNvGrpSpPr/>
        <p:nvPr/>
      </p:nvGrpSpPr>
      <p:grpSpPr>
        <a:xfrm>
          <a:off x="0" y="0"/>
          <a:ext cx="0" cy="0"/>
          <a:chOff x="0" y="0"/>
          <a:chExt cx="0" cy="0"/>
        </a:xfrm>
      </p:grpSpPr>
      <p:sp>
        <p:nvSpPr>
          <p:cNvPr id="156" name="Google Shape;156;p20"/>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57" name="Google Shape;15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8" name="Google Shape;158;p20"/>
          <p:cNvPicPr preferRelativeResize="0"/>
          <p:nvPr/>
        </p:nvPicPr>
        <p:blipFill>
          <a:blip r:embed="rId2">
            <a:alphaModFix/>
          </a:blip>
          <a:stretch>
            <a:fillRect/>
          </a:stretch>
        </p:blipFill>
        <p:spPr>
          <a:xfrm rot="-5400000">
            <a:off x="176324" y="38609"/>
            <a:ext cx="456876" cy="242950"/>
          </a:xfrm>
          <a:prstGeom prst="rect">
            <a:avLst/>
          </a:prstGeom>
          <a:noFill/>
          <a:ln>
            <a:noFill/>
          </a:ln>
        </p:spPr>
      </p:pic>
      <p:grpSp>
        <p:nvGrpSpPr>
          <p:cNvPr id="159" name="Google Shape;159;p20"/>
          <p:cNvGrpSpPr/>
          <p:nvPr/>
        </p:nvGrpSpPr>
        <p:grpSpPr>
          <a:xfrm>
            <a:off x="-142003" y="-533617"/>
            <a:ext cx="9427304" cy="6355530"/>
            <a:chOff x="-142003" y="-533617"/>
            <a:chExt cx="9427304" cy="6355530"/>
          </a:xfrm>
        </p:grpSpPr>
        <p:grpSp>
          <p:nvGrpSpPr>
            <p:cNvPr id="160" name="Google Shape;160;p20"/>
            <p:cNvGrpSpPr/>
            <p:nvPr/>
          </p:nvGrpSpPr>
          <p:grpSpPr>
            <a:xfrm>
              <a:off x="-142003" y="-533617"/>
              <a:ext cx="579444" cy="2237680"/>
              <a:chOff x="-142003" y="-533617"/>
              <a:chExt cx="579444" cy="2237680"/>
            </a:xfrm>
          </p:grpSpPr>
          <p:pic>
            <p:nvPicPr>
              <p:cNvPr id="161" name="Google Shape;161;p20"/>
              <p:cNvPicPr preferRelativeResize="0"/>
              <p:nvPr/>
            </p:nvPicPr>
            <p:blipFill>
              <a:blip r:embed="rId3">
                <a:alphaModFix/>
              </a:blip>
              <a:stretch>
                <a:fillRect/>
              </a:stretch>
            </p:blipFill>
            <p:spPr>
              <a:xfrm rot="5399949">
                <a:off x="-840531" y="164927"/>
                <a:ext cx="1755019" cy="357937"/>
              </a:xfrm>
              <a:prstGeom prst="rect">
                <a:avLst/>
              </a:prstGeom>
              <a:noFill/>
              <a:ln>
                <a:noFill/>
              </a:ln>
            </p:spPr>
          </p:pic>
          <p:pic>
            <p:nvPicPr>
              <p:cNvPr id="162" name="Google Shape;162;p20"/>
              <p:cNvPicPr preferRelativeResize="0"/>
              <p:nvPr/>
            </p:nvPicPr>
            <p:blipFill>
              <a:blip r:embed="rId3">
                <a:alphaModFix/>
              </a:blip>
              <a:stretch>
                <a:fillRect/>
              </a:stretch>
            </p:blipFill>
            <p:spPr>
              <a:xfrm rot="-5400108">
                <a:off x="-619065" y="647584"/>
                <a:ext cx="1755019" cy="357937"/>
              </a:xfrm>
              <a:prstGeom prst="rect">
                <a:avLst/>
              </a:prstGeom>
              <a:noFill/>
              <a:ln>
                <a:noFill/>
              </a:ln>
            </p:spPr>
          </p:pic>
        </p:grpSp>
        <p:grpSp>
          <p:nvGrpSpPr>
            <p:cNvPr id="163" name="Google Shape;163;p20"/>
            <p:cNvGrpSpPr/>
            <p:nvPr/>
          </p:nvGrpSpPr>
          <p:grpSpPr>
            <a:xfrm>
              <a:off x="8705857" y="3584233"/>
              <a:ext cx="579444" cy="2237680"/>
              <a:chOff x="-142003" y="-533617"/>
              <a:chExt cx="579444" cy="2237680"/>
            </a:xfrm>
          </p:grpSpPr>
          <p:pic>
            <p:nvPicPr>
              <p:cNvPr id="164" name="Google Shape;164;p20"/>
              <p:cNvPicPr preferRelativeResize="0"/>
              <p:nvPr/>
            </p:nvPicPr>
            <p:blipFill>
              <a:blip r:embed="rId3">
                <a:alphaModFix/>
              </a:blip>
              <a:stretch>
                <a:fillRect/>
              </a:stretch>
            </p:blipFill>
            <p:spPr>
              <a:xfrm rot="5399949">
                <a:off x="-840531" y="164927"/>
                <a:ext cx="1755019" cy="357937"/>
              </a:xfrm>
              <a:prstGeom prst="rect">
                <a:avLst/>
              </a:prstGeom>
              <a:noFill/>
              <a:ln>
                <a:noFill/>
              </a:ln>
            </p:spPr>
          </p:pic>
          <p:pic>
            <p:nvPicPr>
              <p:cNvPr id="165" name="Google Shape;165;p20"/>
              <p:cNvPicPr preferRelativeResize="0"/>
              <p:nvPr/>
            </p:nvPicPr>
            <p:blipFill>
              <a:blip r:embed="rId3">
                <a:alphaModFix/>
              </a:blip>
              <a:stretch>
                <a:fillRect/>
              </a:stretch>
            </p:blipFill>
            <p:spPr>
              <a:xfrm rot="-5400108">
                <a:off x="-619065" y="647584"/>
                <a:ext cx="1755019" cy="357937"/>
              </a:xfrm>
              <a:prstGeom prst="rect">
                <a:avLst/>
              </a:prstGeom>
              <a:noFill/>
              <a:ln>
                <a:noFill/>
              </a:ln>
            </p:spPr>
          </p:pic>
        </p:grpSp>
      </p:grpSp>
      <p:grpSp>
        <p:nvGrpSpPr>
          <p:cNvPr id="166" name="Google Shape;166;p20"/>
          <p:cNvGrpSpPr/>
          <p:nvPr/>
        </p:nvGrpSpPr>
        <p:grpSpPr>
          <a:xfrm>
            <a:off x="-68450" y="0"/>
            <a:ext cx="9020412" cy="4876750"/>
            <a:chOff x="-68450" y="0"/>
            <a:chExt cx="9020412" cy="4876750"/>
          </a:xfrm>
        </p:grpSpPr>
        <p:sp>
          <p:nvSpPr>
            <p:cNvPr id="167" name="Google Shape;167;p20"/>
            <p:cNvSpPr/>
            <p:nvPr/>
          </p:nvSpPr>
          <p:spPr>
            <a:xfrm rot="10800000" flipH="1">
              <a:off x="4000500" y="353400"/>
              <a:ext cx="4951462" cy="1438325"/>
            </a:xfrm>
            <a:custGeom>
              <a:avLst/>
              <a:gdLst/>
              <a:ahLst/>
              <a:cxnLst/>
              <a:rect l="l" t="t" r="r" b="b"/>
              <a:pathLst>
                <a:path w="214558" h="57533" extrusionOk="0">
                  <a:moveTo>
                    <a:pt x="214558" y="0"/>
                  </a:moveTo>
                  <a:lnTo>
                    <a:pt x="192990" y="29881"/>
                  </a:lnTo>
                  <a:lnTo>
                    <a:pt x="192990" y="53696"/>
                  </a:lnTo>
                  <a:lnTo>
                    <a:pt x="172545" y="53696"/>
                  </a:lnTo>
                  <a:lnTo>
                    <a:pt x="170330" y="57533"/>
                  </a:lnTo>
                  <a:lnTo>
                    <a:pt x="143563" y="57533"/>
                  </a:lnTo>
                  <a:lnTo>
                    <a:pt x="140409" y="54379"/>
                  </a:lnTo>
                  <a:lnTo>
                    <a:pt x="99977" y="54379"/>
                  </a:lnTo>
                  <a:lnTo>
                    <a:pt x="0" y="54379"/>
                  </a:lnTo>
                </a:path>
              </a:pathLst>
            </a:custGeom>
            <a:noFill/>
            <a:ln w="9525" cap="flat" cmpd="sng">
              <a:solidFill>
                <a:schemeClr val="dk2"/>
              </a:solidFill>
              <a:prstDash val="solid"/>
              <a:round/>
              <a:headEnd type="none" w="med" len="med"/>
              <a:tailEnd type="oval" w="med" len="med"/>
            </a:ln>
          </p:spPr>
        </p:sp>
        <p:sp>
          <p:nvSpPr>
            <p:cNvPr id="168" name="Google Shape;168;p20"/>
            <p:cNvSpPr/>
            <p:nvPr/>
          </p:nvSpPr>
          <p:spPr>
            <a:xfrm rot="10800000" flipH="1">
              <a:off x="4572000" y="0"/>
              <a:ext cx="1984050" cy="544925"/>
            </a:xfrm>
            <a:custGeom>
              <a:avLst/>
              <a:gdLst/>
              <a:ahLst/>
              <a:cxnLst/>
              <a:rect l="l" t="t" r="r" b="b"/>
              <a:pathLst>
                <a:path w="79362" h="21797" extrusionOk="0">
                  <a:moveTo>
                    <a:pt x="0" y="21797"/>
                  </a:moveTo>
                  <a:lnTo>
                    <a:pt x="15952" y="2476"/>
                  </a:lnTo>
                  <a:lnTo>
                    <a:pt x="30106" y="2476"/>
                  </a:lnTo>
                  <a:lnTo>
                    <a:pt x="36284" y="8654"/>
                  </a:lnTo>
                  <a:lnTo>
                    <a:pt x="74366" y="8654"/>
                  </a:lnTo>
                  <a:lnTo>
                    <a:pt x="79362" y="0"/>
                  </a:lnTo>
                </a:path>
              </a:pathLst>
            </a:custGeom>
            <a:noFill/>
            <a:ln w="9525" cap="flat" cmpd="sng">
              <a:solidFill>
                <a:schemeClr val="dk2"/>
              </a:solidFill>
              <a:prstDash val="solid"/>
              <a:round/>
              <a:headEnd type="none" w="med" len="med"/>
              <a:tailEnd type="oval" w="med" len="med"/>
            </a:ln>
          </p:spPr>
        </p:sp>
        <p:cxnSp>
          <p:nvCxnSpPr>
            <p:cNvPr id="169" name="Google Shape;169;p20"/>
            <p:cNvCxnSpPr/>
            <p:nvPr/>
          </p:nvCxnSpPr>
          <p:spPr>
            <a:xfrm rot="10800000">
              <a:off x="-68450" y="4876750"/>
              <a:ext cx="1150500" cy="0"/>
            </a:xfrm>
            <a:prstGeom prst="straightConnector1">
              <a:avLst/>
            </a:prstGeom>
            <a:noFill/>
            <a:ln w="9525" cap="flat" cmpd="sng">
              <a:solidFill>
                <a:schemeClr val="accent1"/>
              </a:solidFill>
              <a:prstDash val="solid"/>
              <a:round/>
              <a:headEnd type="oval"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77"/>
        <p:cNvGrpSpPr/>
        <p:nvPr/>
      </p:nvGrpSpPr>
      <p:grpSpPr>
        <a:xfrm>
          <a:off x="0" y="0"/>
          <a:ext cx="0" cy="0"/>
          <a:chOff x="0" y="0"/>
          <a:chExt cx="0" cy="0"/>
        </a:xfrm>
      </p:grpSpPr>
      <p:sp>
        <p:nvSpPr>
          <p:cNvPr id="178" name="Google Shape;178;p22"/>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79" name="Google Shape;179;p22"/>
          <p:cNvSpPr txBox="1">
            <a:spLocks noGrp="1"/>
          </p:cNvSpPr>
          <p:nvPr>
            <p:ph type="title"/>
          </p:nvPr>
        </p:nvSpPr>
        <p:spPr>
          <a:xfrm>
            <a:off x="720000" y="1252725"/>
            <a:ext cx="2928000" cy="1589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 name="Google Shape;180;p22"/>
          <p:cNvSpPr txBox="1">
            <a:spLocks noGrp="1"/>
          </p:cNvSpPr>
          <p:nvPr>
            <p:ph type="subTitle" idx="1"/>
          </p:nvPr>
        </p:nvSpPr>
        <p:spPr>
          <a:xfrm>
            <a:off x="720000" y="2841735"/>
            <a:ext cx="2928000" cy="91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2"/>
          <p:cNvSpPr>
            <a:spLocks noGrp="1"/>
          </p:cNvSpPr>
          <p:nvPr>
            <p:ph type="pic" idx="2"/>
          </p:nvPr>
        </p:nvSpPr>
        <p:spPr>
          <a:xfrm>
            <a:off x="3943350" y="533875"/>
            <a:ext cx="4487700" cy="4075800"/>
          </a:xfrm>
          <a:prstGeom prst="snip1Rect">
            <a:avLst>
              <a:gd name="adj" fmla="val 16667"/>
            </a:avLst>
          </a:prstGeom>
          <a:noFill/>
          <a:ln w="9525" cap="flat" cmpd="sng">
            <a:solidFill>
              <a:schemeClr val="accent3"/>
            </a:solidFill>
            <a:prstDash val="solid"/>
            <a:round/>
            <a:headEnd type="none" w="sm" len="sm"/>
            <a:tailEnd type="none" w="sm" len="sm"/>
          </a:ln>
        </p:spPr>
      </p:sp>
      <p:grpSp>
        <p:nvGrpSpPr>
          <p:cNvPr id="182" name="Google Shape;182;p22"/>
          <p:cNvGrpSpPr/>
          <p:nvPr/>
        </p:nvGrpSpPr>
        <p:grpSpPr>
          <a:xfrm>
            <a:off x="180975" y="163250"/>
            <a:ext cx="4743450" cy="366725"/>
            <a:chOff x="180975" y="163250"/>
            <a:chExt cx="4743450" cy="366725"/>
          </a:xfrm>
        </p:grpSpPr>
        <p:sp>
          <p:nvSpPr>
            <p:cNvPr id="183" name="Google Shape;183;p22"/>
            <p:cNvSpPr/>
            <p:nvPr/>
          </p:nvSpPr>
          <p:spPr>
            <a:xfrm>
              <a:off x="180975" y="163250"/>
              <a:ext cx="4743450" cy="366725"/>
            </a:xfrm>
            <a:custGeom>
              <a:avLst/>
              <a:gdLst/>
              <a:ahLst/>
              <a:cxnLst/>
              <a:rect l="l" t="t" r="r" b="b"/>
              <a:pathLst>
                <a:path w="189738" h="14669" extrusionOk="0">
                  <a:moveTo>
                    <a:pt x="0" y="0"/>
                  </a:moveTo>
                  <a:lnTo>
                    <a:pt x="14668" y="14669"/>
                  </a:lnTo>
                  <a:lnTo>
                    <a:pt x="39243" y="14669"/>
                  </a:lnTo>
                  <a:lnTo>
                    <a:pt x="47149" y="6763"/>
                  </a:lnTo>
                  <a:lnTo>
                    <a:pt x="69723" y="6763"/>
                  </a:lnTo>
                  <a:lnTo>
                    <a:pt x="74057" y="2429"/>
                  </a:lnTo>
                  <a:lnTo>
                    <a:pt x="97536" y="2429"/>
                  </a:lnTo>
                  <a:lnTo>
                    <a:pt x="103561" y="8453"/>
                  </a:lnTo>
                  <a:lnTo>
                    <a:pt x="189738" y="8453"/>
                  </a:lnTo>
                </a:path>
              </a:pathLst>
            </a:custGeom>
            <a:noFill/>
            <a:ln w="9525" cap="flat" cmpd="sng">
              <a:solidFill>
                <a:schemeClr val="dk2"/>
              </a:solidFill>
              <a:prstDash val="solid"/>
              <a:round/>
              <a:headEnd type="none" w="med" len="med"/>
              <a:tailEnd type="oval" w="med" len="med"/>
            </a:ln>
          </p:spPr>
        </p:sp>
        <p:cxnSp>
          <p:nvCxnSpPr>
            <p:cNvPr id="184" name="Google Shape;184;p22"/>
            <p:cNvCxnSpPr/>
            <p:nvPr/>
          </p:nvCxnSpPr>
          <p:spPr>
            <a:xfrm>
              <a:off x="180975" y="295200"/>
              <a:ext cx="2628900" cy="0"/>
            </a:xfrm>
            <a:prstGeom prst="straightConnector1">
              <a:avLst/>
            </a:prstGeom>
            <a:noFill/>
            <a:ln w="9525" cap="flat" cmpd="sng">
              <a:solidFill>
                <a:schemeClr val="accent1"/>
              </a:solidFill>
              <a:prstDash val="solid"/>
              <a:round/>
              <a:headEnd type="none" w="med" len="med"/>
              <a:tailEnd type="oval" w="med" len="med"/>
            </a:ln>
          </p:spPr>
        </p:cxnSp>
      </p:grpSp>
      <p:cxnSp>
        <p:nvCxnSpPr>
          <p:cNvPr id="185" name="Google Shape;185;p22"/>
          <p:cNvCxnSpPr/>
          <p:nvPr/>
        </p:nvCxnSpPr>
        <p:spPr>
          <a:xfrm rot="10800000" flipH="1">
            <a:off x="476250" y="4552875"/>
            <a:ext cx="723900" cy="1038300"/>
          </a:xfrm>
          <a:prstGeom prst="straightConnector1">
            <a:avLst/>
          </a:prstGeom>
          <a:noFill/>
          <a:ln w="9525" cap="flat" cmpd="sng">
            <a:solidFill>
              <a:schemeClr val="accent1"/>
            </a:solidFill>
            <a:prstDash val="solid"/>
            <a:round/>
            <a:headEnd type="none" w="med" len="med"/>
            <a:tailEnd type="oval" w="med" len="med"/>
          </a:ln>
        </p:spPr>
      </p:cxnSp>
      <p:cxnSp>
        <p:nvCxnSpPr>
          <p:cNvPr id="186" name="Google Shape;186;p22"/>
          <p:cNvCxnSpPr/>
          <p:nvPr/>
        </p:nvCxnSpPr>
        <p:spPr>
          <a:xfrm rot="10800000" flipH="1">
            <a:off x="180975" y="4800525"/>
            <a:ext cx="723900" cy="1038300"/>
          </a:xfrm>
          <a:prstGeom prst="straightConnector1">
            <a:avLst/>
          </a:prstGeom>
          <a:noFill/>
          <a:ln w="9525" cap="flat" cmpd="sng">
            <a:solidFill>
              <a:schemeClr val="accent2"/>
            </a:solidFill>
            <a:prstDash val="solid"/>
            <a:round/>
            <a:headEnd type="none" w="med" len="med"/>
            <a:tailEnd type="oval" w="med" len="med"/>
          </a:ln>
        </p:spPr>
      </p:cxnSp>
      <p:pic>
        <p:nvPicPr>
          <p:cNvPr id="187" name="Google Shape;187;p22"/>
          <p:cNvPicPr preferRelativeResize="0"/>
          <p:nvPr/>
        </p:nvPicPr>
        <p:blipFill rotWithShape="1">
          <a:blip r:embed="rId2">
            <a:alphaModFix/>
          </a:blip>
          <a:srcRect l="3855" b="9990"/>
          <a:stretch/>
        </p:blipFill>
        <p:spPr>
          <a:xfrm>
            <a:off x="180975" y="4188419"/>
            <a:ext cx="2372526" cy="812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200"/>
        <p:cNvGrpSpPr/>
        <p:nvPr/>
      </p:nvGrpSpPr>
      <p:grpSpPr>
        <a:xfrm>
          <a:off x="0" y="0"/>
          <a:ext cx="0" cy="0"/>
          <a:chOff x="0" y="0"/>
          <a:chExt cx="0" cy="0"/>
        </a:xfrm>
      </p:grpSpPr>
      <p:sp>
        <p:nvSpPr>
          <p:cNvPr id="201" name="Google Shape;201;p2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02" name="Google Shape;202;p24"/>
          <p:cNvSpPr txBox="1">
            <a:spLocks noGrp="1"/>
          </p:cNvSpPr>
          <p:nvPr>
            <p:ph type="title"/>
          </p:nvPr>
        </p:nvSpPr>
        <p:spPr>
          <a:xfrm>
            <a:off x="5415775" y="1943370"/>
            <a:ext cx="3015000" cy="71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03" name="Google Shape;203;p24"/>
          <p:cNvSpPr txBox="1">
            <a:spLocks noGrp="1"/>
          </p:cNvSpPr>
          <p:nvPr>
            <p:ph type="subTitle" idx="1"/>
          </p:nvPr>
        </p:nvSpPr>
        <p:spPr>
          <a:xfrm>
            <a:off x="5415775" y="2580488"/>
            <a:ext cx="3015000" cy="103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204" name="Google Shape;204;p24"/>
          <p:cNvGrpSpPr/>
          <p:nvPr/>
        </p:nvGrpSpPr>
        <p:grpSpPr>
          <a:xfrm>
            <a:off x="-715684" y="-910399"/>
            <a:ext cx="9731141" cy="5824491"/>
            <a:chOff x="-715684" y="-910399"/>
            <a:chExt cx="9731141" cy="5824491"/>
          </a:xfrm>
        </p:grpSpPr>
        <p:pic>
          <p:nvPicPr>
            <p:cNvPr id="205" name="Google Shape;205;p24"/>
            <p:cNvPicPr preferRelativeResize="0"/>
            <p:nvPr/>
          </p:nvPicPr>
          <p:blipFill>
            <a:blip r:embed="rId2">
              <a:alphaModFix/>
            </a:blip>
            <a:stretch>
              <a:fillRect/>
            </a:stretch>
          </p:blipFill>
          <p:spPr>
            <a:xfrm rot="-8100000">
              <a:off x="-222201" y="-474253"/>
              <a:ext cx="2186986" cy="2301659"/>
            </a:xfrm>
            <a:prstGeom prst="rect">
              <a:avLst/>
            </a:prstGeom>
            <a:noFill/>
            <a:ln>
              <a:noFill/>
            </a:ln>
          </p:spPr>
        </p:pic>
        <p:pic>
          <p:nvPicPr>
            <p:cNvPr id="206" name="Google Shape;206;p24"/>
            <p:cNvPicPr preferRelativeResize="0"/>
            <p:nvPr/>
          </p:nvPicPr>
          <p:blipFill>
            <a:blip r:embed="rId3">
              <a:alphaModFix/>
            </a:blip>
            <a:stretch>
              <a:fillRect/>
            </a:stretch>
          </p:blipFill>
          <p:spPr>
            <a:xfrm rot="10800000">
              <a:off x="6924987" y="201250"/>
              <a:ext cx="1963202" cy="1388125"/>
            </a:xfrm>
            <a:prstGeom prst="rect">
              <a:avLst/>
            </a:prstGeom>
            <a:noFill/>
            <a:ln>
              <a:noFill/>
            </a:ln>
          </p:spPr>
        </p:pic>
        <p:pic>
          <p:nvPicPr>
            <p:cNvPr id="207" name="Google Shape;207;p24"/>
            <p:cNvPicPr preferRelativeResize="0"/>
            <p:nvPr/>
          </p:nvPicPr>
          <p:blipFill>
            <a:blip r:embed="rId4">
              <a:alphaModFix/>
            </a:blip>
            <a:stretch>
              <a:fillRect/>
            </a:stretch>
          </p:blipFill>
          <p:spPr>
            <a:xfrm rot="-5400000">
              <a:off x="7393751" y="941943"/>
              <a:ext cx="2467773" cy="775639"/>
            </a:xfrm>
            <a:prstGeom prst="rect">
              <a:avLst/>
            </a:prstGeom>
            <a:noFill/>
            <a:ln>
              <a:noFill/>
            </a:ln>
          </p:spPr>
        </p:pic>
        <p:pic>
          <p:nvPicPr>
            <p:cNvPr id="208" name="Google Shape;208;p24"/>
            <p:cNvPicPr preferRelativeResize="0"/>
            <p:nvPr/>
          </p:nvPicPr>
          <p:blipFill>
            <a:blip r:embed="rId5">
              <a:alphaModFix/>
            </a:blip>
            <a:stretch>
              <a:fillRect/>
            </a:stretch>
          </p:blipFill>
          <p:spPr>
            <a:xfrm>
              <a:off x="6488576" y="4451159"/>
              <a:ext cx="2467774" cy="462933"/>
            </a:xfrm>
            <a:prstGeom prst="rect">
              <a:avLst/>
            </a:prstGeom>
            <a:noFill/>
            <a:ln>
              <a:noFill/>
            </a:ln>
          </p:spPr>
        </p:pic>
      </p:grpSp>
      <p:grpSp>
        <p:nvGrpSpPr>
          <p:cNvPr id="209" name="Google Shape;209;p24"/>
          <p:cNvGrpSpPr/>
          <p:nvPr/>
        </p:nvGrpSpPr>
        <p:grpSpPr>
          <a:xfrm>
            <a:off x="-44934" y="-61767"/>
            <a:ext cx="9236542" cy="5274066"/>
            <a:chOff x="-44934" y="-61767"/>
            <a:chExt cx="9236542" cy="5274066"/>
          </a:xfrm>
        </p:grpSpPr>
        <p:pic>
          <p:nvPicPr>
            <p:cNvPr id="210" name="Google Shape;210;p24"/>
            <p:cNvPicPr preferRelativeResize="0"/>
            <p:nvPr/>
          </p:nvPicPr>
          <p:blipFill>
            <a:blip r:embed="rId6">
              <a:alphaModFix/>
            </a:blip>
            <a:stretch>
              <a:fillRect/>
            </a:stretch>
          </p:blipFill>
          <p:spPr>
            <a:xfrm flipH="1">
              <a:off x="7004083" y="4437200"/>
              <a:ext cx="2187526" cy="775099"/>
            </a:xfrm>
            <a:prstGeom prst="rect">
              <a:avLst/>
            </a:prstGeom>
            <a:noFill/>
            <a:ln>
              <a:noFill/>
            </a:ln>
          </p:spPr>
        </p:pic>
        <p:pic>
          <p:nvPicPr>
            <p:cNvPr id="211" name="Google Shape;211;p24"/>
            <p:cNvPicPr preferRelativeResize="0"/>
            <p:nvPr/>
          </p:nvPicPr>
          <p:blipFill>
            <a:blip r:embed="rId6">
              <a:alphaModFix/>
            </a:blip>
            <a:stretch>
              <a:fillRect/>
            </a:stretch>
          </p:blipFill>
          <p:spPr>
            <a:xfrm rot="10800000" flipH="1">
              <a:off x="-44934" y="-61767"/>
              <a:ext cx="2187526" cy="775099"/>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223"/>
        <p:cNvGrpSpPr/>
        <p:nvPr/>
      </p:nvGrpSpPr>
      <p:grpSpPr>
        <a:xfrm>
          <a:off x="0" y="0"/>
          <a:ext cx="0" cy="0"/>
          <a:chOff x="0" y="0"/>
          <a:chExt cx="0" cy="0"/>
        </a:xfrm>
      </p:grpSpPr>
      <p:sp>
        <p:nvSpPr>
          <p:cNvPr id="224" name="Google Shape;224;p27"/>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25" name="Google Shape;22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7"/>
          <p:cNvSpPr txBox="1">
            <a:spLocks noGrp="1"/>
          </p:cNvSpPr>
          <p:nvPr>
            <p:ph type="subTitle" idx="1"/>
          </p:nvPr>
        </p:nvSpPr>
        <p:spPr>
          <a:xfrm>
            <a:off x="4845613" y="1731125"/>
            <a:ext cx="3424200" cy="21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7"/>
          <p:cNvSpPr txBox="1">
            <a:spLocks noGrp="1"/>
          </p:cNvSpPr>
          <p:nvPr>
            <p:ph type="subTitle" idx="2"/>
          </p:nvPr>
        </p:nvSpPr>
        <p:spPr>
          <a:xfrm>
            <a:off x="874188" y="1731125"/>
            <a:ext cx="3424200" cy="21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8" name="Google Shape;228;p27"/>
          <p:cNvGrpSpPr/>
          <p:nvPr/>
        </p:nvGrpSpPr>
        <p:grpSpPr>
          <a:xfrm>
            <a:off x="277425" y="4604002"/>
            <a:ext cx="3542749" cy="419800"/>
            <a:chOff x="277425" y="4604002"/>
            <a:chExt cx="3542749" cy="419800"/>
          </a:xfrm>
        </p:grpSpPr>
        <p:pic>
          <p:nvPicPr>
            <p:cNvPr id="229" name="Google Shape;229;p27"/>
            <p:cNvPicPr preferRelativeResize="0"/>
            <p:nvPr/>
          </p:nvPicPr>
          <p:blipFill rotWithShape="1">
            <a:blip r:embed="rId2">
              <a:alphaModFix/>
            </a:blip>
            <a:srcRect t="26723"/>
            <a:stretch/>
          </p:blipFill>
          <p:spPr>
            <a:xfrm>
              <a:off x="277425" y="4604002"/>
              <a:ext cx="2467749" cy="419800"/>
            </a:xfrm>
            <a:prstGeom prst="rect">
              <a:avLst/>
            </a:prstGeom>
            <a:noFill/>
            <a:ln>
              <a:noFill/>
            </a:ln>
          </p:spPr>
        </p:pic>
        <p:pic>
          <p:nvPicPr>
            <p:cNvPr id="230" name="Google Shape;230;p27"/>
            <p:cNvPicPr preferRelativeResize="0"/>
            <p:nvPr/>
          </p:nvPicPr>
          <p:blipFill rotWithShape="1">
            <a:blip r:embed="rId2">
              <a:alphaModFix/>
            </a:blip>
            <a:srcRect t="26723"/>
            <a:stretch/>
          </p:blipFill>
          <p:spPr>
            <a:xfrm>
              <a:off x="1352425" y="4604002"/>
              <a:ext cx="2467749" cy="419800"/>
            </a:xfrm>
            <a:prstGeom prst="rect">
              <a:avLst/>
            </a:prstGeom>
            <a:noFill/>
            <a:ln>
              <a:noFill/>
            </a:ln>
          </p:spPr>
        </p:pic>
      </p:grpSp>
      <p:grpSp>
        <p:nvGrpSpPr>
          <p:cNvPr id="231" name="Google Shape;231;p27"/>
          <p:cNvGrpSpPr/>
          <p:nvPr/>
        </p:nvGrpSpPr>
        <p:grpSpPr>
          <a:xfrm rot="10800000">
            <a:off x="568325" y="4633850"/>
            <a:ext cx="5797550" cy="230250"/>
            <a:chOff x="5873750" y="218475"/>
            <a:chExt cx="5797550" cy="230250"/>
          </a:xfrm>
        </p:grpSpPr>
        <p:cxnSp>
          <p:nvCxnSpPr>
            <p:cNvPr id="232" name="Google Shape;232;p27"/>
            <p:cNvCxnSpPr/>
            <p:nvPr/>
          </p:nvCxnSpPr>
          <p:spPr>
            <a:xfrm>
              <a:off x="5873750" y="290288"/>
              <a:ext cx="1981200" cy="0"/>
            </a:xfrm>
            <a:prstGeom prst="straightConnector1">
              <a:avLst/>
            </a:prstGeom>
            <a:noFill/>
            <a:ln w="9525" cap="flat" cmpd="sng">
              <a:solidFill>
                <a:schemeClr val="accent1"/>
              </a:solidFill>
              <a:prstDash val="solid"/>
              <a:round/>
              <a:headEnd type="oval" w="med" len="med"/>
              <a:tailEnd type="none" w="med" len="med"/>
            </a:ln>
          </p:spPr>
        </p:cxnSp>
        <p:sp>
          <p:nvSpPr>
            <p:cNvPr id="233" name="Google Shape;233;p27"/>
            <p:cNvSpPr/>
            <p:nvPr/>
          </p:nvSpPr>
          <p:spPr>
            <a:xfrm>
              <a:off x="6800850" y="218475"/>
              <a:ext cx="4870450" cy="230250"/>
            </a:xfrm>
            <a:custGeom>
              <a:avLst/>
              <a:gdLst/>
              <a:ahLst/>
              <a:cxnLst/>
              <a:rect l="l" t="t" r="r" b="b"/>
              <a:pathLst>
                <a:path w="194818" h="9210" extrusionOk="0">
                  <a:moveTo>
                    <a:pt x="194818" y="0"/>
                  </a:moveTo>
                  <a:lnTo>
                    <a:pt x="43688" y="233"/>
                  </a:lnTo>
                  <a:lnTo>
                    <a:pt x="38505" y="9210"/>
                  </a:lnTo>
                  <a:lnTo>
                    <a:pt x="10160" y="9210"/>
                  </a:lnTo>
                  <a:lnTo>
                    <a:pt x="0" y="9210"/>
                  </a:lnTo>
                </a:path>
              </a:pathLst>
            </a:custGeom>
            <a:noFill/>
            <a:ln w="9525" cap="flat" cmpd="sng">
              <a:solidFill>
                <a:schemeClr val="lt2"/>
              </a:solidFill>
              <a:prstDash val="solid"/>
              <a:round/>
              <a:headEnd type="none" w="med" len="med"/>
              <a:tailEnd type="oval" w="med" len="med"/>
            </a:ln>
          </p:spPr>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4"/>
        <p:cNvGrpSpPr/>
        <p:nvPr/>
      </p:nvGrpSpPr>
      <p:grpSpPr>
        <a:xfrm>
          <a:off x="0" y="0"/>
          <a:ext cx="0" cy="0"/>
          <a:chOff x="0" y="0"/>
          <a:chExt cx="0" cy="0"/>
        </a:xfrm>
      </p:grpSpPr>
      <p:sp>
        <p:nvSpPr>
          <p:cNvPr id="235" name="Google Shape;235;p28"/>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36" name="Google Shape;23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7" name="Google Shape;237;p28"/>
          <p:cNvSpPr txBox="1">
            <a:spLocks noGrp="1"/>
          </p:cNvSpPr>
          <p:nvPr>
            <p:ph type="subTitle" idx="1"/>
          </p:nvPr>
        </p:nvSpPr>
        <p:spPr>
          <a:xfrm>
            <a:off x="720000" y="2535201"/>
            <a:ext cx="19794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8"/>
          <p:cNvSpPr txBox="1">
            <a:spLocks noGrp="1"/>
          </p:cNvSpPr>
          <p:nvPr>
            <p:ph type="subTitle" idx="2"/>
          </p:nvPr>
        </p:nvSpPr>
        <p:spPr>
          <a:xfrm>
            <a:off x="3588648" y="2535201"/>
            <a:ext cx="19794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28"/>
          <p:cNvSpPr txBox="1">
            <a:spLocks noGrp="1"/>
          </p:cNvSpPr>
          <p:nvPr>
            <p:ph type="subTitle" idx="3"/>
          </p:nvPr>
        </p:nvSpPr>
        <p:spPr>
          <a:xfrm>
            <a:off x="6444602" y="2535201"/>
            <a:ext cx="19794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28"/>
          <p:cNvSpPr txBox="1">
            <a:spLocks noGrp="1"/>
          </p:cNvSpPr>
          <p:nvPr>
            <p:ph type="subTitle" idx="4"/>
          </p:nvPr>
        </p:nvSpPr>
        <p:spPr>
          <a:xfrm>
            <a:off x="720000" y="2199800"/>
            <a:ext cx="19794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41" name="Google Shape;241;p28"/>
          <p:cNvSpPr txBox="1">
            <a:spLocks noGrp="1"/>
          </p:cNvSpPr>
          <p:nvPr>
            <p:ph type="subTitle" idx="5"/>
          </p:nvPr>
        </p:nvSpPr>
        <p:spPr>
          <a:xfrm>
            <a:off x="3588651" y="2199800"/>
            <a:ext cx="19794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42" name="Google Shape;242;p28"/>
          <p:cNvSpPr txBox="1">
            <a:spLocks noGrp="1"/>
          </p:cNvSpPr>
          <p:nvPr>
            <p:ph type="subTitle" idx="6"/>
          </p:nvPr>
        </p:nvSpPr>
        <p:spPr>
          <a:xfrm>
            <a:off x="6444603" y="2199800"/>
            <a:ext cx="19794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43" name="Google Shape;243;p28"/>
          <p:cNvGrpSpPr/>
          <p:nvPr/>
        </p:nvGrpSpPr>
        <p:grpSpPr>
          <a:xfrm>
            <a:off x="5873750" y="224313"/>
            <a:ext cx="2940050" cy="224425"/>
            <a:chOff x="5873750" y="224313"/>
            <a:chExt cx="2940050" cy="224425"/>
          </a:xfrm>
        </p:grpSpPr>
        <p:cxnSp>
          <p:nvCxnSpPr>
            <p:cNvPr id="244" name="Google Shape;244;p28"/>
            <p:cNvCxnSpPr/>
            <p:nvPr/>
          </p:nvCxnSpPr>
          <p:spPr>
            <a:xfrm>
              <a:off x="5873750" y="290288"/>
              <a:ext cx="1981200" cy="0"/>
            </a:xfrm>
            <a:prstGeom prst="straightConnector1">
              <a:avLst/>
            </a:prstGeom>
            <a:noFill/>
            <a:ln w="9525" cap="flat" cmpd="sng">
              <a:solidFill>
                <a:schemeClr val="accent1"/>
              </a:solidFill>
              <a:prstDash val="solid"/>
              <a:round/>
              <a:headEnd type="oval" w="med" len="med"/>
              <a:tailEnd type="none" w="med" len="med"/>
            </a:ln>
          </p:spPr>
        </p:cxnSp>
        <p:sp>
          <p:nvSpPr>
            <p:cNvPr id="245" name="Google Shape;245;p28"/>
            <p:cNvSpPr/>
            <p:nvPr/>
          </p:nvSpPr>
          <p:spPr>
            <a:xfrm rot="10800000">
              <a:off x="6800850" y="224313"/>
              <a:ext cx="2012950" cy="224425"/>
            </a:xfrm>
            <a:custGeom>
              <a:avLst/>
              <a:gdLst/>
              <a:ahLst/>
              <a:cxnLst/>
              <a:rect l="l" t="t" r="r" b="b"/>
              <a:pathLst>
                <a:path w="80518" h="8977" extrusionOk="0">
                  <a:moveTo>
                    <a:pt x="0" y="8977"/>
                  </a:moveTo>
                  <a:lnTo>
                    <a:pt x="36830" y="8977"/>
                  </a:lnTo>
                  <a:lnTo>
                    <a:pt x="42013" y="0"/>
                  </a:lnTo>
                  <a:lnTo>
                    <a:pt x="70358" y="0"/>
                  </a:lnTo>
                  <a:lnTo>
                    <a:pt x="80518" y="0"/>
                  </a:lnTo>
                </a:path>
              </a:pathLst>
            </a:custGeom>
            <a:noFill/>
            <a:ln w="9525" cap="flat" cmpd="sng">
              <a:solidFill>
                <a:schemeClr val="lt2"/>
              </a:solidFill>
              <a:prstDash val="solid"/>
              <a:round/>
              <a:headEnd type="none" w="med" len="med"/>
              <a:tailEnd type="oval" w="med" len="med"/>
            </a:ln>
          </p:spPr>
        </p:sp>
      </p:grpSp>
      <p:grpSp>
        <p:nvGrpSpPr>
          <p:cNvPr id="246" name="Google Shape;246;p28"/>
          <p:cNvGrpSpPr/>
          <p:nvPr/>
        </p:nvGrpSpPr>
        <p:grpSpPr>
          <a:xfrm>
            <a:off x="3124200" y="4610350"/>
            <a:ext cx="3549651" cy="387101"/>
            <a:chOff x="3124200" y="4610350"/>
            <a:chExt cx="3549651" cy="387101"/>
          </a:xfrm>
        </p:grpSpPr>
        <p:pic>
          <p:nvPicPr>
            <p:cNvPr id="247" name="Google Shape;247;p28"/>
            <p:cNvPicPr preferRelativeResize="0"/>
            <p:nvPr/>
          </p:nvPicPr>
          <p:blipFill rotWithShape="1">
            <a:blip r:embed="rId2">
              <a:alphaModFix/>
            </a:blip>
            <a:srcRect t="58031" b="6290"/>
            <a:stretch/>
          </p:blipFill>
          <p:spPr>
            <a:xfrm>
              <a:off x="4245892" y="4610350"/>
              <a:ext cx="2427959" cy="387101"/>
            </a:xfrm>
            <a:prstGeom prst="rect">
              <a:avLst/>
            </a:prstGeom>
            <a:noFill/>
            <a:ln>
              <a:noFill/>
            </a:ln>
          </p:spPr>
        </p:pic>
        <p:pic>
          <p:nvPicPr>
            <p:cNvPr id="248" name="Google Shape;248;p28"/>
            <p:cNvPicPr preferRelativeResize="0"/>
            <p:nvPr/>
          </p:nvPicPr>
          <p:blipFill rotWithShape="1">
            <a:blip r:embed="rId3">
              <a:alphaModFix/>
            </a:blip>
            <a:srcRect l="23295" t="76293"/>
            <a:stretch/>
          </p:blipFill>
          <p:spPr>
            <a:xfrm rot="10800000">
              <a:off x="3124200" y="4639375"/>
              <a:ext cx="1505849" cy="3290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1" name="Google Shape;21;p3"/>
          <p:cNvSpPr txBox="1">
            <a:spLocks noGrp="1"/>
          </p:cNvSpPr>
          <p:nvPr>
            <p:ph type="title"/>
          </p:nvPr>
        </p:nvSpPr>
        <p:spPr>
          <a:xfrm>
            <a:off x="1902336" y="2352475"/>
            <a:ext cx="5067600" cy="1047000"/>
          </a:xfrm>
          <a:prstGeom prst="rect">
            <a:avLst/>
          </a:prstGeom>
          <a:solidFill>
            <a:schemeClr val="lt1"/>
          </a:solidFill>
        </p:spPr>
        <p:txBody>
          <a:bodyPr spcFirstLastPara="1" wrap="square" lIns="91425" tIns="91425" rIns="91425" bIns="91425" anchor="b" anchorCtr="0">
            <a:noAutofit/>
          </a:bodyPr>
          <a:lstStyle>
            <a:lvl1pPr lvl="0">
              <a:lnSpc>
                <a:spcPct val="115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042402" y="1436575"/>
            <a:ext cx="1995000" cy="9159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txBox="1">
            <a:spLocks noGrp="1"/>
          </p:cNvSpPr>
          <p:nvPr>
            <p:ph type="subTitle" idx="1"/>
          </p:nvPr>
        </p:nvSpPr>
        <p:spPr>
          <a:xfrm>
            <a:off x="1902324" y="3344388"/>
            <a:ext cx="5067600" cy="3750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49"/>
        <p:cNvGrpSpPr/>
        <p:nvPr/>
      </p:nvGrpSpPr>
      <p:grpSpPr>
        <a:xfrm>
          <a:off x="0" y="0"/>
          <a:ext cx="0" cy="0"/>
          <a:chOff x="0" y="0"/>
          <a:chExt cx="0" cy="0"/>
        </a:xfrm>
      </p:grpSpPr>
      <p:sp>
        <p:nvSpPr>
          <p:cNvPr id="250" name="Google Shape;250;p29"/>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51" name="Google Shape;25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29"/>
          <p:cNvSpPr txBox="1">
            <a:spLocks noGrp="1"/>
          </p:cNvSpPr>
          <p:nvPr>
            <p:ph type="subTitle" idx="1"/>
          </p:nvPr>
        </p:nvSpPr>
        <p:spPr>
          <a:xfrm>
            <a:off x="715087" y="3559688"/>
            <a:ext cx="210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9"/>
          <p:cNvSpPr txBox="1">
            <a:spLocks noGrp="1"/>
          </p:cNvSpPr>
          <p:nvPr>
            <p:ph type="subTitle" idx="2"/>
          </p:nvPr>
        </p:nvSpPr>
        <p:spPr>
          <a:xfrm>
            <a:off x="3514687" y="2028188"/>
            <a:ext cx="210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 name="Google Shape;254;p29"/>
          <p:cNvSpPr txBox="1">
            <a:spLocks noGrp="1"/>
          </p:cNvSpPr>
          <p:nvPr>
            <p:ph type="subTitle" idx="3"/>
          </p:nvPr>
        </p:nvSpPr>
        <p:spPr>
          <a:xfrm>
            <a:off x="6321062" y="3559688"/>
            <a:ext cx="210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9"/>
          <p:cNvSpPr txBox="1">
            <a:spLocks noGrp="1"/>
          </p:cNvSpPr>
          <p:nvPr>
            <p:ph type="subTitle" idx="4"/>
          </p:nvPr>
        </p:nvSpPr>
        <p:spPr>
          <a:xfrm>
            <a:off x="715087" y="3224288"/>
            <a:ext cx="2104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56" name="Google Shape;256;p29"/>
          <p:cNvSpPr txBox="1">
            <a:spLocks noGrp="1"/>
          </p:cNvSpPr>
          <p:nvPr>
            <p:ph type="subTitle" idx="5"/>
          </p:nvPr>
        </p:nvSpPr>
        <p:spPr>
          <a:xfrm>
            <a:off x="3514692" y="1692788"/>
            <a:ext cx="2104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57" name="Google Shape;257;p29"/>
          <p:cNvSpPr txBox="1">
            <a:spLocks noGrp="1"/>
          </p:cNvSpPr>
          <p:nvPr>
            <p:ph type="subTitle" idx="6"/>
          </p:nvPr>
        </p:nvSpPr>
        <p:spPr>
          <a:xfrm>
            <a:off x="6321065" y="3224288"/>
            <a:ext cx="2104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58" name="Google Shape;258;p29"/>
          <p:cNvGrpSpPr/>
          <p:nvPr/>
        </p:nvGrpSpPr>
        <p:grpSpPr>
          <a:xfrm>
            <a:off x="4581826" y="29475"/>
            <a:ext cx="4382624" cy="638225"/>
            <a:chOff x="4581826" y="29475"/>
            <a:chExt cx="4382624" cy="638225"/>
          </a:xfrm>
        </p:grpSpPr>
        <p:pic>
          <p:nvPicPr>
            <p:cNvPr id="259" name="Google Shape;259;p29"/>
            <p:cNvPicPr preferRelativeResize="0"/>
            <p:nvPr/>
          </p:nvPicPr>
          <p:blipFill rotWithShape="1">
            <a:blip r:embed="rId2">
              <a:alphaModFix/>
            </a:blip>
            <a:srcRect l="3250"/>
            <a:stretch/>
          </p:blipFill>
          <p:spPr>
            <a:xfrm flipH="1">
              <a:off x="6999925" y="29475"/>
              <a:ext cx="1964525" cy="638225"/>
            </a:xfrm>
            <a:prstGeom prst="rect">
              <a:avLst/>
            </a:prstGeom>
            <a:noFill/>
            <a:ln>
              <a:noFill/>
            </a:ln>
          </p:spPr>
        </p:pic>
        <p:pic>
          <p:nvPicPr>
            <p:cNvPr id="260" name="Google Shape;260;p29"/>
            <p:cNvPicPr preferRelativeResize="0"/>
            <p:nvPr/>
          </p:nvPicPr>
          <p:blipFill>
            <a:blip r:embed="rId3">
              <a:alphaModFix/>
            </a:blip>
            <a:stretch>
              <a:fillRect/>
            </a:stretch>
          </p:blipFill>
          <p:spPr>
            <a:xfrm>
              <a:off x="4581826" y="36796"/>
              <a:ext cx="2467774" cy="462933"/>
            </a:xfrm>
            <a:prstGeom prst="rect">
              <a:avLst/>
            </a:prstGeom>
            <a:noFill/>
            <a:ln>
              <a:noFill/>
            </a:ln>
          </p:spPr>
        </p:pic>
      </p:grpSp>
      <p:pic>
        <p:nvPicPr>
          <p:cNvPr id="261" name="Google Shape;261;p29"/>
          <p:cNvPicPr preferRelativeResize="0"/>
          <p:nvPr/>
        </p:nvPicPr>
        <p:blipFill rotWithShape="1">
          <a:blip r:embed="rId4">
            <a:alphaModFix/>
          </a:blip>
          <a:srcRect l="3855" b="9990"/>
          <a:stretch/>
        </p:blipFill>
        <p:spPr>
          <a:xfrm flipH="1">
            <a:off x="6859648" y="4274802"/>
            <a:ext cx="2104802" cy="72054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2"/>
        <p:cNvGrpSpPr/>
        <p:nvPr/>
      </p:nvGrpSpPr>
      <p:grpSpPr>
        <a:xfrm>
          <a:off x="0" y="0"/>
          <a:ext cx="0" cy="0"/>
          <a:chOff x="0" y="0"/>
          <a:chExt cx="0" cy="0"/>
        </a:xfrm>
      </p:grpSpPr>
      <p:sp>
        <p:nvSpPr>
          <p:cNvPr id="263" name="Google Shape;263;p30"/>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64" name="Google Shape;26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30"/>
          <p:cNvSpPr txBox="1">
            <a:spLocks noGrp="1"/>
          </p:cNvSpPr>
          <p:nvPr>
            <p:ph type="subTitle" idx="1"/>
          </p:nvPr>
        </p:nvSpPr>
        <p:spPr>
          <a:xfrm>
            <a:off x="1838848" y="20955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30"/>
          <p:cNvSpPr txBox="1">
            <a:spLocks noGrp="1"/>
          </p:cNvSpPr>
          <p:nvPr>
            <p:ph type="subTitle" idx="2"/>
          </p:nvPr>
        </p:nvSpPr>
        <p:spPr>
          <a:xfrm>
            <a:off x="5326952" y="20955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30"/>
          <p:cNvSpPr txBox="1">
            <a:spLocks noGrp="1"/>
          </p:cNvSpPr>
          <p:nvPr>
            <p:ph type="subTitle" idx="3"/>
          </p:nvPr>
        </p:nvSpPr>
        <p:spPr>
          <a:xfrm>
            <a:off x="1838848" y="371912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30"/>
          <p:cNvSpPr txBox="1">
            <a:spLocks noGrp="1"/>
          </p:cNvSpPr>
          <p:nvPr>
            <p:ph type="subTitle" idx="4"/>
          </p:nvPr>
        </p:nvSpPr>
        <p:spPr>
          <a:xfrm>
            <a:off x="5326952" y="371912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30"/>
          <p:cNvSpPr txBox="1">
            <a:spLocks noGrp="1"/>
          </p:cNvSpPr>
          <p:nvPr>
            <p:ph type="subTitle" idx="5"/>
          </p:nvPr>
        </p:nvSpPr>
        <p:spPr>
          <a:xfrm>
            <a:off x="1838848" y="1760150"/>
            <a:ext cx="19782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70" name="Google Shape;270;p30"/>
          <p:cNvSpPr txBox="1">
            <a:spLocks noGrp="1"/>
          </p:cNvSpPr>
          <p:nvPr>
            <p:ph type="subTitle" idx="6"/>
          </p:nvPr>
        </p:nvSpPr>
        <p:spPr>
          <a:xfrm>
            <a:off x="1838848" y="3383725"/>
            <a:ext cx="19782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71" name="Google Shape;271;p30"/>
          <p:cNvSpPr txBox="1">
            <a:spLocks noGrp="1"/>
          </p:cNvSpPr>
          <p:nvPr>
            <p:ph type="subTitle" idx="7"/>
          </p:nvPr>
        </p:nvSpPr>
        <p:spPr>
          <a:xfrm>
            <a:off x="5326948" y="1760150"/>
            <a:ext cx="19782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72" name="Google Shape;272;p30"/>
          <p:cNvSpPr txBox="1">
            <a:spLocks noGrp="1"/>
          </p:cNvSpPr>
          <p:nvPr>
            <p:ph type="subTitle" idx="8"/>
          </p:nvPr>
        </p:nvSpPr>
        <p:spPr>
          <a:xfrm>
            <a:off x="5326948" y="3383725"/>
            <a:ext cx="19782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73" name="Google Shape;273;p30"/>
          <p:cNvGrpSpPr/>
          <p:nvPr/>
        </p:nvGrpSpPr>
        <p:grpSpPr>
          <a:xfrm>
            <a:off x="181125" y="4560350"/>
            <a:ext cx="1734684" cy="459650"/>
            <a:chOff x="181125" y="4560350"/>
            <a:chExt cx="1734684" cy="459650"/>
          </a:xfrm>
        </p:grpSpPr>
        <p:pic>
          <p:nvPicPr>
            <p:cNvPr id="274" name="Google Shape;274;p30"/>
            <p:cNvPicPr preferRelativeResize="0"/>
            <p:nvPr/>
          </p:nvPicPr>
          <p:blipFill rotWithShape="1">
            <a:blip r:embed="rId2">
              <a:alphaModFix/>
            </a:blip>
            <a:srcRect l="12380"/>
            <a:stretch/>
          </p:blipFill>
          <p:spPr>
            <a:xfrm>
              <a:off x="181125" y="4560350"/>
              <a:ext cx="1734684" cy="459650"/>
            </a:xfrm>
            <a:prstGeom prst="rect">
              <a:avLst/>
            </a:prstGeom>
            <a:noFill/>
            <a:ln>
              <a:noFill/>
            </a:ln>
          </p:spPr>
        </p:pic>
        <p:pic>
          <p:nvPicPr>
            <p:cNvPr id="275" name="Google Shape;275;p30"/>
            <p:cNvPicPr preferRelativeResize="0"/>
            <p:nvPr/>
          </p:nvPicPr>
          <p:blipFill>
            <a:blip r:embed="rId3">
              <a:alphaModFix/>
            </a:blip>
            <a:stretch>
              <a:fillRect/>
            </a:stretch>
          </p:blipFill>
          <p:spPr>
            <a:xfrm rot="10800000">
              <a:off x="820024" y="4668699"/>
              <a:ext cx="456876" cy="242950"/>
            </a:xfrm>
            <a:prstGeom prst="rect">
              <a:avLst/>
            </a:prstGeom>
            <a:noFill/>
            <a:ln>
              <a:noFill/>
            </a:ln>
          </p:spPr>
        </p:pic>
      </p:grpSp>
      <p:grpSp>
        <p:nvGrpSpPr>
          <p:cNvPr id="276" name="Google Shape;276;p30"/>
          <p:cNvGrpSpPr/>
          <p:nvPr/>
        </p:nvGrpSpPr>
        <p:grpSpPr>
          <a:xfrm>
            <a:off x="7422124" y="2694275"/>
            <a:ext cx="1502801" cy="3032450"/>
            <a:chOff x="7364974" y="2694275"/>
            <a:chExt cx="1502801" cy="3032450"/>
          </a:xfrm>
        </p:grpSpPr>
        <p:pic>
          <p:nvPicPr>
            <p:cNvPr id="277" name="Google Shape;277;p30"/>
            <p:cNvPicPr preferRelativeResize="0"/>
            <p:nvPr/>
          </p:nvPicPr>
          <p:blipFill rotWithShape="1">
            <a:blip r:embed="rId4">
              <a:alphaModFix amt="39000"/>
            </a:blip>
            <a:srcRect b="78197"/>
            <a:stretch/>
          </p:blipFill>
          <p:spPr>
            <a:xfrm rot="5400000">
              <a:off x="6281062" y="3997262"/>
              <a:ext cx="2813374" cy="645550"/>
            </a:xfrm>
            <a:prstGeom prst="rect">
              <a:avLst/>
            </a:prstGeom>
            <a:noFill/>
            <a:ln>
              <a:noFill/>
            </a:ln>
          </p:spPr>
        </p:pic>
        <p:pic>
          <p:nvPicPr>
            <p:cNvPr id="278" name="Google Shape;278;p30"/>
            <p:cNvPicPr preferRelativeResize="0"/>
            <p:nvPr/>
          </p:nvPicPr>
          <p:blipFill rotWithShape="1">
            <a:blip r:embed="rId4">
              <a:alphaModFix/>
            </a:blip>
            <a:srcRect l="2040" t="55998" r="-2039" b="7400"/>
            <a:stretch/>
          </p:blipFill>
          <p:spPr>
            <a:xfrm rot="5400000">
              <a:off x="6919238" y="3559112"/>
              <a:ext cx="2813374" cy="1083700"/>
            </a:xfrm>
            <a:prstGeom prst="rect">
              <a:avLst/>
            </a:prstGeom>
            <a:noFill/>
            <a:ln>
              <a:noFill/>
            </a:ln>
          </p:spPr>
        </p:pic>
      </p:grpSp>
      <p:grpSp>
        <p:nvGrpSpPr>
          <p:cNvPr id="279" name="Google Shape;279;p30"/>
          <p:cNvGrpSpPr/>
          <p:nvPr/>
        </p:nvGrpSpPr>
        <p:grpSpPr>
          <a:xfrm>
            <a:off x="3408501" y="149950"/>
            <a:ext cx="4900549" cy="508917"/>
            <a:chOff x="3408501" y="149950"/>
            <a:chExt cx="4900549" cy="508917"/>
          </a:xfrm>
        </p:grpSpPr>
        <p:pic>
          <p:nvPicPr>
            <p:cNvPr id="280" name="Google Shape;280;p30"/>
            <p:cNvPicPr preferRelativeResize="0"/>
            <p:nvPr/>
          </p:nvPicPr>
          <p:blipFill rotWithShape="1">
            <a:blip r:embed="rId5">
              <a:alphaModFix amt="85000"/>
            </a:blip>
            <a:srcRect b="25816"/>
            <a:stretch/>
          </p:blipFill>
          <p:spPr>
            <a:xfrm rot="10800000">
              <a:off x="4323049" y="149950"/>
              <a:ext cx="3986000" cy="459650"/>
            </a:xfrm>
            <a:prstGeom prst="rect">
              <a:avLst/>
            </a:prstGeom>
            <a:noFill/>
            <a:ln>
              <a:noFill/>
            </a:ln>
          </p:spPr>
        </p:pic>
        <p:pic>
          <p:nvPicPr>
            <p:cNvPr id="281" name="Google Shape;281;p30"/>
            <p:cNvPicPr preferRelativeResize="0"/>
            <p:nvPr/>
          </p:nvPicPr>
          <p:blipFill>
            <a:blip r:embed="rId6">
              <a:alphaModFix/>
            </a:blip>
            <a:stretch>
              <a:fillRect/>
            </a:stretch>
          </p:blipFill>
          <p:spPr>
            <a:xfrm rot="10800000">
              <a:off x="3408501" y="195934"/>
              <a:ext cx="2467774" cy="462933"/>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00"/>
        <p:cNvGrpSpPr/>
        <p:nvPr/>
      </p:nvGrpSpPr>
      <p:grpSpPr>
        <a:xfrm>
          <a:off x="0" y="0"/>
          <a:ext cx="0" cy="0"/>
          <a:chOff x="0" y="0"/>
          <a:chExt cx="0" cy="0"/>
        </a:xfrm>
      </p:grpSpPr>
      <p:sp>
        <p:nvSpPr>
          <p:cNvPr id="301" name="Google Shape;301;p32"/>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02" name="Google Shape;302;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3" name="Google Shape;303;p32"/>
          <p:cNvSpPr txBox="1">
            <a:spLocks noGrp="1"/>
          </p:cNvSpPr>
          <p:nvPr>
            <p:ph type="subTitle" idx="1"/>
          </p:nvPr>
        </p:nvSpPr>
        <p:spPr>
          <a:xfrm>
            <a:off x="720000" y="2095563"/>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32"/>
          <p:cNvSpPr txBox="1">
            <a:spLocks noGrp="1"/>
          </p:cNvSpPr>
          <p:nvPr>
            <p:ph type="subTitle" idx="2"/>
          </p:nvPr>
        </p:nvSpPr>
        <p:spPr>
          <a:xfrm>
            <a:off x="3467622" y="2095563"/>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32"/>
          <p:cNvSpPr txBox="1">
            <a:spLocks noGrp="1"/>
          </p:cNvSpPr>
          <p:nvPr>
            <p:ph type="subTitle" idx="3"/>
          </p:nvPr>
        </p:nvSpPr>
        <p:spPr>
          <a:xfrm>
            <a:off x="720000" y="3719125"/>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32"/>
          <p:cNvSpPr txBox="1">
            <a:spLocks noGrp="1"/>
          </p:cNvSpPr>
          <p:nvPr>
            <p:ph type="subTitle" idx="4"/>
          </p:nvPr>
        </p:nvSpPr>
        <p:spPr>
          <a:xfrm>
            <a:off x="3467622" y="3719125"/>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32"/>
          <p:cNvSpPr txBox="1">
            <a:spLocks noGrp="1"/>
          </p:cNvSpPr>
          <p:nvPr>
            <p:ph type="subTitle" idx="5"/>
          </p:nvPr>
        </p:nvSpPr>
        <p:spPr>
          <a:xfrm>
            <a:off x="6215244" y="2095563"/>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32"/>
          <p:cNvSpPr txBox="1">
            <a:spLocks noGrp="1"/>
          </p:cNvSpPr>
          <p:nvPr>
            <p:ph type="subTitle" idx="6"/>
          </p:nvPr>
        </p:nvSpPr>
        <p:spPr>
          <a:xfrm>
            <a:off x="6215244" y="3719125"/>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32"/>
          <p:cNvSpPr txBox="1">
            <a:spLocks noGrp="1"/>
          </p:cNvSpPr>
          <p:nvPr>
            <p:ph type="subTitle" idx="7"/>
          </p:nvPr>
        </p:nvSpPr>
        <p:spPr>
          <a:xfrm>
            <a:off x="720976" y="1760150"/>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10" name="Google Shape;310;p32"/>
          <p:cNvSpPr txBox="1">
            <a:spLocks noGrp="1"/>
          </p:cNvSpPr>
          <p:nvPr>
            <p:ph type="subTitle" idx="8"/>
          </p:nvPr>
        </p:nvSpPr>
        <p:spPr>
          <a:xfrm>
            <a:off x="3468598" y="1760150"/>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11" name="Google Shape;311;p32"/>
          <p:cNvSpPr txBox="1">
            <a:spLocks noGrp="1"/>
          </p:cNvSpPr>
          <p:nvPr>
            <p:ph type="subTitle" idx="9"/>
          </p:nvPr>
        </p:nvSpPr>
        <p:spPr>
          <a:xfrm>
            <a:off x="6216220" y="1760150"/>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12" name="Google Shape;312;p32"/>
          <p:cNvSpPr txBox="1">
            <a:spLocks noGrp="1"/>
          </p:cNvSpPr>
          <p:nvPr>
            <p:ph type="subTitle" idx="13"/>
          </p:nvPr>
        </p:nvSpPr>
        <p:spPr>
          <a:xfrm>
            <a:off x="721001" y="3383725"/>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13" name="Google Shape;313;p32"/>
          <p:cNvSpPr txBox="1">
            <a:spLocks noGrp="1"/>
          </p:cNvSpPr>
          <p:nvPr>
            <p:ph type="subTitle" idx="14"/>
          </p:nvPr>
        </p:nvSpPr>
        <p:spPr>
          <a:xfrm>
            <a:off x="3468623" y="3383725"/>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14" name="Google Shape;314;p32"/>
          <p:cNvSpPr txBox="1">
            <a:spLocks noGrp="1"/>
          </p:cNvSpPr>
          <p:nvPr>
            <p:ph type="subTitle" idx="15"/>
          </p:nvPr>
        </p:nvSpPr>
        <p:spPr>
          <a:xfrm>
            <a:off x="6216245" y="3383725"/>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315" name="Google Shape;315;p32"/>
          <p:cNvGrpSpPr/>
          <p:nvPr/>
        </p:nvGrpSpPr>
        <p:grpSpPr>
          <a:xfrm>
            <a:off x="6317000" y="3025549"/>
            <a:ext cx="2639950" cy="2028175"/>
            <a:chOff x="6317000" y="3025549"/>
            <a:chExt cx="2639950" cy="2028175"/>
          </a:xfrm>
        </p:grpSpPr>
        <p:pic>
          <p:nvPicPr>
            <p:cNvPr id="316" name="Google Shape;316;p32"/>
            <p:cNvPicPr preferRelativeResize="0"/>
            <p:nvPr/>
          </p:nvPicPr>
          <p:blipFill>
            <a:blip r:embed="rId2">
              <a:alphaModFix/>
            </a:blip>
            <a:stretch>
              <a:fillRect/>
            </a:stretch>
          </p:blipFill>
          <p:spPr>
            <a:xfrm rot="-5400000">
              <a:off x="7281287" y="3313088"/>
              <a:ext cx="1963202" cy="1388124"/>
            </a:xfrm>
            <a:prstGeom prst="rect">
              <a:avLst/>
            </a:prstGeom>
            <a:noFill/>
            <a:ln>
              <a:noFill/>
            </a:ln>
          </p:spPr>
        </p:pic>
        <p:pic>
          <p:nvPicPr>
            <p:cNvPr id="317" name="Google Shape;317;p32"/>
            <p:cNvPicPr preferRelativeResize="0"/>
            <p:nvPr/>
          </p:nvPicPr>
          <p:blipFill rotWithShape="1">
            <a:blip r:embed="rId3">
              <a:alphaModFix/>
            </a:blip>
            <a:srcRect b="76478"/>
            <a:stretch/>
          </p:blipFill>
          <p:spPr>
            <a:xfrm>
              <a:off x="6317000" y="4448075"/>
              <a:ext cx="2446675" cy="605649"/>
            </a:xfrm>
            <a:prstGeom prst="rect">
              <a:avLst/>
            </a:prstGeom>
            <a:noFill/>
            <a:ln>
              <a:noFill/>
            </a:ln>
          </p:spPr>
        </p:pic>
      </p:grpSp>
      <p:pic>
        <p:nvPicPr>
          <p:cNvPr id="318" name="Google Shape;318;p32"/>
          <p:cNvPicPr preferRelativeResize="0"/>
          <p:nvPr/>
        </p:nvPicPr>
        <p:blipFill>
          <a:blip r:embed="rId4">
            <a:alphaModFix/>
          </a:blip>
          <a:stretch>
            <a:fillRect/>
          </a:stretch>
        </p:blipFill>
        <p:spPr>
          <a:xfrm rot="10800000">
            <a:off x="260224" y="236274"/>
            <a:ext cx="456876" cy="2429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1"/>
        </a:solidFill>
        <a:effectLst/>
      </p:bgPr>
    </p:bg>
    <p:spTree>
      <p:nvGrpSpPr>
        <p:cNvPr id="1" name="Shape 350"/>
        <p:cNvGrpSpPr/>
        <p:nvPr/>
      </p:nvGrpSpPr>
      <p:grpSpPr>
        <a:xfrm>
          <a:off x="0" y="0"/>
          <a:ext cx="0" cy="0"/>
          <a:chOff x="0" y="0"/>
          <a:chExt cx="0" cy="0"/>
        </a:xfrm>
      </p:grpSpPr>
      <p:sp>
        <p:nvSpPr>
          <p:cNvPr id="351" name="Google Shape;351;p35"/>
          <p:cNvSpPr/>
          <p:nvPr/>
        </p:nvSpPr>
        <p:spPr>
          <a:xfrm>
            <a:off x="182700" y="151650"/>
            <a:ext cx="8778600" cy="4840200"/>
          </a:xfrm>
          <a:prstGeom prst="snip1Rect">
            <a:avLst>
              <a:gd name="adj" fmla="val 4489"/>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352" name="Google Shape;352;p35"/>
          <p:cNvGrpSpPr/>
          <p:nvPr/>
        </p:nvGrpSpPr>
        <p:grpSpPr>
          <a:xfrm>
            <a:off x="-113450" y="-1649725"/>
            <a:ext cx="9394610" cy="8421100"/>
            <a:chOff x="-113450" y="-1649725"/>
            <a:chExt cx="9394610" cy="8421100"/>
          </a:xfrm>
        </p:grpSpPr>
        <p:grpSp>
          <p:nvGrpSpPr>
            <p:cNvPr id="353" name="Google Shape;353;p35"/>
            <p:cNvGrpSpPr/>
            <p:nvPr/>
          </p:nvGrpSpPr>
          <p:grpSpPr>
            <a:xfrm>
              <a:off x="-113450" y="-1649725"/>
              <a:ext cx="8689100" cy="5214600"/>
              <a:chOff x="-113450" y="-1649725"/>
              <a:chExt cx="8689100" cy="5214600"/>
            </a:xfrm>
          </p:grpSpPr>
          <p:sp>
            <p:nvSpPr>
              <p:cNvPr id="354" name="Google Shape;354;p35"/>
              <p:cNvSpPr/>
              <p:nvPr/>
            </p:nvSpPr>
            <p:spPr>
              <a:xfrm>
                <a:off x="-113450" y="0"/>
                <a:ext cx="363625" cy="3564875"/>
              </a:xfrm>
              <a:custGeom>
                <a:avLst/>
                <a:gdLst/>
                <a:ahLst/>
                <a:cxnLst/>
                <a:rect l="l" t="t" r="r" b="b"/>
                <a:pathLst>
                  <a:path w="14545" h="142595" extrusionOk="0">
                    <a:moveTo>
                      <a:pt x="8343" y="-1516"/>
                    </a:moveTo>
                    <a:lnTo>
                      <a:pt x="11756" y="13274"/>
                    </a:lnTo>
                    <a:lnTo>
                      <a:pt x="18393" y="13274"/>
                    </a:lnTo>
                    <a:lnTo>
                      <a:pt x="18393" y="73384"/>
                    </a:lnTo>
                    <a:lnTo>
                      <a:pt x="22888" y="81170"/>
                    </a:lnTo>
                    <a:lnTo>
                      <a:pt x="22888" y="141079"/>
                    </a:lnTo>
                  </a:path>
                </a:pathLst>
              </a:custGeom>
              <a:noFill/>
              <a:ln w="9525" cap="flat" cmpd="sng">
                <a:solidFill>
                  <a:schemeClr val="accent1"/>
                </a:solidFill>
                <a:prstDash val="solid"/>
                <a:round/>
                <a:headEnd type="none" w="med" len="med"/>
                <a:tailEnd type="oval" w="med" len="med"/>
              </a:ln>
            </p:spPr>
          </p:sp>
          <p:sp>
            <p:nvSpPr>
              <p:cNvPr id="355" name="Google Shape;355;p35"/>
              <p:cNvSpPr/>
              <p:nvPr/>
            </p:nvSpPr>
            <p:spPr>
              <a:xfrm>
                <a:off x="221725" y="-1649725"/>
                <a:ext cx="203525" cy="3086100"/>
              </a:xfrm>
              <a:custGeom>
                <a:avLst/>
                <a:gdLst/>
                <a:ahLst/>
                <a:cxnLst/>
                <a:rect l="l" t="t" r="r" b="b"/>
                <a:pathLst>
                  <a:path w="8141" h="123444" extrusionOk="0">
                    <a:moveTo>
                      <a:pt x="3010" y="0"/>
                    </a:moveTo>
                    <a:lnTo>
                      <a:pt x="3010" y="58214"/>
                    </a:lnTo>
                    <a:lnTo>
                      <a:pt x="0" y="63428"/>
                    </a:lnTo>
                    <a:lnTo>
                      <a:pt x="0" y="74522"/>
                    </a:lnTo>
                    <a:lnTo>
                      <a:pt x="8141" y="82664"/>
                    </a:lnTo>
                    <a:lnTo>
                      <a:pt x="8141" y="123444"/>
                    </a:lnTo>
                  </a:path>
                </a:pathLst>
              </a:custGeom>
              <a:noFill/>
              <a:ln w="9525" cap="flat" cmpd="sng">
                <a:solidFill>
                  <a:schemeClr val="dk1"/>
                </a:solidFill>
                <a:prstDash val="solid"/>
                <a:round/>
                <a:headEnd type="none" w="med" len="med"/>
                <a:tailEnd type="oval" w="med" len="med"/>
              </a:ln>
            </p:spPr>
          </p:sp>
          <p:sp>
            <p:nvSpPr>
              <p:cNvPr id="356" name="Google Shape;356;p35"/>
              <p:cNvSpPr/>
              <p:nvPr/>
            </p:nvSpPr>
            <p:spPr>
              <a:xfrm>
                <a:off x="0" y="237025"/>
                <a:ext cx="8575650" cy="164450"/>
              </a:xfrm>
              <a:custGeom>
                <a:avLst/>
                <a:gdLst/>
                <a:ahLst/>
                <a:cxnLst/>
                <a:rect l="l" t="t" r="r" b="b"/>
                <a:pathLst>
                  <a:path w="343026" h="6578" extrusionOk="0">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w="9525" cap="flat" cmpd="sng">
                <a:solidFill>
                  <a:schemeClr val="lt2"/>
                </a:solidFill>
                <a:prstDash val="solid"/>
                <a:round/>
                <a:headEnd type="none" w="med" len="med"/>
                <a:tailEnd type="oval" w="med" len="med"/>
              </a:ln>
            </p:spPr>
          </p:sp>
        </p:grpSp>
        <p:grpSp>
          <p:nvGrpSpPr>
            <p:cNvPr id="357" name="Google Shape;357;p35"/>
            <p:cNvGrpSpPr/>
            <p:nvPr/>
          </p:nvGrpSpPr>
          <p:grpSpPr>
            <a:xfrm rot="10800000">
              <a:off x="553960" y="1556775"/>
              <a:ext cx="8727200" cy="5214600"/>
              <a:chOff x="-113450" y="-1649725"/>
              <a:chExt cx="8727200" cy="5214600"/>
            </a:xfrm>
          </p:grpSpPr>
          <p:sp>
            <p:nvSpPr>
              <p:cNvPr id="358" name="Google Shape;358;p35"/>
              <p:cNvSpPr/>
              <p:nvPr/>
            </p:nvSpPr>
            <p:spPr>
              <a:xfrm>
                <a:off x="-113450" y="0"/>
                <a:ext cx="363625" cy="3564875"/>
              </a:xfrm>
              <a:custGeom>
                <a:avLst/>
                <a:gdLst/>
                <a:ahLst/>
                <a:cxnLst/>
                <a:rect l="l" t="t" r="r" b="b"/>
                <a:pathLst>
                  <a:path w="14545" h="142595" extrusionOk="0">
                    <a:moveTo>
                      <a:pt x="8343" y="-1516"/>
                    </a:moveTo>
                    <a:lnTo>
                      <a:pt x="11756" y="13274"/>
                    </a:lnTo>
                    <a:lnTo>
                      <a:pt x="18393" y="13274"/>
                    </a:lnTo>
                    <a:lnTo>
                      <a:pt x="18393" y="73384"/>
                    </a:lnTo>
                    <a:lnTo>
                      <a:pt x="22888" y="81170"/>
                    </a:lnTo>
                    <a:lnTo>
                      <a:pt x="22888" y="141079"/>
                    </a:lnTo>
                  </a:path>
                </a:pathLst>
              </a:custGeom>
              <a:noFill/>
              <a:ln w="9525" cap="flat" cmpd="sng">
                <a:solidFill>
                  <a:schemeClr val="accent1"/>
                </a:solidFill>
                <a:prstDash val="solid"/>
                <a:round/>
                <a:headEnd type="none" w="med" len="med"/>
                <a:tailEnd type="oval" w="med" len="med"/>
              </a:ln>
            </p:spPr>
          </p:sp>
          <p:sp>
            <p:nvSpPr>
              <p:cNvPr id="359" name="Google Shape;359;p35"/>
              <p:cNvSpPr/>
              <p:nvPr/>
            </p:nvSpPr>
            <p:spPr>
              <a:xfrm>
                <a:off x="221725" y="-1649725"/>
                <a:ext cx="203525" cy="3086100"/>
              </a:xfrm>
              <a:custGeom>
                <a:avLst/>
                <a:gdLst/>
                <a:ahLst/>
                <a:cxnLst/>
                <a:rect l="l" t="t" r="r" b="b"/>
                <a:pathLst>
                  <a:path w="8141" h="123444" extrusionOk="0">
                    <a:moveTo>
                      <a:pt x="3010" y="0"/>
                    </a:moveTo>
                    <a:lnTo>
                      <a:pt x="3010" y="58214"/>
                    </a:lnTo>
                    <a:lnTo>
                      <a:pt x="0" y="63428"/>
                    </a:lnTo>
                    <a:lnTo>
                      <a:pt x="0" y="74522"/>
                    </a:lnTo>
                    <a:lnTo>
                      <a:pt x="8141" y="82664"/>
                    </a:lnTo>
                    <a:lnTo>
                      <a:pt x="8141" y="123444"/>
                    </a:lnTo>
                  </a:path>
                </a:pathLst>
              </a:custGeom>
              <a:noFill/>
              <a:ln w="9525" cap="flat" cmpd="sng">
                <a:solidFill>
                  <a:schemeClr val="dk1"/>
                </a:solidFill>
                <a:prstDash val="solid"/>
                <a:round/>
                <a:headEnd type="none" w="med" len="med"/>
                <a:tailEnd type="oval" w="med" len="med"/>
              </a:ln>
            </p:spPr>
          </p:sp>
          <p:sp>
            <p:nvSpPr>
              <p:cNvPr id="360" name="Google Shape;360;p35"/>
              <p:cNvSpPr/>
              <p:nvPr/>
            </p:nvSpPr>
            <p:spPr>
              <a:xfrm>
                <a:off x="38100" y="237025"/>
                <a:ext cx="8575650" cy="164450"/>
              </a:xfrm>
              <a:custGeom>
                <a:avLst/>
                <a:gdLst/>
                <a:ahLst/>
                <a:cxnLst/>
                <a:rect l="l" t="t" r="r" b="b"/>
                <a:pathLst>
                  <a:path w="343026" h="6578" extrusionOk="0">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w="9525" cap="flat" cmpd="sng">
                <a:solidFill>
                  <a:schemeClr val="lt2"/>
                </a:solidFill>
                <a:prstDash val="solid"/>
                <a:round/>
                <a:headEnd type="none" w="med" len="med"/>
                <a:tailEnd type="oval" w="med" len="med"/>
              </a:ln>
            </p:spPr>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61"/>
        <p:cNvGrpSpPr/>
        <p:nvPr/>
      </p:nvGrpSpPr>
      <p:grpSpPr>
        <a:xfrm>
          <a:off x="0" y="0"/>
          <a:ext cx="0" cy="0"/>
          <a:chOff x="0" y="0"/>
          <a:chExt cx="0" cy="0"/>
        </a:xfrm>
      </p:grpSpPr>
      <p:grpSp>
        <p:nvGrpSpPr>
          <p:cNvPr id="362" name="Google Shape;362;p36"/>
          <p:cNvGrpSpPr/>
          <p:nvPr/>
        </p:nvGrpSpPr>
        <p:grpSpPr>
          <a:xfrm>
            <a:off x="-93668" y="0"/>
            <a:ext cx="9329109" cy="5143497"/>
            <a:chOff x="-93668" y="0"/>
            <a:chExt cx="9329109" cy="5143497"/>
          </a:xfrm>
        </p:grpSpPr>
        <p:grpSp>
          <p:nvGrpSpPr>
            <p:cNvPr id="363" name="Google Shape;363;p36"/>
            <p:cNvGrpSpPr/>
            <p:nvPr/>
          </p:nvGrpSpPr>
          <p:grpSpPr>
            <a:xfrm rot="10800000">
              <a:off x="5592122" y="2697400"/>
              <a:ext cx="3643319" cy="2446097"/>
              <a:chOff x="-93668" y="0"/>
              <a:chExt cx="3643319" cy="2446097"/>
            </a:xfrm>
          </p:grpSpPr>
          <p:grpSp>
            <p:nvGrpSpPr>
              <p:cNvPr id="364" name="Google Shape;364;p36"/>
              <p:cNvGrpSpPr/>
              <p:nvPr/>
            </p:nvGrpSpPr>
            <p:grpSpPr>
              <a:xfrm rot="5400000">
                <a:off x="-1020033" y="926370"/>
                <a:ext cx="2446091" cy="593362"/>
                <a:chOff x="162825" y="4587541"/>
                <a:chExt cx="1763711" cy="427833"/>
              </a:xfrm>
            </p:grpSpPr>
            <p:pic>
              <p:nvPicPr>
                <p:cNvPr id="365" name="Google Shape;365;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366" name="Google Shape;366;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367" name="Google Shape;367;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368" name="Google Shape;368;p36"/>
              <p:cNvGrpSpPr/>
              <p:nvPr/>
            </p:nvGrpSpPr>
            <p:grpSpPr>
              <a:xfrm rot="10800000">
                <a:off x="0" y="0"/>
                <a:ext cx="3549651" cy="387101"/>
                <a:chOff x="3124200" y="4610350"/>
                <a:chExt cx="3549651" cy="387101"/>
              </a:xfrm>
            </p:grpSpPr>
            <p:pic>
              <p:nvPicPr>
                <p:cNvPr id="369" name="Google Shape;369;p36"/>
                <p:cNvPicPr preferRelativeResize="0"/>
                <p:nvPr/>
              </p:nvPicPr>
              <p:blipFill rotWithShape="1">
                <a:blip r:embed="rId3">
                  <a:alphaModFix/>
                </a:blip>
                <a:srcRect t="58031" b="6290"/>
                <a:stretch/>
              </p:blipFill>
              <p:spPr>
                <a:xfrm>
                  <a:off x="4245892" y="4610350"/>
                  <a:ext cx="2427959" cy="387101"/>
                </a:xfrm>
                <a:prstGeom prst="rect">
                  <a:avLst/>
                </a:prstGeom>
                <a:noFill/>
                <a:ln>
                  <a:noFill/>
                </a:ln>
              </p:spPr>
            </p:pic>
            <p:pic>
              <p:nvPicPr>
                <p:cNvPr id="370" name="Google Shape;370;p36"/>
                <p:cNvPicPr preferRelativeResize="0"/>
                <p:nvPr/>
              </p:nvPicPr>
              <p:blipFill rotWithShape="1">
                <a:blip r:embed="rId4">
                  <a:alphaModFix/>
                </a:blip>
                <a:srcRect l="23295" t="76293"/>
                <a:stretch/>
              </p:blipFill>
              <p:spPr>
                <a:xfrm rot="10800000">
                  <a:off x="3124200" y="4639375"/>
                  <a:ext cx="1505849" cy="329075"/>
                </a:xfrm>
                <a:prstGeom prst="rect">
                  <a:avLst/>
                </a:prstGeom>
                <a:noFill/>
                <a:ln>
                  <a:noFill/>
                </a:ln>
              </p:spPr>
            </p:pic>
          </p:grpSp>
        </p:grpSp>
        <p:grpSp>
          <p:nvGrpSpPr>
            <p:cNvPr id="371" name="Google Shape;371;p36"/>
            <p:cNvGrpSpPr/>
            <p:nvPr/>
          </p:nvGrpSpPr>
          <p:grpSpPr>
            <a:xfrm>
              <a:off x="-93668" y="0"/>
              <a:ext cx="3643319" cy="2446097"/>
              <a:chOff x="-93668" y="0"/>
              <a:chExt cx="3643319" cy="2446097"/>
            </a:xfrm>
          </p:grpSpPr>
          <p:grpSp>
            <p:nvGrpSpPr>
              <p:cNvPr id="372" name="Google Shape;372;p36"/>
              <p:cNvGrpSpPr/>
              <p:nvPr/>
            </p:nvGrpSpPr>
            <p:grpSpPr>
              <a:xfrm rot="5400000">
                <a:off x="-1020033" y="926370"/>
                <a:ext cx="2446091" cy="593362"/>
                <a:chOff x="162825" y="4587541"/>
                <a:chExt cx="1763711" cy="427833"/>
              </a:xfrm>
            </p:grpSpPr>
            <p:pic>
              <p:nvPicPr>
                <p:cNvPr id="373" name="Google Shape;373;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374" name="Google Shape;374;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375" name="Google Shape;375;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376" name="Google Shape;376;p36"/>
              <p:cNvGrpSpPr/>
              <p:nvPr/>
            </p:nvGrpSpPr>
            <p:grpSpPr>
              <a:xfrm rot="10800000">
                <a:off x="0" y="0"/>
                <a:ext cx="3549651" cy="387101"/>
                <a:chOff x="3124200" y="4610350"/>
                <a:chExt cx="3549651" cy="387101"/>
              </a:xfrm>
            </p:grpSpPr>
            <p:pic>
              <p:nvPicPr>
                <p:cNvPr id="377" name="Google Shape;377;p36"/>
                <p:cNvPicPr preferRelativeResize="0"/>
                <p:nvPr/>
              </p:nvPicPr>
              <p:blipFill rotWithShape="1">
                <a:blip r:embed="rId3">
                  <a:alphaModFix/>
                </a:blip>
                <a:srcRect t="58031" b="6290"/>
                <a:stretch/>
              </p:blipFill>
              <p:spPr>
                <a:xfrm>
                  <a:off x="4245892" y="4610350"/>
                  <a:ext cx="2427959" cy="387101"/>
                </a:xfrm>
                <a:prstGeom prst="rect">
                  <a:avLst/>
                </a:prstGeom>
                <a:noFill/>
                <a:ln>
                  <a:noFill/>
                </a:ln>
              </p:spPr>
            </p:pic>
            <p:pic>
              <p:nvPicPr>
                <p:cNvPr id="378" name="Google Shape;378;p36"/>
                <p:cNvPicPr preferRelativeResize="0"/>
                <p:nvPr/>
              </p:nvPicPr>
              <p:blipFill rotWithShape="1">
                <a:blip r:embed="rId4">
                  <a:alphaModFix/>
                </a:blip>
                <a:srcRect l="23295" t="76293"/>
                <a:stretch/>
              </p:blipFill>
              <p:spPr>
                <a:xfrm rot="10800000">
                  <a:off x="3124200" y="4639375"/>
                  <a:ext cx="1505849" cy="329075"/>
                </a:xfrm>
                <a:prstGeom prst="rect">
                  <a:avLst/>
                </a:prstGeom>
                <a:noFill/>
                <a:ln>
                  <a:noFill/>
                </a:ln>
              </p:spPr>
            </p:pic>
          </p:grpSp>
        </p:grpSp>
      </p:grpSp>
      <p:sp>
        <p:nvSpPr>
          <p:cNvPr id="379" name="Google Shape;379;p36"/>
          <p:cNvSpPr/>
          <p:nvPr/>
        </p:nvSpPr>
        <p:spPr>
          <a:xfrm>
            <a:off x="175255" y="182850"/>
            <a:ext cx="8793600" cy="4777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720000" y="1063350"/>
            <a:ext cx="7704000" cy="33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8" name="Google Shape;28;p4"/>
          <p:cNvGrpSpPr/>
          <p:nvPr/>
        </p:nvGrpSpPr>
        <p:grpSpPr>
          <a:xfrm>
            <a:off x="117372" y="1337863"/>
            <a:ext cx="8848827" cy="2467774"/>
            <a:chOff x="117372" y="1337863"/>
            <a:chExt cx="8848827" cy="2467774"/>
          </a:xfrm>
        </p:grpSpPr>
        <p:pic>
          <p:nvPicPr>
            <p:cNvPr id="29" name="Google Shape;29;p4"/>
            <p:cNvPicPr preferRelativeResize="0"/>
            <p:nvPr/>
          </p:nvPicPr>
          <p:blipFill rotWithShape="1">
            <a:blip r:embed="rId2">
              <a:alphaModFix/>
            </a:blip>
            <a:srcRect b="23112"/>
            <a:stretch/>
          </p:blipFill>
          <p:spPr>
            <a:xfrm rot="-5400000">
              <a:off x="7499961" y="2339387"/>
              <a:ext cx="2467751" cy="464725"/>
            </a:xfrm>
            <a:prstGeom prst="rect">
              <a:avLst/>
            </a:prstGeom>
            <a:noFill/>
            <a:ln>
              <a:noFill/>
            </a:ln>
          </p:spPr>
        </p:pic>
        <p:pic>
          <p:nvPicPr>
            <p:cNvPr id="30" name="Google Shape;30;p4"/>
            <p:cNvPicPr preferRelativeResize="0"/>
            <p:nvPr/>
          </p:nvPicPr>
          <p:blipFill>
            <a:blip r:embed="rId3">
              <a:alphaModFix/>
            </a:blip>
            <a:stretch>
              <a:fillRect/>
            </a:stretch>
          </p:blipFill>
          <p:spPr>
            <a:xfrm rot="5400000">
              <a:off x="-885049" y="2340284"/>
              <a:ext cx="2467774" cy="462933"/>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subTitle" idx="1"/>
          </p:nvPr>
        </p:nvSpPr>
        <p:spPr>
          <a:xfrm>
            <a:off x="5083765" y="2582715"/>
            <a:ext cx="2613300" cy="103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2"/>
          </p:nvPr>
        </p:nvSpPr>
        <p:spPr>
          <a:xfrm>
            <a:off x="1462395" y="2582715"/>
            <a:ext cx="2613300" cy="103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3"/>
          </p:nvPr>
        </p:nvSpPr>
        <p:spPr>
          <a:xfrm>
            <a:off x="5083759" y="2247315"/>
            <a:ext cx="26133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7" name="Google Shape;37;p5"/>
          <p:cNvSpPr txBox="1">
            <a:spLocks noGrp="1"/>
          </p:cNvSpPr>
          <p:nvPr>
            <p:ph type="subTitle" idx="4"/>
          </p:nvPr>
        </p:nvSpPr>
        <p:spPr>
          <a:xfrm>
            <a:off x="1462170" y="2247315"/>
            <a:ext cx="26133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38" name="Google Shape;38;p5"/>
          <p:cNvGrpSpPr/>
          <p:nvPr/>
        </p:nvGrpSpPr>
        <p:grpSpPr>
          <a:xfrm>
            <a:off x="203824" y="197287"/>
            <a:ext cx="8755913" cy="4831913"/>
            <a:chOff x="203824" y="197287"/>
            <a:chExt cx="8755913" cy="4831913"/>
          </a:xfrm>
        </p:grpSpPr>
        <p:pic>
          <p:nvPicPr>
            <p:cNvPr id="39" name="Google Shape;39;p5"/>
            <p:cNvPicPr preferRelativeResize="0"/>
            <p:nvPr/>
          </p:nvPicPr>
          <p:blipFill>
            <a:blip r:embed="rId2">
              <a:alphaModFix/>
            </a:blip>
            <a:stretch>
              <a:fillRect/>
            </a:stretch>
          </p:blipFill>
          <p:spPr>
            <a:xfrm rot="-5400000" flipH="1">
              <a:off x="7284074" y="484825"/>
              <a:ext cx="1963202" cy="1388124"/>
            </a:xfrm>
            <a:prstGeom prst="rect">
              <a:avLst/>
            </a:prstGeom>
            <a:noFill/>
            <a:ln>
              <a:noFill/>
            </a:ln>
          </p:spPr>
        </p:pic>
        <p:pic>
          <p:nvPicPr>
            <p:cNvPr id="40" name="Google Shape;40;p5"/>
            <p:cNvPicPr preferRelativeResize="0"/>
            <p:nvPr/>
          </p:nvPicPr>
          <p:blipFill>
            <a:blip r:embed="rId2">
              <a:alphaModFix/>
            </a:blip>
            <a:stretch>
              <a:fillRect/>
            </a:stretch>
          </p:blipFill>
          <p:spPr>
            <a:xfrm>
              <a:off x="203824" y="3641075"/>
              <a:ext cx="1963202" cy="1388124"/>
            </a:xfrm>
            <a:prstGeom prst="rect">
              <a:avLst/>
            </a:prstGeom>
            <a:noFill/>
            <a:ln>
              <a:noFill/>
            </a:ln>
          </p:spPr>
        </p:pic>
      </p:grpSp>
      <p:grpSp>
        <p:nvGrpSpPr>
          <p:cNvPr id="41" name="Google Shape;41;p5"/>
          <p:cNvGrpSpPr/>
          <p:nvPr/>
        </p:nvGrpSpPr>
        <p:grpSpPr>
          <a:xfrm>
            <a:off x="720000" y="146984"/>
            <a:ext cx="8023949" cy="4844116"/>
            <a:chOff x="720000" y="146984"/>
            <a:chExt cx="8023949" cy="4844116"/>
          </a:xfrm>
        </p:grpSpPr>
        <p:pic>
          <p:nvPicPr>
            <p:cNvPr id="42" name="Google Shape;42;p5"/>
            <p:cNvPicPr preferRelativeResize="0"/>
            <p:nvPr/>
          </p:nvPicPr>
          <p:blipFill rotWithShape="1">
            <a:blip r:embed="rId3">
              <a:alphaModFix/>
            </a:blip>
            <a:srcRect b="23436"/>
            <a:stretch/>
          </p:blipFill>
          <p:spPr>
            <a:xfrm>
              <a:off x="720000" y="4457700"/>
              <a:ext cx="3363601" cy="533400"/>
            </a:xfrm>
            <a:prstGeom prst="rect">
              <a:avLst/>
            </a:prstGeom>
            <a:noFill/>
            <a:ln>
              <a:noFill/>
            </a:ln>
          </p:spPr>
        </p:pic>
        <p:pic>
          <p:nvPicPr>
            <p:cNvPr id="43" name="Google Shape;43;p5"/>
            <p:cNvPicPr preferRelativeResize="0"/>
            <p:nvPr/>
          </p:nvPicPr>
          <p:blipFill rotWithShape="1">
            <a:blip r:embed="rId4">
              <a:alphaModFix/>
            </a:blip>
            <a:srcRect t="27541" r="2657"/>
            <a:stretch/>
          </p:blipFill>
          <p:spPr>
            <a:xfrm>
              <a:off x="5245100" y="146984"/>
              <a:ext cx="3498849" cy="5334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 name="Google Shape;47;p6"/>
          <p:cNvGrpSpPr/>
          <p:nvPr/>
        </p:nvGrpSpPr>
        <p:grpSpPr>
          <a:xfrm>
            <a:off x="-539705" y="-195092"/>
            <a:ext cx="9784805" cy="5424242"/>
            <a:chOff x="-539705" y="-195092"/>
            <a:chExt cx="9784805" cy="5424242"/>
          </a:xfrm>
        </p:grpSpPr>
        <p:grpSp>
          <p:nvGrpSpPr>
            <p:cNvPr id="48" name="Google Shape;48;p6"/>
            <p:cNvGrpSpPr/>
            <p:nvPr/>
          </p:nvGrpSpPr>
          <p:grpSpPr>
            <a:xfrm rot="899960">
              <a:off x="-340854" y="-99825"/>
              <a:ext cx="955046" cy="1662400"/>
              <a:chOff x="-191200" y="-67425"/>
              <a:chExt cx="955075" cy="1662450"/>
            </a:xfrm>
          </p:grpSpPr>
          <p:cxnSp>
            <p:nvCxnSpPr>
              <p:cNvPr id="49" name="Google Shape;49;p6"/>
              <p:cNvCxnSpPr/>
              <p:nvPr/>
            </p:nvCxnSpPr>
            <p:spPr>
              <a:xfrm flipH="1">
                <a:off x="331275" y="-67425"/>
                <a:ext cx="432600" cy="685200"/>
              </a:xfrm>
              <a:prstGeom prst="straightConnector1">
                <a:avLst/>
              </a:prstGeom>
              <a:noFill/>
              <a:ln w="9525" cap="flat" cmpd="sng">
                <a:solidFill>
                  <a:schemeClr val="dk2"/>
                </a:solidFill>
                <a:prstDash val="solid"/>
                <a:round/>
                <a:headEnd type="none" w="med" len="med"/>
                <a:tailEnd type="oval" w="med" len="med"/>
              </a:ln>
            </p:spPr>
          </p:cxnSp>
          <p:cxnSp>
            <p:nvCxnSpPr>
              <p:cNvPr id="50" name="Google Shape;50;p6"/>
              <p:cNvCxnSpPr/>
              <p:nvPr/>
            </p:nvCxnSpPr>
            <p:spPr>
              <a:xfrm flipH="1">
                <a:off x="-191200" y="247125"/>
                <a:ext cx="865200" cy="1347900"/>
              </a:xfrm>
              <a:prstGeom prst="straightConnector1">
                <a:avLst/>
              </a:prstGeom>
              <a:noFill/>
              <a:ln w="9525" cap="flat" cmpd="sng">
                <a:solidFill>
                  <a:schemeClr val="accent1"/>
                </a:solidFill>
                <a:prstDash val="solid"/>
                <a:round/>
                <a:headEnd type="oval" w="med" len="med"/>
                <a:tailEnd type="none" w="med" len="med"/>
              </a:ln>
            </p:spPr>
          </p:cxnSp>
        </p:grpSp>
        <p:sp>
          <p:nvSpPr>
            <p:cNvPr id="51" name="Google Shape;51;p6"/>
            <p:cNvSpPr/>
            <p:nvPr/>
          </p:nvSpPr>
          <p:spPr>
            <a:xfrm>
              <a:off x="3881150" y="3437425"/>
              <a:ext cx="5363950" cy="1438325"/>
            </a:xfrm>
            <a:custGeom>
              <a:avLst/>
              <a:gdLst/>
              <a:ahLst/>
              <a:cxnLst/>
              <a:rect l="l" t="t" r="r" b="b"/>
              <a:pathLst>
                <a:path w="214558" h="57533" extrusionOk="0">
                  <a:moveTo>
                    <a:pt x="214558" y="0"/>
                  </a:moveTo>
                  <a:lnTo>
                    <a:pt x="192990" y="29881"/>
                  </a:lnTo>
                  <a:lnTo>
                    <a:pt x="192990" y="53696"/>
                  </a:lnTo>
                  <a:lnTo>
                    <a:pt x="172545" y="53696"/>
                  </a:lnTo>
                  <a:lnTo>
                    <a:pt x="170330" y="57533"/>
                  </a:lnTo>
                  <a:lnTo>
                    <a:pt x="143563" y="57533"/>
                  </a:lnTo>
                  <a:lnTo>
                    <a:pt x="140409" y="54379"/>
                  </a:lnTo>
                  <a:lnTo>
                    <a:pt x="99977" y="54379"/>
                  </a:lnTo>
                  <a:lnTo>
                    <a:pt x="0" y="54379"/>
                  </a:lnTo>
                </a:path>
              </a:pathLst>
            </a:custGeom>
            <a:noFill/>
            <a:ln w="9525" cap="flat" cmpd="sng">
              <a:solidFill>
                <a:schemeClr val="dk2"/>
              </a:solidFill>
              <a:prstDash val="solid"/>
              <a:round/>
              <a:headEnd type="none" w="med" len="med"/>
              <a:tailEnd type="oval" w="med" len="med"/>
            </a:ln>
          </p:spPr>
        </p:sp>
        <p:sp>
          <p:nvSpPr>
            <p:cNvPr id="52" name="Google Shape;52;p6"/>
            <p:cNvSpPr/>
            <p:nvPr/>
          </p:nvSpPr>
          <p:spPr>
            <a:xfrm>
              <a:off x="3785650" y="4684225"/>
              <a:ext cx="1984050" cy="544925"/>
            </a:xfrm>
            <a:custGeom>
              <a:avLst/>
              <a:gdLst/>
              <a:ahLst/>
              <a:cxnLst/>
              <a:rect l="l" t="t" r="r" b="b"/>
              <a:pathLst>
                <a:path w="79362" h="21797" extrusionOk="0">
                  <a:moveTo>
                    <a:pt x="0" y="21797"/>
                  </a:moveTo>
                  <a:lnTo>
                    <a:pt x="15952" y="2476"/>
                  </a:lnTo>
                  <a:lnTo>
                    <a:pt x="30106" y="2476"/>
                  </a:lnTo>
                  <a:lnTo>
                    <a:pt x="36284" y="8654"/>
                  </a:lnTo>
                  <a:lnTo>
                    <a:pt x="74366" y="8654"/>
                  </a:lnTo>
                  <a:lnTo>
                    <a:pt x="79362" y="0"/>
                  </a:lnTo>
                </a:path>
              </a:pathLst>
            </a:custGeom>
            <a:noFill/>
            <a:ln w="9525" cap="flat" cmpd="sng">
              <a:solidFill>
                <a:schemeClr val="dk2"/>
              </a:solidFill>
              <a:prstDash val="solid"/>
              <a:round/>
              <a:headEnd type="none" w="med" len="med"/>
              <a:tailEnd type="oval" w="med" len="med"/>
            </a:ln>
          </p:spPr>
        </p:sp>
        <p:cxnSp>
          <p:nvCxnSpPr>
            <p:cNvPr id="53" name="Google Shape;53;p6"/>
            <p:cNvCxnSpPr/>
            <p:nvPr/>
          </p:nvCxnSpPr>
          <p:spPr>
            <a:xfrm>
              <a:off x="8599175" y="4156375"/>
              <a:ext cx="0" cy="1067100"/>
            </a:xfrm>
            <a:prstGeom prst="straightConnector1">
              <a:avLst/>
            </a:prstGeom>
            <a:noFill/>
            <a:ln w="9525" cap="flat" cmpd="sng">
              <a:solidFill>
                <a:schemeClr val="accent1"/>
              </a:solidFill>
              <a:prstDash val="solid"/>
              <a:round/>
              <a:headEnd type="oval" w="med" len="med"/>
              <a:tailEnd type="none" w="med" len="med"/>
            </a:ln>
          </p:spPr>
        </p:cxnSp>
      </p:grpSp>
      <p:pic>
        <p:nvPicPr>
          <p:cNvPr id="54" name="Google Shape;54;p6"/>
          <p:cNvPicPr preferRelativeResize="0"/>
          <p:nvPr/>
        </p:nvPicPr>
        <p:blipFill>
          <a:blip r:embed="rId2">
            <a:alphaModFix/>
          </a:blip>
          <a:stretch>
            <a:fillRect/>
          </a:stretch>
        </p:blipFill>
        <p:spPr>
          <a:xfrm>
            <a:off x="8024899" y="4658424"/>
            <a:ext cx="456876" cy="242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57" name="Google Shape;57;p7"/>
          <p:cNvSpPr txBox="1">
            <a:spLocks noGrp="1"/>
          </p:cNvSpPr>
          <p:nvPr>
            <p:ph type="title"/>
          </p:nvPr>
        </p:nvSpPr>
        <p:spPr>
          <a:xfrm>
            <a:off x="720000" y="794275"/>
            <a:ext cx="4855200" cy="977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7"/>
          <p:cNvSpPr txBox="1">
            <a:spLocks noGrp="1"/>
          </p:cNvSpPr>
          <p:nvPr>
            <p:ph type="subTitle" idx="1"/>
          </p:nvPr>
        </p:nvSpPr>
        <p:spPr>
          <a:xfrm>
            <a:off x="720000" y="1986050"/>
            <a:ext cx="4855200" cy="2020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59" name="Google Shape;59;p7"/>
          <p:cNvGrpSpPr/>
          <p:nvPr/>
        </p:nvGrpSpPr>
        <p:grpSpPr>
          <a:xfrm>
            <a:off x="182702" y="-234952"/>
            <a:ext cx="9024798" cy="5339105"/>
            <a:chOff x="182702" y="-234952"/>
            <a:chExt cx="9024798" cy="5339105"/>
          </a:xfrm>
        </p:grpSpPr>
        <p:pic>
          <p:nvPicPr>
            <p:cNvPr id="60" name="Google Shape;60;p7"/>
            <p:cNvPicPr preferRelativeResize="0"/>
            <p:nvPr/>
          </p:nvPicPr>
          <p:blipFill>
            <a:blip r:embed="rId2">
              <a:alphaModFix/>
            </a:blip>
            <a:stretch>
              <a:fillRect/>
            </a:stretch>
          </p:blipFill>
          <p:spPr>
            <a:xfrm rot="-5400000">
              <a:off x="7298613" y="-283715"/>
              <a:ext cx="1860124" cy="1957650"/>
            </a:xfrm>
            <a:prstGeom prst="rect">
              <a:avLst/>
            </a:prstGeom>
            <a:noFill/>
            <a:ln>
              <a:noFill/>
            </a:ln>
          </p:spPr>
        </p:pic>
        <p:grpSp>
          <p:nvGrpSpPr>
            <p:cNvPr id="61" name="Google Shape;61;p7"/>
            <p:cNvGrpSpPr/>
            <p:nvPr/>
          </p:nvGrpSpPr>
          <p:grpSpPr>
            <a:xfrm>
              <a:off x="182702" y="4549372"/>
              <a:ext cx="1318665" cy="554781"/>
              <a:chOff x="184150" y="4403675"/>
              <a:chExt cx="1412300" cy="594175"/>
            </a:xfrm>
          </p:grpSpPr>
          <p:pic>
            <p:nvPicPr>
              <p:cNvPr id="62" name="Google Shape;62;p7"/>
              <p:cNvPicPr preferRelativeResize="0"/>
              <p:nvPr/>
            </p:nvPicPr>
            <p:blipFill rotWithShape="1">
              <a:blip r:embed="rId3">
                <a:alphaModFix/>
              </a:blip>
              <a:srcRect r="51777"/>
              <a:stretch/>
            </p:blipFill>
            <p:spPr>
              <a:xfrm rot="10800000">
                <a:off x="184150" y="4534925"/>
                <a:ext cx="1190051" cy="462925"/>
              </a:xfrm>
              <a:prstGeom prst="rect">
                <a:avLst/>
              </a:prstGeom>
              <a:noFill/>
              <a:ln>
                <a:noFill/>
              </a:ln>
            </p:spPr>
          </p:pic>
          <p:pic>
            <p:nvPicPr>
              <p:cNvPr id="63" name="Google Shape;63;p7"/>
              <p:cNvPicPr preferRelativeResize="0"/>
              <p:nvPr/>
            </p:nvPicPr>
            <p:blipFill rotWithShape="1">
              <a:blip r:embed="rId3">
                <a:alphaModFix/>
              </a:blip>
              <a:srcRect t="-2240" r="42772" b="2230"/>
              <a:stretch/>
            </p:blipFill>
            <p:spPr>
              <a:xfrm rot="10800000">
                <a:off x="184151" y="4403675"/>
                <a:ext cx="1412299" cy="462950"/>
              </a:xfrm>
              <a:prstGeom prst="rect">
                <a:avLst/>
              </a:prstGeom>
              <a:noFill/>
              <a:ln>
                <a:noFill/>
              </a:ln>
            </p:spPr>
          </p:pic>
        </p:grpSp>
      </p:grpSp>
      <p:pic>
        <p:nvPicPr>
          <p:cNvPr id="64" name="Google Shape;64;p7"/>
          <p:cNvPicPr preferRelativeResize="0"/>
          <p:nvPr/>
        </p:nvPicPr>
        <p:blipFill rotWithShape="1">
          <a:blip r:embed="rId4">
            <a:alphaModFix/>
          </a:blip>
          <a:srcRect l="1941" b="8692"/>
          <a:stretch/>
        </p:blipFill>
        <p:spPr>
          <a:xfrm flipH="1">
            <a:off x="5295899" y="3831200"/>
            <a:ext cx="3854451" cy="13123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67" name="Google Shape;67;p8"/>
          <p:cNvGrpSpPr/>
          <p:nvPr/>
        </p:nvGrpSpPr>
        <p:grpSpPr>
          <a:xfrm>
            <a:off x="182700" y="151649"/>
            <a:ext cx="8778600" cy="4853775"/>
            <a:chOff x="182700" y="151649"/>
            <a:chExt cx="8778600" cy="4853775"/>
          </a:xfrm>
        </p:grpSpPr>
        <p:pic>
          <p:nvPicPr>
            <p:cNvPr id="68" name="Google Shape;68;p8"/>
            <p:cNvPicPr preferRelativeResize="0"/>
            <p:nvPr/>
          </p:nvPicPr>
          <p:blipFill>
            <a:blip r:embed="rId2">
              <a:alphaModFix/>
            </a:blip>
            <a:stretch>
              <a:fillRect/>
            </a:stretch>
          </p:blipFill>
          <p:spPr>
            <a:xfrm>
              <a:off x="7232175" y="4603999"/>
              <a:ext cx="1729125" cy="401425"/>
            </a:xfrm>
            <a:prstGeom prst="rect">
              <a:avLst/>
            </a:prstGeom>
            <a:noFill/>
            <a:ln>
              <a:noFill/>
            </a:ln>
          </p:spPr>
        </p:pic>
        <p:pic>
          <p:nvPicPr>
            <p:cNvPr id="69" name="Google Shape;69;p8"/>
            <p:cNvPicPr preferRelativeResize="0"/>
            <p:nvPr/>
          </p:nvPicPr>
          <p:blipFill>
            <a:blip r:embed="rId2">
              <a:alphaModFix/>
            </a:blip>
            <a:stretch>
              <a:fillRect/>
            </a:stretch>
          </p:blipFill>
          <p:spPr>
            <a:xfrm>
              <a:off x="182700" y="151649"/>
              <a:ext cx="1729125" cy="401425"/>
            </a:xfrm>
            <a:prstGeom prst="rect">
              <a:avLst/>
            </a:prstGeom>
            <a:noFill/>
            <a:ln>
              <a:noFill/>
            </a:ln>
          </p:spPr>
        </p:pic>
      </p:grpSp>
      <p:sp>
        <p:nvSpPr>
          <p:cNvPr id="70" name="Google Shape;70;p8"/>
          <p:cNvSpPr txBox="1">
            <a:spLocks noGrp="1"/>
          </p:cNvSpPr>
          <p:nvPr>
            <p:ph type="title"/>
          </p:nvPr>
        </p:nvSpPr>
        <p:spPr>
          <a:xfrm>
            <a:off x="2298600" y="1619250"/>
            <a:ext cx="4546800" cy="1849500"/>
          </a:xfrm>
          <a:prstGeom prst="rect">
            <a:avLst/>
          </a:prstGeom>
          <a:solidFill>
            <a:schemeClr val="l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50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sp>
        <p:nvSpPr>
          <p:cNvPr id="72" name="Google Shape;72;p9"/>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3" name="Google Shape;73;p9"/>
          <p:cNvSpPr txBox="1">
            <a:spLocks noGrp="1"/>
          </p:cNvSpPr>
          <p:nvPr>
            <p:ph type="title"/>
          </p:nvPr>
        </p:nvSpPr>
        <p:spPr>
          <a:xfrm>
            <a:off x="2135550" y="1522704"/>
            <a:ext cx="4872900" cy="1501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800"/>
              <a:buNone/>
              <a:defRPr sz="8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4" name="Google Shape;74;p9"/>
          <p:cNvSpPr txBox="1">
            <a:spLocks noGrp="1"/>
          </p:cNvSpPr>
          <p:nvPr>
            <p:ph type="subTitle" idx="1"/>
          </p:nvPr>
        </p:nvSpPr>
        <p:spPr>
          <a:xfrm>
            <a:off x="2135550" y="2842638"/>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
        <p:cNvGrpSpPr/>
        <p:nvPr/>
      </p:nvGrpSpPr>
      <p:grpSpPr>
        <a:xfrm>
          <a:off x="0" y="0"/>
          <a:ext cx="0" cy="0"/>
          <a:chOff x="0" y="0"/>
          <a:chExt cx="0" cy="0"/>
        </a:xfrm>
      </p:grpSpPr>
      <p:sp>
        <p:nvSpPr>
          <p:cNvPr id="79" name="Google Shape;79;p11"/>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80" name="Google Shape;80;p11"/>
          <p:cNvSpPr txBox="1">
            <a:spLocks noGrp="1"/>
          </p:cNvSpPr>
          <p:nvPr>
            <p:ph type="title" hasCustomPrompt="1"/>
          </p:nvPr>
        </p:nvSpPr>
        <p:spPr>
          <a:xfrm>
            <a:off x="1826675" y="1685025"/>
            <a:ext cx="5493000" cy="14772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74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 name="Google Shape;81;p11"/>
          <p:cNvSpPr txBox="1">
            <a:spLocks noGrp="1"/>
          </p:cNvSpPr>
          <p:nvPr>
            <p:ph type="subTitle" idx="1"/>
          </p:nvPr>
        </p:nvSpPr>
        <p:spPr>
          <a:xfrm>
            <a:off x="1826525" y="3238775"/>
            <a:ext cx="5493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1pPr>
            <a:lvl2pPr lvl="1"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2pPr>
            <a:lvl3pPr lvl="2"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3pPr>
            <a:lvl4pPr lvl="3"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4pPr>
            <a:lvl5pPr lvl="4"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5pPr>
            <a:lvl6pPr lvl="5"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6pPr>
            <a:lvl7pPr lvl="6"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7pPr>
            <a:lvl8pPr lvl="7"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8pPr>
            <a:lvl9pPr lvl="8"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4" r:id="rId14"/>
    <p:sldLayoutId id="2147483666" r:id="rId15"/>
    <p:sldLayoutId id="2147483668" r:id="rId16"/>
    <p:sldLayoutId id="2147483670" r:id="rId17"/>
    <p:sldLayoutId id="2147483673" r:id="rId18"/>
    <p:sldLayoutId id="2147483674" r:id="rId19"/>
    <p:sldLayoutId id="2147483675" r:id="rId20"/>
    <p:sldLayoutId id="2147483676" r:id="rId21"/>
    <p:sldLayoutId id="2147483678" r:id="rId22"/>
    <p:sldLayoutId id="2147483681" r:id="rId23"/>
    <p:sldLayoutId id="214748368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10.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1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40"/>
          <p:cNvPicPr preferRelativeResize="0"/>
          <p:nvPr/>
        </p:nvPicPr>
        <p:blipFill rotWithShape="1">
          <a:blip r:embed="rId3">
            <a:alphaModFix/>
          </a:blip>
          <a:srcRect l="2123" b="9502"/>
          <a:stretch/>
        </p:blipFill>
        <p:spPr>
          <a:xfrm>
            <a:off x="0" y="3692921"/>
            <a:ext cx="4304653" cy="1455275"/>
          </a:xfrm>
          <a:prstGeom prst="rect">
            <a:avLst/>
          </a:prstGeom>
          <a:noFill/>
          <a:ln>
            <a:noFill/>
          </a:ln>
        </p:spPr>
      </p:pic>
      <p:pic>
        <p:nvPicPr>
          <p:cNvPr id="391" name="Google Shape;391;p40"/>
          <p:cNvPicPr preferRelativeResize="0"/>
          <p:nvPr/>
        </p:nvPicPr>
        <p:blipFill rotWithShape="1">
          <a:blip r:embed="rId4">
            <a:alphaModFix/>
          </a:blip>
          <a:srcRect t="19097" r="5042" b="2954"/>
          <a:stretch/>
        </p:blipFill>
        <p:spPr>
          <a:xfrm>
            <a:off x="2396525" y="3055175"/>
            <a:ext cx="3716124" cy="958850"/>
          </a:xfrm>
          <a:prstGeom prst="rect">
            <a:avLst/>
          </a:prstGeom>
          <a:noFill/>
          <a:ln>
            <a:noFill/>
          </a:ln>
        </p:spPr>
      </p:pic>
      <p:pic>
        <p:nvPicPr>
          <p:cNvPr id="392" name="Google Shape;392;p40"/>
          <p:cNvPicPr preferRelativeResize="0"/>
          <p:nvPr/>
        </p:nvPicPr>
        <p:blipFill>
          <a:blip r:embed="rId5">
            <a:alphaModFix/>
          </a:blip>
          <a:stretch>
            <a:fillRect/>
          </a:stretch>
        </p:blipFill>
        <p:spPr>
          <a:xfrm rot="10800000">
            <a:off x="6701178" y="3534600"/>
            <a:ext cx="456876" cy="242950"/>
          </a:xfrm>
          <a:prstGeom prst="rect">
            <a:avLst/>
          </a:prstGeom>
          <a:noFill/>
          <a:ln>
            <a:noFill/>
          </a:ln>
        </p:spPr>
      </p:pic>
      <p:sp>
        <p:nvSpPr>
          <p:cNvPr id="393" name="Google Shape;393;p40"/>
          <p:cNvSpPr txBox="1">
            <a:spLocks noGrp="1"/>
          </p:cNvSpPr>
          <p:nvPr>
            <p:ph type="ctrTitle"/>
          </p:nvPr>
        </p:nvSpPr>
        <p:spPr>
          <a:xfrm>
            <a:off x="1093155" y="1132753"/>
            <a:ext cx="7177696" cy="2009924"/>
          </a:xfrm>
          <a:prstGeom prst="rect">
            <a:avLst/>
          </a:prstGeom>
        </p:spPr>
        <p:txBody>
          <a:bodyPr spcFirstLastPara="1" wrap="square" lIns="91425" tIns="91425" rIns="91425" bIns="91425" anchor="b" anchorCtr="0">
            <a:noAutofit/>
          </a:bodyPr>
          <a:lstStyle/>
          <a:p>
            <a:pPr marL="0" lvl="0" indent="0" rtl="0">
              <a:lnSpc>
                <a:spcPct val="120000"/>
              </a:lnSpc>
              <a:spcBef>
                <a:spcPts val="0"/>
              </a:spcBef>
              <a:spcAft>
                <a:spcPts val="0"/>
              </a:spcAft>
              <a:buNone/>
            </a:pPr>
            <a:r>
              <a:rPr lang="en-US" sz="4000">
                <a:solidFill>
                  <a:schemeClr val="accent2"/>
                </a:solidFill>
                <a:latin typeface="Calibri" panose="020F0502020204030204" pitchFamily="34" charset="0"/>
                <a:cs typeface="Calibri" panose="020F0502020204030204" pitchFamily="34" charset="0"/>
              </a:rPr>
              <a:t>NGHIÊN CỨU, XÂY DỰNG TRIỂN KHAI HỆ THỐNG CI/CD TRÊN CỤM K8S</a:t>
            </a:r>
          </a:p>
        </p:txBody>
      </p:sp>
      <p:sp>
        <p:nvSpPr>
          <p:cNvPr id="4" name="TextBox 3">
            <a:extLst>
              <a:ext uri="{FF2B5EF4-FFF2-40B4-BE49-F238E27FC236}">
                <a16:creationId xmlns:a16="http://schemas.microsoft.com/office/drawing/2014/main" id="{49D076E0-78EC-F822-09BE-7F5EFA15706A}"/>
              </a:ext>
            </a:extLst>
          </p:cNvPr>
          <p:cNvSpPr txBox="1"/>
          <p:nvPr/>
        </p:nvSpPr>
        <p:spPr>
          <a:xfrm>
            <a:off x="4964492" y="3417548"/>
            <a:ext cx="2296313" cy="477054"/>
          </a:xfrm>
          <a:prstGeom prst="rect">
            <a:avLst/>
          </a:prstGeom>
          <a:noFill/>
        </p:spPr>
        <p:txBody>
          <a:bodyPr wrap="square" rtlCol="0">
            <a:spAutoFit/>
          </a:bodyPr>
          <a:lstStyle/>
          <a:p>
            <a:r>
              <a:rPr lang="vi-VN" sz="2500">
                <a:solidFill>
                  <a:schemeClr val="accent3">
                    <a:lumMod val="75000"/>
                  </a:schemeClr>
                </a:solidFill>
                <a:latin typeface="Calibri" panose="020F0502020204030204" pitchFamily="34" charset="0"/>
                <a:cs typeface="Calibri" panose="020F0502020204030204" pitchFamily="34" charset="0"/>
              </a:rPr>
              <a:t>Nhóm 8</a:t>
            </a:r>
            <a:endParaRPr lang="en-US" sz="2500">
              <a:solidFill>
                <a:schemeClr val="accent3">
                  <a:lumMod val="7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8">
          <a:extLst>
            <a:ext uri="{FF2B5EF4-FFF2-40B4-BE49-F238E27FC236}">
              <a16:creationId xmlns:a16="http://schemas.microsoft.com/office/drawing/2014/main" id="{5194453B-3F7B-3BC0-CC6E-5703533239B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5C5D021-EBBE-ACAB-5BDF-C0495903F4EB}"/>
              </a:ext>
            </a:extLst>
          </p:cNvPr>
          <p:cNvSpPr txBox="1"/>
          <p:nvPr/>
        </p:nvSpPr>
        <p:spPr>
          <a:xfrm>
            <a:off x="2069432" y="448132"/>
            <a:ext cx="4111363" cy="553998"/>
          </a:xfrm>
          <a:prstGeom prst="rect">
            <a:avLst/>
          </a:prstGeom>
          <a:noFill/>
        </p:spPr>
        <p:txBody>
          <a:bodyPr wrap="square" rtlCol="0">
            <a:spAutoFit/>
          </a:bodyPr>
          <a:lstStyle/>
          <a:p>
            <a:r>
              <a:rPr lang="en-US" sz="3000">
                <a:solidFill>
                  <a:schemeClr val="accent3">
                    <a:lumMod val="50000"/>
                  </a:schemeClr>
                </a:solidFill>
                <a:latin typeface="Calibri" panose="020F0502020204030204" pitchFamily="34" charset="0"/>
                <a:cs typeface="Calibri" panose="020F0502020204030204" pitchFamily="34" charset="0"/>
              </a:rPr>
              <a:t>Những lợi ích của CI/CD</a:t>
            </a:r>
          </a:p>
        </p:txBody>
      </p:sp>
      <p:grpSp>
        <p:nvGrpSpPr>
          <p:cNvPr id="8" name="Group 7">
            <a:extLst>
              <a:ext uri="{FF2B5EF4-FFF2-40B4-BE49-F238E27FC236}">
                <a16:creationId xmlns:a16="http://schemas.microsoft.com/office/drawing/2014/main" id="{A8C95116-40AA-245A-1385-62F2B4B5B360}"/>
              </a:ext>
            </a:extLst>
          </p:cNvPr>
          <p:cNvGrpSpPr/>
          <p:nvPr/>
        </p:nvGrpSpPr>
        <p:grpSpPr>
          <a:xfrm>
            <a:off x="113355" y="107265"/>
            <a:ext cx="5888684" cy="985890"/>
            <a:chOff x="113355" y="107265"/>
            <a:chExt cx="5888684" cy="985890"/>
          </a:xfrm>
        </p:grpSpPr>
        <p:pic>
          <p:nvPicPr>
            <p:cNvPr id="4" name="Google Shape;442;p44">
              <a:extLst>
                <a:ext uri="{FF2B5EF4-FFF2-40B4-BE49-F238E27FC236}">
                  <a16:creationId xmlns:a16="http://schemas.microsoft.com/office/drawing/2014/main" id="{971BD202-EEE1-7DD8-BE09-B77DADE19F5F}"/>
                </a:ext>
              </a:extLst>
            </p:cNvPr>
            <p:cNvPicPr preferRelativeResize="0"/>
            <p:nvPr/>
          </p:nvPicPr>
          <p:blipFill rotWithShape="1">
            <a:blip r:embed="rId3">
              <a:alphaModFix/>
            </a:blip>
            <a:srcRect t="19097" r="5042" b="2954"/>
            <a:stretch/>
          </p:blipFill>
          <p:spPr>
            <a:xfrm rot="10800000" flipH="1">
              <a:off x="113355" y="107265"/>
              <a:ext cx="3282988" cy="985890"/>
            </a:xfrm>
            <a:prstGeom prst="rect">
              <a:avLst/>
            </a:prstGeom>
            <a:noFill/>
            <a:ln>
              <a:noFill/>
            </a:ln>
          </p:spPr>
        </p:pic>
        <p:cxnSp>
          <p:nvCxnSpPr>
            <p:cNvPr id="7" name="Straight Connector 6">
              <a:extLst>
                <a:ext uri="{FF2B5EF4-FFF2-40B4-BE49-F238E27FC236}">
                  <a16:creationId xmlns:a16="http://schemas.microsoft.com/office/drawing/2014/main" id="{8633D321-7A6B-15B7-97CB-FEC7932964E8}"/>
                </a:ext>
              </a:extLst>
            </p:cNvPr>
            <p:cNvCxnSpPr>
              <a:cxnSpLocks/>
            </p:cNvCxnSpPr>
            <p:nvPr/>
          </p:nvCxnSpPr>
          <p:spPr>
            <a:xfrm>
              <a:off x="3306965" y="1002130"/>
              <a:ext cx="269507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oogle Shape;1122;p82">
            <a:extLst>
              <a:ext uri="{FF2B5EF4-FFF2-40B4-BE49-F238E27FC236}">
                <a16:creationId xmlns:a16="http://schemas.microsoft.com/office/drawing/2014/main" id="{8A11E607-CDB1-5934-DA55-E1AA2044F656}"/>
              </a:ext>
            </a:extLst>
          </p:cNvPr>
          <p:cNvGrpSpPr/>
          <p:nvPr/>
        </p:nvGrpSpPr>
        <p:grpSpPr>
          <a:xfrm>
            <a:off x="6137771" y="590712"/>
            <a:ext cx="303388" cy="268838"/>
            <a:chOff x="4660325" y="1866850"/>
            <a:chExt cx="68350" cy="58100"/>
          </a:xfrm>
        </p:grpSpPr>
        <p:sp>
          <p:nvSpPr>
            <p:cNvPr id="12" name="Google Shape;1123;p82">
              <a:extLst>
                <a:ext uri="{FF2B5EF4-FFF2-40B4-BE49-F238E27FC236}">
                  <a16:creationId xmlns:a16="http://schemas.microsoft.com/office/drawing/2014/main" id="{5BD9CEA5-C8D1-F599-BCB1-F36A065A2B3E}"/>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4;p82">
              <a:extLst>
                <a:ext uri="{FF2B5EF4-FFF2-40B4-BE49-F238E27FC236}">
                  <a16:creationId xmlns:a16="http://schemas.microsoft.com/office/drawing/2014/main" id="{7F018F67-778E-9AF1-F966-87AC8C053D2E}"/>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969109A6-D7B6-2075-C77D-9BDDC07768E5}"/>
              </a:ext>
            </a:extLst>
          </p:cNvPr>
          <p:cNvSpPr txBox="1"/>
          <p:nvPr/>
        </p:nvSpPr>
        <p:spPr>
          <a:xfrm>
            <a:off x="1138565" y="1342998"/>
            <a:ext cx="5973096" cy="2688428"/>
          </a:xfrm>
          <a:prstGeom prst="rect">
            <a:avLst/>
          </a:prstGeom>
          <a:noFill/>
        </p:spPr>
        <p:txBody>
          <a:bodyPr wrap="square" rtlCol="0">
            <a:spAutoFit/>
          </a:bodyPr>
          <a:lstStyle/>
          <a:p>
            <a:pPr algn="l">
              <a:lnSpc>
                <a:spcPct val="130000"/>
              </a:lnSpc>
            </a:pPr>
            <a:r>
              <a:rPr lang="vi-VN" sz="1700">
                <a:solidFill>
                  <a:schemeClr val="accent3">
                    <a:lumMod val="50000"/>
                  </a:schemeClr>
                </a:solidFill>
              </a:rPr>
              <a:t>CI/CD mang lại lới ích như:</a:t>
            </a:r>
          </a:p>
          <a:p>
            <a:pPr marL="457200" indent="-457200" algn="l">
              <a:lnSpc>
                <a:spcPct val="130000"/>
              </a:lnSpc>
              <a:buFont typeface="Wingdings" panose="05000000000000000000" pitchFamily="2" charset="2"/>
              <a:buChar char="ü"/>
            </a:pPr>
            <a:r>
              <a:rPr lang="vi-VN" sz="1700">
                <a:solidFill>
                  <a:schemeClr val="accent3">
                    <a:lumMod val="50000"/>
                  </a:schemeClr>
                </a:solidFill>
              </a:rPr>
              <a:t>Rút ngắn vòng đời phát triển phần mềm</a:t>
            </a:r>
          </a:p>
          <a:p>
            <a:pPr marL="457200" indent="-457200" algn="l">
              <a:lnSpc>
                <a:spcPct val="130000"/>
              </a:lnSpc>
              <a:buFont typeface="Wingdings" panose="05000000000000000000" pitchFamily="2" charset="2"/>
              <a:buChar char="ü"/>
            </a:pPr>
            <a:r>
              <a:rPr lang="vi-VN" sz="1700">
                <a:solidFill>
                  <a:schemeClr val="accent3">
                    <a:lumMod val="50000"/>
                  </a:schemeClr>
                </a:solidFill>
              </a:rPr>
              <a:t>Cải thiện chất lượng sản phẩm trước khi release</a:t>
            </a:r>
          </a:p>
          <a:p>
            <a:pPr marL="457200" indent="-457200" algn="l">
              <a:lnSpc>
                <a:spcPct val="130000"/>
              </a:lnSpc>
              <a:buFont typeface="Wingdings" panose="05000000000000000000" pitchFamily="2" charset="2"/>
              <a:buChar char="ü"/>
            </a:pPr>
            <a:r>
              <a:rPr lang="vi-VN" sz="1700">
                <a:solidFill>
                  <a:schemeClr val="accent3">
                    <a:lumMod val="50000"/>
                  </a:schemeClr>
                </a:solidFill>
              </a:rPr>
              <a:t>Tăng hiệu suất của các nhóm phát triển</a:t>
            </a:r>
          </a:p>
          <a:p>
            <a:pPr marL="457200" indent="-457200" algn="l">
              <a:lnSpc>
                <a:spcPct val="130000"/>
              </a:lnSpc>
              <a:buFont typeface="Wingdings" panose="05000000000000000000" pitchFamily="2" charset="2"/>
              <a:buChar char="ü"/>
            </a:pPr>
            <a:r>
              <a:rPr lang="vi-VN" sz="1700">
                <a:solidFill>
                  <a:schemeClr val="accent3">
                    <a:lumMod val="50000"/>
                  </a:schemeClr>
                </a:solidFill>
              </a:rPr>
              <a:t>Phát hành ứng dụng thường xuyên hơn</a:t>
            </a:r>
          </a:p>
          <a:p>
            <a:pPr marL="457200" indent="-457200" algn="l">
              <a:lnSpc>
                <a:spcPct val="130000"/>
              </a:lnSpc>
              <a:buFont typeface="Wingdings" panose="05000000000000000000" pitchFamily="2" charset="2"/>
              <a:buChar char="ü"/>
            </a:pPr>
            <a:r>
              <a:rPr lang="vi-VN" sz="1700">
                <a:solidFill>
                  <a:schemeClr val="accent3">
                    <a:lumMod val="50000"/>
                  </a:schemeClr>
                </a:solidFill>
              </a:rPr>
              <a:t>Đảm bảo tính nhất quán</a:t>
            </a:r>
          </a:p>
          <a:p>
            <a:pPr marL="457200" indent="-457200" algn="l">
              <a:lnSpc>
                <a:spcPct val="130000"/>
              </a:lnSpc>
              <a:buFont typeface="Wingdings" panose="05000000000000000000" pitchFamily="2" charset="2"/>
              <a:buChar char="ü"/>
            </a:pPr>
            <a:r>
              <a:rPr lang="vi-VN" sz="1700">
                <a:solidFill>
                  <a:schemeClr val="accent3">
                    <a:lumMod val="50000"/>
                  </a:schemeClr>
                </a:solidFill>
              </a:rPr>
              <a:t>Tối ưu hóa chi phí và tài nguyên</a:t>
            </a:r>
          </a:p>
          <a:p>
            <a:endParaRPr lang="en-US"/>
          </a:p>
        </p:txBody>
      </p:sp>
    </p:spTree>
    <p:extLst>
      <p:ext uri="{BB962C8B-B14F-4D97-AF65-F5344CB8AC3E}">
        <p14:creationId xmlns:p14="http://schemas.microsoft.com/office/powerpoint/2010/main" val="4126900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up)">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up)">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up)">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up)">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up)">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wipe(up)">
                                      <p:cBhvr>
                                        <p:cTn id="37"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a:extLst>
            <a:ext uri="{FF2B5EF4-FFF2-40B4-BE49-F238E27FC236}">
              <a16:creationId xmlns:a16="http://schemas.microsoft.com/office/drawing/2014/main" id="{13EB8278-56F7-2B52-40E3-F99E24097056}"/>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F17FF746-4FB2-8C9A-36CF-A684B48E4BA8}"/>
              </a:ext>
            </a:extLst>
          </p:cNvPr>
          <p:cNvSpPr/>
          <p:nvPr/>
        </p:nvSpPr>
        <p:spPr>
          <a:xfrm>
            <a:off x="494071" y="1134072"/>
            <a:ext cx="8001000" cy="3406876"/>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411175D-2FC4-9716-2516-1B2DB3BA11F5}"/>
              </a:ext>
            </a:extLst>
          </p:cNvPr>
          <p:cNvSpPr/>
          <p:nvPr/>
        </p:nvSpPr>
        <p:spPr>
          <a:xfrm>
            <a:off x="508590" y="538316"/>
            <a:ext cx="8001000" cy="479509"/>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oogle Shape;6373;p91">
            <a:extLst>
              <a:ext uri="{FF2B5EF4-FFF2-40B4-BE49-F238E27FC236}">
                <a16:creationId xmlns:a16="http://schemas.microsoft.com/office/drawing/2014/main" id="{23B1999D-DDC8-3CFD-0ADB-743FE29F8EF3}"/>
              </a:ext>
            </a:extLst>
          </p:cNvPr>
          <p:cNvGrpSpPr/>
          <p:nvPr/>
        </p:nvGrpSpPr>
        <p:grpSpPr>
          <a:xfrm>
            <a:off x="705872" y="628001"/>
            <a:ext cx="307026" cy="299577"/>
            <a:chOff x="-31817400" y="3910025"/>
            <a:chExt cx="301675" cy="294075"/>
          </a:xfrm>
        </p:grpSpPr>
        <p:sp>
          <p:nvSpPr>
            <p:cNvPr id="32" name="Google Shape;6374;p91">
              <a:extLst>
                <a:ext uri="{FF2B5EF4-FFF2-40B4-BE49-F238E27FC236}">
                  <a16:creationId xmlns:a16="http://schemas.microsoft.com/office/drawing/2014/main" id="{4C5A873F-EA6C-D3C1-EC93-10BDC980E35D}"/>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75;p91">
              <a:extLst>
                <a:ext uri="{FF2B5EF4-FFF2-40B4-BE49-F238E27FC236}">
                  <a16:creationId xmlns:a16="http://schemas.microsoft.com/office/drawing/2014/main" id="{36073C12-2653-2AF7-7865-94F363821FD5}"/>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76;p91">
              <a:extLst>
                <a:ext uri="{FF2B5EF4-FFF2-40B4-BE49-F238E27FC236}">
                  <a16:creationId xmlns:a16="http://schemas.microsoft.com/office/drawing/2014/main" id="{57993451-821A-4F79-16B0-EE0823C0B866}"/>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Straight Connector 35">
            <a:extLst>
              <a:ext uri="{FF2B5EF4-FFF2-40B4-BE49-F238E27FC236}">
                <a16:creationId xmlns:a16="http://schemas.microsoft.com/office/drawing/2014/main" id="{07A03F18-47B8-11B0-A77E-35712BB37121}"/>
              </a:ext>
            </a:extLst>
          </p:cNvPr>
          <p:cNvCxnSpPr>
            <a:cxnSpLocks/>
          </p:cNvCxnSpPr>
          <p:nvPr/>
        </p:nvCxnSpPr>
        <p:spPr>
          <a:xfrm>
            <a:off x="1194619" y="537756"/>
            <a:ext cx="0" cy="48006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C550795-F453-83EC-385A-2AC200AF5D3D}"/>
              </a:ext>
            </a:extLst>
          </p:cNvPr>
          <p:cNvSpPr txBox="1"/>
          <p:nvPr/>
        </p:nvSpPr>
        <p:spPr>
          <a:xfrm>
            <a:off x="1350918" y="501071"/>
            <a:ext cx="5508521" cy="553998"/>
          </a:xfrm>
          <a:prstGeom prst="rect">
            <a:avLst/>
          </a:prstGeom>
          <a:noFill/>
        </p:spPr>
        <p:txBody>
          <a:bodyPr wrap="square" rtlCol="0">
            <a:spAutoFit/>
          </a:bodyPr>
          <a:lstStyle/>
          <a:p>
            <a:r>
              <a:rPr lang="en-US" sz="3000">
                <a:solidFill>
                  <a:schemeClr val="accent3">
                    <a:lumMod val="50000"/>
                  </a:schemeClr>
                </a:solidFill>
                <a:latin typeface="Calibri" panose="020F0502020204030204" pitchFamily="34" charset="0"/>
                <a:cs typeface="Calibri" panose="020F0502020204030204" pitchFamily="34" charset="0"/>
              </a:rPr>
              <a:t>Một số công cụ CI/CD</a:t>
            </a:r>
          </a:p>
        </p:txBody>
      </p:sp>
      <p:cxnSp>
        <p:nvCxnSpPr>
          <p:cNvPr id="3" name="Straight Connector 2">
            <a:extLst>
              <a:ext uri="{FF2B5EF4-FFF2-40B4-BE49-F238E27FC236}">
                <a16:creationId xmlns:a16="http://schemas.microsoft.com/office/drawing/2014/main" id="{E9365C91-B71F-56EA-A9F9-71235CDC9B59}"/>
              </a:ext>
            </a:extLst>
          </p:cNvPr>
          <p:cNvCxnSpPr/>
          <p:nvPr/>
        </p:nvCxnSpPr>
        <p:spPr>
          <a:xfrm>
            <a:off x="4247536" y="1299990"/>
            <a:ext cx="0" cy="307503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D6A6A0F9-0361-8287-F7E2-3846AD1C0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392" y="1591908"/>
            <a:ext cx="3990080" cy="2205801"/>
          </a:xfrm>
          <a:prstGeom prst="rect">
            <a:avLst/>
          </a:prstGeom>
          <a:ln>
            <a:noFill/>
          </a:ln>
          <a:effectLst>
            <a:outerShdw blurRad="190500" algn="tl" rotWithShape="0">
              <a:srgbClr val="000000">
                <a:alpha val="70000"/>
              </a:srgbClr>
            </a:outerShdw>
          </a:effectLst>
        </p:spPr>
      </p:pic>
      <p:cxnSp>
        <p:nvCxnSpPr>
          <p:cNvPr id="11" name="Straight Connector 10">
            <a:extLst>
              <a:ext uri="{FF2B5EF4-FFF2-40B4-BE49-F238E27FC236}">
                <a16:creationId xmlns:a16="http://schemas.microsoft.com/office/drawing/2014/main" id="{8FA811D7-4426-CB0F-CC00-5095368FABC5}"/>
              </a:ext>
            </a:extLst>
          </p:cNvPr>
          <p:cNvCxnSpPr>
            <a:cxnSpLocks/>
          </p:cNvCxnSpPr>
          <p:nvPr/>
        </p:nvCxnSpPr>
        <p:spPr>
          <a:xfrm>
            <a:off x="705872" y="1718071"/>
            <a:ext cx="3541664"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81EB8F0-3A1E-7AED-C9C5-C96E3BAA0CB8}"/>
              </a:ext>
            </a:extLst>
          </p:cNvPr>
          <p:cNvSpPr txBox="1"/>
          <p:nvPr/>
        </p:nvSpPr>
        <p:spPr>
          <a:xfrm>
            <a:off x="1098755" y="1371600"/>
            <a:ext cx="2426110" cy="353943"/>
          </a:xfrm>
          <a:prstGeom prst="rect">
            <a:avLst/>
          </a:prstGeom>
          <a:noFill/>
        </p:spPr>
        <p:txBody>
          <a:bodyPr wrap="square" rtlCol="0">
            <a:spAutoFit/>
          </a:bodyPr>
          <a:lstStyle/>
          <a:p>
            <a:pPr algn="ctr"/>
            <a:r>
              <a:rPr lang="en-US" sz="1700">
                <a:solidFill>
                  <a:schemeClr val="accent3">
                    <a:lumMod val="50000"/>
                  </a:schemeClr>
                </a:solidFill>
              </a:rPr>
              <a:t>Jenkins</a:t>
            </a:r>
          </a:p>
        </p:txBody>
      </p:sp>
      <p:sp>
        <p:nvSpPr>
          <p:cNvPr id="16" name="TextBox 15">
            <a:extLst>
              <a:ext uri="{FF2B5EF4-FFF2-40B4-BE49-F238E27FC236}">
                <a16:creationId xmlns:a16="http://schemas.microsoft.com/office/drawing/2014/main" id="{7C8BBDE9-42ED-60E1-3676-0B52DAEF978A}"/>
              </a:ext>
            </a:extLst>
          </p:cNvPr>
          <p:cNvSpPr txBox="1"/>
          <p:nvPr/>
        </p:nvSpPr>
        <p:spPr>
          <a:xfrm>
            <a:off x="705872" y="1887794"/>
            <a:ext cx="3386809" cy="2708434"/>
          </a:xfrm>
          <a:prstGeom prst="rect">
            <a:avLst/>
          </a:prstGeom>
          <a:noFill/>
        </p:spPr>
        <p:txBody>
          <a:bodyPr wrap="square" rtlCol="0">
            <a:spAutoFit/>
          </a:bodyPr>
          <a:lstStyle/>
          <a:p>
            <a:pPr marL="285750" indent="-285750">
              <a:lnSpc>
                <a:spcPct val="120000"/>
              </a:lnSpc>
              <a:buFont typeface="Wingdings" panose="05000000000000000000" pitchFamily="2" charset="2"/>
              <a:buChar char="q"/>
            </a:pPr>
            <a:r>
              <a:rPr lang="en-US" sz="1300">
                <a:solidFill>
                  <a:schemeClr val="accent3">
                    <a:lumMod val="50000"/>
                  </a:schemeClr>
                </a:solidFill>
                <a:latin typeface="Arial" panose="020B0604020202020204" pitchFamily="34" charset="0"/>
                <a:cs typeface="Arial" panose="020B0604020202020204" pitchFamily="34" charset="0"/>
              </a:rPr>
              <a:t>Jenkins là công cụ CI platform và nó cung cấp cấu hình thông qua cả giao diện GUI và các câu lệnh điều khiển.</a:t>
            </a:r>
            <a:endParaRPr lang="vi-VN" sz="1300">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Wingdings" panose="05000000000000000000" pitchFamily="2" charset="2"/>
              <a:buChar char="q"/>
            </a:pPr>
            <a:r>
              <a:rPr lang="vi-VN" sz="1300">
                <a:solidFill>
                  <a:schemeClr val="accent3">
                    <a:lumMod val="50000"/>
                  </a:schemeClr>
                </a:solidFill>
                <a:latin typeface="Arial" panose="020B0604020202020204" pitchFamily="34" charset="0"/>
                <a:cs typeface="Arial" panose="020B0604020202020204" pitchFamily="34" charset="0"/>
              </a:rPr>
              <a:t>Theo thống kê thì Jenkins c</a:t>
            </a:r>
            <a:r>
              <a:rPr lang="vi-VN" sz="130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hiếm 71% thị trường với cộng đồng sử dụng cũng như sự hỗ trợ lớn.</a:t>
            </a:r>
          </a:p>
          <a:p>
            <a:pPr marL="285750" indent="-285750">
              <a:lnSpc>
                <a:spcPct val="120000"/>
              </a:lnSpc>
              <a:buFont typeface="Wingdings" panose="05000000000000000000" pitchFamily="2" charset="2"/>
              <a:buChar char="q"/>
            </a:pPr>
            <a:r>
              <a:rPr lang="vi-VN" sz="1300">
                <a:solidFill>
                  <a:schemeClr val="accent3">
                    <a:lumMod val="50000"/>
                  </a:schemeClr>
                </a:solidFill>
                <a:latin typeface="Arial" panose="020B0604020202020204" pitchFamily="34" charset="0"/>
                <a:ea typeface="Times New Roman" panose="02020603050405020304" pitchFamily="18" charset="0"/>
                <a:cs typeface="Arial" panose="020B0604020202020204" pitchFamily="34" charset="0"/>
              </a:rPr>
              <a:t>Jenkins phù hợp với những dự án:</a:t>
            </a:r>
            <a:endParaRPr lang="en-US" sz="1300">
              <a:solidFill>
                <a:schemeClr val="accent3">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20000"/>
              </a:lnSpc>
              <a:buFont typeface="Arial" panose="020B0604020202020204" pitchFamily="34" charset="0"/>
              <a:buChar char="•"/>
            </a:pPr>
            <a:r>
              <a:rPr lang="en-US" sz="130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Yêu cầu 1 máy chủ tại chỗ</a:t>
            </a:r>
          </a:p>
          <a:p>
            <a:pPr marL="285750" indent="-285750">
              <a:lnSpc>
                <a:spcPct val="120000"/>
              </a:lnSpc>
              <a:buFont typeface="Arial" panose="020B0604020202020204" pitchFamily="34" charset="0"/>
              <a:buChar char="•"/>
            </a:pPr>
            <a:r>
              <a:rPr lang="en-US" sz="130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Yêu cầu quy trình công việc có thể tuỳ biến cao</a:t>
            </a:r>
          </a:p>
          <a:p>
            <a:endParaRPr lang="en-US"/>
          </a:p>
        </p:txBody>
      </p:sp>
    </p:spTree>
    <p:extLst>
      <p:ext uri="{BB962C8B-B14F-4D97-AF65-F5344CB8AC3E}">
        <p14:creationId xmlns:p14="http://schemas.microsoft.com/office/powerpoint/2010/main" val="16900505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wipe(up)">
                                      <p:cBhvr>
                                        <p:cTn id="15" dur="500"/>
                                        <p:tgtEl>
                                          <p:spTgt spid="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wipe(up)">
                                      <p:cBhvr>
                                        <p:cTn id="20" dur="500"/>
                                        <p:tgtEl>
                                          <p:spTgt spid="1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wipe(up)">
                                      <p:cBhvr>
                                        <p:cTn id="25" dur="500"/>
                                        <p:tgtEl>
                                          <p:spTgt spid="1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6">
                                            <p:txEl>
                                              <p:pRg st="4" end="4"/>
                                            </p:txEl>
                                          </p:spTgt>
                                        </p:tgtEl>
                                        <p:attrNameLst>
                                          <p:attrName>style.visibility</p:attrName>
                                        </p:attrNameLst>
                                      </p:cBhvr>
                                      <p:to>
                                        <p:strVal val="visible"/>
                                      </p:to>
                                    </p:set>
                                    <p:animEffect transition="in" filter="wipe(up)">
                                      <p:cBhvr>
                                        <p:cTn id="30"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a:extLst>
            <a:ext uri="{FF2B5EF4-FFF2-40B4-BE49-F238E27FC236}">
              <a16:creationId xmlns:a16="http://schemas.microsoft.com/office/drawing/2014/main" id="{9F1FE5BD-1B53-3115-96B9-A98EEBA16EB9}"/>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C1A090AE-7010-A001-1E49-0D420C7BC12E}"/>
              </a:ext>
            </a:extLst>
          </p:cNvPr>
          <p:cNvSpPr/>
          <p:nvPr/>
        </p:nvSpPr>
        <p:spPr>
          <a:xfrm>
            <a:off x="494071" y="1134072"/>
            <a:ext cx="8001000" cy="3406876"/>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8A0C6A3-426A-CA39-36A6-07D22234E31F}"/>
              </a:ext>
            </a:extLst>
          </p:cNvPr>
          <p:cNvSpPr/>
          <p:nvPr/>
        </p:nvSpPr>
        <p:spPr>
          <a:xfrm>
            <a:off x="508590" y="538316"/>
            <a:ext cx="8001000" cy="479509"/>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oogle Shape;6373;p91">
            <a:extLst>
              <a:ext uri="{FF2B5EF4-FFF2-40B4-BE49-F238E27FC236}">
                <a16:creationId xmlns:a16="http://schemas.microsoft.com/office/drawing/2014/main" id="{2804E574-C6A6-43F5-1DE5-D21DB973DA8D}"/>
              </a:ext>
            </a:extLst>
          </p:cNvPr>
          <p:cNvGrpSpPr/>
          <p:nvPr/>
        </p:nvGrpSpPr>
        <p:grpSpPr>
          <a:xfrm>
            <a:off x="705872" y="628001"/>
            <a:ext cx="307026" cy="299577"/>
            <a:chOff x="-31817400" y="3910025"/>
            <a:chExt cx="301675" cy="294075"/>
          </a:xfrm>
        </p:grpSpPr>
        <p:sp>
          <p:nvSpPr>
            <p:cNvPr id="32" name="Google Shape;6374;p91">
              <a:extLst>
                <a:ext uri="{FF2B5EF4-FFF2-40B4-BE49-F238E27FC236}">
                  <a16:creationId xmlns:a16="http://schemas.microsoft.com/office/drawing/2014/main" id="{B9FBDF87-9059-EA06-E621-01FFE0FB4D76}"/>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75;p91">
              <a:extLst>
                <a:ext uri="{FF2B5EF4-FFF2-40B4-BE49-F238E27FC236}">
                  <a16:creationId xmlns:a16="http://schemas.microsoft.com/office/drawing/2014/main" id="{BA753638-FC5C-408C-F24A-6217398FFADC}"/>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76;p91">
              <a:extLst>
                <a:ext uri="{FF2B5EF4-FFF2-40B4-BE49-F238E27FC236}">
                  <a16:creationId xmlns:a16="http://schemas.microsoft.com/office/drawing/2014/main" id="{766DF85E-CFD4-995B-40B4-C44C7B3507BD}"/>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Straight Connector 35">
            <a:extLst>
              <a:ext uri="{FF2B5EF4-FFF2-40B4-BE49-F238E27FC236}">
                <a16:creationId xmlns:a16="http://schemas.microsoft.com/office/drawing/2014/main" id="{729ECFB4-6CE7-1BA8-2880-7FC0CC6386A2}"/>
              </a:ext>
            </a:extLst>
          </p:cNvPr>
          <p:cNvCxnSpPr>
            <a:cxnSpLocks/>
          </p:cNvCxnSpPr>
          <p:nvPr/>
        </p:nvCxnSpPr>
        <p:spPr>
          <a:xfrm>
            <a:off x="1194619" y="537756"/>
            <a:ext cx="0" cy="48006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9792F1-2CAE-B9C5-F7B6-FE9E29B2C219}"/>
              </a:ext>
            </a:extLst>
          </p:cNvPr>
          <p:cNvSpPr txBox="1"/>
          <p:nvPr/>
        </p:nvSpPr>
        <p:spPr>
          <a:xfrm>
            <a:off x="1350918" y="501071"/>
            <a:ext cx="5508521" cy="553998"/>
          </a:xfrm>
          <a:prstGeom prst="rect">
            <a:avLst/>
          </a:prstGeom>
          <a:noFill/>
        </p:spPr>
        <p:txBody>
          <a:bodyPr wrap="square" rtlCol="0">
            <a:spAutoFit/>
          </a:bodyPr>
          <a:lstStyle/>
          <a:p>
            <a:r>
              <a:rPr lang="en-US" sz="3000">
                <a:solidFill>
                  <a:schemeClr val="accent3">
                    <a:lumMod val="50000"/>
                  </a:schemeClr>
                </a:solidFill>
                <a:latin typeface="Calibri" panose="020F0502020204030204" pitchFamily="34" charset="0"/>
                <a:cs typeface="Calibri" panose="020F0502020204030204" pitchFamily="34" charset="0"/>
              </a:rPr>
              <a:t>Một số công cụ CI/CD</a:t>
            </a:r>
          </a:p>
        </p:txBody>
      </p:sp>
      <p:cxnSp>
        <p:nvCxnSpPr>
          <p:cNvPr id="3" name="Straight Connector 2">
            <a:extLst>
              <a:ext uri="{FF2B5EF4-FFF2-40B4-BE49-F238E27FC236}">
                <a16:creationId xmlns:a16="http://schemas.microsoft.com/office/drawing/2014/main" id="{A6A952F6-6274-0D06-D584-69F905BE090A}"/>
              </a:ext>
            </a:extLst>
          </p:cNvPr>
          <p:cNvCxnSpPr/>
          <p:nvPr/>
        </p:nvCxnSpPr>
        <p:spPr>
          <a:xfrm>
            <a:off x="4247536" y="1299990"/>
            <a:ext cx="0" cy="307503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6AA25B-D130-2757-2987-FD555FD3D7F2}"/>
              </a:ext>
            </a:extLst>
          </p:cNvPr>
          <p:cNvCxnSpPr>
            <a:cxnSpLocks/>
          </p:cNvCxnSpPr>
          <p:nvPr/>
        </p:nvCxnSpPr>
        <p:spPr>
          <a:xfrm>
            <a:off x="705872" y="1718071"/>
            <a:ext cx="3541664"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5219D7-74DA-35AF-2C3F-26AF96A3EF46}"/>
              </a:ext>
            </a:extLst>
          </p:cNvPr>
          <p:cNvSpPr txBox="1"/>
          <p:nvPr/>
        </p:nvSpPr>
        <p:spPr>
          <a:xfrm>
            <a:off x="1098755" y="1371600"/>
            <a:ext cx="2426110" cy="615553"/>
          </a:xfrm>
          <a:prstGeom prst="rect">
            <a:avLst/>
          </a:prstGeom>
          <a:noFill/>
        </p:spPr>
        <p:txBody>
          <a:bodyPr wrap="square" rtlCol="0">
            <a:spAutoFit/>
          </a:bodyPr>
          <a:lstStyle/>
          <a:p>
            <a:pPr algn="ctr"/>
            <a:r>
              <a:rPr lang="en-US" sz="1700">
                <a:solidFill>
                  <a:schemeClr val="accent3">
                    <a:lumMod val="50000"/>
                  </a:schemeClr>
                </a:solidFill>
              </a:rPr>
              <a:t>Terraform</a:t>
            </a:r>
          </a:p>
          <a:p>
            <a:pPr algn="ctr"/>
            <a:endParaRPr lang="en-US" sz="1700">
              <a:solidFill>
                <a:schemeClr val="accent3">
                  <a:lumMod val="50000"/>
                </a:schemeClr>
              </a:solidFill>
            </a:endParaRPr>
          </a:p>
        </p:txBody>
      </p:sp>
      <p:sp>
        <p:nvSpPr>
          <p:cNvPr id="16" name="TextBox 15">
            <a:extLst>
              <a:ext uri="{FF2B5EF4-FFF2-40B4-BE49-F238E27FC236}">
                <a16:creationId xmlns:a16="http://schemas.microsoft.com/office/drawing/2014/main" id="{33D61D6E-5A7E-3F05-79B7-3AA891D9362D}"/>
              </a:ext>
            </a:extLst>
          </p:cNvPr>
          <p:cNvSpPr txBox="1"/>
          <p:nvPr/>
        </p:nvSpPr>
        <p:spPr>
          <a:xfrm>
            <a:off x="705872" y="1887794"/>
            <a:ext cx="3386809" cy="2708434"/>
          </a:xfrm>
          <a:prstGeom prst="rect">
            <a:avLst/>
          </a:prstGeom>
          <a:noFill/>
        </p:spPr>
        <p:txBody>
          <a:bodyPr wrap="square" rtlCol="0">
            <a:spAutoFit/>
          </a:bodyPr>
          <a:lstStyle/>
          <a:p>
            <a:pPr marL="285750" indent="-285750">
              <a:lnSpc>
                <a:spcPct val="120000"/>
              </a:lnSpc>
              <a:buFont typeface="Wingdings" panose="05000000000000000000" pitchFamily="2" charset="2"/>
              <a:buChar char="q"/>
            </a:pPr>
            <a:r>
              <a:rPr lang="vi-VN" sz="1300">
                <a:solidFill>
                  <a:schemeClr val="accent3">
                    <a:lumMod val="50000"/>
                  </a:schemeClr>
                </a:solidFill>
              </a:rPr>
              <a:t>Sử dụng để quản lý các tài nguyên như máy chủ, mạng, cơ sở dữ liệu và các tài nguyên khác của các nhà cung cấp đám mây khác nhau.</a:t>
            </a:r>
          </a:p>
          <a:p>
            <a:pPr marL="285750" indent="-285750">
              <a:lnSpc>
                <a:spcPct val="120000"/>
              </a:lnSpc>
              <a:buFont typeface="Wingdings" panose="05000000000000000000" pitchFamily="2" charset="2"/>
              <a:buChar char="q"/>
            </a:pPr>
            <a:r>
              <a:rPr lang="vi-VN" sz="1300">
                <a:solidFill>
                  <a:schemeClr val="accent3">
                    <a:lumMod val="50000"/>
                  </a:schemeClr>
                </a:solidFill>
              </a:rPr>
              <a:t>Các tính năng nổi bật của Terraform:</a:t>
            </a:r>
            <a:endParaRPr lang="en-US" sz="1300">
              <a:solidFill>
                <a:schemeClr val="accent3">
                  <a:lumMod val="50000"/>
                </a:schemeClr>
              </a:solidFill>
            </a:endParaRPr>
          </a:p>
          <a:p>
            <a:pPr marL="285750" indent="-285750">
              <a:lnSpc>
                <a:spcPct val="120000"/>
              </a:lnSpc>
              <a:buFont typeface="Arial" panose="020B0604020202020204" pitchFamily="34" charset="0"/>
              <a:buChar char="•"/>
            </a:pPr>
            <a:r>
              <a:rPr lang="vi-VN" sz="1300">
                <a:solidFill>
                  <a:schemeClr val="accent3">
                    <a:lumMod val="50000"/>
                  </a:schemeClr>
                </a:solidFill>
              </a:rPr>
              <a:t>Hỗ trợ đa đám mây</a:t>
            </a:r>
            <a:endParaRPr lang="en-US" sz="1300">
              <a:solidFill>
                <a:schemeClr val="accent3">
                  <a:lumMod val="50000"/>
                </a:schemeClr>
              </a:solidFill>
            </a:endParaRPr>
          </a:p>
          <a:p>
            <a:pPr marL="285750" indent="-285750">
              <a:lnSpc>
                <a:spcPct val="120000"/>
              </a:lnSpc>
              <a:buFont typeface="Arial" panose="020B0604020202020204" pitchFamily="34" charset="0"/>
              <a:buChar char="•"/>
            </a:pPr>
            <a:r>
              <a:rPr lang="vi-VN" sz="1300">
                <a:solidFill>
                  <a:schemeClr val="accent3">
                    <a:lumMod val="50000"/>
                  </a:schemeClr>
                </a:solidFill>
              </a:rPr>
              <a:t>Ngôn ngữ khai báo</a:t>
            </a:r>
            <a:endParaRPr lang="en-US" sz="1300">
              <a:solidFill>
                <a:schemeClr val="accent3">
                  <a:lumMod val="50000"/>
                </a:schemeClr>
              </a:solidFill>
            </a:endParaRPr>
          </a:p>
          <a:p>
            <a:pPr marL="285750" indent="-285750">
              <a:lnSpc>
                <a:spcPct val="120000"/>
              </a:lnSpc>
              <a:buFont typeface="Arial" panose="020B0604020202020204" pitchFamily="34" charset="0"/>
              <a:buChar char="•"/>
            </a:pPr>
            <a:r>
              <a:rPr lang="vi-VN" sz="1300">
                <a:solidFill>
                  <a:schemeClr val="accent3">
                    <a:lumMod val="50000"/>
                  </a:schemeClr>
                </a:solidFill>
              </a:rPr>
              <a:t>Kế hoạch thực thi</a:t>
            </a:r>
            <a:endParaRPr lang="en-US" sz="1300">
              <a:solidFill>
                <a:schemeClr val="accent3">
                  <a:lumMod val="50000"/>
                </a:schemeClr>
              </a:solidFill>
            </a:endParaRPr>
          </a:p>
          <a:p>
            <a:pPr marL="285750" indent="-285750">
              <a:lnSpc>
                <a:spcPct val="120000"/>
              </a:lnSpc>
              <a:buFont typeface="Arial" panose="020B0604020202020204" pitchFamily="34" charset="0"/>
              <a:buChar char="•"/>
            </a:pPr>
            <a:r>
              <a:rPr lang="vi-VN" sz="1300">
                <a:solidFill>
                  <a:schemeClr val="accent3">
                    <a:lumMod val="50000"/>
                  </a:schemeClr>
                </a:solidFill>
              </a:rPr>
              <a:t>Quản lý trạng thái</a:t>
            </a:r>
            <a:endParaRPr lang="en-US" sz="1300">
              <a:solidFill>
                <a:schemeClr val="accent3">
                  <a:lumMod val="50000"/>
                </a:schemeClr>
              </a:solidFill>
            </a:endParaRPr>
          </a:p>
          <a:p>
            <a:pPr marL="285750" indent="-285750">
              <a:lnSpc>
                <a:spcPct val="120000"/>
              </a:lnSpc>
              <a:buFont typeface="Arial" panose="020B0604020202020204" pitchFamily="34" charset="0"/>
              <a:buChar char="•"/>
            </a:pPr>
            <a:r>
              <a:rPr lang="vi-VN" sz="1300">
                <a:solidFill>
                  <a:schemeClr val="accent3">
                    <a:lumMod val="50000"/>
                  </a:schemeClr>
                </a:solidFill>
              </a:rPr>
              <a:t>Khả năng mở rộng</a:t>
            </a:r>
          </a:p>
          <a:p>
            <a:endParaRPr lang="en-US"/>
          </a:p>
        </p:txBody>
      </p:sp>
      <p:pic>
        <p:nvPicPr>
          <p:cNvPr id="2" name="Picture 1">
            <a:extLst>
              <a:ext uri="{FF2B5EF4-FFF2-40B4-BE49-F238E27FC236}">
                <a16:creationId xmlns:a16="http://schemas.microsoft.com/office/drawing/2014/main" id="{03FC09F5-2D79-168D-59C1-63DF50B2E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007" y="2042843"/>
            <a:ext cx="3922594" cy="15893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6870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wipe(up)">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wipe(up)">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wipe(up)">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wipe(up)">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wipe(up)">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wipe(up)">
                                      <p:cBhvr>
                                        <p:cTn id="42" dur="500"/>
                                        <p:tgtEl>
                                          <p:spTgt spid="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a:extLst>
            <a:ext uri="{FF2B5EF4-FFF2-40B4-BE49-F238E27FC236}">
              <a16:creationId xmlns:a16="http://schemas.microsoft.com/office/drawing/2014/main" id="{8CC0ABF5-9203-B6EB-AA66-60CCC0D587A7}"/>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642C2A29-8C45-55C2-E69F-07F42FC400A6}"/>
              </a:ext>
            </a:extLst>
          </p:cNvPr>
          <p:cNvSpPr/>
          <p:nvPr/>
        </p:nvSpPr>
        <p:spPr>
          <a:xfrm>
            <a:off x="494071" y="1134072"/>
            <a:ext cx="8001000" cy="3406876"/>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BA6A4FA-002D-DF30-35CD-533CA158570F}"/>
              </a:ext>
            </a:extLst>
          </p:cNvPr>
          <p:cNvSpPr/>
          <p:nvPr/>
        </p:nvSpPr>
        <p:spPr>
          <a:xfrm>
            <a:off x="508590" y="538316"/>
            <a:ext cx="8001000" cy="479509"/>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oogle Shape;6373;p91">
            <a:extLst>
              <a:ext uri="{FF2B5EF4-FFF2-40B4-BE49-F238E27FC236}">
                <a16:creationId xmlns:a16="http://schemas.microsoft.com/office/drawing/2014/main" id="{35ADC0FF-1663-04ED-DA24-2E5B1BEA78CE}"/>
              </a:ext>
            </a:extLst>
          </p:cNvPr>
          <p:cNvGrpSpPr/>
          <p:nvPr/>
        </p:nvGrpSpPr>
        <p:grpSpPr>
          <a:xfrm>
            <a:off x="705872" y="628001"/>
            <a:ext cx="307026" cy="299577"/>
            <a:chOff x="-31817400" y="3910025"/>
            <a:chExt cx="301675" cy="294075"/>
          </a:xfrm>
        </p:grpSpPr>
        <p:sp>
          <p:nvSpPr>
            <p:cNvPr id="32" name="Google Shape;6374;p91">
              <a:extLst>
                <a:ext uri="{FF2B5EF4-FFF2-40B4-BE49-F238E27FC236}">
                  <a16:creationId xmlns:a16="http://schemas.microsoft.com/office/drawing/2014/main" id="{EBA098E3-C9FB-23C1-B1D3-7944A47C9F7E}"/>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75;p91">
              <a:extLst>
                <a:ext uri="{FF2B5EF4-FFF2-40B4-BE49-F238E27FC236}">
                  <a16:creationId xmlns:a16="http://schemas.microsoft.com/office/drawing/2014/main" id="{1030D4C9-C6F7-C0CF-6849-DCF18FFA8DE7}"/>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76;p91">
              <a:extLst>
                <a:ext uri="{FF2B5EF4-FFF2-40B4-BE49-F238E27FC236}">
                  <a16:creationId xmlns:a16="http://schemas.microsoft.com/office/drawing/2014/main" id="{A3A321DE-1431-EFD2-1F3D-F73FE0654E86}"/>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Straight Connector 35">
            <a:extLst>
              <a:ext uri="{FF2B5EF4-FFF2-40B4-BE49-F238E27FC236}">
                <a16:creationId xmlns:a16="http://schemas.microsoft.com/office/drawing/2014/main" id="{BA9F4EB3-8E61-7F7E-D423-FBFCE12CCDDF}"/>
              </a:ext>
            </a:extLst>
          </p:cNvPr>
          <p:cNvCxnSpPr>
            <a:cxnSpLocks/>
          </p:cNvCxnSpPr>
          <p:nvPr/>
        </p:nvCxnSpPr>
        <p:spPr>
          <a:xfrm>
            <a:off x="1194619" y="537756"/>
            <a:ext cx="0" cy="48006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64D1E62-532B-AB22-E7C4-C28B3B085AE3}"/>
              </a:ext>
            </a:extLst>
          </p:cNvPr>
          <p:cNvSpPr txBox="1"/>
          <p:nvPr/>
        </p:nvSpPr>
        <p:spPr>
          <a:xfrm>
            <a:off x="1350918" y="501071"/>
            <a:ext cx="5508521" cy="553998"/>
          </a:xfrm>
          <a:prstGeom prst="rect">
            <a:avLst/>
          </a:prstGeom>
          <a:noFill/>
        </p:spPr>
        <p:txBody>
          <a:bodyPr wrap="square" rtlCol="0">
            <a:spAutoFit/>
          </a:bodyPr>
          <a:lstStyle/>
          <a:p>
            <a:r>
              <a:rPr lang="en-US" sz="3000">
                <a:solidFill>
                  <a:schemeClr val="accent3">
                    <a:lumMod val="50000"/>
                  </a:schemeClr>
                </a:solidFill>
                <a:latin typeface="Calibri" panose="020F0502020204030204" pitchFamily="34" charset="0"/>
                <a:cs typeface="Calibri" panose="020F0502020204030204" pitchFamily="34" charset="0"/>
              </a:rPr>
              <a:t>Một số công cụ CI/CD</a:t>
            </a:r>
          </a:p>
        </p:txBody>
      </p:sp>
      <p:cxnSp>
        <p:nvCxnSpPr>
          <p:cNvPr id="3" name="Straight Connector 2">
            <a:extLst>
              <a:ext uri="{FF2B5EF4-FFF2-40B4-BE49-F238E27FC236}">
                <a16:creationId xmlns:a16="http://schemas.microsoft.com/office/drawing/2014/main" id="{00E4AB78-2457-4D24-736A-6BB180ED844B}"/>
              </a:ext>
            </a:extLst>
          </p:cNvPr>
          <p:cNvCxnSpPr/>
          <p:nvPr/>
        </p:nvCxnSpPr>
        <p:spPr>
          <a:xfrm>
            <a:off x="4247536" y="1299990"/>
            <a:ext cx="0" cy="307503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3E3C03-FF22-E031-ED75-CC8DA1038A42}"/>
              </a:ext>
            </a:extLst>
          </p:cNvPr>
          <p:cNvCxnSpPr>
            <a:cxnSpLocks/>
          </p:cNvCxnSpPr>
          <p:nvPr/>
        </p:nvCxnSpPr>
        <p:spPr>
          <a:xfrm>
            <a:off x="705872" y="1718071"/>
            <a:ext cx="3541664"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B536C4-11CD-5CCD-C029-04650D1A042D}"/>
              </a:ext>
            </a:extLst>
          </p:cNvPr>
          <p:cNvSpPr txBox="1"/>
          <p:nvPr/>
        </p:nvSpPr>
        <p:spPr>
          <a:xfrm>
            <a:off x="1098755" y="1371600"/>
            <a:ext cx="2426110" cy="615553"/>
          </a:xfrm>
          <a:prstGeom prst="rect">
            <a:avLst/>
          </a:prstGeom>
          <a:noFill/>
        </p:spPr>
        <p:txBody>
          <a:bodyPr wrap="square" rtlCol="0">
            <a:spAutoFit/>
          </a:bodyPr>
          <a:lstStyle/>
          <a:p>
            <a:pPr algn="ctr"/>
            <a:r>
              <a:rPr lang="en-US" sz="1700">
                <a:solidFill>
                  <a:schemeClr val="accent3">
                    <a:lumMod val="50000"/>
                  </a:schemeClr>
                </a:solidFill>
              </a:rPr>
              <a:t>GitLab CI</a:t>
            </a:r>
          </a:p>
          <a:p>
            <a:pPr algn="ctr"/>
            <a:endParaRPr lang="en-US" sz="1700">
              <a:solidFill>
                <a:schemeClr val="accent3">
                  <a:lumMod val="50000"/>
                </a:schemeClr>
              </a:solidFill>
            </a:endParaRPr>
          </a:p>
        </p:txBody>
      </p:sp>
      <p:sp>
        <p:nvSpPr>
          <p:cNvPr id="5" name="TextBox 4">
            <a:extLst>
              <a:ext uri="{FF2B5EF4-FFF2-40B4-BE49-F238E27FC236}">
                <a16:creationId xmlns:a16="http://schemas.microsoft.com/office/drawing/2014/main" id="{CA577F7A-3EC9-FAB7-EBA3-54AF717746A9}"/>
              </a:ext>
            </a:extLst>
          </p:cNvPr>
          <p:cNvSpPr txBox="1"/>
          <p:nvPr/>
        </p:nvSpPr>
        <p:spPr>
          <a:xfrm>
            <a:off x="780039" y="1832514"/>
            <a:ext cx="3207772" cy="2708434"/>
          </a:xfrm>
          <a:prstGeom prst="rect">
            <a:avLst/>
          </a:prstGeom>
          <a:noFill/>
        </p:spPr>
        <p:txBody>
          <a:bodyPr wrap="square" rtlCol="0">
            <a:spAutoFit/>
          </a:bodyPr>
          <a:lstStyle/>
          <a:p>
            <a:pPr marL="342900" indent="-342900">
              <a:lnSpc>
                <a:spcPct val="120000"/>
              </a:lnSpc>
              <a:buFont typeface="Wingdings" panose="05000000000000000000" pitchFamily="2" charset="2"/>
              <a:buChar char="q"/>
            </a:pPr>
            <a:r>
              <a:rPr lang="en-US" sz="1300">
                <a:solidFill>
                  <a:schemeClr val="accent3">
                    <a:lumMod val="50000"/>
                  </a:schemeClr>
                </a:solidFill>
                <a:latin typeface="Arial" panose="020B0604020202020204" pitchFamily="34" charset="0"/>
                <a:cs typeface="Arial" panose="020B0604020202020204" pitchFamily="34" charset="0"/>
              </a:rPr>
              <a:t>GitLab CI là một công cụ phát triển phần mềm cho phép các tổ chức triển khai CI/CD pipeline cho dự </a:t>
            </a:r>
            <a:r>
              <a:rPr lang="vi-VN" sz="1300">
                <a:solidFill>
                  <a:schemeClr val="accent3">
                    <a:lumMod val="50000"/>
                  </a:schemeClr>
                </a:solidFill>
                <a:latin typeface="Arial" panose="020B0604020202020204" pitchFamily="34" charset="0"/>
                <a:cs typeface="Arial" panose="020B0604020202020204" pitchFamily="34" charset="0"/>
              </a:rPr>
              <a:t>án.</a:t>
            </a:r>
          </a:p>
          <a:p>
            <a:pPr marL="342900" indent="-342900">
              <a:lnSpc>
                <a:spcPct val="120000"/>
              </a:lnSpc>
              <a:buFont typeface="Wingdings" panose="05000000000000000000" pitchFamily="2" charset="2"/>
              <a:buChar char="q"/>
            </a:pPr>
            <a:r>
              <a:rPr lang="vi-VN" sz="1300">
                <a:solidFill>
                  <a:schemeClr val="accent3">
                    <a:lumMod val="50000"/>
                  </a:schemeClr>
                </a:solidFill>
                <a:latin typeface="Arial" panose="020B0604020202020204" pitchFamily="34" charset="0"/>
                <a:cs typeface="Arial" panose="020B0604020202020204" pitchFamily="34" charset="0"/>
              </a:rPr>
              <a:t>GitLab CI giúp đơn giản hóa các thao tác cài đặt và cấu hình các công cụ CI/CD cũng như tăng tính bảo mật.</a:t>
            </a:r>
          </a:p>
          <a:p>
            <a:pPr marL="342900" indent="-342900">
              <a:lnSpc>
                <a:spcPct val="120000"/>
              </a:lnSpc>
              <a:buFont typeface="Wingdings" panose="05000000000000000000" pitchFamily="2" charset="2"/>
              <a:buChar char="q"/>
            </a:pPr>
            <a:r>
              <a:rPr lang="vi-VN" sz="1300">
                <a:solidFill>
                  <a:schemeClr val="accent3">
                    <a:lumMod val="50000"/>
                  </a:schemeClr>
                </a:solidFill>
                <a:latin typeface="Arial" panose="020B0604020202020204" pitchFamily="34" charset="0"/>
                <a:cs typeface="Arial" panose="020B0604020202020204" pitchFamily="34" charset="0"/>
              </a:rPr>
              <a:t>Cho phép các tổ chức thực hiện CI/CD ngay tại kho lưu trữ GitLab với những thao tác đơn giản.</a:t>
            </a:r>
            <a:endParaRPr lang="en-US" sz="1300">
              <a:solidFill>
                <a:schemeClr val="accent3">
                  <a:lumMod val="50000"/>
                </a:schemeClr>
              </a:solidFill>
              <a:latin typeface="Arial" panose="020B0604020202020204" pitchFamily="34" charset="0"/>
              <a:cs typeface="Arial" panose="020B0604020202020204" pitchFamily="34" charset="0"/>
            </a:endParaRPr>
          </a:p>
          <a:p>
            <a:endParaRPr lang="en-US" b="1"/>
          </a:p>
        </p:txBody>
      </p:sp>
      <p:pic>
        <p:nvPicPr>
          <p:cNvPr id="6" name="Picture 5" descr="A diagram of a process&#10;&#10;Description automatically generated">
            <a:extLst>
              <a:ext uri="{FF2B5EF4-FFF2-40B4-BE49-F238E27FC236}">
                <a16:creationId xmlns:a16="http://schemas.microsoft.com/office/drawing/2014/main" id="{E424E804-4BCF-D1A1-45E3-96B32807F7A5}"/>
              </a:ext>
            </a:extLst>
          </p:cNvPr>
          <p:cNvPicPr>
            <a:picLocks noChangeAspect="1"/>
          </p:cNvPicPr>
          <p:nvPr/>
        </p:nvPicPr>
        <p:blipFill>
          <a:blip r:embed="rId3"/>
          <a:stretch>
            <a:fillRect/>
          </a:stretch>
        </p:blipFill>
        <p:spPr>
          <a:xfrm>
            <a:off x="4377952" y="1891094"/>
            <a:ext cx="3986703" cy="21183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81646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up)">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up)">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a:extLst>
            <a:ext uri="{FF2B5EF4-FFF2-40B4-BE49-F238E27FC236}">
              <a16:creationId xmlns:a16="http://schemas.microsoft.com/office/drawing/2014/main" id="{1F981FC1-C255-FCE4-B6ED-56CDA04EA4B0}"/>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EDEEE2E7-A0C9-3A23-F25B-10039AFD896C}"/>
              </a:ext>
            </a:extLst>
          </p:cNvPr>
          <p:cNvSpPr/>
          <p:nvPr/>
        </p:nvSpPr>
        <p:spPr>
          <a:xfrm>
            <a:off x="494071" y="1134072"/>
            <a:ext cx="8001000" cy="3406876"/>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81CBD8-A6C7-FF3B-F4F5-4825B9BA3ABC}"/>
              </a:ext>
            </a:extLst>
          </p:cNvPr>
          <p:cNvSpPr/>
          <p:nvPr/>
        </p:nvSpPr>
        <p:spPr>
          <a:xfrm>
            <a:off x="494072" y="538316"/>
            <a:ext cx="8001000" cy="479509"/>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oogle Shape;6373;p91">
            <a:extLst>
              <a:ext uri="{FF2B5EF4-FFF2-40B4-BE49-F238E27FC236}">
                <a16:creationId xmlns:a16="http://schemas.microsoft.com/office/drawing/2014/main" id="{F442B2FC-1FB1-681C-606C-0F4D4911E87D}"/>
              </a:ext>
            </a:extLst>
          </p:cNvPr>
          <p:cNvGrpSpPr/>
          <p:nvPr/>
        </p:nvGrpSpPr>
        <p:grpSpPr>
          <a:xfrm>
            <a:off x="705872" y="628001"/>
            <a:ext cx="307026" cy="299577"/>
            <a:chOff x="-31817400" y="3910025"/>
            <a:chExt cx="301675" cy="294075"/>
          </a:xfrm>
        </p:grpSpPr>
        <p:sp>
          <p:nvSpPr>
            <p:cNvPr id="32" name="Google Shape;6374;p91">
              <a:extLst>
                <a:ext uri="{FF2B5EF4-FFF2-40B4-BE49-F238E27FC236}">
                  <a16:creationId xmlns:a16="http://schemas.microsoft.com/office/drawing/2014/main" id="{D0722820-996C-9C2E-0E5D-3688EA1C77A8}"/>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75;p91">
              <a:extLst>
                <a:ext uri="{FF2B5EF4-FFF2-40B4-BE49-F238E27FC236}">
                  <a16:creationId xmlns:a16="http://schemas.microsoft.com/office/drawing/2014/main" id="{287A9E94-CB69-C829-ECBA-C427363F279D}"/>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76;p91">
              <a:extLst>
                <a:ext uri="{FF2B5EF4-FFF2-40B4-BE49-F238E27FC236}">
                  <a16:creationId xmlns:a16="http://schemas.microsoft.com/office/drawing/2014/main" id="{9BF56B7F-C470-71B7-222F-3BCE6E44E708}"/>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Straight Connector 35">
            <a:extLst>
              <a:ext uri="{FF2B5EF4-FFF2-40B4-BE49-F238E27FC236}">
                <a16:creationId xmlns:a16="http://schemas.microsoft.com/office/drawing/2014/main" id="{36C1E186-5CC2-7608-A6D3-908C178F816C}"/>
              </a:ext>
            </a:extLst>
          </p:cNvPr>
          <p:cNvCxnSpPr>
            <a:cxnSpLocks/>
          </p:cNvCxnSpPr>
          <p:nvPr/>
        </p:nvCxnSpPr>
        <p:spPr>
          <a:xfrm>
            <a:off x="1194619" y="537756"/>
            <a:ext cx="0" cy="48006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F07C98-7EBD-A464-B33D-8362FC84BEE7}"/>
              </a:ext>
            </a:extLst>
          </p:cNvPr>
          <p:cNvSpPr txBox="1"/>
          <p:nvPr/>
        </p:nvSpPr>
        <p:spPr>
          <a:xfrm>
            <a:off x="1350918" y="501071"/>
            <a:ext cx="5508521" cy="553998"/>
          </a:xfrm>
          <a:prstGeom prst="rect">
            <a:avLst/>
          </a:prstGeom>
          <a:noFill/>
        </p:spPr>
        <p:txBody>
          <a:bodyPr wrap="square" rtlCol="0">
            <a:spAutoFit/>
          </a:bodyPr>
          <a:lstStyle/>
          <a:p>
            <a:r>
              <a:rPr lang="en-US" sz="3000">
                <a:solidFill>
                  <a:schemeClr val="accent3">
                    <a:lumMod val="50000"/>
                  </a:schemeClr>
                </a:solidFill>
                <a:latin typeface="Calibri" panose="020F0502020204030204" pitchFamily="34" charset="0"/>
                <a:cs typeface="Calibri" panose="020F0502020204030204" pitchFamily="34" charset="0"/>
              </a:rPr>
              <a:t>Một số công cụ CI/CD</a:t>
            </a:r>
          </a:p>
        </p:txBody>
      </p:sp>
      <p:cxnSp>
        <p:nvCxnSpPr>
          <p:cNvPr id="3" name="Straight Connector 2">
            <a:extLst>
              <a:ext uri="{FF2B5EF4-FFF2-40B4-BE49-F238E27FC236}">
                <a16:creationId xmlns:a16="http://schemas.microsoft.com/office/drawing/2014/main" id="{AF5CAAED-F49F-0342-9605-C24C28BDDD1D}"/>
              </a:ext>
            </a:extLst>
          </p:cNvPr>
          <p:cNvCxnSpPr/>
          <p:nvPr/>
        </p:nvCxnSpPr>
        <p:spPr>
          <a:xfrm>
            <a:off x="4247536" y="1299990"/>
            <a:ext cx="0" cy="307503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CDCE884-A6CD-841F-128C-46B7FDE8B37B}"/>
              </a:ext>
            </a:extLst>
          </p:cNvPr>
          <p:cNvCxnSpPr>
            <a:cxnSpLocks/>
          </p:cNvCxnSpPr>
          <p:nvPr/>
        </p:nvCxnSpPr>
        <p:spPr>
          <a:xfrm>
            <a:off x="705872" y="1718071"/>
            <a:ext cx="3541664"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4D502E-3875-91DD-A985-5D0E65E661BE}"/>
              </a:ext>
            </a:extLst>
          </p:cNvPr>
          <p:cNvSpPr txBox="1"/>
          <p:nvPr/>
        </p:nvSpPr>
        <p:spPr>
          <a:xfrm>
            <a:off x="1098755" y="1371600"/>
            <a:ext cx="2426110" cy="353943"/>
          </a:xfrm>
          <a:prstGeom prst="rect">
            <a:avLst/>
          </a:prstGeom>
          <a:noFill/>
        </p:spPr>
        <p:txBody>
          <a:bodyPr wrap="square" rtlCol="0">
            <a:spAutoFit/>
          </a:bodyPr>
          <a:lstStyle/>
          <a:p>
            <a:pPr algn="ctr"/>
            <a:r>
              <a:rPr lang="en-US" sz="1700">
                <a:solidFill>
                  <a:schemeClr val="accent3">
                    <a:lumMod val="50000"/>
                  </a:schemeClr>
                </a:solidFill>
              </a:rPr>
              <a:t>ArgoCD</a:t>
            </a:r>
          </a:p>
        </p:txBody>
      </p:sp>
      <p:sp>
        <p:nvSpPr>
          <p:cNvPr id="16" name="TextBox 15">
            <a:extLst>
              <a:ext uri="{FF2B5EF4-FFF2-40B4-BE49-F238E27FC236}">
                <a16:creationId xmlns:a16="http://schemas.microsoft.com/office/drawing/2014/main" id="{448F38A8-780E-2121-5CE9-227CC47167CD}"/>
              </a:ext>
            </a:extLst>
          </p:cNvPr>
          <p:cNvSpPr txBox="1"/>
          <p:nvPr/>
        </p:nvSpPr>
        <p:spPr>
          <a:xfrm>
            <a:off x="718369" y="1819697"/>
            <a:ext cx="3386809" cy="2634567"/>
          </a:xfrm>
          <a:prstGeom prst="rect">
            <a:avLst/>
          </a:prstGeom>
          <a:noFill/>
        </p:spPr>
        <p:txBody>
          <a:bodyPr wrap="square" rtlCol="0">
            <a:spAutoFit/>
          </a:bodyPr>
          <a:lstStyle/>
          <a:p>
            <a:pPr>
              <a:lnSpc>
                <a:spcPct val="120000"/>
              </a:lnSpc>
            </a:pPr>
            <a:r>
              <a:rPr lang="vi-VN">
                <a:solidFill>
                  <a:schemeClr val="accent3">
                    <a:lumMod val="50000"/>
                  </a:schemeClr>
                </a:solidFill>
                <a:latin typeface="Arial" panose="020B0604020202020204" pitchFamily="34" charset="0"/>
                <a:cs typeface="Arial" panose="020B0604020202020204" pitchFamily="34" charset="0"/>
              </a:rPr>
              <a:t>Các chức năng chính của ArgoCD:</a:t>
            </a:r>
          </a:p>
          <a:p>
            <a:pPr marL="285750" indent="-285750">
              <a:lnSpc>
                <a:spcPct val="120000"/>
              </a:lnSpc>
              <a:buFont typeface="Arial" panose="020B0604020202020204" pitchFamily="34" charset="0"/>
              <a:buChar char="•"/>
            </a:pPr>
            <a:r>
              <a:rPr lang="vi-VN">
                <a:solidFill>
                  <a:schemeClr val="accent3">
                    <a:lumMod val="50000"/>
                  </a:schemeClr>
                </a:solidFill>
                <a:latin typeface="Arial" panose="020B0604020202020204" pitchFamily="34" charset="0"/>
                <a:cs typeface="Arial" panose="020B0604020202020204" pitchFamily="34" charset="0"/>
              </a:rPr>
              <a:t>Triển khai liên tục</a:t>
            </a:r>
          </a:p>
          <a:p>
            <a:pPr marL="285750" indent="-285750">
              <a:lnSpc>
                <a:spcPct val="120000"/>
              </a:lnSpc>
              <a:buFont typeface="Arial" panose="020B0604020202020204" pitchFamily="34" charset="0"/>
              <a:buChar char="•"/>
            </a:pPr>
            <a:r>
              <a:rPr lang="en-US">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Khả năng theo dõi và quan sát </a:t>
            </a:r>
            <a:endParaRPr lang="vi-VN">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20000"/>
              </a:lnSpc>
              <a:buFont typeface="Arial" panose="020B0604020202020204" pitchFamily="34" charset="0"/>
              <a:buChar char="•"/>
            </a:pPr>
            <a:r>
              <a:rPr lang="en-US">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Quản lý ứng dụng </a:t>
            </a:r>
            <a:endParaRPr lang="vi-VN">
              <a:solidFill>
                <a:schemeClr val="accent3">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20000"/>
              </a:lnSpc>
              <a:buFont typeface="Arial" panose="020B0604020202020204" pitchFamily="34" charset="0"/>
              <a:buChar char="•"/>
            </a:pPr>
            <a:r>
              <a:rPr lang="en-US">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Xử lý lỗi và khôi phục </a:t>
            </a:r>
            <a:endParaRPr lang="vi-VN">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20000"/>
              </a:lnSpc>
              <a:buFont typeface="Arial" panose="020B0604020202020204" pitchFamily="34" charset="0"/>
              <a:buChar char="•"/>
            </a:pPr>
            <a:r>
              <a:rPr lang="en-US">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Quản lý nhiều cluster </a:t>
            </a:r>
            <a:endParaRPr lang="vi-VN">
              <a:solidFill>
                <a:schemeClr val="accent3">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20000"/>
              </a:lnSpc>
              <a:buFont typeface="Arial" panose="020B0604020202020204" pitchFamily="34" charset="0"/>
              <a:buChar char="•"/>
            </a:pPr>
            <a:r>
              <a:rPr lang="en-US">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Hỗ trợ nhiều nguồn GIT khác nhau</a:t>
            </a:r>
            <a:endParaRPr lang="vi-VN">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20000"/>
              </a:lnSpc>
              <a:buFont typeface="Arial" panose="020B0604020202020204" pitchFamily="34" charset="0"/>
              <a:buChar char="•"/>
            </a:pPr>
            <a:r>
              <a:rPr lang="en-US">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Hỗ trợ các công cụ và các tiêu chuẩn hiện đại</a:t>
            </a:r>
            <a:endParaRPr lang="en-US">
              <a:solidFill>
                <a:schemeClr val="accent3">
                  <a:lumMod val="50000"/>
                </a:schemeClr>
              </a:solidFill>
              <a:latin typeface="Arial" panose="020B0604020202020204" pitchFamily="34" charset="0"/>
              <a:cs typeface="Arial" panose="020B0604020202020204" pitchFamily="34" charset="0"/>
            </a:endParaRPr>
          </a:p>
          <a:p>
            <a:endParaRPr lang="en-US"/>
          </a:p>
        </p:txBody>
      </p:sp>
      <p:pic>
        <p:nvPicPr>
          <p:cNvPr id="6" name="Picture 5" descr="A diagram of a diagram of a science project&#10;&#10;Description automatically generated">
            <a:extLst>
              <a:ext uri="{FF2B5EF4-FFF2-40B4-BE49-F238E27FC236}">
                <a16:creationId xmlns:a16="http://schemas.microsoft.com/office/drawing/2014/main" id="{A40C0762-F50A-9107-5AD6-E0094B0B9C19}"/>
              </a:ext>
            </a:extLst>
          </p:cNvPr>
          <p:cNvPicPr>
            <a:picLocks noChangeAspect="1"/>
          </p:cNvPicPr>
          <p:nvPr/>
        </p:nvPicPr>
        <p:blipFill>
          <a:blip r:embed="rId3"/>
          <a:stretch>
            <a:fillRect/>
          </a:stretch>
        </p:blipFill>
        <p:spPr>
          <a:xfrm>
            <a:off x="4402392" y="1765733"/>
            <a:ext cx="3927895" cy="22436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0822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dow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wipe(up)">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wipe(up)">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wipe(up)">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wipe(up)">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wipe(up)">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wipe(up)">
                                      <p:cBhvr>
                                        <p:cTn id="42" dur="500"/>
                                        <p:tgtEl>
                                          <p:spTgt spid="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6">
                                            <p:txEl>
                                              <p:pRg st="7" end="7"/>
                                            </p:txEl>
                                          </p:spTgt>
                                        </p:tgtEl>
                                        <p:attrNameLst>
                                          <p:attrName>style.visibility</p:attrName>
                                        </p:attrNameLst>
                                      </p:cBhvr>
                                      <p:to>
                                        <p:strVal val="visible"/>
                                      </p:to>
                                    </p:set>
                                    <p:animEffect transition="in" filter="wipe(up)">
                                      <p:cBhvr>
                                        <p:cTn id="47"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67"/>
          <p:cNvSpPr txBox="1">
            <a:spLocks noGrp="1"/>
          </p:cNvSpPr>
          <p:nvPr>
            <p:ph type="title"/>
          </p:nvPr>
        </p:nvSpPr>
        <p:spPr>
          <a:xfrm>
            <a:off x="1364456" y="1957875"/>
            <a:ext cx="7029450" cy="15282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a:latin typeface="Calibri" panose="020F0502020204030204" pitchFamily="34" charset="0"/>
                <a:cs typeface="Calibri" panose="020F0502020204030204" pitchFamily="34" charset="0"/>
              </a:rPr>
              <a:t>Kiến trúc</a:t>
            </a:r>
            <a:r>
              <a:rPr lang="vi-VN" sz="6000">
                <a:latin typeface="Calibri" panose="020F0502020204030204" pitchFamily="34" charset="0"/>
                <a:cs typeface="Calibri" panose="020F0502020204030204" pitchFamily="34" charset="0"/>
              </a:rPr>
              <a:t> Kubernetes</a:t>
            </a:r>
            <a:endParaRPr sz="6000">
              <a:latin typeface="Calibri" panose="020F0502020204030204" pitchFamily="34" charset="0"/>
              <a:cs typeface="Calibri" panose="020F0502020204030204" pitchFamily="34" charset="0"/>
            </a:endParaRPr>
          </a:p>
        </p:txBody>
      </p:sp>
      <p:sp>
        <p:nvSpPr>
          <p:cNvPr id="812" name="Google Shape;812;p67"/>
          <p:cNvSpPr txBox="1">
            <a:spLocks noGrp="1"/>
          </p:cNvSpPr>
          <p:nvPr>
            <p:ph type="title" idx="2"/>
          </p:nvPr>
        </p:nvSpPr>
        <p:spPr>
          <a:xfrm>
            <a:off x="3415869" y="1307804"/>
            <a:ext cx="1995000" cy="9159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vi-VN"/>
              <a:t>02</a:t>
            </a:r>
            <a:endParaRP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8561C2FA-E027-F64E-C2CF-992DB7BE9AB6}"/>
            </a:ext>
          </a:extLst>
        </p:cNvPr>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C40B047B-2370-3121-A3C7-FDE0BB17D827}"/>
              </a:ext>
            </a:extLst>
          </p:cNvPr>
          <p:cNvSpPr/>
          <p:nvPr/>
        </p:nvSpPr>
        <p:spPr>
          <a:xfrm>
            <a:off x="592355" y="628650"/>
            <a:ext cx="7959289" cy="3886200"/>
          </a:xfrm>
          <a:prstGeom prst="round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kubernates">
            <a:extLst>
              <a:ext uri="{FF2B5EF4-FFF2-40B4-BE49-F238E27FC236}">
                <a16:creationId xmlns:a16="http://schemas.microsoft.com/office/drawing/2014/main" id="{DBD38512-913B-0667-AA08-B835B0D5C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5968" y="1109741"/>
            <a:ext cx="5445125" cy="3044811"/>
          </a:xfrm>
          <a:prstGeom prst="rect">
            <a:avLst/>
          </a:prstGeom>
          <a:noFill/>
          <a:ln>
            <a:noFill/>
          </a:ln>
        </p:spPr>
      </p:pic>
    </p:spTree>
    <p:extLst>
      <p:ext uri="{BB962C8B-B14F-4D97-AF65-F5344CB8AC3E}">
        <p14:creationId xmlns:p14="http://schemas.microsoft.com/office/powerpoint/2010/main" val="3528947623"/>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395197B2-2A33-11C7-54DF-456DC3163F48}"/>
            </a:ext>
          </a:extLst>
        </p:cNvPr>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06ED5800-DE2F-AEE9-ED4A-CF7AF92F36BA}"/>
              </a:ext>
            </a:extLst>
          </p:cNvPr>
          <p:cNvSpPr/>
          <p:nvPr/>
        </p:nvSpPr>
        <p:spPr>
          <a:xfrm>
            <a:off x="592355" y="628650"/>
            <a:ext cx="7959289" cy="3886200"/>
          </a:xfrm>
          <a:prstGeom prst="round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DA91A38-EDD6-4D93-E792-7BB97EB0400E}"/>
              </a:ext>
            </a:extLst>
          </p:cNvPr>
          <p:cNvSpPr txBox="1"/>
          <p:nvPr/>
        </p:nvSpPr>
        <p:spPr>
          <a:xfrm>
            <a:off x="2845170" y="766209"/>
            <a:ext cx="3237271" cy="553998"/>
          </a:xfrm>
          <a:prstGeom prst="rect">
            <a:avLst/>
          </a:prstGeom>
          <a:noFill/>
        </p:spPr>
        <p:txBody>
          <a:bodyPr wrap="square" rtlCol="0">
            <a:spAutoFit/>
          </a:bodyPr>
          <a:lstStyle/>
          <a:p>
            <a:pPr algn="ctr"/>
            <a:r>
              <a:rPr lang="en-US" sz="3000">
                <a:solidFill>
                  <a:schemeClr val="accent3">
                    <a:lumMod val="50000"/>
                  </a:schemeClr>
                </a:solidFill>
                <a:latin typeface="Calibri" panose="020F0502020204030204" pitchFamily="34" charset="0"/>
                <a:cs typeface="Calibri" panose="020F0502020204030204" pitchFamily="34" charset="0"/>
              </a:rPr>
              <a:t>Khái niệm </a:t>
            </a:r>
          </a:p>
        </p:txBody>
      </p:sp>
      <p:cxnSp>
        <p:nvCxnSpPr>
          <p:cNvPr id="33" name="Straight Connector 32">
            <a:extLst>
              <a:ext uri="{FF2B5EF4-FFF2-40B4-BE49-F238E27FC236}">
                <a16:creationId xmlns:a16="http://schemas.microsoft.com/office/drawing/2014/main" id="{70B18202-FAC1-6920-5C21-EED2B093897C}"/>
              </a:ext>
            </a:extLst>
          </p:cNvPr>
          <p:cNvCxnSpPr>
            <a:cxnSpLocks/>
          </p:cNvCxnSpPr>
          <p:nvPr/>
        </p:nvCxnSpPr>
        <p:spPr>
          <a:xfrm>
            <a:off x="4456981" y="1320207"/>
            <a:ext cx="0" cy="2951542"/>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6844965-648E-6912-33A5-EC7967F60998}"/>
              </a:ext>
            </a:extLst>
          </p:cNvPr>
          <p:cNvSpPr txBox="1"/>
          <p:nvPr/>
        </p:nvSpPr>
        <p:spPr>
          <a:xfrm>
            <a:off x="899653" y="1320207"/>
            <a:ext cx="3340508" cy="305006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vi-VN" sz="1350">
                <a:solidFill>
                  <a:schemeClr val="accent3">
                    <a:lumMod val="50000"/>
                  </a:schemeClr>
                </a:solidFill>
                <a:latin typeface="Arial" panose="020B0604020202020204" pitchFamily="34" charset="0"/>
                <a:cs typeface="Arial" panose="020B0604020202020204" pitchFamily="34" charset="0"/>
              </a:rPr>
              <a:t>Kubernetes (K8S)</a:t>
            </a:r>
            <a:r>
              <a:rPr lang="en-US" sz="1350">
                <a:solidFill>
                  <a:schemeClr val="accent3">
                    <a:lumMod val="50000"/>
                  </a:schemeClr>
                </a:solidFill>
                <a:latin typeface="Arial" panose="020B0604020202020204" pitchFamily="34" charset="0"/>
                <a:cs typeface="Arial" panose="020B0604020202020204" pitchFamily="34" charset="0"/>
              </a:rPr>
              <a:t> là một platform để deploy, scaling và manage các ứng dụng hoạt động dựa trên </a:t>
            </a:r>
            <a:r>
              <a:rPr lang="vi-VN" sz="1350">
                <a:solidFill>
                  <a:schemeClr val="accent3">
                    <a:lumMod val="50000"/>
                  </a:schemeClr>
                </a:solidFill>
                <a:latin typeface="Arial" panose="020B0604020202020204" pitchFamily="34" charset="0"/>
                <a:cs typeface="Arial" panose="020B0604020202020204" pitchFamily="34" charset="0"/>
              </a:rPr>
              <a:t>Container.</a:t>
            </a:r>
            <a:endParaRPr lang="en-US" sz="1350">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vi-VN" sz="1350">
                <a:solidFill>
                  <a:schemeClr val="accent3">
                    <a:lumMod val="50000"/>
                  </a:schemeClr>
                </a:solidFill>
                <a:latin typeface="Arial" panose="020B0604020202020204" pitchFamily="34" charset="0"/>
                <a:cs typeface="Arial" panose="020B0604020202020204" pitchFamily="34" charset="0"/>
              </a:rPr>
              <a:t>Kubernetes đảm bảo rằng tất cả container được lên lịch chạy trên các server.</a:t>
            </a:r>
            <a:endParaRPr lang="en-US" sz="1350">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350">
                <a:solidFill>
                  <a:schemeClr val="accent3">
                    <a:lumMod val="50000"/>
                  </a:schemeClr>
                </a:solidFill>
                <a:latin typeface="Arial" panose="020B0604020202020204" pitchFamily="34" charset="0"/>
                <a:cs typeface="Arial" panose="020B0604020202020204" pitchFamily="34" charset="0"/>
              </a:rPr>
              <a:t>Kubernetes còn có chức năng theo dõi hoạt động của từng container và khi một container nào đó gặp trục trặc, dừng hoạt động thì Kubernetes sẽ thay thế container đó.</a:t>
            </a:r>
          </a:p>
          <a:p>
            <a:endParaRPr lang="en-US"/>
          </a:p>
        </p:txBody>
      </p:sp>
      <p:pic>
        <p:nvPicPr>
          <p:cNvPr id="6" name="Picture 5" descr="A blue and white background with blue cubes and a logo&#10;&#10;Description automatically generated with medium confidence">
            <a:extLst>
              <a:ext uri="{FF2B5EF4-FFF2-40B4-BE49-F238E27FC236}">
                <a16:creationId xmlns:a16="http://schemas.microsoft.com/office/drawing/2014/main" id="{BB10EAFA-7E85-6C65-0C6B-7AA341E34B64}"/>
              </a:ext>
            </a:extLst>
          </p:cNvPr>
          <p:cNvPicPr>
            <a:picLocks noChangeAspect="1"/>
          </p:cNvPicPr>
          <p:nvPr/>
        </p:nvPicPr>
        <p:blipFill>
          <a:blip r:embed="rId3"/>
          <a:stretch>
            <a:fillRect/>
          </a:stretch>
        </p:blipFill>
        <p:spPr>
          <a:xfrm>
            <a:off x="4585301" y="1793294"/>
            <a:ext cx="3838023" cy="2005367"/>
          </a:xfrm>
          <a:prstGeom prst="rect">
            <a:avLst/>
          </a:prstGeom>
        </p:spPr>
      </p:pic>
    </p:spTree>
    <p:extLst>
      <p:ext uri="{BB962C8B-B14F-4D97-AF65-F5344CB8AC3E}">
        <p14:creationId xmlns:p14="http://schemas.microsoft.com/office/powerpoint/2010/main" val="2325336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up)">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wipe(up)">
                                      <p:cBhvr>
                                        <p:cTn id="12" dur="500"/>
                                        <p:tgtEl>
                                          <p:spTgt spid="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Effect transition="in" filter="wipe(up)">
                                      <p:cBhvr>
                                        <p:cTn id="17"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7264A8F-3147-4698-8C21-0ABB49AF1039}"/>
              </a:ext>
            </a:extLst>
          </p:cNvPr>
          <p:cNvSpPr/>
          <p:nvPr/>
        </p:nvSpPr>
        <p:spPr>
          <a:xfrm>
            <a:off x="971550" y="721519"/>
            <a:ext cx="7208044" cy="3807619"/>
          </a:xfrm>
          <a:prstGeom prst="round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D80DBDD-37A3-C55A-2125-F44BBF0391FB}"/>
              </a:ext>
            </a:extLst>
          </p:cNvPr>
          <p:cNvSpPr txBox="1"/>
          <p:nvPr/>
        </p:nvSpPr>
        <p:spPr>
          <a:xfrm>
            <a:off x="2993230" y="969171"/>
            <a:ext cx="3157537" cy="769441"/>
          </a:xfrm>
          <a:prstGeom prst="rect">
            <a:avLst/>
          </a:prstGeom>
          <a:noFill/>
        </p:spPr>
        <p:txBody>
          <a:bodyPr wrap="square" rtlCol="0">
            <a:spAutoFit/>
          </a:bodyPr>
          <a:lstStyle/>
          <a:p>
            <a:pPr algn="ctr"/>
            <a:r>
              <a:rPr lang="vi-VN" sz="3000">
                <a:solidFill>
                  <a:schemeClr val="accent3">
                    <a:lumMod val="50000"/>
                  </a:schemeClr>
                </a:solidFill>
                <a:latin typeface="Calibri" panose="020F0502020204030204" pitchFamily="34" charset="0"/>
                <a:cs typeface="Calibri" panose="020F0502020204030204" pitchFamily="34" charset="0"/>
              </a:rPr>
              <a:t>Công</a:t>
            </a:r>
            <a:r>
              <a:rPr lang="en-US" sz="3000">
                <a:solidFill>
                  <a:schemeClr val="accent3">
                    <a:lumMod val="50000"/>
                  </a:schemeClr>
                </a:solidFill>
                <a:latin typeface="Calibri" panose="020F0502020204030204" pitchFamily="34" charset="0"/>
                <a:cs typeface="Calibri" panose="020F0502020204030204" pitchFamily="34" charset="0"/>
              </a:rPr>
              <a:t> dụng của K8S</a:t>
            </a:r>
          </a:p>
          <a:p>
            <a:endParaRPr lang="en-US"/>
          </a:p>
        </p:txBody>
      </p:sp>
      <p:sp>
        <p:nvSpPr>
          <p:cNvPr id="5" name="TextBox 4">
            <a:extLst>
              <a:ext uri="{FF2B5EF4-FFF2-40B4-BE49-F238E27FC236}">
                <a16:creationId xmlns:a16="http://schemas.microsoft.com/office/drawing/2014/main" id="{9B2D598D-1E71-F99B-8FAD-49965B1BBE5F}"/>
              </a:ext>
            </a:extLst>
          </p:cNvPr>
          <p:cNvSpPr txBox="1"/>
          <p:nvPr/>
        </p:nvSpPr>
        <p:spPr>
          <a:xfrm>
            <a:off x="1607343" y="1485901"/>
            <a:ext cx="5929312" cy="2688428"/>
          </a:xfrm>
          <a:prstGeom prst="rect">
            <a:avLst/>
          </a:prstGeom>
          <a:noFill/>
        </p:spPr>
        <p:txBody>
          <a:bodyPr wrap="square" rtlCol="0">
            <a:spAutoFit/>
          </a:bodyPr>
          <a:lstStyle/>
          <a:p>
            <a:pPr>
              <a:lnSpc>
                <a:spcPct val="130000"/>
              </a:lnSpc>
            </a:pPr>
            <a:r>
              <a:rPr lang="en-US" sz="1700">
                <a:latin typeface="Arial" panose="020B0604020202020204" pitchFamily="34" charset="0"/>
                <a:cs typeface="Arial" panose="020B0604020202020204" pitchFamily="34" charset="0"/>
              </a:rPr>
              <a:t>Kubernetes cung cấp : </a:t>
            </a:r>
            <a:endParaRPr lang="vi-VN" sz="1700">
              <a:latin typeface="Arial" panose="020B0604020202020204" pitchFamily="34" charset="0"/>
              <a:cs typeface="Arial" panose="020B0604020202020204" pitchFamily="34" charset="0"/>
            </a:endParaRPr>
          </a:p>
          <a:p>
            <a:pPr marL="457200" indent="-457200">
              <a:lnSpc>
                <a:spcPct val="130000"/>
              </a:lnSpc>
              <a:buFont typeface="Wingdings" panose="05000000000000000000" pitchFamily="2" charset="2"/>
              <a:buChar char="ü"/>
            </a:pPr>
            <a:r>
              <a:rPr lang="en-US" sz="1700">
                <a:latin typeface="Arial" panose="020B0604020202020204" pitchFamily="34" charset="0"/>
                <a:cs typeface="Arial" panose="020B0604020202020204" pitchFamily="34" charset="0"/>
              </a:rPr>
              <a:t>Service discovery và cân bằng tải</a:t>
            </a:r>
            <a:endParaRPr lang="vi-VN" sz="1700">
              <a:latin typeface="Arial" panose="020B0604020202020204" pitchFamily="34" charset="0"/>
              <a:cs typeface="Arial" panose="020B0604020202020204" pitchFamily="34" charset="0"/>
            </a:endParaRPr>
          </a:p>
          <a:p>
            <a:pPr marL="457200" indent="-457200">
              <a:lnSpc>
                <a:spcPct val="130000"/>
              </a:lnSpc>
              <a:buFont typeface="Wingdings" panose="05000000000000000000" pitchFamily="2" charset="2"/>
              <a:buChar char="ü"/>
            </a:pPr>
            <a:r>
              <a:rPr lang="en-US" sz="1700">
                <a:latin typeface="Arial" panose="020B0604020202020204" pitchFamily="34" charset="0"/>
                <a:cs typeface="Arial" panose="020B0604020202020204" pitchFamily="34" charset="0"/>
              </a:rPr>
              <a:t>Điều phối bộ nhớ</a:t>
            </a:r>
            <a:endParaRPr lang="vi-VN" sz="1700">
              <a:latin typeface="Arial" panose="020B0604020202020204" pitchFamily="34" charset="0"/>
              <a:cs typeface="Arial" panose="020B0604020202020204" pitchFamily="34" charset="0"/>
            </a:endParaRPr>
          </a:p>
          <a:p>
            <a:pPr marL="457200" indent="-457200">
              <a:lnSpc>
                <a:spcPct val="130000"/>
              </a:lnSpc>
              <a:buFont typeface="Wingdings" panose="05000000000000000000" pitchFamily="2" charset="2"/>
              <a:buChar char="ü"/>
            </a:pPr>
            <a:r>
              <a:rPr lang="en-US" sz="1700">
                <a:latin typeface="Arial" panose="020B0604020202020204" pitchFamily="34" charset="0"/>
                <a:cs typeface="Arial" panose="020B0604020202020204" pitchFamily="34" charset="0"/>
              </a:rPr>
              <a:t>Tự động rollouts và rollbacks</a:t>
            </a:r>
            <a:endParaRPr lang="vi-VN" sz="1700">
              <a:latin typeface="Arial" panose="020B0604020202020204" pitchFamily="34" charset="0"/>
              <a:cs typeface="Arial" panose="020B0604020202020204" pitchFamily="34" charset="0"/>
            </a:endParaRPr>
          </a:p>
          <a:p>
            <a:pPr marL="457200" indent="-457200">
              <a:lnSpc>
                <a:spcPct val="130000"/>
              </a:lnSpc>
              <a:buFont typeface="Wingdings" panose="05000000000000000000" pitchFamily="2" charset="2"/>
              <a:buChar char="ü"/>
            </a:pPr>
            <a:r>
              <a:rPr lang="en-US" sz="1700">
                <a:latin typeface="Arial" panose="020B0604020202020204" pitchFamily="34" charset="0"/>
                <a:cs typeface="Arial" panose="020B0604020202020204" pitchFamily="34" charset="0"/>
              </a:rPr>
              <a:t>Đóng gói tự động</a:t>
            </a:r>
            <a:endParaRPr lang="vi-VN" sz="1700">
              <a:latin typeface="Arial" panose="020B0604020202020204" pitchFamily="34" charset="0"/>
              <a:cs typeface="Arial" panose="020B0604020202020204" pitchFamily="34" charset="0"/>
            </a:endParaRPr>
          </a:p>
          <a:p>
            <a:pPr marL="457200" indent="-457200">
              <a:lnSpc>
                <a:spcPct val="130000"/>
              </a:lnSpc>
              <a:buFont typeface="Wingdings" panose="05000000000000000000" pitchFamily="2" charset="2"/>
              <a:buChar char="ü"/>
            </a:pPr>
            <a:r>
              <a:rPr lang="en-US" sz="1700">
                <a:latin typeface="Arial" panose="020B0604020202020204" pitchFamily="34" charset="0"/>
                <a:cs typeface="Arial" panose="020B0604020202020204" pitchFamily="34" charset="0"/>
              </a:rPr>
              <a:t>Tự phục hồi </a:t>
            </a:r>
            <a:endParaRPr lang="vi-VN" sz="1700">
              <a:latin typeface="Arial" panose="020B0604020202020204" pitchFamily="34" charset="0"/>
              <a:cs typeface="Arial" panose="020B0604020202020204" pitchFamily="34" charset="0"/>
            </a:endParaRPr>
          </a:p>
          <a:p>
            <a:pPr marL="457200" indent="-457200">
              <a:lnSpc>
                <a:spcPct val="130000"/>
              </a:lnSpc>
              <a:buFont typeface="Wingdings" panose="05000000000000000000" pitchFamily="2" charset="2"/>
              <a:buChar char="ü"/>
            </a:pPr>
            <a:r>
              <a:rPr lang="en-US" sz="1700">
                <a:latin typeface="Arial" panose="020B0604020202020204" pitchFamily="34" charset="0"/>
                <a:cs typeface="Arial" panose="020B0604020202020204" pitchFamily="34" charset="0"/>
              </a:rPr>
              <a:t>Quản lý cấu hình và bảo mật</a:t>
            </a:r>
            <a:endParaRPr lang="vi-VN" sz="1700">
              <a:solidFill>
                <a:srgbClr val="000000"/>
              </a:solidFill>
              <a:latin typeface="Arial" panose="020B0604020202020204" pitchFamily="34" charset="0"/>
              <a:cs typeface="Arial" panose="020B0604020202020204" pitchFamily="34" charset="0"/>
              <a:sym typeface="Cabin"/>
            </a:endParaRPr>
          </a:p>
          <a:p>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4" name="Rectangle 3">
            <a:extLst>
              <a:ext uri="{FF2B5EF4-FFF2-40B4-BE49-F238E27FC236}">
                <a16:creationId xmlns:a16="http://schemas.microsoft.com/office/drawing/2014/main" id="{1F057C8D-F946-BCE4-7561-3DF1EE1E23CB}"/>
              </a:ext>
            </a:extLst>
          </p:cNvPr>
          <p:cNvSpPr/>
          <p:nvPr/>
        </p:nvSpPr>
        <p:spPr>
          <a:xfrm>
            <a:off x="571500" y="1134072"/>
            <a:ext cx="8001000" cy="3406876"/>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AAEB863-7775-0383-AEC4-CC5FB2B5B008}"/>
              </a:ext>
            </a:extLst>
          </p:cNvPr>
          <p:cNvSpPr/>
          <p:nvPr/>
        </p:nvSpPr>
        <p:spPr>
          <a:xfrm>
            <a:off x="571500" y="538316"/>
            <a:ext cx="8001000" cy="479509"/>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D334D87-6ED4-74A9-EA44-3826B831689D}"/>
              </a:ext>
            </a:extLst>
          </p:cNvPr>
          <p:cNvCxnSpPr>
            <a:cxnSpLocks/>
          </p:cNvCxnSpPr>
          <p:nvPr/>
        </p:nvCxnSpPr>
        <p:spPr>
          <a:xfrm>
            <a:off x="1273200" y="538316"/>
            <a:ext cx="0" cy="48006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7" name="Google Shape;6096;p90">
            <a:extLst>
              <a:ext uri="{FF2B5EF4-FFF2-40B4-BE49-F238E27FC236}">
                <a16:creationId xmlns:a16="http://schemas.microsoft.com/office/drawing/2014/main" id="{B3DA8B9D-73C8-34D2-0C8C-C87976A650E3}"/>
              </a:ext>
            </a:extLst>
          </p:cNvPr>
          <p:cNvSpPr/>
          <p:nvPr/>
        </p:nvSpPr>
        <p:spPr>
          <a:xfrm>
            <a:off x="748242" y="604434"/>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09390489-9EE1-CEA4-74E3-CA8A5AF0FF33}"/>
              </a:ext>
            </a:extLst>
          </p:cNvPr>
          <p:cNvSpPr txBox="1"/>
          <p:nvPr/>
        </p:nvSpPr>
        <p:spPr>
          <a:xfrm>
            <a:off x="1449942" y="506468"/>
            <a:ext cx="3800475"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Kiến trúc của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61B3C38-933D-D942-5195-1F9B5EEC33F9}"/>
              </a:ext>
            </a:extLst>
          </p:cNvPr>
          <p:cNvSpPr txBox="1"/>
          <p:nvPr/>
        </p:nvSpPr>
        <p:spPr>
          <a:xfrm>
            <a:off x="748242" y="1385888"/>
            <a:ext cx="3616588" cy="2376035"/>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vi-VN"/>
              <a:t>Kubernetes(K8S)</a:t>
            </a:r>
            <a:r>
              <a:rPr lang="en-US"/>
              <a:t> là một hệ thống mã nguồn mở dành cho việc tự động triển </a:t>
            </a:r>
            <a:r>
              <a:rPr lang="vi-VN"/>
              <a:t>khai, mở rộng và vận hành container trên các cụm cluster.</a:t>
            </a:r>
          </a:p>
          <a:p>
            <a:pPr marL="285750" indent="-285750">
              <a:lnSpc>
                <a:spcPct val="120000"/>
              </a:lnSpc>
              <a:buFont typeface="Arial" panose="020B0604020202020204" pitchFamily="34" charset="0"/>
              <a:buChar char="•"/>
            </a:pPr>
            <a:r>
              <a:rPr lang="en-US"/>
              <a:t>Kiến trúc logic của K8S bao gồm 2 thành phần chính dựa theo vai trò của node, đó là: Master Node và Worker Node.</a:t>
            </a:r>
          </a:p>
          <a:p>
            <a:endParaRPr lang="en-US"/>
          </a:p>
        </p:txBody>
      </p:sp>
      <p:cxnSp>
        <p:nvCxnSpPr>
          <p:cNvPr id="10" name="Straight Connector 9">
            <a:extLst>
              <a:ext uri="{FF2B5EF4-FFF2-40B4-BE49-F238E27FC236}">
                <a16:creationId xmlns:a16="http://schemas.microsoft.com/office/drawing/2014/main" id="{10E7D661-ACBF-EAE7-2814-11DA3E9ABA6E}"/>
              </a:ext>
            </a:extLst>
          </p:cNvPr>
          <p:cNvCxnSpPr>
            <a:cxnSpLocks/>
          </p:cNvCxnSpPr>
          <p:nvPr/>
        </p:nvCxnSpPr>
        <p:spPr>
          <a:xfrm>
            <a:off x="4249812" y="1313063"/>
            <a:ext cx="0" cy="2951542"/>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diagram of a server&#10;&#10;Description automatically generated">
            <a:extLst>
              <a:ext uri="{FF2B5EF4-FFF2-40B4-BE49-F238E27FC236}">
                <a16:creationId xmlns:a16="http://schemas.microsoft.com/office/drawing/2014/main" id="{3E9373A7-3E05-0641-93A0-BE4D93FDC0F1}"/>
              </a:ext>
            </a:extLst>
          </p:cNvPr>
          <p:cNvPicPr>
            <a:picLocks noChangeAspect="1"/>
          </p:cNvPicPr>
          <p:nvPr/>
        </p:nvPicPr>
        <p:blipFill>
          <a:blip r:embed="rId3"/>
          <a:stretch>
            <a:fillRect/>
          </a:stretch>
        </p:blipFill>
        <p:spPr>
          <a:xfrm>
            <a:off x="4355316" y="1506211"/>
            <a:ext cx="4061500" cy="2701457"/>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up)">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66"/>
          <p:cNvSpPr txBox="1">
            <a:spLocks noGrp="1"/>
          </p:cNvSpPr>
          <p:nvPr>
            <p:ph type="title"/>
          </p:nvPr>
        </p:nvSpPr>
        <p:spPr>
          <a:xfrm>
            <a:off x="945083"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5000">
                <a:latin typeface="Calibri" panose="020F0502020204030204" pitchFamily="34" charset="0"/>
                <a:cs typeface="Calibri" panose="020F0502020204030204" pitchFamily="34" charset="0"/>
              </a:rPr>
              <a:t>Thành viên nhóm</a:t>
            </a:r>
            <a:endParaRPr sz="500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C527A14A-E535-B02C-4E59-E1C79BC93613}"/>
              </a:ext>
            </a:extLst>
          </p:cNvPr>
          <p:cNvSpPr txBox="1"/>
          <p:nvPr/>
        </p:nvSpPr>
        <p:spPr>
          <a:xfrm>
            <a:off x="1223890" y="1632298"/>
            <a:ext cx="5598942" cy="1964512"/>
          </a:xfrm>
          <a:prstGeom prst="rect">
            <a:avLst/>
          </a:prstGeom>
          <a:noFill/>
        </p:spPr>
        <p:txBody>
          <a:bodyPr wrap="square" rtlCol="0">
            <a:spAutoFit/>
          </a:bodyPr>
          <a:lstStyle/>
          <a:p>
            <a:pPr>
              <a:lnSpc>
                <a:spcPct val="150000"/>
              </a:lnSpc>
            </a:pPr>
            <a:r>
              <a:rPr lang="vi-VN" sz="2800">
                <a:solidFill>
                  <a:schemeClr val="accent3">
                    <a:lumMod val="50000"/>
                  </a:schemeClr>
                </a:solidFill>
                <a:latin typeface="Calibri" panose="020F0502020204030204" pitchFamily="34" charset="0"/>
                <a:cs typeface="Calibri" panose="020F0502020204030204" pitchFamily="34" charset="0"/>
              </a:rPr>
              <a:t>KIỀU VĂN CHUẨN</a:t>
            </a:r>
            <a:br>
              <a:rPr lang="vi-VN" sz="2800">
                <a:solidFill>
                  <a:srgbClr val="002060"/>
                </a:solidFill>
                <a:latin typeface="Calibri" panose="020F0502020204030204" pitchFamily="34" charset="0"/>
                <a:cs typeface="Calibri" panose="020F0502020204030204" pitchFamily="34" charset="0"/>
              </a:rPr>
            </a:br>
            <a:r>
              <a:rPr lang="vi-VN" sz="2800">
                <a:solidFill>
                  <a:srgbClr val="002060"/>
                </a:solidFill>
                <a:latin typeface="Calibri" panose="020F0502020204030204" pitchFamily="34" charset="0"/>
                <a:cs typeface="Calibri" panose="020F0502020204030204" pitchFamily="34" charset="0"/>
              </a:rPr>
              <a:t>TRẦN THÀNH CÔNG</a:t>
            </a:r>
            <a:br>
              <a:rPr lang="vi-VN" sz="2800">
                <a:solidFill>
                  <a:srgbClr val="002060"/>
                </a:solidFill>
                <a:latin typeface="Calibri" panose="020F0502020204030204" pitchFamily="34" charset="0"/>
                <a:cs typeface="Calibri" panose="020F0502020204030204" pitchFamily="34" charset="0"/>
              </a:rPr>
            </a:br>
            <a:r>
              <a:rPr lang="vi-VN" sz="2800">
                <a:solidFill>
                  <a:srgbClr val="002060"/>
                </a:solidFill>
                <a:latin typeface="Calibri" panose="020F0502020204030204" pitchFamily="34" charset="0"/>
                <a:cs typeface="Calibri" panose="020F0502020204030204" pitchFamily="34" charset="0"/>
              </a:rPr>
              <a:t>TẠ VĂN AN</a:t>
            </a:r>
            <a:endParaRPr lang="en-US" sz="2800">
              <a:solidFill>
                <a:srgbClr val="002060"/>
              </a:solidFill>
              <a:latin typeface="Calibri" panose="020F0502020204030204" pitchFamily="34" charset="0"/>
              <a:cs typeface="Calibri" panose="020F0502020204030204" pitchFamily="34" charset="0"/>
            </a:endParaRPr>
          </a:p>
        </p:txBody>
      </p:sp>
      <p:cxnSp>
        <p:nvCxnSpPr>
          <p:cNvPr id="35" name="Straight Connector 34">
            <a:extLst>
              <a:ext uri="{FF2B5EF4-FFF2-40B4-BE49-F238E27FC236}">
                <a16:creationId xmlns:a16="http://schemas.microsoft.com/office/drawing/2014/main" id="{1332EF3E-8B94-6D4A-C349-E8363961DDF3}"/>
              </a:ext>
            </a:extLst>
          </p:cNvPr>
          <p:cNvCxnSpPr>
            <a:cxnSpLocks/>
          </p:cNvCxnSpPr>
          <p:nvPr/>
        </p:nvCxnSpPr>
        <p:spPr>
          <a:xfrm>
            <a:off x="752824" y="1378634"/>
            <a:ext cx="5831059"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Straight Connector 36">
            <a:extLst>
              <a:ext uri="{FF2B5EF4-FFF2-40B4-BE49-F238E27FC236}">
                <a16:creationId xmlns:a16="http://schemas.microsoft.com/office/drawing/2014/main" id="{C4195CF2-1CB8-579A-2A0A-132DE9EAC062}"/>
              </a:ext>
            </a:extLst>
          </p:cNvPr>
          <p:cNvCxnSpPr>
            <a:cxnSpLocks/>
          </p:cNvCxnSpPr>
          <p:nvPr/>
        </p:nvCxnSpPr>
        <p:spPr>
          <a:xfrm>
            <a:off x="752824" y="731375"/>
            <a:ext cx="0" cy="3102071"/>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036F91F2-F396-C0C7-3B99-4D2C5BFCA09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18A0023-9AC2-9BC1-5D5C-F2F5CCA25F51}"/>
              </a:ext>
            </a:extLst>
          </p:cNvPr>
          <p:cNvSpPr/>
          <p:nvPr/>
        </p:nvSpPr>
        <p:spPr>
          <a:xfrm>
            <a:off x="571500" y="1134072"/>
            <a:ext cx="8001000" cy="3406876"/>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D457EF-91CD-C111-1A67-E8038C4AF49E}"/>
              </a:ext>
            </a:extLst>
          </p:cNvPr>
          <p:cNvSpPr/>
          <p:nvPr/>
        </p:nvSpPr>
        <p:spPr>
          <a:xfrm>
            <a:off x="571500" y="538316"/>
            <a:ext cx="8001000" cy="479509"/>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D49674E-5FE6-65BE-3A57-014A93E4F406}"/>
              </a:ext>
            </a:extLst>
          </p:cNvPr>
          <p:cNvCxnSpPr>
            <a:cxnSpLocks/>
          </p:cNvCxnSpPr>
          <p:nvPr/>
        </p:nvCxnSpPr>
        <p:spPr>
          <a:xfrm>
            <a:off x="1273200" y="538316"/>
            <a:ext cx="0" cy="48006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7" name="Google Shape;6096;p90">
            <a:extLst>
              <a:ext uri="{FF2B5EF4-FFF2-40B4-BE49-F238E27FC236}">
                <a16:creationId xmlns:a16="http://schemas.microsoft.com/office/drawing/2014/main" id="{63F7EA81-0FA5-68FA-3EEC-858EA8E4A49A}"/>
              </a:ext>
            </a:extLst>
          </p:cNvPr>
          <p:cNvSpPr/>
          <p:nvPr/>
        </p:nvSpPr>
        <p:spPr>
          <a:xfrm>
            <a:off x="748242" y="604434"/>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03A64F15-4BC2-1C58-DC79-2D1B7029E81F}"/>
              </a:ext>
            </a:extLst>
          </p:cNvPr>
          <p:cNvSpPr txBox="1"/>
          <p:nvPr/>
        </p:nvSpPr>
        <p:spPr>
          <a:xfrm>
            <a:off x="1449942" y="506468"/>
            <a:ext cx="3800475"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Kiến trúc của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9455ED5-7983-53C1-2A4F-7AA45152049A}"/>
              </a:ext>
            </a:extLst>
          </p:cNvPr>
          <p:cNvSpPr txBox="1"/>
          <p:nvPr/>
        </p:nvSpPr>
        <p:spPr>
          <a:xfrm>
            <a:off x="748242" y="1385888"/>
            <a:ext cx="3616588" cy="307777"/>
          </a:xfrm>
          <a:prstGeom prst="rect">
            <a:avLst/>
          </a:prstGeom>
          <a:noFill/>
        </p:spPr>
        <p:txBody>
          <a:bodyPr wrap="square" rtlCol="0">
            <a:spAutoFit/>
          </a:bodyPr>
          <a:lstStyle/>
          <a:p>
            <a:pPr algn="ctr"/>
            <a:r>
              <a:rPr lang="vi-VN"/>
              <a:t>Master Node</a:t>
            </a:r>
            <a:endParaRPr lang="en-US"/>
          </a:p>
        </p:txBody>
      </p:sp>
      <p:cxnSp>
        <p:nvCxnSpPr>
          <p:cNvPr id="10" name="Straight Connector 9">
            <a:extLst>
              <a:ext uri="{FF2B5EF4-FFF2-40B4-BE49-F238E27FC236}">
                <a16:creationId xmlns:a16="http://schemas.microsoft.com/office/drawing/2014/main" id="{5BDF3484-F23C-2038-B8C2-CEFFB74E8DB7}"/>
              </a:ext>
            </a:extLst>
          </p:cNvPr>
          <p:cNvCxnSpPr>
            <a:cxnSpLocks/>
          </p:cNvCxnSpPr>
          <p:nvPr/>
        </p:nvCxnSpPr>
        <p:spPr>
          <a:xfrm>
            <a:off x="4456981" y="1320207"/>
            <a:ext cx="0" cy="2951542"/>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diagram of a server&#10;&#10;Description automatically generated">
            <a:extLst>
              <a:ext uri="{FF2B5EF4-FFF2-40B4-BE49-F238E27FC236}">
                <a16:creationId xmlns:a16="http://schemas.microsoft.com/office/drawing/2014/main" id="{12D91258-C95E-A9B6-D76D-B1282AF77EFB}"/>
              </a:ext>
            </a:extLst>
          </p:cNvPr>
          <p:cNvPicPr>
            <a:picLocks noChangeAspect="1"/>
          </p:cNvPicPr>
          <p:nvPr/>
        </p:nvPicPr>
        <p:blipFill>
          <a:blip r:embed="rId3"/>
          <a:stretch>
            <a:fillRect/>
          </a:stretch>
        </p:blipFill>
        <p:spPr>
          <a:xfrm>
            <a:off x="4572000" y="1506212"/>
            <a:ext cx="3844816" cy="2557332"/>
          </a:xfrm>
          <a:prstGeom prst="rect">
            <a:avLst/>
          </a:prstGeom>
        </p:spPr>
      </p:pic>
      <p:cxnSp>
        <p:nvCxnSpPr>
          <p:cNvPr id="2" name="Straight Connector 1">
            <a:extLst>
              <a:ext uri="{FF2B5EF4-FFF2-40B4-BE49-F238E27FC236}">
                <a16:creationId xmlns:a16="http://schemas.microsoft.com/office/drawing/2014/main" id="{DCA53B0D-59E4-3480-36D7-72D44BFE5809}"/>
              </a:ext>
            </a:extLst>
          </p:cNvPr>
          <p:cNvCxnSpPr>
            <a:cxnSpLocks/>
          </p:cNvCxnSpPr>
          <p:nvPr/>
        </p:nvCxnSpPr>
        <p:spPr>
          <a:xfrm>
            <a:off x="800100" y="1718071"/>
            <a:ext cx="3656881"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AD1AF79-906C-9182-6673-0A0522EAEBE6}"/>
              </a:ext>
            </a:extLst>
          </p:cNvPr>
          <p:cNvSpPr txBox="1"/>
          <p:nvPr/>
        </p:nvSpPr>
        <p:spPr>
          <a:xfrm>
            <a:off x="800100" y="1770252"/>
            <a:ext cx="3541861" cy="2908489"/>
          </a:xfrm>
          <a:prstGeom prst="rect">
            <a:avLst/>
          </a:prstGeom>
          <a:noFill/>
        </p:spPr>
        <p:txBody>
          <a:bodyPr wrap="square" rtlCol="0">
            <a:spAutoFit/>
          </a:bodyPr>
          <a:lstStyle/>
          <a:p>
            <a:pPr marL="342900" indent="-342900">
              <a:lnSpc>
                <a:spcPct val="130000"/>
              </a:lnSpc>
              <a:buFont typeface="Wingdings" panose="05000000000000000000" pitchFamily="2" charset="2"/>
              <a:buChar char="q"/>
            </a:pPr>
            <a:r>
              <a:rPr lang="vi-VN" sz="1300">
                <a:latin typeface="Arial" panose="020B0604020202020204" pitchFamily="34" charset="0"/>
                <a:ea typeface="Times New Roman" panose="02020603050405020304" pitchFamily="18" charset="0"/>
                <a:cs typeface="Arial" panose="020B0604020202020204" pitchFamily="34" charset="0"/>
              </a:rPr>
              <a:t>L</a:t>
            </a:r>
            <a:r>
              <a:rPr lang="en-US" sz="1300">
                <a:effectLst/>
                <a:latin typeface="Arial" panose="020B0604020202020204" pitchFamily="34" charset="0"/>
                <a:ea typeface="Times New Roman" panose="02020603050405020304" pitchFamily="18" charset="0"/>
                <a:cs typeface="Arial" panose="020B0604020202020204" pitchFamily="34" charset="0"/>
              </a:rPr>
              <a:t>à thành phần trung tâm chịu trách nhiệm quản lý và điều phối toàn bộ cụm (cluster)</a:t>
            </a:r>
            <a:r>
              <a:rPr lang="vi-VN" sz="1300">
                <a:effectLst/>
                <a:latin typeface="Arial" panose="020B0604020202020204" pitchFamily="34" charset="0"/>
                <a:ea typeface="Times New Roman" panose="02020603050405020304" pitchFamily="18" charset="0"/>
                <a:cs typeface="Arial" panose="020B0604020202020204" pitchFamily="34" charset="0"/>
              </a:rPr>
              <a:t>.</a:t>
            </a:r>
          </a:p>
          <a:p>
            <a:pPr marL="342900" indent="-342900">
              <a:lnSpc>
                <a:spcPct val="130000"/>
              </a:lnSpc>
              <a:buFont typeface="Wingdings" panose="05000000000000000000" pitchFamily="2" charset="2"/>
              <a:buChar char="q"/>
            </a:pPr>
            <a:r>
              <a:rPr lang="vi-VN" sz="1300">
                <a:latin typeface="Arial" panose="020B0604020202020204" pitchFamily="34" charset="0"/>
                <a:ea typeface="Times New Roman" panose="02020603050405020304" pitchFamily="18" charset="0"/>
                <a:cs typeface="Arial" panose="020B0604020202020204" pitchFamily="34" charset="0"/>
              </a:rPr>
              <a:t>T</a:t>
            </a:r>
            <a:r>
              <a:rPr lang="en-US" sz="1300">
                <a:effectLst/>
                <a:latin typeface="Arial" panose="020B0604020202020204" pitchFamily="34" charset="0"/>
                <a:ea typeface="Times New Roman" panose="02020603050405020304" pitchFamily="18" charset="0"/>
                <a:cs typeface="Arial" panose="020B0604020202020204" pitchFamily="34" charset="0"/>
              </a:rPr>
              <a:t>hực hiện các nhiệm vụ quan trọng như quản lý tài nguyên, lập lịch triển khai các pod, giám sát trạng thái của hệ thống, và xử lý các yêu cầu từ người dùng thông qua API </a:t>
            </a:r>
            <a:r>
              <a:rPr lang="vi-VN" sz="1300">
                <a:effectLst/>
                <a:latin typeface="Arial" panose="020B0604020202020204" pitchFamily="34" charset="0"/>
                <a:ea typeface="Times New Roman" panose="02020603050405020304" pitchFamily="18" charset="0"/>
                <a:cs typeface="Arial" panose="020B0604020202020204" pitchFamily="34" charset="0"/>
              </a:rPr>
              <a:t>Server.</a:t>
            </a:r>
          </a:p>
          <a:p>
            <a:pPr marL="342900" indent="-342900">
              <a:lnSpc>
                <a:spcPct val="130000"/>
              </a:lnSpc>
              <a:buFont typeface="Wingdings" panose="05000000000000000000" pitchFamily="2" charset="2"/>
              <a:buChar char="q"/>
            </a:pPr>
            <a:r>
              <a:rPr lang="vi-VN" sz="1300">
                <a:latin typeface="Arial" panose="020B0604020202020204" pitchFamily="34" charset="0"/>
                <a:ea typeface="Times New Roman" panose="02020603050405020304" pitchFamily="18" charset="0"/>
                <a:cs typeface="Arial" panose="020B0604020202020204" pitchFamily="34" charset="0"/>
              </a:rPr>
              <a:t>G</a:t>
            </a:r>
            <a:r>
              <a:rPr lang="en-US" sz="1300">
                <a:effectLst/>
                <a:latin typeface="Arial" panose="020B0604020202020204" pitchFamily="34" charset="0"/>
                <a:ea typeface="Times New Roman" panose="02020603050405020304" pitchFamily="18" charset="0"/>
                <a:cs typeface="Arial" panose="020B0604020202020204" pitchFamily="34" charset="0"/>
              </a:rPr>
              <a:t>ồm các thành phần </a:t>
            </a:r>
            <a:r>
              <a:rPr lang="vi-VN" sz="1300">
                <a:effectLst/>
                <a:latin typeface="Arial" panose="020B0604020202020204" pitchFamily="34" charset="0"/>
                <a:ea typeface="Times New Roman" panose="02020603050405020304" pitchFamily="18" charset="0"/>
                <a:cs typeface="Arial" panose="020B0604020202020204" pitchFamily="34" charset="0"/>
              </a:rPr>
              <a:t>chính: API Server, Scheduler, Controller Manager, etcd.</a:t>
            </a:r>
          </a:p>
          <a:p>
            <a:endParaRPr lang="en-US"/>
          </a:p>
        </p:txBody>
      </p:sp>
    </p:spTree>
    <p:extLst>
      <p:ext uri="{BB962C8B-B14F-4D97-AF65-F5344CB8AC3E}">
        <p14:creationId xmlns:p14="http://schemas.microsoft.com/office/powerpoint/2010/main" val="118561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up)">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wipe(up)">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wipe(up)">
                                      <p:cBhvr>
                                        <p:cTn id="2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23AA4127-B4A9-03F7-90A1-4D77C622056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A01EB6-F838-8496-3D9F-8344F2C3DBE8}"/>
              </a:ext>
            </a:extLst>
          </p:cNvPr>
          <p:cNvSpPr/>
          <p:nvPr/>
        </p:nvSpPr>
        <p:spPr>
          <a:xfrm>
            <a:off x="571500" y="1134072"/>
            <a:ext cx="8001000" cy="3406876"/>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B5CCDD-1D9A-A9DB-52A1-379DF322F74F}"/>
              </a:ext>
            </a:extLst>
          </p:cNvPr>
          <p:cNvSpPr/>
          <p:nvPr/>
        </p:nvSpPr>
        <p:spPr>
          <a:xfrm>
            <a:off x="571500" y="538316"/>
            <a:ext cx="8001000" cy="479509"/>
          </a:xfrm>
          <a:prstGeom prst="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393C2A1-19B8-80B4-F623-6A512D2A0F30}"/>
              </a:ext>
            </a:extLst>
          </p:cNvPr>
          <p:cNvCxnSpPr>
            <a:cxnSpLocks/>
          </p:cNvCxnSpPr>
          <p:nvPr/>
        </p:nvCxnSpPr>
        <p:spPr>
          <a:xfrm>
            <a:off x="1273200" y="538316"/>
            <a:ext cx="0" cy="480069"/>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7" name="Google Shape;6096;p90">
            <a:extLst>
              <a:ext uri="{FF2B5EF4-FFF2-40B4-BE49-F238E27FC236}">
                <a16:creationId xmlns:a16="http://schemas.microsoft.com/office/drawing/2014/main" id="{57E6F41F-C174-61EC-EA8E-6A4CC234076A}"/>
              </a:ext>
            </a:extLst>
          </p:cNvPr>
          <p:cNvSpPr/>
          <p:nvPr/>
        </p:nvSpPr>
        <p:spPr>
          <a:xfrm>
            <a:off x="748242" y="604434"/>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43326D41-3F54-B89B-080E-1393EBBBEBDA}"/>
              </a:ext>
            </a:extLst>
          </p:cNvPr>
          <p:cNvSpPr txBox="1"/>
          <p:nvPr/>
        </p:nvSpPr>
        <p:spPr>
          <a:xfrm>
            <a:off x="1449942" y="506468"/>
            <a:ext cx="3800475"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Kiến trúc của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2E8DFAA-F875-51FD-A930-42AAE0C26715}"/>
              </a:ext>
            </a:extLst>
          </p:cNvPr>
          <p:cNvSpPr txBox="1"/>
          <p:nvPr/>
        </p:nvSpPr>
        <p:spPr>
          <a:xfrm>
            <a:off x="748242" y="1385888"/>
            <a:ext cx="3616588" cy="307777"/>
          </a:xfrm>
          <a:prstGeom prst="rect">
            <a:avLst/>
          </a:prstGeom>
          <a:noFill/>
        </p:spPr>
        <p:txBody>
          <a:bodyPr wrap="square" rtlCol="0">
            <a:spAutoFit/>
          </a:bodyPr>
          <a:lstStyle/>
          <a:p>
            <a:pPr algn="ctr"/>
            <a:r>
              <a:rPr lang="vi-VN"/>
              <a:t>Worker Node</a:t>
            </a:r>
            <a:endParaRPr lang="en-US"/>
          </a:p>
        </p:txBody>
      </p:sp>
      <p:cxnSp>
        <p:nvCxnSpPr>
          <p:cNvPr id="10" name="Straight Connector 9">
            <a:extLst>
              <a:ext uri="{FF2B5EF4-FFF2-40B4-BE49-F238E27FC236}">
                <a16:creationId xmlns:a16="http://schemas.microsoft.com/office/drawing/2014/main" id="{314CF5EB-4962-6201-55DA-960373BAA87C}"/>
              </a:ext>
            </a:extLst>
          </p:cNvPr>
          <p:cNvCxnSpPr>
            <a:cxnSpLocks/>
          </p:cNvCxnSpPr>
          <p:nvPr/>
        </p:nvCxnSpPr>
        <p:spPr>
          <a:xfrm>
            <a:off x="4456981" y="1320207"/>
            <a:ext cx="0" cy="2951542"/>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diagram of a server&#10;&#10;Description automatically generated">
            <a:extLst>
              <a:ext uri="{FF2B5EF4-FFF2-40B4-BE49-F238E27FC236}">
                <a16:creationId xmlns:a16="http://schemas.microsoft.com/office/drawing/2014/main" id="{64BCDEE5-0EAE-4CD1-D082-42141FAB7577}"/>
              </a:ext>
            </a:extLst>
          </p:cNvPr>
          <p:cNvPicPr>
            <a:picLocks noChangeAspect="1"/>
          </p:cNvPicPr>
          <p:nvPr/>
        </p:nvPicPr>
        <p:blipFill>
          <a:blip r:embed="rId3"/>
          <a:stretch>
            <a:fillRect/>
          </a:stretch>
        </p:blipFill>
        <p:spPr>
          <a:xfrm>
            <a:off x="4572000" y="1506212"/>
            <a:ext cx="3844816" cy="2557332"/>
          </a:xfrm>
          <a:prstGeom prst="rect">
            <a:avLst/>
          </a:prstGeom>
        </p:spPr>
      </p:pic>
      <p:cxnSp>
        <p:nvCxnSpPr>
          <p:cNvPr id="2" name="Straight Connector 1">
            <a:extLst>
              <a:ext uri="{FF2B5EF4-FFF2-40B4-BE49-F238E27FC236}">
                <a16:creationId xmlns:a16="http://schemas.microsoft.com/office/drawing/2014/main" id="{3F28AA19-C192-491D-8624-B20D2CDBC98D}"/>
              </a:ext>
            </a:extLst>
          </p:cNvPr>
          <p:cNvCxnSpPr>
            <a:cxnSpLocks/>
          </p:cNvCxnSpPr>
          <p:nvPr/>
        </p:nvCxnSpPr>
        <p:spPr>
          <a:xfrm>
            <a:off x="800100" y="1718071"/>
            <a:ext cx="3656881"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2A91792-AD37-00B3-7B6E-F5E94A53DC83}"/>
              </a:ext>
            </a:extLst>
          </p:cNvPr>
          <p:cNvSpPr txBox="1"/>
          <p:nvPr/>
        </p:nvSpPr>
        <p:spPr>
          <a:xfrm>
            <a:off x="800100" y="1833759"/>
            <a:ext cx="3541861" cy="1708160"/>
          </a:xfrm>
          <a:prstGeom prst="rect">
            <a:avLst/>
          </a:prstGeom>
          <a:noFill/>
        </p:spPr>
        <p:txBody>
          <a:bodyPr wrap="square" rtlCol="0">
            <a:spAutoFit/>
          </a:bodyPr>
          <a:lstStyle/>
          <a:p>
            <a:pPr marL="285750" indent="-285750">
              <a:lnSpc>
                <a:spcPct val="130000"/>
              </a:lnSpc>
              <a:buFont typeface="Wingdings" panose="05000000000000000000" pitchFamily="2" charset="2"/>
              <a:buChar char="q"/>
            </a:pPr>
            <a:r>
              <a:rPr lang="vi-VN"/>
              <a:t>Vai trò chính của Worker node là môi trường để chạy các container mà người dùng yêu cầu, do vậy thành phần chính của worker node bao gồm: Kubelet, Kube-proxy, Docker.</a:t>
            </a:r>
          </a:p>
          <a:p>
            <a:endParaRPr lang="en-US"/>
          </a:p>
        </p:txBody>
      </p:sp>
    </p:spTree>
    <p:extLst>
      <p:ext uri="{BB962C8B-B14F-4D97-AF65-F5344CB8AC3E}">
        <p14:creationId xmlns:p14="http://schemas.microsoft.com/office/powerpoint/2010/main" val="2575353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up)">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84" name="Google Shape;484;p48"/>
          <p:cNvPicPr preferRelativeResize="0"/>
          <p:nvPr/>
        </p:nvPicPr>
        <p:blipFill rotWithShape="1">
          <a:blip r:embed="rId3">
            <a:alphaModFix amt="38000"/>
          </a:blip>
          <a:srcRect t="58031" b="6290"/>
          <a:stretch/>
        </p:blipFill>
        <p:spPr>
          <a:xfrm>
            <a:off x="4979675" y="4362450"/>
            <a:ext cx="3982800" cy="635000"/>
          </a:xfrm>
          <a:prstGeom prst="rect">
            <a:avLst/>
          </a:prstGeom>
          <a:noFill/>
          <a:ln>
            <a:noFill/>
          </a:ln>
        </p:spPr>
      </p:pic>
      <p:sp>
        <p:nvSpPr>
          <p:cNvPr id="25" name="TextBox 24">
            <a:extLst>
              <a:ext uri="{FF2B5EF4-FFF2-40B4-BE49-F238E27FC236}">
                <a16:creationId xmlns:a16="http://schemas.microsoft.com/office/drawing/2014/main" id="{BE42B2BF-7D8B-DBFE-92F9-6F442F3228AD}"/>
              </a:ext>
            </a:extLst>
          </p:cNvPr>
          <p:cNvSpPr txBox="1"/>
          <p:nvPr/>
        </p:nvSpPr>
        <p:spPr>
          <a:xfrm>
            <a:off x="2132409" y="465477"/>
            <a:ext cx="4879181" cy="553998"/>
          </a:xfrm>
          <a:prstGeom prst="rect">
            <a:avLst/>
          </a:prstGeom>
          <a:noFill/>
        </p:spPr>
        <p:txBody>
          <a:bodyPr wrap="square" rtlCol="0">
            <a:spAutoFit/>
          </a:bodyPr>
          <a:lstStyle/>
          <a:p>
            <a:pPr algn="ctr"/>
            <a:r>
              <a:rPr lang="vi-VN" sz="3000">
                <a:solidFill>
                  <a:schemeClr val="accent3">
                    <a:lumMod val="50000"/>
                  </a:schemeClr>
                </a:solidFill>
                <a:latin typeface="Calibri" panose="020F0502020204030204" pitchFamily="34" charset="0"/>
                <a:cs typeface="Calibri" panose="020F0502020204030204" pitchFamily="34" charset="0"/>
              </a:rPr>
              <a:t>Namespace</a:t>
            </a:r>
            <a:endParaRPr lang="en-US" sz="3000">
              <a:solidFill>
                <a:schemeClr val="accent3">
                  <a:lumMod val="50000"/>
                </a:schemeClr>
              </a:solidFill>
              <a:latin typeface="Calibri" panose="020F0502020204030204" pitchFamily="34" charset="0"/>
              <a:cs typeface="Calibri" panose="020F0502020204030204" pitchFamily="34" charset="0"/>
            </a:endParaRPr>
          </a:p>
        </p:txBody>
      </p:sp>
      <p:cxnSp>
        <p:nvCxnSpPr>
          <p:cNvPr id="26" name="Straight Connector 25">
            <a:extLst>
              <a:ext uri="{FF2B5EF4-FFF2-40B4-BE49-F238E27FC236}">
                <a16:creationId xmlns:a16="http://schemas.microsoft.com/office/drawing/2014/main" id="{E4373798-A345-F360-B67E-4B723AC95477}"/>
              </a:ext>
            </a:extLst>
          </p:cNvPr>
          <p:cNvCxnSpPr>
            <a:cxnSpLocks/>
          </p:cNvCxnSpPr>
          <p:nvPr/>
        </p:nvCxnSpPr>
        <p:spPr>
          <a:xfrm>
            <a:off x="4635575" y="1019475"/>
            <a:ext cx="0" cy="3538238"/>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73D8F9E-A499-77F3-A39C-85BF893A5C52}"/>
              </a:ext>
            </a:extLst>
          </p:cNvPr>
          <p:cNvSpPr txBox="1"/>
          <p:nvPr/>
        </p:nvSpPr>
        <p:spPr>
          <a:xfrm>
            <a:off x="712939" y="1070522"/>
            <a:ext cx="3795485" cy="319113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vi-VN" sz="1300">
                <a:solidFill>
                  <a:schemeClr val="accent3">
                    <a:lumMod val="50000"/>
                  </a:schemeClr>
                </a:solidFill>
                <a:latin typeface="+mn-lt"/>
                <a:ea typeface="Times New Roman" panose="02020603050405020304" pitchFamily="18" charset="0"/>
                <a:cs typeface="Calibri" panose="020F0502020204030204" pitchFamily="34" charset="0"/>
              </a:rPr>
              <a:t>Đ</a:t>
            </a:r>
            <a:r>
              <a:rPr lang="en-US" sz="1300">
                <a:solidFill>
                  <a:schemeClr val="accent3">
                    <a:lumMod val="50000"/>
                  </a:schemeClr>
                </a:solidFill>
                <a:effectLst/>
                <a:latin typeface="+mn-lt"/>
                <a:ea typeface="Times New Roman" panose="02020603050405020304" pitchFamily="18" charset="0"/>
                <a:cs typeface="Calibri" panose="020F0502020204030204" pitchFamily="34" charset="0"/>
              </a:rPr>
              <a:t>ược thiết kế để sử dụng trong môi trường có nhiều người dùng trải rộng trên nhiều team hoặc nhiều project khác nhau. </a:t>
            </a:r>
            <a:endParaRPr lang="vi-VN" sz="1300">
              <a:solidFill>
                <a:schemeClr val="accent3">
                  <a:lumMod val="50000"/>
                </a:schemeClr>
              </a:solidFill>
              <a:effectLst/>
              <a:latin typeface="+mn-lt"/>
              <a:ea typeface="Times New Roman" panose="02020603050405020304" pitchFamily="18" charset="0"/>
              <a:cs typeface="Calibri" panose="020F0502020204030204" pitchFamily="34" charset="0"/>
            </a:endParaRPr>
          </a:p>
          <a:p>
            <a:pPr marL="285750" indent="-285750">
              <a:lnSpc>
                <a:spcPct val="120000"/>
              </a:lnSpc>
              <a:buFont typeface="Arial" panose="020B0604020202020204" pitchFamily="34" charset="0"/>
              <a:buChar char="•"/>
            </a:pPr>
            <a:r>
              <a:rPr lang="vi-VN" sz="1300">
                <a:solidFill>
                  <a:schemeClr val="accent3">
                    <a:lumMod val="50000"/>
                  </a:schemeClr>
                </a:solidFill>
                <a:latin typeface="+mn-lt"/>
                <a:cs typeface="Calibri" panose="020F0502020204030204" pitchFamily="34" charset="0"/>
              </a:rPr>
              <a:t>Cung cấp một phạm vi cho các đối tượng tài nguyên Kubernetes. </a:t>
            </a:r>
          </a:p>
          <a:p>
            <a:pPr marL="285750" indent="-285750">
              <a:lnSpc>
                <a:spcPct val="120000"/>
              </a:lnSpc>
              <a:buFont typeface="Arial" panose="020B0604020202020204" pitchFamily="34" charset="0"/>
              <a:buChar char="•"/>
            </a:pPr>
            <a:r>
              <a:rPr lang="en-US" sz="1300">
                <a:solidFill>
                  <a:schemeClr val="accent3">
                    <a:lumMod val="50000"/>
                  </a:schemeClr>
                </a:solidFill>
                <a:latin typeface="+mn-lt"/>
                <a:cs typeface="Calibri" panose="020F0502020204030204" pitchFamily="34" charset="0"/>
              </a:rPr>
              <a:t>Mỗi tài nguyên Kubernetes chỉ có thể nằm trong một namespace.</a:t>
            </a:r>
            <a:endParaRPr lang="vi-VN" sz="1300">
              <a:solidFill>
                <a:schemeClr val="accent3">
                  <a:lumMod val="50000"/>
                </a:schemeClr>
              </a:solidFill>
              <a:latin typeface="+mn-lt"/>
              <a:cs typeface="Calibri" panose="020F0502020204030204" pitchFamily="34" charset="0"/>
            </a:endParaRPr>
          </a:p>
          <a:p>
            <a:pPr marL="285750" indent="-285750">
              <a:lnSpc>
                <a:spcPct val="120000"/>
              </a:lnSpc>
              <a:buFont typeface="Arial" panose="020B0604020202020204" pitchFamily="34" charset="0"/>
              <a:buChar char="•"/>
            </a:pPr>
            <a:r>
              <a:rPr lang="en-US" sz="1300">
                <a:solidFill>
                  <a:schemeClr val="accent3">
                    <a:lumMod val="50000"/>
                  </a:schemeClr>
                </a:solidFill>
                <a:latin typeface="+mn-lt"/>
                <a:cs typeface="Calibri" panose="020F0502020204030204" pitchFamily="34" charset="0"/>
              </a:rPr>
              <a:t>Tên của các tài nguyên Kubernetes chỉ cần là duy nhất trong một namespace duy nhất.</a:t>
            </a:r>
            <a:endParaRPr lang="vi-VN" sz="1300">
              <a:solidFill>
                <a:schemeClr val="accent3">
                  <a:lumMod val="50000"/>
                </a:schemeClr>
              </a:solidFill>
              <a:latin typeface="+mn-lt"/>
              <a:cs typeface="Calibri" panose="020F0502020204030204" pitchFamily="34" charset="0"/>
            </a:endParaRPr>
          </a:p>
          <a:p>
            <a:pPr marL="285750" indent="-285750">
              <a:lnSpc>
                <a:spcPct val="120000"/>
              </a:lnSpc>
              <a:buFont typeface="Arial" panose="020B0604020202020204" pitchFamily="34" charset="0"/>
              <a:buChar char="•"/>
            </a:pPr>
            <a:r>
              <a:rPr lang="en-US" sz="1300">
                <a:solidFill>
                  <a:schemeClr val="accent3">
                    <a:lumMod val="50000"/>
                  </a:schemeClr>
                </a:solidFill>
                <a:latin typeface="+mn-lt"/>
                <a:cs typeface="Calibri" panose="020F0502020204030204" pitchFamily="34" charset="0"/>
              </a:rPr>
              <a:t>Các namespace khác nhau có thể có các tài nguyên có cùng tên.</a:t>
            </a:r>
            <a:endParaRPr lang="vi-VN" sz="1300">
              <a:solidFill>
                <a:schemeClr val="accent3">
                  <a:lumMod val="50000"/>
                </a:schemeClr>
              </a:solidFill>
              <a:latin typeface="+mn-lt"/>
              <a:cs typeface="Calibri" panose="020F0502020204030204" pitchFamily="34" charset="0"/>
            </a:endParaRPr>
          </a:p>
          <a:p>
            <a:pPr marL="285750" indent="-285750">
              <a:lnSpc>
                <a:spcPct val="120000"/>
              </a:lnSpc>
              <a:buFont typeface="Arial" panose="020B0604020202020204" pitchFamily="34" charset="0"/>
              <a:buChar char="•"/>
            </a:pPr>
            <a:r>
              <a:rPr lang="vi-VN" sz="1300">
                <a:solidFill>
                  <a:schemeClr val="accent3">
                    <a:lumMod val="50000"/>
                  </a:schemeClr>
                </a:solidFill>
                <a:latin typeface="+mn-lt"/>
                <a:cs typeface="Calibri" panose="020F0502020204030204" pitchFamily="34" charset="0"/>
              </a:rPr>
              <a:t>Tên của các namespace phải khác nhau và chúng không thể được lồng vào nhau.</a:t>
            </a:r>
            <a:endParaRPr lang="en-US" sz="1300">
              <a:solidFill>
                <a:schemeClr val="accent3">
                  <a:lumMod val="50000"/>
                </a:schemeClr>
              </a:solidFill>
              <a:latin typeface="+mn-lt"/>
              <a:cs typeface="Calibri" panose="020F0502020204030204" pitchFamily="34" charset="0"/>
            </a:endParaRPr>
          </a:p>
        </p:txBody>
      </p:sp>
      <p:pic>
        <p:nvPicPr>
          <p:cNvPr id="9" name="Picture 8">
            <a:extLst>
              <a:ext uri="{FF2B5EF4-FFF2-40B4-BE49-F238E27FC236}">
                <a16:creationId xmlns:a16="http://schemas.microsoft.com/office/drawing/2014/main" id="{35FDE9C3-1AED-D2A8-B47C-DF4A44657D7F}"/>
              </a:ext>
            </a:extLst>
          </p:cNvPr>
          <p:cNvPicPr>
            <a:picLocks noChangeAspect="1"/>
          </p:cNvPicPr>
          <p:nvPr/>
        </p:nvPicPr>
        <p:blipFill>
          <a:blip r:embed="rId4"/>
          <a:stretch>
            <a:fillRect/>
          </a:stretch>
        </p:blipFill>
        <p:spPr>
          <a:xfrm>
            <a:off x="4688852" y="1388744"/>
            <a:ext cx="4190997" cy="2497456"/>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wipe(up)">
                                      <p:cBhvr>
                                        <p:cTn id="12" dur="500"/>
                                        <p:tgtEl>
                                          <p:spTgt spid="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
                                            <p:txEl>
                                              <p:pRg st="1" end="1"/>
                                            </p:txEl>
                                          </p:spTgt>
                                        </p:tgtEl>
                                        <p:attrNameLst>
                                          <p:attrName>style.visibility</p:attrName>
                                        </p:attrNameLst>
                                      </p:cBhvr>
                                      <p:to>
                                        <p:strVal val="visible"/>
                                      </p:to>
                                    </p:set>
                                    <p:animEffect transition="in" filter="wipe(up)">
                                      <p:cBhvr>
                                        <p:cTn id="17" dur="500"/>
                                        <p:tgtEl>
                                          <p:spTgt spid="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
                                            <p:txEl>
                                              <p:pRg st="2" end="2"/>
                                            </p:txEl>
                                          </p:spTgt>
                                        </p:tgtEl>
                                        <p:attrNameLst>
                                          <p:attrName>style.visibility</p:attrName>
                                        </p:attrNameLst>
                                      </p:cBhvr>
                                      <p:to>
                                        <p:strVal val="visible"/>
                                      </p:to>
                                    </p:set>
                                    <p:animEffect transition="in" filter="wipe(up)">
                                      <p:cBhvr>
                                        <p:cTn id="22" dur="500"/>
                                        <p:tgtEl>
                                          <p:spTgt spid="3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2">
                                            <p:txEl>
                                              <p:pRg st="3" end="3"/>
                                            </p:txEl>
                                          </p:spTgt>
                                        </p:tgtEl>
                                        <p:attrNameLst>
                                          <p:attrName>style.visibility</p:attrName>
                                        </p:attrNameLst>
                                      </p:cBhvr>
                                      <p:to>
                                        <p:strVal val="visible"/>
                                      </p:to>
                                    </p:set>
                                    <p:animEffect transition="in" filter="wipe(up)">
                                      <p:cBhvr>
                                        <p:cTn id="27" dur="500"/>
                                        <p:tgtEl>
                                          <p:spTgt spid="3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xEl>
                                              <p:pRg st="4" end="4"/>
                                            </p:txEl>
                                          </p:spTgt>
                                        </p:tgtEl>
                                        <p:attrNameLst>
                                          <p:attrName>style.visibility</p:attrName>
                                        </p:attrNameLst>
                                      </p:cBhvr>
                                      <p:to>
                                        <p:strVal val="visible"/>
                                      </p:to>
                                    </p:set>
                                    <p:animEffect transition="in" filter="wipe(up)">
                                      <p:cBhvr>
                                        <p:cTn id="32" dur="500"/>
                                        <p:tgtEl>
                                          <p:spTgt spid="3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2">
                                            <p:txEl>
                                              <p:pRg st="5" end="5"/>
                                            </p:txEl>
                                          </p:spTgt>
                                        </p:tgtEl>
                                        <p:attrNameLst>
                                          <p:attrName>style.visibility</p:attrName>
                                        </p:attrNameLst>
                                      </p:cBhvr>
                                      <p:to>
                                        <p:strVal val="visible"/>
                                      </p:to>
                                    </p:set>
                                    <p:animEffect transition="in" filter="wipe(up)">
                                      <p:cBhvr>
                                        <p:cTn id="37" dur="500"/>
                                        <p:tgtEl>
                                          <p:spTgt spid="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0" name="Google Shape;640;p59"/>
          <p:cNvSpPr/>
          <p:nvPr/>
        </p:nvSpPr>
        <p:spPr>
          <a:xfrm>
            <a:off x="178594" y="4242938"/>
            <a:ext cx="5071900" cy="599975"/>
          </a:xfrm>
          <a:custGeom>
            <a:avLst/>
            <a:gdLst/>
            <a:ahLst/>
            <a:cxnLst/>
            <a:rect l="l" t="t" r="r" b="b"/>
            <a:pathLst>
              <a:path w="202876" h="23999" extrusionOk="0">
                <a:moveTo>
                  <a:pt x="0" y="0"/>
                </a:moveTo>
                <a:lnTo>
                  <a:pt x="18647" y="18648"/>
                </a:lnTo>
                <a:lnTo>
                  <a:pt x="57964" y="18648"/>
                </a:lnTo>
                <a:lnTo>
                  <a:pt x="67233" y="23999"/>
                </a:lnTo>
                <a:lnTo>
                  <a:pt x="97731" y="23999"/>
                </a:lnTo>
                <a:lnTo>
                  <a:pt x="107773" y="18201"/>
                </a:lnTo>
                <a:lnTo>
                  <a:pt x="202876" y="18201"/>
                </a:lnTo>
              </a:path>
            </a:pathLst>
          </a:custGeom>
          <a:noFill/>
          <a:ln w="9525" cap="flat" cmpd="sng">
            <a:solidFill>
              <a:schemeClr val="lt2"/>
            </a:solidFill>
            <a:prstDash val="solid"/>
            <a:round/>
            <a:headEnd type="none" w="med" len="med"/>
            <a:tailEnd type="oval" w="med" len="med"/>
          </a:ln>
        </p:spPr>
        <p:txBody>
          <a:bodyPr/>
          <a:lstStyle/>
          <a:p>
            <a:endParaRPr lang="en-US"/>
          </a:p>
        </p:txBody>
      </p:sp>
      <p:sp>
        <p:nvSpPr>
          <p:cNvPr id="2" name="Rectangle: Rounded Corners 1">
            <a:extLst>
              <a:ext uri="{FF2B5EF4-FFF2-40B4-BE49-F238E27FC236}">
                <a16:creationId xmlns:a16="http://schemas.microsoft.com/office/drawing/2014/main" id="{C8CF3334-DC1E-7243-164A-50A9C50BB7B3}"/>
              </a:ext>
            </a:extLst>
          </p:cNvPr>
          <p:cNvSpPr/>
          <p:nvPr/>
        </p:nvSpPr>
        <p:spPr>
          <a:xfrm>
            <a:off x="737592" y="525066"/>
            <a:ext cx="7668816" cy="4093368"/>
          </a:xfrm>
          <a:prstGeom prst="round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E10AE5-50BF-F249-41A0-799B2DBB4777}"/>
              </a:ext>
            </a:extLst>
          </p:cNvPr>
          <p:cNvSpPr txBox="1"/>
          <p:nvPr/>
        </p:nvSpPr>
        <p:spPr>
          <a:xfrm>
            <a:off x="3243262" y="678656"/>
            <a:ext cx="2657475" cy="553998"/>
          </a:xfrm>
          <a:prstGeom prst="rect">
            <a:avLst/>
          </a:prstGeom>
          <a:noFill/>
        </p:spPr>
        <p:txBody>
          <a:bodyPr wrap="square" rtlCol="0">
            <a:spAutoFit/>
          </a:bodyPr>
          <a:lstStyle/>
          <a:p>
            <a:pPr algn="ctr"/>
            <a:r>
              <a:rPr lang="en-US" sz="3000">
                <a:latin typeface="Calibri" panose="020F0502020204030204" pitchFamily="34" charset="0"/>
                <a:cs typeface="Calibri" panose="020F0502020204030204" pitchFamily="34" charset="0"/>
              </a:rPr>
              <a:t>ReplicaSet</a:t>
            </a:r>
          </a:p>
        </p:txBody>
      </p:sp>
      <p:pic>
        <p:nvPicPr>
          <p:cNvPr id="4" name="Picture 3" descr="A diagram of a device&#10;&#10;Description automatically generated">
            <a:extLst>
              <a:ext uri="{FF2B5EF4-FFF2-40B4-BE49-F238E27FC236}">
                <a16:creationId xmlns:a16="http://schemas.microsoft.com/office/drawing/2014/main" id="{EA258D1D-5B68-F70A-CBEB-701A6C2FE0C3}"/>
              </a:ext>
            </a:extLst>
          </p:cNvPr>
          <p:cNvPicPr>
            <a:picLocks noChangeAspect="1"/>
          </p:cNvPicPr>
          <p:nvPr/>
        </p:nvPicPr>
        <p:blipFill>
          <a:blip r:embed="rId3"/>
          <a:stretch>
            <a:fillRect/>
          </a:stretch>
        </p:blipFill>
        <p:spPr>
          <a:xfrm>
            <a:off x="4596937" y="1884505"/>
            <a:ext cx="3684522" cy="1525736"/>
          </a:xfrm>
          <a:prstGeom prst="rect">
            <a:avLst/>
          </a:prstGeom>
        </p:spPr>
      </p:pic>
      <p:cxnSp>
        <p:nvCxnSpPr>
          <p:cNvPr id="6" name="Straight Connector 5">
            <a:extLst>
              <a:ext uri="{FF2B5EF4-FFF2-40B4-BE49-F238E27FC236}">
                <a16:creationId xmlns:a16="http://schemas.microsoft.com/office/drawing/2014/main" id="{1A694EA1-A0CA-8D19-5783-D3BB4DB51246}"/>
              </a:ext>
            </a:extLst>
          </p:cNvPr>
          <p:cNvCxnSpPr>
            <a:cxnSpLocks/>
          </p:cNvCxnSpPr>
          <p:nvPr/>
        </p:nvCxnSpPr>
        <p:spPr>
          <a:xfrm>
            <a:off x="4471987" y="1232654"/>
            <a:ext cx="0" cy="3132177"/>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D7E942-1B2F-62CC-7851-8CA887BA44C2}"/>
              </a:ext>
            </a:extLst>
          </p:cNvPr>
          <p:cNvSpPr txBox="1"/>
          <p:nvPr/>
        </p:nvSpPr>
        <p:spPr>
          <a:xfrm>
            <a:off x="956830" y="1382296"/>
            <a:ext cx="3362460" cy="271099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sz="1300">
                <a:solidFill>
                  <a:schemeClr val="accent3">
                    <a:lumMod val="50000"/>
                  </a:schemeClr>
                </a:solidFill>
                <a:effectLst/>
                <a:latin typeface="+mn-lt"/>
                <a:ea typeface="Times New Roman" panose="02020603050405020304" pitchFamily="18" charset="0"/>
              </a:rPr>
              <a:t>ReplicaSet là một tài nguyên trên K8S có mục đích là để duy trì một trạng thái ổn định của một bộ các Pod ở một thời điểm nhất định. </a:t>
            </a:r>
          </a:p>
          <a:p>
            <a:pPr marL="285750" indent="-285750">
              <a:lnSpc>
                <a:spcPct val="120000"/>
              </a:lnSpc>
              <a:buFont typeface="Arial" panose="020B0604020202020204" pitchFamily="34" charset="0"/>
              <a:buChar char="•"/>
            </a:pPr>
            <a:r>
              <a:rPr lang="en-US" sz="1300">
                <a:solidFill>
                  <a:schemeClr val="accent3">
                    <a:lumMod val="50000"/>
                  </a:schemeClr>
                </a:solidFill>
                <a:latin typeface="+mn-lt"/>
              </a:rPr>
              <a:t>ReplicaSet có 2 thành phần quan trọng là “thông tin cấu hình của Pod” và “số lượng Pod” mong muốn. </a:t>
            </a:r>
          </a:p>
          <a:p>
            <a:pPr marL="285750" indent="-285750">
              <a:lnSpc>
                <a:spcPct val="120000"/>
              </a:lnSpc>
              <a:buFont typeface="Arial" panose="020B0604020202020204" pitchFamily="34" charset="0"/>
              <a:buChar char="•"/>
            </a:pPr>
            <a:r>
              <a:rPr lang="vi-VN" sz="1300">
                <a:solidFill>
                  <a:schemeClr val="accent3">
                    <a:lumMod val="50000"/>
                  </a:schemeClr>
                </a:solidFill>
                <a:latin typeface="+mn-lt"/>
              </a:rPr>
              <a:t>ReplicaSet Controller sẽ làm nhiệm vụ đảm bảo số lượng Pod được khai báo trong ReplicaSet này luôn đảm bảo đúng bằng số lượng Pod mong muốn.</a:t>
            </a:r>
            <a:endParaRPr lang="en-US" sz="1300">
              <a:solidFill>
                <a:schemeClr val="accent3">
                  <a:lumMod val="50000"/>
                </a:schemeClr>
              </a:solidFill>
              <a:latin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up)">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up)">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0">
                                            <p:txEl>
                                              <p:pRg st="1" end="1"/>
                                            </p:txEl>
                                          </p:spTgt>
                                        </p:tgtEl>
                                      </p:cBhvr>
                                    </p:animEffect>
                                    <p:set>
                                      <p:cBhvr>
                                        <p:cTn id="27" dur="1" fill="hold">
                                          <p:stCondLst>
                                            <p:cond delay="499"/>
                                          </p:stCondLst>
                                        </p:cTn>
                                        <p:tgtEl>
                                          <p:spTgt spid="10">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0">
                                            <p:txEl>
                                              <p:pRg st="2" end="2"/>
                                            </p:txEl>
                                          </p:spTgt>
                                        </p:tgtEl>
                                      </p:cBhvr>
                                    </p:animEffect>
                                    <p:set>
                                      <p:cBhvr>
                                        <p:cTn id="30" dur="1" fill="hold">
                                          <p:stCondLst>
                                            <p:cond delay="499"/>
                                          </p:stCondLst>
                                        </p:cTn>
                                        <p:tgtEl>
                                          <p:spTgt spid="10">
                                            <p:txEl>
                                              <p:pRg st="2" end="2"/>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0">
                                            <p:txEl>
                                              <p:pRg st="0" end="0"/>
                                            </p:txEl>
                                          </p:spTgt>
                                        </p:tgtEl>
                                      </p:cBhvr>
                                    </p:animEffect>
                                    <p:set>
                                      <p:cBhvr>
                                        <p:cTn id="33" dur="1" fill="hold">
                                          <p:stCondLst>
                                            <p:cond delay="499"/>
                                          </p:stCondLst>
                                        </p:cTn>
                                        <p:tgtEl>
                                          <p:spTgt spid="10">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3">
          <a:extLst>
            <a:ext uri="{FF2B5EF4-FFF2-40B4-BE49-F238E27FC236}">
              <a16:creationId xmlns:a16="http://schemas.microsoft.com/office/drawing/2014/main" id="{0291C2DE-9721-FBDC-E380-28DFF93AB63E}"/>
            </a:ext>
          </a:extLst>
        </p:cNvPr>
        <p:cNvGrpSpPr/>
        <p:nvPr/>
      </p:nvGrpSpPr>
      <p:grpSpPr>
        <a:xfrm>
          <a:off x="0" y="0"/>
          <a:ext cx="0" cy="0"/>
          <a:chOff x="0" y="0"/>
          <a:chExt cx="0" cy="0"/>
        </a:xfrm>
      </p:grpSpPr>
      <p:sp>
        <p:nvSpPr>
          <p:cNvPr id="640" name="Google Shape;640;p59">
            <a:extLst>
              <a:ext uri="{FF2B5EF4-FFF2-40B4-BE49-F238E27FC236}">
                <a16:creationId xmlns:a16="http://schemas.microsoft.com/office/drawing/2014/main" id="{F9030CAB-EA1C-268B-719A-88C3AA56B900}"/>
              </a:ext>
            </a:extLst>
          </p:cNvPr>
          <p:cNvSpPr/>
          <p:nvPr/>
        </p:nvSpPr>
        <p:spPr>
          <a:xfrm>
            <a:off x="178594" y="4242938"/>
            <a:ext cx="5071900" cy="599975"/>
          </a:xfrm>
          <a:custGeom>
            <a:avLst/>
            <a:gdLst/>
            <a:ahLst/>
            <a:cxnLst/>
            <a:rect l="l" t="t" r="r" b="b"/>
            <a:pathLst>
              <a:path w="202876" h="23999" extrusionOk="0">
                <a:moveTo>
                  <a:pt x="0" y="0"/>
                </a:moveTo>
                <a:lnTo>
                  <a:pt x="18647" y="18648"/>
                </a:lnTo>
                <a:lnTo>
                  <a:pt x="57964" y="18648"/>
                </a:lnTo>
                <a:lnTo>
                  <a:pt x="67233" y="23999"/>
                </a:lnTo>
                <a:lnTo>
                  <a:pt x="97731" y="23999"/>
                </a:lnTo>
                <a:lnTo>
                  <a:pt x="107773" y="18201"/>
                </a:lnTo>
                <a:lnTo>
                  <a:pt x="202876" y="18201"/>
                </a:lnTo>
              </a:path>
            </a:pathLst>
          </a:custGeom>
          <a:noFill/>
          <a:ln w="9525" cap="flat" cmpd="sng">
            <a:solidFill>
              <a:schemeClr val="lt2"/>
            </a:solidFill>
            <a:prstDash val="solid"/>
            <a:round/>
            <a:headEnd type="none" w="med" len="med"/>
            <a:tailEnd type="oval" w="med" len="med"/>
          </a:ln>
        </p:spPr>
        <p:txBody>
          <a:bodyPr/>
          <a:lstStyle/>
          <a:p>
            <a:endParaRPr lang="en-US"/>
          </a:p>
        </p:txBody>
      </p:sp>
      <p:sp>
        <p:nvSpPr>
          <p:cNvPr id="2" name="Rectangle: Rounded Corners 1">
            <a:extLst>
              <a:ext uri="{FF2B5EF4-FFF2-40B4-BE49-F238E27FC236}">
                <a16:creationId xmlns:a16="http://schemas.microsoft.com/office/drawing/2014/main" id="{8C9E0ED0-636D-3988-90FC-0A2FADE64463}"/>
              </a:ext>
            </a:extLst>
          </p:cNvPr>
          <p:cNvSpPr/>
          <p:nvPr/>
        </p:nvSpPr>
        <p:spPr>
          <a:xfrm>
            <a:off x="737592" y="525066"/>
            <a:ext cx="7668816" cy="4093368"/>
          </a:xfrm>
          <a:prstGeom prst="roundRect">
            <a:avLst/>
          </a:prstGeom>
          <a:solidFill>
            <a:schemeClr val="bg1"/>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FE8F38-67E7-11FB-C0EB-47F165E86138}"/>
              </a:ext>
            </a:extLst>
          </p:cNvPr>
          <p:cNvSpPr txBox="1"/>
          <p:nvPr/>
        </p:nvSpPr>
        <p:spPr>
          <a:xfrm>
            <a:off x="3243262" y="678656"/>
            <a:ext cx="2657475" cy="553998"/>
          </a:xfrm>
          <a:prstGeom prst="rect">
            <a:avLst/>
          </a:prstGeom>
          <a:noFill/>
        </p:spPr>
        <p:txBody>
          <a:bodyPr wrap="square" rtlCol="0">
            <a:spAutoFit/>
          </a:bodyPr>
          <a:lstStyle/>
          <a:p>
            <a:pPr algn="ctr"/>
            <a:r>
              <a:rPr lang="en-US" sz="3000">
                <a:latin typeface="Calibri" panose="020F0502020204030204" pitchFamily="34" charset="0"/>
                <a:cs typeface="Calibri" panose="020F0502020204030204" pitchFamily="34" charset="0"/>
              </a:rPr>
              <a:t>ReplicaSet</a:t>
            </a:r>
          </a:p>
        </p:txBody>
      </p:sp>
      <p:cxnSp>
        <p:nvCxnSpPr>
          <p:cNvPr id="6" name="Straight Connector 5">
            <a:extLst>
              <a:ext uri="{FF2B5EF4-FFF2-40B4-BE49-F238E27FC236}">
                <a16:creationId xmlns:a16="http://schemas.microsoft.com/office/drawing/2014/main" id="{0D5B8714-2B89-D7A0-08F6-FE4A6064E393}"/>
              </a:ext>
            </a:extLst>
          </p:cNvPr>
          <p:cNvCxnSpPr>
            <a:cxnSpLocks/>
          </p:cNvCxnSpPr>
          <p:nvPr/>
        </p:nvCxnSpPr>
        <p:spPr>
          <a:xfrm>
            <a:off x="4471987" y="1232654"/>
            <a:ext cx="0" cy="30678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D331AA2-1268-8852-29CB-E419EA223754}"/>
              </a:ext>
            </a:extLst>
          </p:cNvPr>
          <p:cNvSpPr txBox="1"/>
          <p:nvPr/>
        </p:nvSpPr>
        <p:spPr>
          <a:xfrm>
            <a:off x="1189355" y="1517177"/>
            <a:ext cx="3050377" cy="2634567"/>
          </a:xfrm>
          <a:prstGeom prst="rect">
            <a:avLst/>
          </a:prstGeom>
          <a:noFill/>
        </p:spPr>
        <p:txBody>
          <a:bodyPr wrap="square" rtlCol="0">
            <a:spAutoFit/>
          </a:bodyPr>
          <a:lstStyle/>
          <a:p>
            <a:pPr>
              <a:lnSpc>
                <a:spcPct val="120000"/>
              </a:lnSpc>
            </a:pPr>
            <a:r>
              <a:rPr lang="vi-VN">
                <a:solidFill>
                  <a:schemeClr val="accent3">
                    <a:lumMod val="50000"/>
                  </a:schemeClr>
                </a:solidFill>
              </a:rPr>
              <a:t>Công dụng của ReplicaSet:</a:t>
            </a:r>
          </a:p>
          <a:p>
            <a:pPr marL="285750" indent="-285750">
              <a:lnSpc>
                <a:spcPct val="120000"/>
              </a:lnSpc>
              <a:buFont typeface="Arial" panose="020B0604020202020204" pitchFamily="34" charset="0"/>
              <a:buChar char="•"/>
            </a:pPr>
            <a:r>
              <a:rPr lang="vi-VN">
                <a:solidFill>
                  <a:schemeClr val="accent3">
                    <a:lumMod val="50000"/>
                  </a:schemeClr>
                </a:solidFill>
              </a:rPr>
              <a:t>Đảm bảo số lượng Pod luôn đúng.</a:t>
            </a:r>
          </a:p>
          <a:p>
            <a:pPr marL="285750" indent="-285750">
              <a:lnSpc>
                <a:spcPct val="120000"/>
              </a:lnSpc>
              <a:buFont typeface="Arial" panose="020B0604020202020204" pitchFamily="34" charset="0"/>
              <a:buChar char="•"/>
            </a:pPr>
            <a:r>
              <a:rPr lang="en-US">
                <a:solidFill>
                  <a:schemeClr val="accent3">
                    <a:lumMod val="50000"/>
                  </a:schemeClr>
                </a:solidFill>
              </a:rPr>
              <a:t>Tự động sửa chữa khi xảy ra </a:t>
            </a:r>
            <a:r>
              <a:rPr lang="vi-VN">
                <a:solidFill>
                  <a:schemeClr val="accent3">
                    <a:lumMod val="50000"/>
                  </a:schemeClr>
                </a:solidFill>
              </a:rPr>
              <a:t>lỗi.</a:t>
            </a:r>
          </a:p>
          <a:p>
            <a:pPr marL="285750" indent="-285750">
              <a:lnSpc>
                <a:spcPct val="120000"/>
              </a:lnSpc>
              <a:buFont typeface="Arial" panose="020B0604020202020204" pitchFamily="34" charset="0"/>
              <a:buChar char="•"/>
            </a:pPr>
            <a:r>
              <a:rPr lang="en-US">
                <a:solidFill>
                  <a:schemeClr val="accent3">
                    <a:lumMod val="50000"/>
                  </a:schemeClr>
                </a:solidFill>
              </a:rPr>
              <a:t>Hỗ trợ khả năng mở rộng dễ </a:t>
            </a:r>
            <a:r>
              <a:rPr lang="vi-VN">
                <a:solidFill>
                  <a:schemeClr val="accent3">
                    <a:lumMod val="50000"/>
                  </a:schemeClr>
                </a:solidFill>
              </a:rPr>
              <a:t>dàng.</a:t>
            </a:r>
          </a:p>
          <a:p>
            <a:pPr marL="285750" indent="-285750">
              <a:lnSpc>
                <a:spcPct val="120000"/>
              </a:lnSpc>
              <a:buFont typeface="Arial" panose="020B0604020202020204" pitchFamily="34" charset="0"/>
              <a:buChar char="•"/>
            </a:pPr>
            <a:r>
              <a:rPr lang="en-US">
                <a:solidFill>
                  <a:schemeClr val="accent3">
                    <a:lumMod val="50000"/>
                  </a:schemeClr>
                </a:solidFill>
              </a:rPr>
              <a:t>Quản lý tập hợp Pod dựa trên </a:t>
            </a:r>
            <a:r>
              <a:rPr lang="vi-VN">
                <a:solidFill>
                  <a:schemeClr val="accent3">
                    <a:lumMod val="50000"/>
                  </a:schemeClr>
                </a:solidFill>
              </a:rPr>
              <a:t>nhãn.</a:t>
            </a:r>
          </a:p>
          <a:p>
            <a:pPr marL="285750" indent="-285750">
              <a:lnSpc>
                <a:spcPct val="120000"/>
              </a:lnSpc>
              <a:buFont typeface="Arial" panose="020B0604020202020204" pitchFamily="34" charset="0"/>
              <a:buChar char="•"/>
            </a:pPr>
            <a:r>
              <a:rPr lang="en-US">
                <a:solidFill>
                  <a:schemeClr val="accent3">
                    <a:lumMod val="50000"/>
                  </a:schemeClr>
                </a:solidFill>
              </a:rPr>
              <a:t>Tích hợp tốt với </a:t>
            </a:r>
            <a:r>
              <a:rPr lang="vi-VN">
                <a:solidFill>
                  <a:schemeClr val="accent3">
                    <a:lumMod val="50000"/>
                  </a:schemeClr>
                </a:solidFill>
              </a:rPr>
              <a:t>Deployment.</a:t>
            </a:r>
          </a:p>
          <a:p>
            <a:endParaRPr lang="en-US"/>
          </a:p>
        </p:txBody>
      </p:sp>
      <p:pic>
        <p:nvPicPr>
          <p:cNvPr id="8" name="Picture 7" descr="A diagram of a device&#10;&#10;Description automatically generated">
            <a:extLst>
              <a:ext uri="{FF2B5EF4-FFF2-40B4-BE49-F238E27FC236}">
                <a16:creationId xmlns:a16="http://schemas.microsoft.com/office/drawing/2014/main" id="{36A3A78F-B35C-163F-B181-EDB63CDF60DD}"/>
              </a:ext>
            </a:extLst>
          </p:cNvPr>
          <p:cNvPicPr>
            <a:picLocks noChangeAspect="1"/>
          </p:cNvPicPr>
          <p:nvPr/>
        </p:nvPicPr>
        <p:blipFill>
          <a:blip r:embed="rId3"/>
          <a:stretch>
            <a:fillRect/>
          </a:stretch>
        </p:blipFill>
        <p:spPr>
          <a:xfrm>
            <a:off x="4596937" y="1884505"/>
            <a:ext cx="3684522" cy="1525736"/>
          </a:xfrm>
          <a:prstGeom prst="rect">
            <a:avLst/>
          </a:prstGeom>
        </p:spPr>
      </p:pic>
      <p:cxnSp>
        <p:nvCxnSpPr>
          <p:cNvPr id="9" name="Straight Connector 8">
            <a:extLst>
              <a:ext uri="{FF2B5EF4-FFF2-40B4-BE49-F238E27FC236}">
                <a16:creationId xmlns:a16="http://schemas.microsoft.com/office/drawing/2014/main" id="{6711159B-6EC6-8D13-0931-EC02AD3979CA}"/>
              </a:ext>
            </a:extLst>
          </p:cNvPr>
          <p:cNvCxnSpPr>
            <a:cxnSpLocks/>
          </p:cNvCxnSpPr>
          <p:nvPr/>
        </p:nvCxnSpPr>
        <p:spPr>
          <a:xfrm>
            <a:off x="4471987" y="1232654"/>
            <a:ext cx="0" cy="3132177"/>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929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F444CEA5-E520-4AFE-1808-5B710E7C9937}"/>
              </a:ext>
            </a:extLst>
          </p:cNvPr>
          <p:cNvSpPr/>
          <p:nvPr/>
        </p:nvSpPr>
        <p:spPr>
          <a:xfrm>
            <a:off x="642938" y="542925"/>
            <a:ext cx="7908131" cy="4029075"/>
          </a:xfrm>
          <a:prstGeom prst="snip1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DF3F71B-0F47-A79C-5555-7AAA51BC277C}"/>
              </a:ext>
            </a:extLst>
          </p:cNvPr>
          <p:cNvSpPr txBox="1"/>
          <p:nvPr/>
        </p:nvSpPr>
        <p:spPr>
          <a:xfrm>
            <a:off x="792956" y="628650"/>
            <a:ext cx="3100387"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Deployment</a:t>
            </a:r>
            <a:endParaRPr lang="en-US" sz="3000">
              <a:solidFill>
                <a:schemeClr val="accent3">
                  <a:lumMod val="50000"/>
                </a:schemeClr>
              </a:solidFill>
              <a:latin typeface="Calibri" panose="020F0502020204030204" pitchFamily="34" charset="0"/>
              <a:cs typeface="Calibri" panose="020F0502020204030204" pitchFamily="34" charset="0"/>
            </a:endParaRPr>
          </a:p>
        </p:txBody>
      </p:sp>
      <p:pic>
        <p:nvPicPr>
          <p:cNvPr id="6" name="Picture 5" descr="A diagram of a diagram of a company&#10;&#10;Description automatically generated">
            <a:extLst>
              <a:ext uri="{FF2B5EF4-FFF2-40B4-BE49-F238E27FC236}">
                <a16:creationId xmlns:a16="http://schemas.microsoft.com/office/drawing/2014/main" id="{34B679B1-85F1-A4B0-7912-2E62C6FF778F}"/>
              </a:ext>
            </a:extLst>
          </p:cNvPr>
          <p:cNvPicPr>
            <a:picLocks noChangeAspect="1"/>
          </p:cNvPicPr>
          <p:nvPr/>
        </p:nvPicPr>
        <p:blipFill>
          <a:blip r:embed="rId3"/>
          <a:stretch>
            <a:fillRect/>
          </a:stretch>
        </p:blipFill>
        <p:spPr>
          <a:xfrm>
            <a:off x="4732547" y="1392227"/>
            <a:ext cx="3711366" cy="2359046"/>
          </a:xfrm>
          <a:prstGeom prst="rect">
            <a:avLst/>
          </a:prstGeom>
        </p:spPr>
      </p:pic>
      <p:cxnSp>
        <p:nvCxnSpPr>
          <p:cNvPr id="8" name="Straight Connector 7">
            <a:extLst>
              <a:ext uri="{FF2B5EF4-FFF2-40B4-BE49-F238E27FC236}">
                <a16:creationId xmlns:a16="http://schemas.microsoft.com/office/drawing/2014/main" id="{58045280-D71C-AE25-3D9F-D15D9064E710}"/>
              </a:ext>
            </a:extLst>
          </p:cNvPr>
          <p:cNvCxnSpPr>
            <a:cxnSpLocks/>
          </p:cNvCxnSpPr>
          <p:nvPr/>
        </p:nvCxnSpPr>
        <p:spPr>
          <a:xfrm>
            <a:off x="4600575" y="1182648"/>
            <a:ext cx="0" cy="3210758"/>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F5781F-A0C6-14A6-69F4-8C233618E9C2}"/>
              </a:ext>
            </a:extLst>
          </p:cNvPr>
          <p:cNvSpPr txBox="1"/>
          <p:nvPr/>
        </p:nvSpPr>
        <p:spPr>
          <a:xfrm>
            <a:off x="869659" y="1219905"/>
            <a:ext cx="3623760" cy="3136243"/>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solidFill>
                  <a:schemeClr val="accent3">
                    <a:lumMod val="50000"/>
                  </a:schemeClr>
                </a:solidFill>
                <a:effectLst/>
                <a:latin typeface="Calibri" panose="020F0502020204030204" pitchFamily="34" charset="0"/>
                <a:ea typeface="Times New Roman" panose="02020603050405020304" pitchFamily="18" charset="0"/>
                <a:cs typeface="Calibri" panose="020F0502020204030204" pitchFamily="34" charset="0"/>
              </a:rPr>
              <a:t>Deployment là một resource của </a:t>
            </a:r>
            <a:r>
              <a:rPr lang="vi-VN">
                <a:solidFill>
                  <a:schemeClr val="accent3">
                    <a:lumMod val="50000"/>
                  </a:schemeClr>
                </a:solidFill>
                <a:effectLst/>
                <a:latin typeface="Calibri" panose="020F0502020204030204" pitchFamily="34" charset="0"/>
                <a:ea typeface="Times New Roman" panose="02020603050405020304" pitchFamily="18" charset="0"/>
                <a:cs typeface="Calibri" panose="020F0502020204030204" pitchFamily="34" charset="0"/>
              </a:rPr>
              <a:t>K</a:t>
            </a:r>
            <a:r>
              <a:rPr lang="en-US">
                <a:solidFill>
                  <a:schemeClr val="accent3">
                    <a:lumMod val="50000"/>
                  </a:schemeClr>
                </a:solidFill>
                <a:effectLst/>
                <a:latin typeface="Calibri" panose="020F0502020204030204" pitchFamily="34" charset="0"/>
                <a:ea typeface="Times New Roman" panose="02020603050405020304" pitchFamily="18" charset="0"/>
                <a:cs typeface="Calibri" panose="020F0502020204030204" pitchFamily="34" charset="0"/>
              </a:rPr>
              <a:t>ubernetes giúp ta trong việc cập nhật một version mới của ứng dụng một cách dễ </a:t>
            </a:r>
            <a:r>
              <a:rPr lang="vi-VN">
                <a:solidFill>
                  <a:schemeClr val="accent3">
                    <a:lumMod val="50000"/>
                  </a:schemeClr>
                </a:solidFill>
                <a:effectLst/>
                <a:latin typeface="Calibri" panose="020F0502020204030204" pitchFamily="34" charset="0"/>
                <a:ea typeface="Times New Roman" panose="02020603050405020304" pitchFamily="18" charset="0"/>
                <a:cs typeface="Calibri" panose="020F0502020204030204" pitchFamily="34" charset="0"/>
              </a:rPr>
              <a:t>dàng.</a:t>
            </a:r>
          </a:p>
          <a:p>
            <a:pPr marL="285750" indent="-285750">
              <a:lnSpc>
                <a:spcPct val="120000"/>
              </a:lnSpc>
              <a:buFont typeface="Arial" panose="020B0604020202020204" pitchFamily="34" charset="0"/>
              <a:buChar char="•"/>
            </a:pPr>
            <a:r>
              <a:rPr lang="vi-VN">
                <a:solidFill>
                  <a:schemeClr val="accent3">
                    <a:lumMod val="50000"/>
                  </a:schemeClr>
                </a:solidFill>
                <a:latin typeface="Calibri" panose="020F0502020204030204" pitchFamily="34" charset="0"/>
                <a:ea typeface="Times New Roman" panose="02020603050405020304" pitchFamily="18" charset="0"/>
                <a:cs typeface="Calibri" panose="020F0502020204030204" pitchFamily="34" charset="0"/>
              </a:rPr>
              <a:t>N</a:t>
            </a:r>
            <a:r>
              <a:rPr lang="vi-VN">
                <a:solidFill>
                  <a:schemeClr val="accent3">
                    <a:lumMod val="50000"/>
                  </a:schemeClr>
                </a:solidFill>
                <a:effectLst/>
                <a:latin typeface="Calibri" panose="020F0502020204030204" pitchFamily="34" charset="0"/>
                <a:ea typeface="Times New Roman" panose="02020603050405020304" pitchFamily="18" charset="0"/>
                <a:cs typeface="Calibri" panose="020F0502020204030204" pitchFamily="34" charset="0"/>
              </a:rPr>
              <a:t>ó cung cấp sẵn 2 strategy để deploy là Recreate và RollingUpdate, tất cả đều được thực hiện tự động bên dưới, và các version được deploy sẽ có một history ở đằng sau.</a:t>
            </a:r>
          </a:p>
          <a:p>
            <a:pPr marL="285750" indent="-285750">
              <a:lnSpc>
                <a:spcPct val="120000"/>
              </a:lnSpc>
              <a:buFont typeface="Arial" panose="020B0604020202020204" pitchFamily="34" charset="0"/>
              <a:buChar char="•"/>
            </a:pPr>
            <a:r>
              <a:rPr lang="vi-VN">
                <a:solidFill>
                  <a:schemeClr val="accent3">
                    <a:lumMod val="50000"/>
                  </a:schemeClr>
                </a:solidFill>
                <a:latin typeface="Calibri" panose="020F0502020204030204" pitchFamily="34" charset="0"/>
                <a:ea typeface="Times New Roman" panose="02020603050405020304" pitchFamily="18" charset="0"/>
                <a:cs typeface="Calibri" panose="020F0502020204030204" pitchFamily="34" charset="0"/>
              </a:rPr>
              <a:t>T</a:t>
            </a:r>
            <a:r>
              <a:rPr lang="vi-VN">
                <a:solidFill>
                  <a:schemeClr val="accent3">
                    <a:lumMod val="50000"/>
                  </a:schemeClr>
                </a:solidFill>
                <a:effectLst/>
                <a:latin typeface="Calibri" panose="020F0502020204030204" pitchFamily="34" charset="0"/>
                <a:ea typeface="Times New Roman" panose="02020603050405020304" pitchFamily="18" charset="0"/>
                <a:cs typeface="Calibri" panose="020F0502020204030204" pitchFamily="34" charset="0"/>
              </a:rPr>
              <a:t>a có thể rollback and rollout giữa các phiên bản bất cứ lúc nào mà không cần chạy lại CI/CD.</a:t>
            </a:r>
          </a:p>
          <a:p>
            <a:endParaRPr lang="en-US" sz="1300">
              <a:latin typeface="Calibri" panose="020F0502020204030204" pitchFamily="34" charset="0"/>
              <a:cs typeface="Calibri" panose="020F0502020204030204"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up)">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up)">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up)">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4" name="Rectangle 3">
            <a:extLst>
              <a:ext uri="{FF2B5EF4-FFF2-40B4-BE49-F238E27FC236}">
                <a16:creationId xmlns:a16="http://schemas.microsoft.com/office/drawing/2014/main" id="{CF5D81FE-4DC2-4BCA-FB0F-7C721645D127}"/>
              </a:ext>
            </a:extLst>
          </p:cNvPr>
          <p:cNvSpPr/>
          <p:nvPr/>
        </p:nvSpPr>
        <p:spPr>
          <a:xfrm>
            <a:off x="521494" y="492919"/>
            <a:ext cx="8079581" cy="4157662"/>
          </a:xfrm>
          <a:prstGeom prst="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9F96D0-5495-A1F8-BFF3-C669D9CED7E2}"/>
              </a:ext>
            </a:extLst>
          </p:cNvPr>
          <p:cNvSpPr txBox="1"/>
          <p:nvPr/>
        </p:nvSpPr>
        <p:spPr>
          <a:xfrm>
            <a:off x="721519" y="550068"/>
            <a:ext cx="3657600"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Các service trên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48EA7507-1569-6A21-3760-5B798FFAF15F}"/>
              </a:ext>
            </a:extLst>
          </p:cNvPr>
          <p:cNvCxnSpPr/>
          <p:nvPr/>
        </p:nvCxnSpPr>
        <p:spPr>
          <a:xfrm>
            <a:off x="5007768" y="1083320"/>
            <a:ext cx="0" cy="328934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F4144C8-1F36-066A-1745-711F242FE779}"/>
              </a:ext>
            </a:extLst>
          </p:cNvPr>
          <p:cNvSpPr txBox="1"/>
          <p:nvPr/>
        </p:nvSpPr>
        <p:spPr>
          <a:xfrm>
            <a:off x="760810" y="1442204"/>
            <a:ext cx="4189810" cy="307776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vi-VN">
                <a:solidFill>
                  <a:schemeClr val="accent3">
                    <a:lumMod val="50000"/>
                  </a:schemeClr>
                </a:solidFill>
              </a:rPr>
              <a:t>Cluster IP là một loại service chỉ cho phép truy cập bên trong cluster. Nghĩa là, các thành phần trong cùng một cluster có thể trao đổi thông tin với nhau, nhưng các thành phần bên ngoài cụm không thể giao tiếp được. </a:t>
            </a:r>
          </a:p>
          <a:p>
            <a:pPr marL="285750" indent="-285750">
              <a:lnSpc>
                <a:spcPct val="120000"/>
              </a:lnSpc>
              <a:buFont typeface="Arial" panose="020B0604020202020204" pitchFamily="34" charset="0"/>
              <a:buChar char="•"/>
            </a:pPr>
            <a:r>
              <a:rPr lang="en-US">
                <a:solidFill>
                  <a:schemeClr val="accent3">
                    <a:lumMod val="50000"/>
                  </a:schemeClr>
                </a:solidFill>
              </a:rPr>
              <a:t>ClusterIP là loại service mặc định trong K8s.</a:t>
            </a:r>
            <a:endParaRPr lang="vi-VN">
              <a:solidFill>
                <a:schemeClr val="accent3">
                  <a:lumMod val="50000"/>
                </a:schemeClr>
              </a:solidFill>
            </a:endParaRPr>
          </a:p>
          <a:p>
            <a:pPr marL="285750" indent="-285750">
              <a:lnSpc>
                <a:spcPct val="120000"/>
              </a:lnSpc>
              <a:buFont typeface="Arial" panose="020B0604020202020204" pitchFamily="34" charset="0"/>
              <a:buChar char="•"/>
            </a:pPr>
            <a:r>
              <a:rPr lang="vi-VN">
                <a:solidFill>
                  <a:schemeClr val="accent3">
                    <a:lumMod val="50000"/>
                  </a:schemeClr>
                </a:solidFill>
              </a:rPr>
              <a:t>Cluster IP có một địa chỉ IP ảo được sử dụng để truy cập các Pod thuộc service. Địa chỉ IP này được cấp bởi Kubernetes và không thể thay đổi thủ công.</a:t>
            </a:r>
          </a:p>
          <a:p>
            <a:endParaRPr lang="vi-VN" sz="1300"/>
          </a:p>
          <a:p>
            <a:endParaRPr lang="en-US" sz="1300"/>
          </a:p>
        </p:txBody>
      </p:sp>
      <p:pic>
        <p:nvPicPr>
          <p:cNvPr id="8" name="Google Shape;595;g2e3801d4b49_1_56" descr="A screenshot of a computer&#10;&#10;Description automatically generated">
            <a:extLst>
              <a:ext uri="{FF2B5EF4-FFF2-40B4-BE49-F238E27FC236}">
                <a16:creationId xmlns:a16="http://schemas.microsoft.com/office/drawing/2014/main" id="{24597F84-D188-5436-EFD0-AD5DC2ED0F23}"/>
              </a:ext>
            </a:extLst>
          </p:cNvPr>
          <p:cNvPicPr/>
          <p:nvPr/>
        </p:nvPicPr>
        <p:blipFill>
          <a:blip r:embed="rId3">
            <a:alphaModFix/>
          </a:blip>
          <a:stretch>
            <a:fillRect/>
          </a:stretch>
        </p:blipFill>
        <p:spPr>
          <a:xfrm>
            <a:off x="5214943" y="1171189"/>
            <a:ext cx="3271834" cy="3071812"/>
          </a:xfrm>
          <a:prstGeom prst="rect">
            <a:avLst/>
          </a:prstGeom>
          <a:noFill/>
          <a:ln>
            <a:noFill/>
          </a:ln>
        </p:spPr>
      </p:pic>
      <p:cxnSp>
        <p:nvCxnSpPr>
          <p:cNvPr id="9" name="Straight Connector 8">
            <a:extLst>
              <a:ext uri="{FF2B5EF4-FFF2-40B4-BE49-F238E27FC236}">
                <a16:creationId xmlns:a16="http://schemas.microsoft.com/office/drawing/2014/main" id="{3BF60563-0474-173B-58FD-8DC2F40B5AA5}"/>
              </a:ext>
            </a:extLst>
          </p:cNvPr>
          <p:cNvCxnSpPr>
            <a:cxnSpLocks/>
          </p:cNvCxnSpPr>
          <p:nvPr/>
        </p:nvCxnSpPr>
        <p:spPr>
          <a:xfrm flipH="1">
            <a:off x="760810" y="1402557"/>
            <a:ext cx="424695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B55ECE-3A0B-1B5E-EE11-DE0111BBB8BA}"/>
              </a:ext>
            </a:extLst>
          </p:cNvPr>
          <p:cNvSpPr txBox="1"/>
          <p:nvPr/>
        </p:nvSpPr>
        <p:spPr>
          <a:xfrm>
            <a:off x="1593056" y="1083320"/>
            <a:ext cx="2078832" cy="323165"/>
          </a:xfrm>
          <a:prstGeom prst="rect">
            <a:avLst/>
          </a:prstGeom>
          <a:noFill/>
        </p:spPr>
        <p:txBody>
          <a:bodyPr wrap="square" rtlCol="0">
            <a:spAutoFit/>
          </a:bodyPr>
          <a:lstStyle/>
          <a:p>
            <a:pPr algn="ctr"/>
            <a:r>
              <a:rPr lang="en-US" sz="1500">
                <a:solidFill>
                  <a:schemeClr val="accent3">
                    <a:lumMod val="50000"/>
                  </a:schemeClr>
                </a:solidFill>
              </a:rPr>
              <a:t>Cluster IP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up)">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up)">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
                                            <p:txEl>
                                              <p:pRg st="0" end="0"/>
                                            </p:txEl>
                                          </p:spTgt>
                                        </p:tgtEl>
                                      </p:cBhvr>
                                    </p:animEffect>
                                    <p:set>
                                      <p:cBhvr>
                                        <p:cTn id="32" dur="1" fill="hold">
                                          <p:stCondLst>
                                            <p:cond delay="499"/>
                                          </p:stCondLst>
                                        </p:cTn>
                                        <p:tgtEl>
                                          <p:spTgt spid="7">
                                            <p:txEl>
                                              <p:pRg st="0" end="0"/>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
                                            <p:txEl>
                                              <p:pRg st="1" end="1"/>
                                            </p:txEl>
                                          </p:spTgt>
                                        </p:tgtEl>
                                      </p:cBhvr>
                                    </p:animEffect>
                                    <p:set>
                                      <p:cBhvr>
                                        <p:cTn id="35" dur="1" fill="hold">
                                          <p:stCondLst>
                                            <p:cond delay="499"/>
                                          </p:stCondLst>
                                        </p:cTn>
                                        <p:tgtEl>
                                          <p:spTgt spid="7">
                                            <p:txEl>
                                              <p:pRg st="1" end="1"/>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
                                            <p:txEl>
                                              <p:pRg st="2" end="2"/>
                                            </p:txEl>
                                          </p:spTgt>
                                        </p:tgtEl>
                                      </p:cBhvr>
                                    </p:animEffect>
                                    <p:set>
                                      <p:cBhvr>
                                        <p:cTn id="38"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8">
          <a:extLst>
            <a:ext uri="{FF2B5EF4-FFF2-40B4-BE49-F238E27FC236}">
              <a16:creationId xmlns:a16="http://schemas.microsoft.com/office/drawing/2014/main" id="{DD52B329-BD2B-AA10-C115-4F3D35D5DA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A03DE6-FE1F-570F-2687-3FAE0B785AAB}"/>
              </a:ext>
            </a:extLst>
          </p:cNvPr>
          <p:cNvSpPr/>
          <p:nvPr/>
        </p:nvSpPr>
        <p:spPr>
          <a:xfrm>
            <a:off x="521494" y="492919"/>
            <a:ext cx="8079581" cy="4157662"/>
          </a:xfrm>
          <a:prstGeom prst="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7FA02E-788F-8363-4C65-868AFE905A0C}"/>
              </a:ext>
            </a:extLst>
          </p:cNvPr>
          <p:cNvSpPr txBox="1"/>
          <p:nvPr/>
        </p:nvSpPr>
        <p:spPr>
          <a:xfrm>
            <a:off x="721519" y="550068"/>
            <a:ext cx="3657600"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Các service trên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6166C0D4-0791-D45A-30FF-2952B6249FA7}"/>
              </a:ext>
            </a:extLst>
          </p:cNvPr>
          <p:cNvCxnSpPr/>
          <p:nvPr/>
        </p:nvCxnSpPr>
        <p:spPr>
          <a:xfrm>
            <a:off x="5007768" y="1083320"/>
            <a:ext cx="0" cy="328934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7065B4E-11B0-8508-B75E-A97C8B6E43A4}"/>
              </a:ext>
            </a:extLst>
          </p:cNvPr>
          <p:cNvSpPr txBox="1"/>
          <p:nvPr/>
        </p:nvSpPr>
        <p:spPr>
          <a:xfrm>
            <a:off x="760810" y="1442204"/>
            <a:ext cx="4189810" cy="492443"/>
          </a:xfrm>
          <a:prstGeom prst="rect">
            <a:avLst/>
          </a:prstGeom>
          <a:noFill/>
        </p:spPr>
        <p:txBody>
          <a:bodyPr wrap="square" rtlCol="0">
            <a:spAutoFit/>
          </a:bodyPr>
          <a:lstStyle/>
          <a:p>
            <a:endParaRPr lang="vi-VN" sz="1300"/>
          </a:p>
          <a:p>
            <a:endParaRPr lang="en-US" sz="1300"/>
          </a:p>
        </p:txBody>
      </p:sp>
      <p:pic>
        <p:nvPicPr>
          <p:cNvPr id="8" name="Google Shape;595;g2e3801d4b49_1_56" descr="A screenshot of a computer&#10;&#10;Description automatically generated">
            <a:extLst>
              <a:ext uri="{FF2B5EF4-FFF2-40B4-BE49-F238E27FC236}">
                <a16:creationId xmlns:a16="http://schemas.microsoft.com/office/drawing/2014/main" id="{AF9DC18C-FA73-996F-31AF-20EEF291CE52}"/>
              </a:ext>
            </a:extLst>
          </p:cNvPr>
          <p:cNvPicPr/>
          <p:nvPr/>
        </p:nvPicPr>
        <p:blipFill>
          <a:blip r:embed="rId3">
            <a:alphaModFix/>
          </a:blip>
          <a:stretch>
            <a:fillRect/>
          </a:stretch>
        </p:blipFill>
        <p:spPr>
          <a:xfrm>
            <a:off x="5214943" y="1171189"/>
            <a:ext cx="3271834" cy="3071812"/>
          </a:xfrm>
          <a:prstGeom prst="rect">
            <a:avLst/>
          </a:prstGeom>
          <a:noFill/>
          <a:ln>
            <a:noFill/>
          </a:ln>
        </p:spPr>
      </p:pic>
      <p:cxnSp>
        <p:nvCxnSpPr>
          <p:cNvPr id="9" name="Straight Connector 8">
            <a:extLst>
              <a:ext uri="{FF2B5EF4-FFF2-40B4-BE49-F238E27FC236}">
                <a16:creationId xmlns:a16="http://schemas.microsoft.com/office/drawing/2014/main" id="{20B2DAF1-450B-01F9-E7B1-05E683993FF2}"/>
              </a:ext>
            </a:extLst>
          </p:cNvPr>
          <p:cNvCxnSpPr>
            <a:cxnSpLocks/>
          </p:cNvCxnSpPr>
          <p:nvPr/>
        </p:nvCxnSpPr>
        <p:spPr>
          <a:xfrm flipH="1">
            <a:off x="760810" y="1402557"/>
            <a:ext cx="424695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3AD263-725A-23EE-6201-D2A9E963FF02}"/>
              </a:ext>
            </a:extLst>
          </p:cNvPr>
          <p:cNvSpPr txBox="1"/>
          <p:nvPr/>
        </p:nvSpPr>
        <p:spPr>
          <a:xfrm>
            <a:off x="1593056" y="1083320"/>
            <a:ext cx="2078832" cy="323165"/>
          </a:xfrm>
          <a:prstGeom prst="rect">
            <a:avLst/>
          </a:prstGeom>
          <a:noFill/>
        </p:spPr>
        <p:txBody>
          <a:bodyPr wrap="square" rtlCol="0">
            <a:spAutoFit/>
          </a:bodyPr>
          <a:lstStyle/>
          <a:p>
            <a:pPr algn="ctr"/>
            <a:r>
              <a:rPr lang="en-US" sz="1500">
                <a:solidFill>
                  <a:schemeClr val="accent3">
                    <a:lumMod val="50000"/>
                  </a:schemeClr>
                </a:solidFill>
              </a:rPr>
              <a:t>Cluster IP </a:t>
            </a:r>
          </a:p>
        </p:txBody>
      </p:sp>
      <p:sp>
        <p:nvSpPr>
          <p:cNvPr id="3" name="TextBox 2">
            <a:extLst>
              <a:ext uri="{FF2B5EF4-FFF2-40B4-BE49-F238E27FC236}">
                <a16:creationId xmlns:a16="http://schemas.microsoft.com/office/drawing/2014/main" id="{4CB898C9-46BD-C2BD-5CEC-B2B39E6F698B}"/>
              </a:ext>
            </a:extLst>
          </p:cNvPr>
          <p:cNvSpPr txBox="1"/>
          <p:nvPr/>
        </p:nvSpPr>
        <p:spPr>
          <a:xfrm>
            <a:off x="703662" y="1442204"/>
            <a:ext cx="4304106" cy="3908762"/>
          </a:xfrm>
          <a:prstGeom prst="rect">
            <a:avLst/>
          </a:prstGeom>
          <a:noFill/>
        </p:spPr>
        <p:txBody>
          <a:bodyPr wrap="square" rtlCol="0">
            <a:spAutoFit/>
          </a:bodyPr>
          <a:lstStyle/>
          <a:p>
            <a:r>
              <a:rPr lang="vi-VN" sz="1300" b="1">
                <a:solidFill>
                  <a:schemeClr val="accent3">
                    <a:lumMod val="50000"/>
                  </a:schemeClr>
                </a:solidFill>
              </a:rPr>
              <a:t>Đặc điểm:</a:t>
            </a:r>
          </a:p>
          <a:p>
            <a:pPr marL="285750" indent="-285750">
              <a:buFont typeface="Arial" panose="020B0604020202020204" pitchFamily="34" charset="0"/>
              <a:buChar char="•"/>
            </a:pPr>
            <a:r>
              <a:rPr lang="vi-VN" sz="1300">
                <a:solidFill>
                  <a:schemeClr val="accent3">
                    <a:lumMod val="50000"/>
                  </a:schemeClr>
                </a:solidFill>
              </a:rPr>
              <a:t>Khả năng truy cập: Cluster IP chỉ có thể truy cập được từ bên trong cụm Kubernetes.</a:t>
            </a:r>
          </a:p>
          <a:p>
            <a:pPr marL="285750" indent="-285750">
              <a:buFont typeface="Arial" panose="020B0604020202020204" pitchFamily="34" charset="0"/>
              <a:buChar char="•"/>
            </a:pPr>
            <a:r>
              <a:rPr lang="vi-VN" sz="1300">
                <a:solidFill>
                  <a:schemeClr val="accent3">
                    <a:lumMod val="50000"/>
                  </a:schemeClr>
                </a:solidFill>
              </a:rPr>
              <a:t>Cân bằng tải: Cluster IP có khả năng cân bằng tải lưu lượng truy cập giữa các Pod thuộc Service.</a:t>
            </a:r>
          </a:p>
          <a:p>
            <a:pPr marL="285750" indent="-285750">
              <a:buFont typeface="Arial" panose="020B0604020202020204" pitchFamily="34" charset="0"/>
              <a:buChar char="•"/>
            </a:pPr>
            <a:r>
              <a:rPr lang="en-US" sz="1300">
                <a:solidFill>
                  <a:schemeClr val="accent3">
                    <a:lumMod val="50000"/>
                  </a:schemeClr>
                </a:solidFill>
              </a:rPr>
              <a:t>Địa chỉ IP: Cluster IP có một địa chỉ IP ảo được sử dụng để truy cập các Pod thuộc Service.</a:t>
            </a:r>
            <a:endParaRPr lang="vi-VN" sz="1300">
              <a:solidFill>
                <a:schemeClr val="accent3">
                  <a:lumMod val="50000"/>
                </a:schemeClr>
              </a:solidFill>
            </a:endParaRPr>
          </a:p>
          <a:p>
            <a:r>
              <a:rPr lang="vi-VN" sz="1300" b="1">
                <a:solidFill>
                  <a:schemeClr val="accent3">
                    <a:lumMod val="50000"/>
                  </a:schemeClr>
                </a:solidFill>
              </a:rPr>
              <a:t>Lợi ích:</a:t>
            </a:r>
          </a:p>
          <a:p>
            <a:pPr marL="285750" indent="-285750">
              <a:buFont typeface="Arial" panose="020B0604020202020204" pitchFamily="34" charset="0"/>
              <a:buChar char="•"/>
            </a:pPr>
            <a:r>
              <a:rPr lang="en-US" sz="1300">
                <a:solidFill>
                  <a:schemeClr val="accent3">
                    <a:lumMod val="50000"/>
                  </a:schemeClr>
                </a:solidFill>
              </a:rPr>
              <a:t>Bảo mật: Cluster IP cung cấp mức độ bảo mật cao hơn so với các loại Service </a:t>
            </a:r>
            <a:r>
              <a:rPr lang="vi-VN" sz="1300">
                <a:solidFill>
                  <a:schemeClr val="accent3">
                    <a:lumMod val="50000"/>
                  </a:schemeClr>
                </a:solidFill>
              </a:rPr>
              <a:t>khác.</a:t>
            </a:r>
          </a:p>
          <a:p>
            <a:pPr marL="285750" indent="-285750">
              <a:buFont typeface="Arial" panose="020B0604020202020204" pitchFamily="34" charset="0"/>
              <a:buChar char="•"/>
            </a:pPr>
            <a:r>
              <a:rPr lang="en-US" sz="1300">
                <a:solidFill>
                  <a:schemeClr val="accent3">
                    <a:lumMod val="50000"/>
                  </a:schemeClr>
                </a:solidFill>
              </a:rPr>
              <a:t>Đơn giản: Cluster IP là loại Service đơn giản nhất để sử dụng và cấu hình.</a:t>
            </a:r>
            <a:endParaRPr lang="vi-VN" sz="1300">
              <a:solidFill>
                <a:schemeClr val="accent3">
                  <a:lumMod val="50000"/>
                </a:schemeClr>
              </a:solidFill>
            </a:endParaRPr>
          </a:p>
          <a:p>
            <a:r>
              <a:rPr lang="vi-VN" sz="1300" b="1">
                <a:solidFill>
                  <a:schemeClr val="accent3">
                    <a:lumMod val="50000"/>
                  </a:schemeClr>
                </a:solidFill>
              </a:rPr>
              <a:t>Hạn chế:</a:t>
            </a:r>
          </a:p>
          <a:p>
            <a:pPr marL="285750" indent="-285750">
              <a:buFont typeface="Arial" panose="020B0604020202020204" pitchFamily="34" charset="0"/>
              <a:buChar char="•"/>
            </a:pPr>
            <a:r>
              <a:rPr lang="en-US" sz="1300">
                <a:solidFill>
                  <a:schemeClr val="accent3">
                    <a:lumMod val="50000"/>
                  </a:schemeClr>
                </a:solidFill>
              </a:rPr>
              <a:t>Khả năng truy cập: Cluster IP không thể truy cập được từ bên ngoài cụm Kubernetes.</a:t>
            </a:r>
          </a:p>
          <a:p>
            <a:endParaRPr lang="en-US" sz="1300" b="1"/>
          </a:p>
          <a:p>
            <a:endParaRPr lang="vi-VN" b="1"/>
          </a:p>
          <a:p>
            <a:endParaRPr lang="vi-VN" sz="1300"/>
          </a:p>
          <a:p>
            <a:endParaRPr lang="en-US" sz="1300"/>
          </a:p>
        </p:txBody>
      </p:sp>
    </p:spTree>
    <p:extLst>
      <p:ext uri="{BB962C8B-B14F-4D97-AF65-F5344CB8AC3E}">
        <p14:creationId xmlns:p14="http://schemas.microsoft.com/office/powerpoint/2010/main" val="21736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up)">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8">
          <a:extLst>
            <a:ext uri="{FF2B5EF4-FFF2-40B4-BE49-F238E27FC236}">
              <a16:creationId xmlns:a16="http://schemas.microsoft.com/office/drawing/2014/main" id="{9A254489-C843-3C48-7E0F-BEEAB2056A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F1C6EF-AAAF-10B9-CAE4-21F85F96F92D}"/>
              </a:ext>
            </a:extLst>
          </p:cNvPr>
          <p:cNvSpPr/>
          <p:nvPr/>
        </p:nvSpPr>
        <p:spPr>
          <a:xfrm>
            <a:off x="521494" y="492919"/>
            <a:ext cx="8079581" cy="4157662"/>
          </a:xfrm>
          <a:prstGeom prst="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85CC64B-D690-53EB-DC01-39883BE77054}"/>
              </a:ext>
            </a:extLst>
          </p:cNvPr>
          <p:cNvSpPr txBox="1"/>
          <p:nvPr/>
        </p:nvSpPr>
        <p:spPr>
          <a:xfrm>
            <a:off x="721519" y="550068"/>
            <a:ext cx="3657600"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Các service trên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1A491856-6E22-8C3B-D9D3-73E2B53FD78B}"/>
              </a:ext>
            </a:extLst>
          </p:cNvPr>
          <p:cNvCxnSpPr>
            <a:cxnSpLocks/>
          </p:cNvCxnSpPr>
          <p:nvPr/>
        </p:nvCxnSpPr>
        <p:spPr>
          <a:xfrm>
            <a:off x="4471988" y="1026170"/>
            <a:ext cx="0" cy="34172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667FFE-A237-B569-ACFC-F67112D3AE53}"/>
              </a:ext>
            </a:extLst>
          </p:cNvPr>
          <p:cNvCxnSpPr>
            <a:cxnSpLocks/>
          </p:cNvCxnSpPr>
          <p:nvPr/>
        </p:nvCxnSpPr>
        <p:spPr>
          <a:xfrm flipH="1" flipV="1">
            <a:off x="760810" y="1402557"/>
            <a:ext cx="3711178" cy="392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0782CA-9550-6B54-70FB-FB49E9C06049}"/>
              </a:ext>
            </a:extLst>
          </p:cNvPr>
          <p:cNvSpPr txBox="1"/>
          <p:nvPr/>
        </p:nvSpPr>
        <p:spPr>
          <a:xfrm>
            <a:off x="1593056" y="1083320"/>
            <a:ext cx="2078832" cy="323165"/>
          </a:xfrm>
          <a:prstGeom prst="rect">
            <a:avLst/>
          </a:prstGeom>
          <a:noFill/>
        </p:spPr>
        <p:txBody>
          <a:bodyPr wrap="square" rtlCol="0">
            <a:spAutoFit/>
          </a:bodyPr>
          <a:lstStyle/>
          <a:p>
            <a:pPr algn="ctr"/>
            <a:r>
              <a:rPr lang="en-US" sz="1500">
                <a:solidFill>
                  <a:schemeClr val="accent3">
                    <a:lumMod val="50000"/>
                  </a:schemeClr>
                </a:solidFill>
              </a:rPr>
              <a:t>NodePort</a:t>
            </a:r>
            <a:r>
              <a:rPr lang="en-US" sz="1500"/>
              <a:t> </a:t>
            </a:r>
          </a:p>
        </p:txBody>
      </p:sp>
      <p:pic>
        <p:nvPicPr>
          <p:cNvPr id="2" name="Google Shape;608;g2e3801d4b49_1_69" descr="A screenshot of a computer&#10;&#10;Description automatically generated">
            <a:extLst>
              <a:ext uri="{FF2B5EF4-FFF2-40B4-BE49-F238E27FC236}">
                <a16:creationId xmlns:a16="http://schemas.microsoft.com/office/drawing/2014/main" id="{9D7EFCFB-A0E2-B35C-BE10-59ACEB611E06}"/>
              </a:ext>
            </a:extLst>
          </p:cNvPr>
          <p:cNvPicPr/>
          <p:nvPr/>
        </p:nvPicPr>
        <p:blipFill>
          <a:blip r:embed="rId3">
            <a:alphaModFix/>
          </a:blip>
          <a:stretch>
            <a:fillRect/>
          </a:stretch>
        </p:blipFill>
        <p:spPr>
          <a:xfrm>
            <a:off x="4572000" y="1742697"/>
            <a:ext cx="3861195" cy="1658106"/>
          </a:xfrm>
          <a:prstGeom prst="rect">
            <a:avLst/>
          </a:prstGeom>
          <a:noFill/>
          <a:ln>
            <a:noFill/>
          </a:ln>
        </p:spPr>
      </p:pic>
      <p:sp>
        <p:nvSpPr>
          <p:cNvPr id="15" name="TextBox 14">
            <a:extLst>
              <a:ext uri="{FF2B5EF4-FFF2-40B4-BE49-F238E27FC236}">
                <a16:creationId xmlns:a16="http://schemas.microsoft.com/office/drawing/2014/main" id="{39CA6300-22E1-AD67-E0CB-29EBF26B61ED}"/>
              </a:ext>
            </a:extLst>
          </p:cNvPr>
          <p:cNvSpPr txBox="1"/>
          <p:nvPr/>
        </p:nvSpPr>
        <p:spPr>
          <a:xfrm>
            <a:off x="721519" y="1410176"/>
            <a:ext cx="3711177" cy="3308598"/>
          </a:xfrm>
          <a:prstGeom prst="rect">
            <a:avLst/>
          </a:prstGeom>
          <a:noFill/>
        </p:spPr>
        <p:txBody>
          <a:bodyPr wrap="square" rtlCol="0">
            <a:spAutoFit/>
          </a:bodyPr>
          <a:lstStyle/>
          <a:p>
            <a:pPr marL="285750" indent="-285750">
              <a:buFont typeface="Wingdings" panose="05000000000000000000" pitchFamily="2" charset="2"/>
              <a:buChar char="q"/>
            </a:pPr>
            <a:r>
              <a:rPr lang="en-US" sz="1300">
                <a:solidFill>
                  <a:schemeClr val="accent3">
                    <a:lumMod val="50000"/>
                  </a:schemeClr>
                </a:solidFill>
              </a:rPr>
              <a:t>NodePort là service cho phép truy cập vào trong cluster từ bên ngoài thông qua một cổng.</a:t>
            </a:r>
            <a:endParaRPr lang="vi-VN" sz="1300">
              <a:solidFill>
                <a:schemeClr val="accent3">
                  <a:lumMod val="50000"/>
                </a:schemeClr>
              </a:solidFill>
            </a:endParaRPr>
          </a:p>
          <a:p>
            <a:pPr marL="285750" indent="-285750">
              <a:buFont typeface="Wingdings" panose="05000000000000000000" pitchFamily="2" charset="2"/>
              <a:buChar char="q"/>
            </a:pPr>
            <a:r>
              <a:rPr lang="vi-VN" sz="1300">
                <a:solidFill>
                  <a:schemeClr val="accent3">
                    <a:lumMod val="50000"/>
                  </a:schemeClr>
                </a:solidFill>
              </a:rPr>
              <a:t>Đặc điểm:</a:t>
            </a:r>
          </a:p>
          <a:p>
            <a:pPr marL="285750" indent="-285750">
              <a:buFont typeface="Arial" panose="020B0604020202020204" pitchFamily="34" charset="0"/>
              <a:buChar char="•"/>
            </a:pPr>
            <a:r>
              <a:rPr lang="vi-VN" sz="1300">
                <a:solidFill>
                  <a:schemeClr val="accent3">
                    <a:lumMod val="50000"/>
                  </a:schemeClr>
                </a:solidFill>
              </a:rPr>
              <a:t>Khả năng truy cập: NodePort có thể truy cập được từ bên trong và bên ngoài cụm Kubernetes.</a:t>
            </a:r>
          </a:p>
          <a:p>
            <a:pPr marL="285750" indent="-285750">
              <a:buFont typeface="Arial" panose="020B0604020202020204" pitchFamily="34" charset="0"/>
              <a:buChar char="•"/>
            </a:pPr>
            <a:r>
              <a:rPr lang="vi-VN" sz="1300">
                <a:solidFill>
                  <a:schemeClr val="accent3">
                    <a:lumMod val="50000"/>
                  </a:schemeClr>
                </a:solidFill>
              </a:rPr>
              <a:t>Cân bằng tải: NodePort có khả năng cân bằng tải lưu lượng truy cập giữa các Pod thuộc Service.</a:t>
            </a:r>
          </a:p>
          <a:p>
            <a:pPr marL="285750" indent="-285750">
              <a:buFont typeface="Arial" panose="020B0604020202020204" pitchFamily="34" charset="0"/>
              <a:buChar char="•"/>
            </a:pPr>
            <a:r>
              <a:rPr lang="vi-VN" sz="1300">
                <a:solidFill>
                  <a:schemeClr val="accent3">
                    <a:lumMod val="50000"/>
                  </a:schemeClr>
                </a:solidFill>
              </a:rPr>
              <a:t>Cổng: NodePort có một cổng (nodePort) được sử dụng để truy cập các Pod thuộc Service.</a:t>
            </a:r>
          </a:p>
          <a:p>
            <a:pPr marL="285750" indent="-285750">
              <a:buFont typeface="Arial" panose="020B0604020202020204" pitchFamily="34" charset="0"/>
              <a:buChar char="•"/>
            </a:pPr>
            <a:r>
              <a:rPr lang="vi-VN" sz="1300">
                <a:solidFill>
                  <a:schemeClr val="accent3">
                    <a:lumMod val="50000"/>
                  </a:schemeClr>
                </a:solidFill>
              </a:rPr>
              <a:t>Địa chỉ IP: NodePort sử dụng địa chỉ IP của Node để truy cập các Pod thuộc Service.</a:t>
            </a:r>
          </a:p>
          <a:p>
            <a:endParaRPr lang="en-US"/>
          </a:p>
        </p:txBody>
      </p:sp>
    </p:spTree>
    <p:extLst>
      <p:ext uri="{BB962C8B-B14F-4D97-AF65-F5344CB8AC3E}">
        <p14:creationId xmlns:p14="http://schemas.microsoft.com/office/powerpoint/2010/main" val="3076898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barn(inVertical)">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wipe(up)">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wipe(up)">
                                      <p:cBhvr>
                                        <p:cTn id="27" dur="500"/>
                                        <p:tgtEl>
                                          <p:spTgt spid="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wipe(up)">
                                      <p:cBhvr>
                                        <p:cTn id="32" dur="500"/>
                                        <p:tgtEl>
                                          <p:spTgt spid="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Effect transition="in" filter="wipe(up)">
                                      <p:cBhvr>
                                        <p:cTn id="3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8">
          <a:extLst>
            <a:ext uri="{FF2B5EF4-FFF2-40B4-BE49-F238E27FC236}">
              <a16:creationId xmlns:a16="http://schemas.microsoft.com/office/drawing/2014/main" id="{7C52737B-2942-A949-73F4-40B20D4D1BA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CE2A64A-8B45-60AC-71B0-245A025D3437}"/>
              </a:ext>
            </a:extLst>
          </p:cNvPr>
          <p:cNvSpPr/>
          <p:nvPr/>
        </p:nvSpPr>
        <p:spPr>
          <a:xfrm>
            <a:off x="521494" y="492919"/>
            <a:ext cx="8079581" cy="4157662"/>
          </a:xfrm>
          <a:prstGeom prst="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BEEB7B6-BC97-1B95-8ED0-EDCA907AD2CE}"/>
              </a:ext>
            </a:extLst>
          </p:cNvPr>
          <p:cNvSpPr txBox="1"/>
          <p:nvPr/>
        </p:nvSpPr>
        <p:spPr>
          <a:xfrm>
            <a:off x="721519" y="550068"/>
            <a:ext cx="3657600"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Các service trên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86B21C2B-531C-1220-5516-D9E61472D921}"/>
              </a:ext>
            </a:extLst>
          </p:cNvPr>
          <p:cNvCxnSpPr>
            <a:cxnSpLocks/>
          </p:cNvCxnSpPr>
          <p:nvPr/>
        </p:nvCxnSpPr>
        <p:spPr>
          <a:xfrm>
            <a:off x="4471988" y="1026170"/>
            <a:ext cx="0" cy="3410099"/>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CCA22A-0875-C0C3-209D-D4BA42D1D9EC}"/>
              </a:ext>
            </a:extLst>
          </p:cNvPr>
          <p:cNvCxnSpPr>
            <a:cxnSpLocks/>
          </p:cNvCxnSpPr>
          <p:nvPr/>
        </p:nvCxnSpPr>
        <p:spPr>
          <a:xfrm flipH="1" flipV="1">
            <a:off x="760810" y="1402557"/>
            <a:ext cx="3711178" cy="392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2FFA0B2-5628-3D7F-68A5-C6F6FB43616D}"/>
              </a:ext>
            </a:extLst>
          </p:cNvPr>
          <p:cNvSpPr txBox="1"/>
          <p:nvPr/>
        </p:nvSpPr>
        <p:spPr>
          <a:xfrm>
            <a:off x="1593056" y="1083320"/>
            <a:ext cx="2078832" cy="323165"/>
          </a:xfrm>
          <a:prstGeom prst="rect">
            <a:avLst/>
          </a:prstGeom>
          <a:noFill/>
        </p:spPr>
        <p:txBody>
          <a:bodyPr wrap="square" rtlCol="0">
            <a:spAutoFit/>
          </a:bodyPr>
          <a:lstStyle/>
          <a:p>
            <a:pPr algn="ctr"/>
            <a:r>
              <a:rPr lang="en-US" sz="1500">
                <a:solidFill>
                  <a:schemeClr val="accent3">
                    <a:lumMod val="50000"/>
                  </a:schemeClr>
                </a:solidFill>
              </a:rPr>
              <a:t>NodePort</a:t>
            </a:r>
            <a:r>
              <a:rPr lang="en-US" sz="1500"/>
              <a:t> </a:t>
            </a:r>
          </a:p>
        </p:txBody>
      </p:sp>
      <p:pic>
        <p:nvPicPr>
          <p:cNvPr id="2" name="Google Shape;608;g2e3801d4b49_1_69" descr="A screenshot of a computer&#10;&#10;Description automatically generated">
            <a:extLst>
              <a:ext uri="{FF2B5EF4-FFF2-40B4-BE49-F238E27FC236}">
                <a16:creationId xmlns:a16="http://schemas.microsoft.com/office/drawing/2014/main" id="{B39FCCD9-2376-D65E-2906-CE0BF0988FDF}"/>
              </a:ext>
            </a:extLst>
          </p:cNvPr>
          <p:cNvPicPr/>
          <p:nvPr/>
        </p:nvPicPr>
        <p:blipFill>
          <a:blip r:embed="rId3">
            <a:alphaModFix/>
          </a:blip>
          <a:stretch>
            <a:fillRect/>
          </a:stretch>
        </p:blipFill>
        <p:spPr>
          <a:xfrm>
            <a:off x="4572000" y="1742697"/>
            <a:ext cx="3861195" cy="1658106"/>
          </a:xfrm>
          <a:prstGeom prst="rect">
            <a:avLst/>
          </a:prstGeom>
          <a:noFill/>
          <a:ln>
            <a:noFill/>
          </a:ln>
        </p:spPr>
      </p:pic>
      <p:sp>
        <p:nvSpPr>
          <p:cNvPr id="15" name="TextBox 14">
            <a:extLst>
              <a:ext uri="{FF2B5EF4-FFF2-40B4-BE49-F238E27FC236}">
                <a16:creationId xmlns:a16="http://schemas.microsoft.com/office/drawing/2014/main" id="{E18C2FA0-9FA2-16F4-1E09-7CF385C2D87E}"/>
              </a:ext>
            </a:extLst>
          </p:cNvPr>
          <p:cNvSpPr txBox="1"/>
          <p:nvPr/>
        </p:nvSpPr>
        <p:spPr>
          <a:xfrm>
            <a:off x="721519" y="1410176"/>
            <a:ext cx="3711177" cy="2893100"/>
          </a:xfrm>
          <a:prstGeom prst="rect">
            <a:avLst/>
          </a:prstGeom>
          <a:noFill/>
        </p:spPr>
        <p:txBody>
          <a:bodyPr wrap="square" rtlCol="0">
            <a:spAutoFit/>
          </a:bodyPr>
          <a:lstStyle/>
          <a:p>
            <a:pPr marL="285750" indent="-285750">
              <a:buFont typeface="Wingdings" panose="05000000000000000000" pitchFamily="2" charset="2"/>
              <a:buChar char="q"/>
            </a:pPr>
            <a:r>
              <a:rPr lang="en-US">
                <a:solidFill>
                  <a:schemeClr val="accent3">
                    <a:lumMod val="50000"/>
                  </a:schemeClr>
                </a:solidFill>
              </a:rPr>
              <a:t>Lợi ích:</a:t>
            </a:r>
            <a:endParaRPr lang="vi-VN">
              <a:solidFill>
                <a:schemeClr val="accent3">
                  <a:lumMod val="50000"/>
                </a:schemeClr>
              </a:solidFill>
            </a:endParaRPr>
          </a:p>
          <a:p>
            <a:pPr marL="285750" indent="-285750">
              <a:buFont typeface="Arial" panose="020B0604020202020204" pitchFamily="34" charset="0"/>
              <a:buChar char="•"/>
            </a:pPr>
            <a:r>
              <a:rPr lang="en-US">
                <a:solidFill>
                  <a:schemeClr val="accent3">
                    <a:lumMod val="50000"/>
                  </a:schemeClr>
                </a:solidFill>
              </a:rPr>
              <a:t>Dễ sử dụng: NodePort là loại Service dễ sử dụng và cấu hình.</a:t>
            </a:r>
            <a:endParaRPr lang="vi-VN">
              <a:solidFill>
                <a:schemeClr val="accent3">
                  <a:lumMod val="50000"/>
                </a:schemeClr>
              </a:solidFill>
            </a:endParaRPr>
          </a:p>
          <a:p>
            <a:pPr marL="285750" indent="-285750">
              <a:buFont typeface="Arial" panose="020B0604020202020204" pitchFamily="34" charset="0"/>
              <a:buChar char="•"/>
            </a:pPr>
            <a:r>
              <a:rPr lang="en-US">
                <a:solidFill>
                  <a:schemeClr val="accent3">
                    <a:lumMod val="50000"/>
                  </a:schemeClr>
                </a:solidFill>
              </a:rPr>
              <a:t>Khả năng truy cập: NodePort cho phép truy cập các Pod từ bên ngoài cụm Kubernetes.</a:t>
            </a:r>
          </a:p>
          <a:p>
            <a:pPr marL="285750" indent="-285750">
              <a:buFont typeface="Wingdings" panose="05000000000000000000" pitchFamily="2" charset="2"/>
              <a:buChar char="q"/>
            </a:pPr>
            <a:r>
              <a:rPr lang="vi-VN">
                <a:solidFill>
                  <a:schemeClr val="accent3">
                    <a:lumMod val="50000"/>
                  </a:schemeClr>
                </a:solidFill>
              </a:rPr>
              <a:t>Hạn chế:</a:t>
            </a:r>
          </a:p>
          <a:p>
            <a:pPr marL="285750" indent="-285750">
              <a:buFont typeface="Arial" panose="020B0604020202020204" pitchFamily="34" charset="0"/>
              <a:buChar char="•"/>
            </a:pPr>
            <a:r>
              <a:rPr lang="vi-VN">
                <a:solidFill>
                  <a:schemeClr val="accent3">
                    <a:lumMod val="50000"/>
                  </a:schemeClr>
                </a:solidFill>
              </a:rPr>
              <a:t>Bảo mật: NodePort không an toàn như Cluster IP vì nó có thể truy cập được từ bên ngoài cụm Kubernetes.</a:t>
            </a:r>
          </a:p>
          <a:p>
            <a:pPr marL="285750" indent="-285750">
              <a:buFont typeface="Arial" panose="020B0604020202020204" pitchFamily="34" charset="0"/>
              <a:buChar char="•"/>
            </a:pPr>
            <a:r>
              <a:rPr lang="vi-VN">
                <a:solidFill>
                  <a:schemeClr val="accent3">
                    <a:lumMod val="50000"/>
                  </a:schemeClr>
                </a:solidFill>
              </a:rPr>
              <a:t>Phạm vi cổng: Phạm vi cổng NodePort (30000-32767) có thể bị giới hạn.</a:t>
            </a:r>
          </a:p>
          <a:p>
            <a:endParaRPr lang="en-US"/>
          </a:p>
        </p:txBody>
      </p:sp>
    </p:spTree>
    <p:extLst>
      <p:ext uri="{BB962C8B-B14F-4D97-AF65-F5344CB8AC3E}">
        <p14:creationId xmlns:p14="http://schemas.microsoft.com/office/powerpoint/2010/main" val="2877712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up)">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up)">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up)">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up)">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wipe(up)">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grpSp>
        <p:nvGrpSpPr>
          <p:cNvPr id="14" name="Group 13">
            <a:extLst>
              <a:ext uri="{FF2B5EF4-FFF2-40B4-BE49-F238E27FC236}">
                <a16:creationId xmlns:a16="http://schemas.microsoft.com/office/drawing/2014/main" id="{F5C5C8F7-C16E-E60F-99E6-3F46AA0A8006}"/>
              </a:ext>
            </a:extLst>
          </p:cNvPr>
          <p:cNvGrpSpPr/>
          <p:nvPr/>
        </p:nvGrpSpPr>
        <p:grpSpPr>
          <a:xfrm>
            <a:off x="783771" y="501891"/>
            <a:ext cx="5259519" cy="553998"/>
            <a:chOff x="708144" y="543142"/>
            <a:chExt cx="5259519" cy="553998"/>
          </a:xfrm>
        </p:grpSpPr>
        <p:sp>
          <p:nvSpPr>
            <p:cNvPr id="11" name="Rectangle 10">
              <a:extLst>
                <a:ext uri="{FF2B5EF4-FFF2-40B4-BE49-F238E27FC236}">
                  <a16:creationId xmlns:a16="http://schemas.microsoft.com/office/drawing/2014/main" id="{6F994F34-5F43-BCFF-EB35-3655652DC746}"/>
                </a:ext>
              </a:extLst>
            </p:cNvPr>
            <p:cNvSpPr/>
            <p:nvPr/>
          </p:nvSpPr>
          <p:spPr>
            <a:xfrm>
              <a:off x="708144" y="543142"/>
              <a:ext cx="5259519" cy="553998"/>
            </a:xfrm>
            <a:prstGeom prst="rect">
              <a:avLst/>
            </a:prstGeom>
            <a:solidFill>
              <a:schemeClr val="bg1"/>
            </a:solidFill>
            <a:ln w="1905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741ACD-DACA-4344-ECC0-23A72356DF87}"/>
                </a:ext>
              </a:extLst>
            </p:cNvPr>
            <p:cNvSpPr txBox="1"/>
            <p:nvPr/>
          </p:nvSpPr>
          <p:spPr>
            <a:xfrm>
              <a:off x="1392608" y="543142"/>
              <a:ext cx="4207615" cy="553998"/>
            </a:xfrm>
            <a:prstGeom prst="rect">
              <a:avLst/>
            </a:prstGeom>
            <a:noFill/>
            <a:ln>
              <a:noFill/>
            </a:ln>
          </p:spPr>
          <p:txBody>
            <a:bodyPr wrap="square" rtlCol="0">
              <a:spAutoFit/>
            </a:bodyPr>
            <a:lstStyle/>
            <a:p>
              <a:r>
                <a:rPr lang="vi-VN" sz="3000" b="1">
                  <a:solidFill>
                    <a:schemeClr val="accent3">
                      <a:lumMod val="50000"/>
                    </a:schemeClr>
                  </a:solidFill>
                  <a:latin typeface="Calibri" panose="020F0502020204030204" pitchFamily="34" charset="0"/>
                  <a:cs typeface="Calibri" panose="020F0502020204030204" pitchFamily="34" charset="0"/>
                </a:rPr>
                <a:t>NỘI DUNG NGHIÊN CỨU</a:t>
              </a:r>
              <a:endParaRPr lang="en-US" sz="3000" b="1">
                <a:solidFill>
                  <a:schemeClr val="accent3">
                    <a:lumMod val="50000"/>
                  </a:schemeClr>
                </a:solidFill>
                <a:latin typeface="Calibri" panose="020F0502020204030204" pitchFamily="34" charset="0"/>
                <a:cs typeface="Calibri" panose="020F0502020204030204" pitchFamily="34" charset="0"/>
              </a:endParaRPr>
            </a:p>
          </p:txBody>
        </p:sp>
        <p:grpSp>
          <p:nvGrpSpPr>
            <p:cNvPr id="8" name="Google Shape;5497;p89">
              <a:extLst>
                <a:ext uri="{FF2B5EF4-FFF2-40B4-BE49-F238E27FC236}">
                  <a16:creationId xmlns:a16="http://schemas.microsoft.com/office/drawing/2014/main" id="{F71723EA-E0AC-812A-96E8-0B381683EB5A}"/>
                </a:ext>
              </a:extLst>
            </p:cNvPr>
            <p:cNvGrpSpPr/>
            <p:nvPr/>
          </p:nvGrpSpPr>
          <p:grpSpPr>
            <a:xfrm>
              <a:off x="837435" y="634234"/>
              <a:ext cx="375465" cy="371814"/>
              <a:chOff x="-37385100" y="3949908"/>
              <a:chExt cx="321350" cy="318225"/>
            </a:xfrm>
          </p:grpSpPr>
          <p:sp>
            <p:nvSpPr>
              <p:cNvPr id="9" name="Google Shape;5498;p89">
                <a:extLst>
                  <a:ext uri="{FF2B5EF4-FFF2-40B4-BE49-F238E27FC236}">
                    <a16:creationId xmlns:a16="http://schemas.microsoft.com/office/drawing/2014/main" id="{50C96327-2555-0394-AC77-119286085258}"/>
                  </a:ext>
                </a:extLst>
              </p:cNvPr>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3">
                  <a:lumMod val="50000"/>
                </a:schemeClr>
              </a:solid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99;p89">
                <a:extLst>
                  <a:ext uri="{FF2B5EF4-FFF2-40B4-BE49-F238E27FC236}">
                    <a16:creationId xmlns:a16="http://schemas.microsoft.com/office/drawing/2014/main" id="{14F37883-BBA6-C918-E19C-B273B623ECDF}"/>
                  </a:ext>
                </a:extLst>
              </p:cNvPr>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3">
                  <a:lumMod val="50000"/>
                </a:schemeClr>
              </a:solid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 name="Straight Connector 12">
              <a:extLst>
                <a:ext uri="{FF2B5EF4-FFF2-40B4-BE49-F238E27FC236}">
                  <a16:creationId xmlns:a16="http://schemas.microsoft.com/office/drawing/2014/main" id="{C72C5DF9-59CC-4C59-B0C6-A2A6E76368D6}"/>
                </a:ext>
              </a:extLst>
            </p:cNvPr>
            <p:cNvCxnSpPr/>
            <p:nvPr/>
          </p:nvCxnSpPr>
          <p:spPr>
            <a:xfrm>
              <a:off x="1333786" y="543142"/>
              <a:ext cx="0" cy="553998"/>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6BA641C2-DEA6-2A45-D23B-6E7E3701A64B}"/>
              </a:ext>
            </a:extLst>
          </p:cNvPr>
          <p:cNvSpPr txBox="1"/>
          <p:nvPr/>
        </p:nvSpPr>
        <p:spPr>
          <a:xfrm>
            <a:off x="1286042" y="1328052"/>
            <a:ext cx="4572000" cy="609782"/>
          </a:xfrm>
          <a:prstGeom prst="rect">
            <a:avLst/>
          </a:prstGeom>
          <a:noFill/>
        </p:spPr>
        <p:txBody>
          <a:bodyPr wrap="square">
            <a:spAutoFit/>
          </a:bodyPr>
          <a:lstStyle/>
          <a:p>
            <a:pPr marL="426402" lvl="1" algn="l">
              <a:lnSpc>
                <a:spcPct val="150000"/>
              </a:lnSpc>
            </a:pPr>
            <a:r>
              <a:rPr lang="vi-VN" sz="2500">
                <a:solidFill>
                  <a:schemeClr val="accent3">
                    <a:lumMod val="50000"/>
                  </a:schemeClr>
                </a:solidFill>
                <a:latin typeface="Calibri" panose="020F0502020204030204" pitchFamily="34" charset="0"/>
                <a:ea typeface="Cabin"/>
                <a:cs typeface="Calibri" panose="020F0502020204030204" pitchFamily="34" charset="0"/>
                <a:sym typeface="Cabin"/>
              </a:rPr>
              <a:t>CI/CD và các công cụ</a:t>
            </a:r>
          </a:p>
        </p:txBody>
      </p:sp>
      <p:sp>
        <p:nvSpPr>
          <p:cNvPr id="29" name="TextBox 28">
            <a:extLst>
              <a:ext uri="{FF2B5EF4-FFF2-40B4-BE49-F238E27FC236}">
                <a16:creationId xmlns:a16="http://schemas.microsoft.com/office/drawing/2014/main" id="{CF578319-2C48-8186-D6C1-FC0F2CE70A69}"/>
              </a:ext>
            </a:extLst>
          </p:cNvPr>
          <p:cNvSpPr txBox="1"/>
          <p:nvPr/>
        </p:nvSpPr>
        <p:spPr>
          <a:xfrm>
            <a:off x="1286042" y="2081181"/>
            <a:ext cx="4572000" cy="609782"/>
          </a:xfrm>
          <a:prstGeom prst="rect">
            <a:avLst/>
          </a:prstGeom>
          <a:noFill/>
        </p:spPr>
        <p:txBody>
          <a:bodyPr wrap="square">
            <a:spAutoFit/>
          </a:bodyPr>
          <a:lstStyle/>
          <a:p>
            <a:pPr marL="426402" lvl="1" algn="l">
              <a:lnSpc>
                <a:spcPct val="150000"/>
              </a:lnSpc>
            </a:pPr>
            <a:r>
              <a:rPr lang="vi-VN" sz="2500">
                <a:solidFill>
                  <a:schemeClr val="accent3">
                    <a:lumMod val="50000"/>
                  </a:schemeClr>
                </a:solidFill>
                <a:latin typeface="Calibri" panose="020F0502020204030204" pitchFamily="34" charset="0"/>
                <a:ea typeface="Cabin"/>
                <a:cs typeface="Calibri" panose="020F0502020204030204" pitchFamily="34" charset="0"/>
                <a:sym typeface="Cabin"/>
              </a:rPr>
              <a:t>Kiến trúc K8S</a:t>
            </a:r>
          </a:p>
        </p:txBody>
      </p:sp>
      <p:sp>
        <p:nvSpPr>
          <p:cNvPr id="31" name="TextBox 30">
            <a:extLst>
              <a:ext uri="{FF2B5EF4-FFF2-40B4-BE49-F238E27FC236}">
                <a16:creationId xmlns:a16="http://schemas.microsoft.com/office/drawing/2014/main" id="{D54761D7-C7D2-0F7D-962A-8F2C8531202D}"/>
              </a:ext>
            </a:extLst>
          </p:cNvPr>
          <p:cNvSpPr txBox="1"/>
          <p:nvPr/>
        </p:nvSpPr>
        <p:spPr>
          <a:xfrm>
            <a:off x="1286042" y="2757428"/>
            <a:ext cx="6438614" cy="609782"/>
          </a:xfrm>
          <a:prstGeom prst="rect">
            <a:avLst/>
          </a:prstGeom>
          <a:noFill/>
        </p:spPr>
        <p:txBody>
          <a:bodyPr wrap="square">
            <a:spAutoFit/>
          </a:bodyPr>
          <a:lstStyle/>
          <a:p>
            <a:pPr marL="426402" lvl="1" algn="l">
              <a:lnSpc>
                <a:spcPct val="150000"/>
              </a:lnSpc>
            </a:pPr>
            <a:r>
              <a:rPr lang="vi-VN" sz="2500">
                <a:solidFill>
                  <a:schemeClr val="accent3">
                    <a:lumMod val="50000"/>
                  </a:schemeClr>
                </a:solidFill>
                <a:latin typeface="Calibri" panose="020F0502020204030204" pitchFamily="34" charset="0"/>
                <a:ea typeface="Cabin"/>
                <a:cs typeface="Calibri" panose="020F0502020204030204" pitchFamily="34" charset="0"/>
                <a:sym typeface="Cabin"/>
              </a:rPr>
              <a:t>Tích hợp CI/CD trên K8S và trình bày kết quả</a:t>
            </a:r>
          </a:p>
        </p:txBody>
      </p:sp>
      <p:sp>
        <p:nvSpPr>
          <p:cNvPr id="7" name="Google Shape;840;p69">
            <a:extLst>
              <a:ext uri="{FF2B5EF4-FFF2-40B4-BE49-F238E27FC236}">
                <a16:creationId xmlns:a16="http://schemas.microsoft.com/office/drawing/2014/main" id="{2464B4AA-AE86-0194-A1C3-CFD6B36070B5}"/>
              </a:ext>
            </a:extLst>
          </p:cNvPr>
          <p:cNvSpPr txBox="1">
            <a:spLocks/>
          </p:cNvSpPr>
          <p:nvPr/>
        </p:nvSpPr>
        <p:spPr>
          <a:xfrm>
            <a:off x="783771" y="3718247"/>
            <a:ext cx="735646" cy="371475"/>
          </a:xfrm>
          <a:prstGeom prst="rect">
            <a:avLst/>
          </a:prstGeom>
          <a:noFill/>
          <a:ln w="12700"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9pPr>
          </a:lstStyle>
          <a:p>
            <a:pPr algn="ctr">
              <a:lnSpc>
                <a:spcPct val="100000"/>
              </a:lnSpc>
            </a:pPr>
            <a:r>
              <a:rPr lang="vi-VN" sz="2000">
                <a:solidFill>
                  <a:schemeClr val="accent3">
                    <a:lumMod val="50000"/>
                  </a:schemeClr>
                </a:solidFill>
              </a:rPr>
              <a:t>04</a:t>
            </a:r>
          </a:p>
        </p:txBody>
      </p:sp>
      <p:sp>
        <p:nvSpPr>
          <p:cNvPr id="12" name="Google Shape;840;p69">
            <a:extLst>
              <a:ext uri="{FF2B5EF4-FFF2-40B4-BE49-F238E27FC236}">
                <a16:creationId xmlns:a16="http://schemas.microsoft.com/office/drawing/2014/main" id="{C73D6905-D4E2-20F1-F208-F9B5DF1324A9}"/>
              </a:ext>
            </a:extLst>
          </p:cNvPr>
          <p:cNvSpPr txBox="1">
            <a:spLocks/>
          </p:cNvSpPr>
          <p:nvPr/>
        </p:nvSpPr>
        <p:spPr>
          <a:xfrm>
            <a:off x="785471" y="2976544"/>
            <a:ext cx="735646" cy="371475"/>
          </a:xfrm>
          <a:prstGeom prst="rect">
            <a:avLst/>
          </a:prstGeom>
          <a:noFill/>
          <a:ln w="12700"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9pPr>
          </a:lstStyle>
          <a:p>
            <a:pPr algn="ctr">
              <a:lnSpc>
                <a:spcPct val="100000"/>
              </a:lnSpc>
            </a:pPr>
            <a:r>
              <a:rPr lang="vi-VN" sz="2000">
                <a:solidFill>
                  <a:schemeClr val="accent3">
                    <a:lumMod val="50000"/>
                  </a:schemeClr>
                </a:solidFill>
              </a:rPr>
              <a:t>03</a:t>
            </a:r>
          </a:p>
        </p:txBody>
      </p:sp>
      <p:sp>
        <p:nvSpPr>
          <p:cNvPr id="15" name="Google Shape;840;p69">
            <a:extLst>
              <a:ext uri="{FF2B5EF4-FFF2-40B4-BE49-F238E27FC236}">
                <a16:creationId xmlns:a16="http://schemas.microsoft.com/office/drawing/2014/main" id="{0507FC59-29B0-8FAC-83FD-4394F02145BF}"/>
              </a:ext>
            </a:extLst>
          </p:cNvPr>
          <p:cNvSpPr txBox="1">
            <a:spLocks/>
          </p:cNvSpPr>
          <p:nvPr/>
        </p:nvSpPr>
        <p:spPr>
          <a:xfrm>
            <a:off x="783771" y="2275957"/>
            <a:ext cx="735646" cy="371475"/>
          </a:xfrm>
          <a:prstGeom prst="rect">
            <a:avLst/>
          </a:prstGeom>
          <a:noFill/>
          <a:ln w="12700"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9pPr>
          </a:lstStyle>
          <a:p>
            <a:pPr algn="ctr">
              <a:lnSpc>
                <a:spcPct val="100000"/>
              </a:lnSpc>
            </a:pPr>
            <a:r>
              <a:rPr lang="vi-VN" sz="2000">
                <a:solidFill>
                  <a:schemeClr val="accent3">
                    <a:lumMod val="50000"/>
                  </a:schemeClr>
                </a:solidFill>
              </a:rPr>
              <a:t>02</a:t>
            </a:r>
          </a:p>
        </p:txBody>
      </p:sp>
      <p:sp>
        <p:nvSpPr>
          <p:cNvPr id="17" name="Google Shape;840;p69">
            <a:extLst>
              <a:ext uri="{FF2B5EF4-FFF2-40B4-BE49-F238E27FC236}">
                <a16:creationId xmlns:a16="http://schemas.microsoft.com/office/drawing/2014/main" id="{0613D2AE-61E9-68DF-0BF0-CDE624B0C30E}"/>
              </a:ext>
            </a:extLst>
          </p:cNvPr>
          <p:cNvSpPr txBox="1">
            <a:spLocks/>
          </p:cNvSpPr>
          <p:nvPr/>
        </p:nvSpPr>
        <p:spPr>
          <a:xfrm>
            <a:off x="783771" y="1537350"/>
            <a:ext cx="735646" cy="371475"/>
          </a:xfrm>
          <a:prstGeom prst="rect">
            <a:avLst/>
          </a:prstGeom>
          <a:noFill/>
          <a:ln w="12700"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9pPr>
          </a:lstStyle>
          <a:p>
            <a:pPr algn="ctr">
              <a:lnSpc>
                <a:spcPct val="100000"/>
              </a:lnSpc>
            </a:pPr>
            <a:r>
              <a:rPr lang="vi-VN" sz="2000">
                <a:solidFill>
                  <a:schemeClr val="accent3">
                    <a:lumMod val="50000"/>
                  </a:schemeClr>
                </a:solidFill>
              </a:rPr>
              <a:t>01</a:t>
            </a:r>
          </a:p>
        </p:txBody>
      </p:sp>
      <p:sp>
        <p:nvSpPr>
          <p:cNvPr id="18" name="TextBox 17">
            <a:extLst>
              <a:ext uri="{FF2B5EF4-FFF2-40B4-BE49-F238E27FC236}">
                <a16:creationId xmlns:a16="http://schemas.microsoft.com/office/drawing/2014/main" id="{9CAFFF68-87B5-E63A-20E6-7CCA6B6FBB0F}"/>
              </a:ext>
            </a:extLst>
          </p:cNvPr>
          <p:cNvSpPr txBox="1"/>
          <p:nvPr/>
        </p:nvSpPr>
        <p:spPr>
          <a:xfrm>
            <a:off x="1728788" y="3665457"/>
            <a:ext cx="4886325" cy="477054"/>
          </a:xfrm>
          <a:prstGeom prst="rect">
            <a:avLst/>
          </a:prstGeom>
          <a:noFill/>
        </p:spPr>
        <p:txBody>
          <a:bodyPr wrap="square" rtlCol="0">
            <a:spAutoFit/>
          </a:bodyPr>
          <a:lstStyle/>
          <a:p>
            <a:r>
              <a:rPr lang="vi-VN" sz="2500">
                <a:solidFill>
                  <a:schemeClr val="accent3">
                    <a:lumMod val="50000"/>
                  </a:schemeClr>
                </a:solidFill>
                <a:latin typeface="Calibri" panose="020F0502020204030204" pitchFamily="34" charset="0"/>
                <a:cs typeface="Calibri" panose="020F0502020204030204" pitchFamily="34" charset="0"/>
              </a:rPr>
              <a:t>Đạo đức nghề nghiệp</a:t>
            </a:r>
            <a:endParaRPr lang="en-US" sz="2500">
              <a:solidFill>
                <a:schemeClr val="accent3">
                  <a:lumMod val="50000"/>
                </a:schemeClr>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8">
          <a:extLst>
            <a:ext uri="{FF2B5EF4-FFF2-40B4-BE49-F238E27FC236}">
              <a16:creationId xmlns:a16="http://schemas.microsoft.com/office/drawing/2014/main" id="{C76CE54B-E755-9733-A6FB-0C109AECC9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DB43C32-74A5-DE4D-CB4E-8F2BFB7D122F}"/>
              </a:ext>
            </a:extLst>
          </p:cNvPr>
          <p:cNvSpPr/>
          <p:nvPr/>
        </p:nvSpPr>
        <p:spPr>
          <a:xfrm>
            <a:off x="521494" y="492919"/>
            <a:ext cx="8079581" cy="4157662"/>
          </a:xfrm>
          <a:prstGeom prst="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9F946A-4125-E91D-AF73-EEACFDDC2091}"/>
              </a:ext>
            </a:extLst>
          </p:cNvPr>
          <p:cNvSpPr txBox="1"/>
          <p:nvPr/>
        </p:nvSpPr>
        <p:spPr>
          <a:xfrm>
            <a:off x="721519" y="550068"/>
            <a:ext cx="3657600"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Các service trên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55445A0B-B108-FE9A-E43E-C7AA04DFC94B}"/>
              </a:ext>
            </a:extLst>
          </p:cNvPr>
          <p:cNvCxnSpPr>
            <a:cxnSpLocks/>
          </p:cNvCxnSpPr>
          <p:nvPr/>
        </p:nvCxnSpPr>
        <p:spPr>
          <a:xfrm>
            <a:off x="4554141" y="990452"/>
            <a:ext cx="0" cy="3410099"/>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25178E-7ED8-9F99-DA27-F0258E46802B}"/>
              </a:ext>
            </a:extLst>
          </p:cNvPr>
          <p:cNvCxnSpPr>
            <a:cxnSpLocks/>
          </p:cNvCxnSpPr>
          <p:nvPr/>
        </p:nvCxnSpPr>
        <p:spPr>
          <a:xfrm flipH="1" flipV="1">
            <a:off x="760810" y="1402557"/>
            <a:ext cx="3793331" cy="392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D74CC2-324D-967D-14E0-A6E5B63E1FB3}"/>
              </a:ext>
            </a:extLst>
          </p:cNvPr>
          <p:cNvSpPr txBox="1"/>
          <p:nvPr/>
        </p:nvSpPr>
        <p:spPr>
          <a:xfrm>
            <a:off x="1593056" y="1083320"/>
            <a:ext cx="2078832" cy="323165"/>
          </a:xfrm>
          <a:prstGeom prst="rect">
            <a:avLst/>
          </a:prstGeom>
          <a:noFill/>
        </p:spPr>
        <p:txBody>
          <a:bodyPr wrap="square" rtlCol="0">
            <a:spAutoFit/>
          </a:bodyPr>
          <a:lstStyle/>
          <a:p>
            <a:pPr algn="ctr"/>
            <a:r>
              <a:rPr lang="en-US" sz="1500">
                <a:solidFill>
                  <a:schemeClr val="accent3">
                    <a:lumMod val="50000"/>
                  </a:schemeClr>
                </a:solidFill>
              </a:rPr>
              <a:t>Load Balancer </a:t>
            </a:r>
          </a:p>
        </p:txBody>
      </p:sp>
      <p:sp>
        <p:nvSpPr>
          <p:cNvPr id="15" name="TextBox 14">
            <a:extLst>
              <a:ext uri="{FF2B5EF4-FFF2-40B4-BE49-F238E27FC236}">
                <a16:creationId xmlns:a16="http://schemas.microsoft.com/office/drawing/2014/main" id="{BEF8578A-3BFA-DFB5-2540-DFBCDE9EE34F}"/>
              </a:ext>
            </a:extLst>
          </p:cNvPr>
          <p:cNvSpPr txBox="1"/>
          <p:nvPr/>
        </p:nvSpPr>
        <p:spPr>
          <a:xfrm>
            <a:off x="721519" y="1404253"/>
            <a:ext cx="3832622" cy="3308598"/>
          </a:xfrm>
          <a:prstGeom prst="rect">
            <a:avLst/>
          </a:prstGeom>
          <a:noFill/>
        </p:spPr>
        <p:txBody>
          <a:bodyPr wrap="square" rtlCol="0">
            <a:spAutoFit/>
          </a:bodyPr>
          <a:lstStyle/>
          <a:p>
            <a:pPr marL="285750" indent="-285750">
              <a:buFont typeface="Wingdings" panose="05000000000000000000" pitchFamily="2" charset="2"/>
              <a:buChar char="q"/>
            </a:pPr>
            <a:r>
              <a:rPr lang="vi-VN" sz="1300">
                <a:solidFill>
                  <a:schemeClr val="accent3">
                    <a:lumMod val="50000"/>
                  </a:schemeClr>
                </a:solidFill>
              </a:rPr>
              <a:t>Load Balancer là một loại service cung cấp khả năng cân bằng tải và khả năng truy cập từ bên ngoài cụm Kubernetes thông qua một địa chỉ IP public.</a:t>
            </a:r>
          </a:p>
          <a:p>
            <a:pPr marL="285750" indent="-285750">
              <a:buFont typeface="Wingdings" panose="05000000000000000000" pitchFamily="2" charset="2"/>
              <a:buChar char="q"/>
            </a:pPr>
            <a:r>
              <a:rPr lang="vi-VN" sz="1300">
                <a:solidFill>
                  <a:schemeClr val="accent3">
                    <a:lumMod val="50000"/>
                  </a:schemeClr>
                </a:solidFill>
              </a:rPr>
              <a:t>Đặc điểm:</a:t>
            </a:r>
          </a:p>
          <a:p>
            <a:pPr marL="285750" indent="-285750">
              <a:buFont typeface="Arial" panose="020B0604020202020204" pitchFamily="34" charset="0"/>
              <a:buChar char="•"/>
            </a:pPr>
            <a:r>
              <a:rPr lang="vi-VN" sz="1300">
                <a:solidFill>
                  <a:schemeClr val="accent3">
                    <a:lumMod val="50000"/>
                  </a:schemeClr>
                </a:solidFill>
              </a:rPr>
              <a:t>Khả năng truy cập: Load Balancer có thể truy cập được từ bên trong và bên ngoài cụm Kubernetes.</a:t>
            </a:r>
          </a:p>
          <a:p>
            <a:pPr marL="285750" indent="-285750">
              <a:buFont typeface="Arial" panose="020B0604020202020204" pitchFamily="34" charset="0"/>
              <a:buChar char="•"/>
            </a:pPr>
            <a:r>
              <a:rPr lang="vi-VN" sz="1300">
                <a:solidFill>
                  <a:schemeClr val="accent3">
                    <a:lumMod val="50000"/>
                  </a:schemeClr>
                </a:solidFill>
              </a:rPr>
              <a:t>Cân bằng tải: Load Balancer có khả năng cân bằng tải lưu lượng truy cập giữa các Pod thuộc Service.</a:t>
            </a:r>
          </a:p>
          <a:p>
            <a:pPr marL="285750" indent="-285750">
              <a:buFont typeface="Arial" panose="020B0604020202020204" pitchFamily="34" charset="0"/>
              <a:buChar char="•"/>
            </a:pPr>
            <a:r>
              <a:rPr lang="vi-VN" sz="1300">
                <a:solidFill>
                  <a:schemeClr val="accent3">
                    <a:lumMod val="50000"/>
                  </a:schemeClr>
                </a:solidFill>
              </a:rPr>
              <a:t>Địa chỉ IP: Load Balancer sử dụng một địa chỉ IP public được cung cấp bởi nhà cung cấp dịch vụ cloud để truy cập các Pod thuộc Service.</a:t>
            </a:r>
          </a:p>
          <a:p>
            <a:pPr marL="285750" indent="-285750">
              <a:buFont typeface="Wingdings" panose="05000000000000000000" pitchFamily="2" charset="2"/>
              <a:buChar char="q"/>
            </a:pPr>
            <a:endParaRPr lang="en-US"/>
          </a:p>
        </p:txBody>
      </p:sp>
      <p:pic>
        <p:nvPicPr>
          <p:cNvPr id="3" name="Picture 2" descr="A diagram of a cluster&#10;&#10;Description automatically generated">
            <a:extLst>
              <a:ext uri="{FF2B5EF4-FFF2-40B4-BE49-F238E27FC236}">
                <a16:creationId xmlns:a16="http://schemas.microsoft.com/office/drawing/2014/main" id="{82CCD782-BC03-62C6-BF96-DF2527B58998}"/>
              </a:ext>
            </a:extLst>
          </p:cNvPr>
          <p:cNvPicPr>
            <a:picLocks noChangeAspect="1"/>
          </p:cNvPicPr>
          <p:nvPr/>
        </p:nvPicPr>
        <p:blipFill>
          <a:blip r:embed="rId3"/>
          <a:stretch>
            <a:fillRect/>
          </a:stretch>
        </p:blipFill>
        <p:spPr>
          <a:xfrm>
            <a:off x="4632721" y="1718488"/>
            <a:ext cx="3921005" cy="1860532"/>
          </a:xfrm>
          <a:prstGeom prst="rect">
            <a:avLst/>
          </a:prstGeom>
        </p:spPr>
      </p:pic>
    </p:spTree>
    <p:extLst>
      <p:ext uri="{BB962C8B-B14F-4D97-AF65-F5344CB8AC3E}">
        <p14:creationId xmlns:p14="http://schemas.microsoft.com/office/powerpoint/2010/main" val="1298427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up)">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wipe(up)">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wipe(up)">
                                      <p:cBhvr>
                                        <p:cTn id="27" dur="500"/>
                                        <p:tgtEl>
                                          <p:spTgt spid="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wipe(up)">
                                      <p:cBhvr>
                                        <p:cTn id="3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8">
          <a:extLst>
            <a:ext uri="{FF2B5EF4-FFF2-40B4-BE49-F238E27FC236}">
              <a16:creationId xmlns:a16="http://schemas.microsoft.com/office/drawing/2014/main" id="{21272AA8-6D7B-B504-6D64-1E0B1BB16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400982-AE25-B5C2-4E2B-5AA9020AA679}"/>
              </a:ext>
            </a:extLst>
          </p:cNvPr>
          <p:cNvSpPr/>
          <p:nvPr/>
        </p:nvSpPr>
        <p:spPr>
          <a:xfrm>
            <a:off x="521494" y="492919"/>
            <a:ext cx="8079581" cy="4157662"/>
          </a:xfrm>
          <a:prstGeom prst="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6BD7A8-9D12-2F02-61AA-D389584762B9}"/>
              </a:ext>
            </a:extLst>
          </p:cNvPr>
          <p:cNvSpPr txBox="1"/>
          <p:nvPr/>
        </p:nvSpPr>
        <p:spPr>
          <a:xfrm>
            <a:off x="721519" y="550068"/>
            <a:ext cx="3657600"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Các service trên K8S</a:t>
            </a:r>
            <a:endParaRPr lang="en-US" sz="3000">
              <a:solidFill>
                <a:schemeClr val="accent3">
                  <a:lumMod val="50000"/>
                </a:schemeClr>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5F43C692-38D1-4E20-0C04-75156C2F9ADA}"/>
              </a:ext>
            </a:extLst>
          </p:cNvPr>
          <p:cNvCxnSpPr>
            <a:cxnSpLocks/>
          </p:cNvCxnSpPr>
          <p:nvPr/>
        </p:nvCxnSpPr>
        <p:spPr>
          <a:xfrm>
            <a:off x="4554141" y="990452"/>
            <a:ext cx="0" cy="3410099"/>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E08FB8-DE75-DDD7-F70E-359014089251}"/>
              </a:ext>
            </a:extLst>
          </p:cNvPr>
          <p:cNvCxnSpPr>
            <a:cxnSpLocks/>
          </p:cNvCxnSpPr>
          <p:nvPr/>
        </p:nvCxnSpPr>
        <p:spPr>
          <a:xfrm flipH="1" flipV="1">
            <a:off x="760810" y="1402557"/>
            <a:ext cx="3793331" cy="392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1523F5-C21B-BDB1-93D3-1DB39B728B18}"/>
              </a:ext>
            </a:extLst>
          </p:cNvPr>
          <p:cNvSpPr txBox="1"/>
          <p:nvPr/>
        </p:nvSpPr>
        <p:spPr>
          <a:xfrm>
            <a:off x="1593056" y="1083320"/>
            <a:ext cx="2078832" cy="323165"/>
          </a:xfrm>
          <a:prstGeom prst="rect">
            <a:avLst/>
          </a:prstGeom>
          <a:noFill/>
        </p:spPr>
        <p:txBody>
          <a:bodyPr wrap="square" rtlCol="0">
            <a:spAutoFit/>
          </a:bodyPr>
          <a:lstStyle/>
          <a:p>
            <a:pPr algn="ctr"/>
            <a:r>
              <a:rPr lang="en-US" sz="1500">
                <a:solidFill>
                  <a:schemeClr val="accent3">
                    <a:lumMod val="50000"/>
                  </a:schemeClr>
                </a:solidFill>
              </a:rPr>
              <a:t>Load Balancer </a:t>
            </a:r>
          </a:p>
        </p:txBody>
      </p:sp>
      <p:pic>
        <p:nvPicPr>
          <p:cNvPr id="3" name="Picture 2" descr="A diagram of a cluster&#10;&#10;Description automatically generated">
            <a:extLst>
              <a:ext uri="{FF2B5EF4-FFF2-40B4-BE49-F238E27FC236}">
                <a16:creationId xmlns:a16="http://schemas.microsoft.com/office/drawing/2014/main" id="{47187CAE-E19F-4677-B6D4-E72F8F2D03B1}"/>
              </a:ext>
            </a:extLst>
          </p:cNvPr>
          <p:cNvPicPr>
            <a:picLocks noChangeAspect="1"/>
          </p:cNvPicPr>
          <p:nvPr/>
        </p:nvPicPr>
        <p:blipFill>
          <a:blip r:embed="rId3"/>
          <a:stretch>
            <a:fillRect/>
          </a:stretch>
        </p:blipFill>
        <p:spPr>
          <a:xfrm>
            <a:off x="4632721" y="1718488"/>
            <a:ext cx="3921005" cy="1860532"/>
          </a:xfrm>
          <a:prstGeom prst="rect">
            <a:avLst/>
          </a:prstGeom>
        </p:spPr>
      </p:pic>
      <p:sp>
        <p:nvSpPr>
          <p:cNvPr id="13" name="TextBox 12">
            <a:extLst>
              <a:ext uri="{FF2B5EF4-FFF2-40B4-BE49-F238E27FC236}">
                <a16:creationId xmlns:a16="http://schemas.microsoft.com/office/drawing/2014/main" id="{337586D5-F64C-8F6D-A69A-13726381DB92}"/>
              </a:ext>
            </a:extLst>
          </p:cNvPr>
          <p:cNvSpPr txBox="1"/>
          <p:nvPr/>
        </p:nvSpPr>
        <p:spPr>
          <a:xfrm>
            <a:off x="735806" y="1456968"/>
            <a:ext cx="3818335" cy="2893100"/>
          </a:xfrm>
          <a:prstGeom prst="rect">
            <a:avLst/>
          </a:prstGeom>
          <a:noFill/>
        </p:spPr>
        <p:txBody>
          <a:bodyPr wrap="square">
            <a:spAutoFit/>
          </a:bodyPr>
          <a:lstStyle/>
          <a:p>
            <a:pPr marL="285750" indent="-285750">
              <a:buFont typeface="Wingdings" panose="05000000000000000000" pitchFamily="2" charset="2"/>
              <a:buChar char="q"/>
            </a:pPr>
            <a:r>
              <a:rPr lang="vi-VN" sz="1300">
                <a:solidFill>
                  <a:schemeClr val="accent3">
                    <a:lumMod val="50000"/>
                  </a:schemeClr>
                </a:solidFill>
              </a:rPr>
              <a:t>Lợi ích:</a:t>
            </a:r>
          </a:p>
          <a:p>
            <a:pPr marL="285750" indent="-285750">
              <a:buFont typeface="Arial" panose="020B0604020202020204" pitchFamily="34" charset="0"/>
              <a:buChar char="•"/>
            </a:pPr>
            <a:r>
              <a:rPr lang="vi-VN" sz="1300">
                <a:solidFill>
                  <a:schemeClr val="accent3">
                    <a:lumMod val="50000"/>
                  </a:schemeClr>
                </a:solidFill>
              </a:rPr>
              <a:t>Khả năng mở rộng: Load Balancer có thể mở rộng để đáp ứng nhu cầu lưu lượng truy cập cao.</a:t>
            </a:r>
          </a:p>
          <a:p>
            <a:pPr marL="285750" indent="-285750">
              <a:buFont typeface="Arial" panose="020B0604020202020204" pitchFamily="34" charset="0"/>
              <a:buChar char="•"/>
            </a:pPr>
            <a:r>
              <a:rPr lang="vi-VN" sz="1300">
                <a:solidFill>
                  <a:schemeClr val="accent3">
                    <a:lumMod val="50000"/>
                  </a:schemeClr>
                </a:solidFill>
              </a:rPr>
              <a:t>Khả năng chịu lỗi: Load Balancer có khả năng chịu lỗi cao. </a:t>
            </a:r>
          </a:p>
          <a:p>
            <a:pPr marL="285750" indent="-285750">
              <a:buFont typeface="Arial" panose="020B0604020202020204" pitchFamily="34" charset="0"/>
              <a:buChar char="•"/>
            </a:pPr>
            <a:r>
              <a:rPr lang="vi-VN" sz="1300">
                <a:solidFill>
                  <a:schemeClr val="accent3">
                    <a:lumMod val="50000"/>
                  </a:schemeClr>
                </a:solidFill>
              </a:rPr>
              <a:t>Dễ sử dụng: Load Balancer dễ sử dụng và cấu hình.</a:t>
            </a:r>
          </a:p>
          <a:p>
            <a:pPr marL="285750" indent="-285750">
              <a:buFont typeface="Wingdings" panose="05000000000000000000" pitchFamily="2" charset="2"/>
              <a:buChar char="q"/>
            </a:pPr>
            <a:r>
              <a:rPr lang="vi-VN" sz="1300">
                <a:solidFill>
                  <a:schemeClr val="accent3">
                    <a:lumMod val="50000"/>
                  </a:schemeClr>
                </a:solidFill>
              </a:rPr>
              <a:t>Hạn chế:</a:t>
            </a:r>
          </a:p>
          <a:p>
            <a:pPr marL="285750" indent="-285750">
              <a:buFont typeface="Arial" panose="020B0604020202020204" pitchFamily="34" charset="0"/>
              <a:buChar char="•"/>
            </a:pPr>
            <a:r>
              <a:rPr lang="vi-VN" sz="1300">
                <a:solidFill>
                  <a:schemeClr val="accent3">
                    <a:lumMod val="50000"/>
                  </a:schemeClr>
                </a:solidFill>
              </a:rPr>
              <a:t>Chi phí: LoadBalancer có thể tốn kém hơn các loại Service khác.</a:t>
            </a:r>
          </a:p>
          <a:p>
            <a:pPr marL="285750" indent="-285750">
              <a:buFont typeface="Arial" panose="020B0604020202020204" pitchFamily="34" charset="0"/>
              <a:buChar char="•"/>
            </a:pPr>
            <a:r>
              <a:rPr lang="vi-VN" sz="1300">
                <a:solidFill>
                  <a:schemeClr val="accent3">
                    <a:lumMod val="50000"/>
                  </a:schemeClr>
                </a:solidFill>
              </a:rPr>
              <a:t>Phụ thuộc vào nhà cung cấp dịch vụ cloud: Load Balancer phụ thuộc vào nhà cung cấp dịch vụ cloud để cung cấp địa chỉ IP public.</a:t>
            </a:r>
          </a:p>
        </p:txBody>
      </p:sp>
    </p:spTree>
    <p:extLst>
      <p:ext uri="{BB962C8B-B14F-4D97-AF65-F5344CB8AC3E}">
        <p14:creationId xmlns:p14="http://schemas.microsoft.com/office/powerpoint/2010/main" val="2123291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up)">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up)">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up)">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barn(inVertical)">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up)">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up)">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pSp>
        <p:nvGrpSpPr>
          <p:cNvPr id="427" name="Google Shape;427;p43"/>
          <p:cNvGrpSpPr/>
          <p:nvPr/>
        </p:nvGrpSpPr>
        <p:grpSpPr>
          <a:xfrm>
            <a:off x="-9533" y="-7"/>
            <a:ext cx="2400327" cy="4724750"/>
            <a:chOff x="177793" y="152400"/>
            <a:chExt cx="2292357" cy="4512224"/>
          </a:xfrm>
        </p:grpSpPr>
        <p:pic>
          <p:nvPicPr>
            <p:cNvPr id="428" name="Google Shape;428;p43"/>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429" name="Google Shape;429;p43"/>
            <p:cNvPicPr preferRelativeResize="0"/>
            <p:nvPr/>
          </p:nvPicPr>
          <p:blipFill rotWithShape="1">
            <a:blip r:embed="rId4">
              <a:alphaModFix/>
            </a:blip>
            <a:srcRect l="50000" b="6182"/>
            <a:stretch/>
          </p:blipFill>
          <p:spPr>
            <a:xfrm rot="5400000">
              <a:off x="109262" y="220938"/>
              <a:ext cx="2429426" cy="2292350"/>
            </a:xfrm>
            <a:prstGeom prst="rect">
              <a:avLst/>
            </a:prstGeom>
            <a:noFill/>
            <a:ln>
              <a:noFill/>
            </a:ln>
          </p:spPr>
        </p:pic>
      </p:grpSp>
      <p:grpSp>
        <p:nvGrpSpPr>
          <p:cNvPr id="430" name="Google Shape;430;p43"/>
          <p:cNvGrpSpPr/>
          <p:nvPr/>
        </p:nvGrpSpPr>
        <p:grpSpPr>
          <a:xfrm>
            <a:off x="6528101" y="407029"/>
            <a:ext cx="2854722" cy="5057501"/>
            <a:chOff x="6456869" y="482600"/>
            <a:chExt cx="2726313" cy="4830008"/>
          </a:xfrm>
        </p:grpSpPr>
        <p:grpSp>
          <p:nvGrpSpPr>
            <p:cNvPr id="431" name="Google Shape;431;p43"/>
            <p:cNvGrpSpPr/>
            <p:nvPr/>
          </p:nvGrpSpPr>
          <p:grpSpPr>
            <a:xfrm>
              <a:off x="6673843" y="482600"/>
              <a:ext cx="2292357" cy="4512224"/>
              <a:chOff x="6667493" y="482600"/>
              <a:chExt cx="2292357" cy="4512224"/>
            </a:xfrm>
          </p:grpSpPr>
          <p:pic>
            <p:nvPicPr>
              <p:cNvPr id="432" name="Google Shape;432;p43"/>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433" name="Google Shape;433;p43"/>
              <p:cNvPicPr preferRelativeResize="0"/>
              <p:nvPr/>
            </p:nvPicPr>
            <p:blipFill rotWithShape="1">
              <a:blip r:embed="rId4">
                <a:alphaModFix/>
              </a:blip>
              <a:srcRect l="50000" b="6182"/>
              <a:stretch/>
            </p:blipFill>
            <p:spPr>
              <a:xfrm rot="-5400000">
                <a:off x="6598955" y="2633936"/>
                <a:ext cx="2429426" cy="2292350"/>
              </a:xfrm>
              <a:prstGeom prst="rect">
                <a:avLst/>
              </a:prstGeom>
              <a:noFill/>
              <a:ln>
                <a:noFill/>
              </a:ln>
            </p:spPr>
          </p:pic>
        </p:grpSp>
        <p:pic>
          <p:nvPicPr>
            <p:cNvPr id="434" name="Google Shape;434;p43"/>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pic>
        <p:nvPicPr>
          <p:cNvPr id="7" name="Picture 6">
            <a:extLst>
              <a:ext uri="{FF2B5EF4-FFF2-40B4-BE49-F238E27FC236}">
                <a16:creationId xmlns:a16="http://schemas.microsoft.com/office/drawing/2014/main" id="{1D4DA198-C075-FC5D-09E4-1717BBF25656}"/>
              </a:ext>
            </a:extLst>
          </p:cNvPr>
          <p:cNvPicPr>
            <a:picLocks noChangeAspect="1"/>
          </p:cNvPicPr>
          <p:nvPr/>
        </p:nvPicPr>
        <p:blipFill>
          <a:blip r:embed="rId6"/>
          <a:stretch>
            <a:fillRect/>
          </a:stretch>
        </p:blipFill>
        <p:spPr>
          <a:xfrm>
            <a:off x="3355267" y="742103"/>
            <a:ext cx="2011854" cy="1603387"/>
          </a:xfrm>
          <a:prstGeom prst="rect">
            <a:avLst/>
          </a:prstGeom>
        </p:spPr>
      </p:pic>
      <p:sp>
        <p:nvSpPr>
          <p:cNvPr id="9" name="TextBox 8">
            <a:extLst>
              <a:ext uri="{FF2B5EF4-FFF2-40B4-BE49-F238E27FC236}">
                <a16:creationId xmlns:a16="http://schemas.microsoft.com/office/drawing/2014/main" id="{1B5E1704-0827-0AA9-84B2-BF2EAACE7315}"/>
              </a:ext>
            </a:extLst>
          </p:cNvPr>
          <p:cNvSpPr txBox="1"/>
          <p:nvPr/>
        </p:nvSpPr>
        <p:spPr>
          <a:xfrm>
            <a:off x="802639" y="1990761"/>
            <a:ext cx="7835967" cy="1846659"/>
          </a:xfrm>
          <a:prstGeom prst="rect">
            <a:avLst/>
          </a:prstGeom>
          <a:noFill/>
        </p:spPr>
        <p:txBody>
          <a:bodyPr wrap="square" rtlCol="0">
            <a:spAutoFit/>
          </a:bodyPr>
          <a:lstStyle/>
          <a:p>
            <a:pPr algn="ctr"/>
            <a:r>
              <a:rPr lang="en-US" sz="5000" b="1">
                <a:solidFill>
                  <a:schemeClr val="accent3">
                    <a:lumMod val="50000"/>
                  </a:schemeClr>
                </a:solidFill>
                <a:latin typeface="Calibri" panose="020F0502020204030204" pitchFamily="34" charset="0"/>
                <a:cs typeface="Calibri" panose="020F0502020204030204" pitchFamily="34" charset="0"/>
              </a:rPr>
              <a:t>Tích hợp CI/CD trên K8S và trình bày kết quả</a:t>
            </a:r>
          </a:p>
          <a:p>
            <a:endParaRPr 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pic>
        <p:nvPicPr>
          <p:cNvPr id="4" name="Image 55" descr="A diagram of a diagram&#10;&#10;Description automatically generated">
            <a:extLst>
              <a:ext uri="{FF2B5EF4-FFF2-40B4-BE49-F238E27FC236}">
                <a16:creationId xmlns:a16="http://schemas.microsoft.com/office/drawing/2014/main" id="{29DCDC22-8741-B40D-F28F-0252AC8EF94A}"/>
              </a:ext>
            </a:extLst>
          </p:cNvPr>
          <p:cNvPicPr>
            <a:picLocks/>
          </p:cNvPicPr>
          <p:nvPr/>
        </p:nvPicPr>
        <p:blipFill>
          <a:blip r:embed="rId3" cstate="print"/>
          <a:stretch>
            <a:fillRect/>
          </a:stretch>
        </p:blipFill>
        <p:spPr>
          <a:xfrm>
            <a:off x="1541621" y="1403746"/>
            <a:ext cx="6060758" cy="3036094"/>
          </a:xfrm>
          <a:prstGeom prst="rect">
            <a:avLst/>
          </a:prstGeom>
        </p:spPr>
      </p:pic>
      <p:sp>
        <p:nvSpPr>
          <p:cNvPr id="5" name="TextBox 4">
            <a:extLst>
              <a:ext uri="{FF2B5EF4-FFF2-40B4-BE49-F238E27FC236}">
                <a16:creationId xmlns:a16="http://schemas.microsoft.com/office/drawing/2014/main" id="{B8C156D8-2253-6EF9-639D-287F241A9A7E}"/>
              </a:ext>
            </a:extLst>
          </p:cNvPr>
          <p:cNvSpPr txBox="1"/>
          <p:nvPr/>
        </p:nvSpPr>
        <p:spPr>
          <a:xfrm>
            <a:off x="2403872" y="600075"/>
            <a:ext cx="4336256"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Kiến trúc hệ thống CI/CD</a:t>
            </a:r>
            <a:endParaRPr lang="en-US" sz="3000">
              <a:solidFill>
                <a:schemeClr val="accent3">
                  <a:lumMod val="50000"/>
                </a:schemeClr>
              </a:solidFill>
              <a:latin typeface="Calibri" panose="020F0502020204030204" pitchFamily="34" charset="0"/>
              <a:cs typeface="Calibri" panose="020F0502020204030204" pitchFamily="34" charset="0"/>
            </a:endParaRPr>
          </a:p>
        </p:txBody>
      </p:sp>
    </p:spTree>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grpSp>
        <p:nvGrpSpPr>
          <p:cNvPr id="568" name="Google Shape;568;p55"/>
          <p:cNvGrpSpPr/>
          <p:nvPr/>
        </p:nvGrpSpPr>
        <p:grpSpPr>
          <a:xfrm>
            <a:off x="-52375" y="0"/>
            <a:ext cx="9263000" cy="5219700"/>
            <a:chOff x="-52375" y="0"/>
            <a:chExt cx="9263000" cy="5219700"/>
          </a:xfrm>
        </p:grpSpPr>
        <p:pic>
          <p:nvPicPr>
            <p:cNvPr id="569" name="Google Shape;569;p55"/>
            <p:cNvPicPr preferRelativeResize="0"/>
            <p:nvPr/>
          </p:nvPicPr>
          <p:blipFill rotWithShape="1">
            <a:blip r:embed="rId3">
              <a:alphaModFix/>
            </a:blip>
            <a:srcRect l="22773" t="71899"/>
            <a:stretch/>
          </p:blipFill>
          <p:spPr>
            <a:xfrm rot="10800000">
              <a:off x="3459875" y="4829625"/>
              <a:ext cx="3859800" cy="390075"/>
            </a:xfrm>
            <a:prstGeom prst="rect">
              <a:avLst/>
            </a:prstGeom>
            <a:noFill/>
            <a:ln>
              <a:noFill/>
            </a:ln>
          </p:spPr>
        </p:pic>
        <p:pic>
          <p:nvPicPr>
            <p:cNvPr id="570" name="Google Shape;570;p55"/>
            <p:cNvPicPr preferRelativeResize="0"/>
            <p:nvPr/>
          </p:nvPicPr>
          <p:blipFill rotWithShape="1">
            <a:blip r:embed="rId4">
              <a:alphaModFix/>
            </a:blip>
            <a:srcRect l="2362" b="9877"/>
            <a:stretch/>
          </p:blipFill>
          <p:spPr>
            <a:xfrm>
              <a:off x="-52375" y="3762375"/>
              <a:ext cx="4073800" cy="1381126"/>
            </a:xfrm>
            <a:prstGeom prst="rect">
              <a:avLst/>
            </a:prstGeom>
            <a:noFill/>
            <a:ln>
              <a:noFill/>
            </a:ln>
          </p:spPr>
        </p:pic>
        <p:cxnSp>
          <p:nvCxnSpPr>
            <p:cNvPr id="571" name="Google Shape;571;p55"/>
            <p:cNvCxnSpPr/>
            <p:nvPr/>
          </p:nvCxnSpPr>
          <p:spPr>
            <a:xfrm>
              <a:off x="1321775" y="331598"/>
              <a:ext cx="5172000" cy="0"/>
            </a:xfrm>
            <a:prstGeom prst="straightConnector1">
              <a:avLst/>
            </a:prstGeom>
            <a:noFill/>
            <a:ln w="9525" cap="flat" cmpd="sng">
              <a:solidFill>
                <a:schemeClr val="lt2"/>
              </a:solidFill>
              <a:prstDash val="solid"/>
              <a:round/>
              <a:headEnd type="none" w="med" len="med"/>
              <a:tailEnd type="oval" w="med" len="med"/>
            </a:ln>
          </p:spPr>
        </p:cxnSp>
        <p:pic>
          <p:nvPicPr>
            <p:cNvPr id="572" name="Google Shape;572;p55"/>
            <p:cNvPicPr preferRelativeResize="0"/>
            <p:nvPr/>
          </p:nvPicPr>
          <p:blipFill>
            <a:blip r:embed="rId5">
              <a:alphaModFix/>
            </a:blip>
            <a:stretch>
              <a:fillRect/>
            </a:stretch>
          </p:blipFill>
          <p:spPr>
            <a:xfrm>
              <a:off x="2695279" y="22859"/>
              <a:ext cx="3848626" cy="1209667"/>
            </a:xfrm>
            <a:prstGeom prst="rect">
              <a:avLst/>
            </a:prstGeom>
            <a:noFill/>
            <a:ln>
              <a:noFill/>
            </a:ln>
          </p:spPr>
        </p:pic>
        <p:pic>
          <p:nvPicPr>
            <p:cNvPr id="573" name="Google Shape;573;p55"/>
            <p:cNvPicPr preferRelativeResize="0"/>
            <p:nvPr/>
          </p:nvPicPr>
          <p:blipFill rotWithShape="1">
            <a:blip r:embed="rId4">
              <a:alphaModFix/>
            </a:blip>
            <a:srcRect l="2362" b="9877"/>
            <a:stretch/>
          </p:blipFill>
          <p:spPr>
            <a:xfrm rot="5400000">
              <a:off x="-1391438" y="1391438"/>
              <a:ext cx="4200526" cy="1417650"/>
            </a:xfrm>
            <a:prstGeom prst="rect">
              <a:avLst/>
            </a:prstGeom>
            <a:noFill/>
            <a:ln>
              <a:noFill/>
            </a:ln>
          </p:spPr>
        </p:pic>
        <p:grpSp>
          <p:nvGrpSpPr>
            <p:cNvPr id="574" name="Google Shape;574;p55"/>
            <p:cNvGrpSpPr/>
            <p:nvPr/>
          </p:nvGrpSpPr>
          <p:grpSpPr>
            <a:xfrm>
              <a:off x="5136825" y="0"/>
              <a:ext cx="4073800" cy="5143501"/>
              <a:chOff x="5136825" y="0"/>
              <a:chExt cx="4073800" cy="5143501"/>
            </a:xfrm>
          </p:grpSpPr>
          <p:pic>
            <p:nvPicPr>
              <p:cNvPr id="575" name="Google Shape;575;p55"/>
              <p:cNvPicPr preferRelativeResize="0"/>
              <p:nvPr/>
            </p:nvPicPr>
            <p:blipFill rotWithShape="1">
              <a:blip r:embed="rId4">
                <a:alphaModFix/>
              </a:blip>
              <a:srcRect l="2362" b="9877"/>
              <a:stretch/>
            </p:blipFill>
            <p:spPr>
              <a:xfrm rot="10800000">
                <a:off x="5136825" y="0"/>
                <a:ext cx="4073800" cy="1381126"/>
              </a:xfrm>
              <a:prstGeom prst="rect">
                <a:avLst/>
              </a:prstGeom>
              <a:noFill/>
              <a:ln>
                <a:noFill/>
              </a:ln>
            </p:spPr>
          </p:pic>
          <p:pic>
            <p:nvPicPr>
              <p:cNvPr id="576" name="Google Shape;576;p55"/>
              <p:cNvPicPr preferRelativeResize="0"/>
              <p:nvPr/>
            </p:nvPicPr>
            <p:blipFill rotWithShape="1">
              <a:blip r:embed="rId4">
                <a:alphaModFix/>
              </a:blip>
              <a:srcRect l="2362" b="9877"/>
              <a:stretch/>
            </p:blipFill>
            <p:spPr>
              <a:xfrm rot="-5400000">
                <a:off x="6349162" y="2334413"/>
                <a:ext cx="4200526" cy="1417650"/>
              </a:xfrm>
              <a:prstGeom prst="rect">
                <a:avLst/>
              </a:prstGeom>
              <a:noFill/>
              <a:ln>
                <a:noFill/>
              </a:ln>
            </p:spPr>
          </p:pic>
        </p:grpSp>
      </p:grpSp>
      <p:pic>
        <p:nvPicPr>
          <p:cNvPr id="7" name="Picture 6">
            <a:extLst>
              <a:ext uri="{FF2B5EF4-FFF2-40B4-BE49-F238E27FC236}">
                <a16:creationId xmlns:a16="http://schemas.microsoft.com/office/drawing/2014/main" id="{FA20F88C-6D09-95F8-0561-2F4326C102B5}"/>
              </a:ext>
            </a:extLst>
          </p:cNvPr>
          <p:cNvPicPr>
            <a:picLocks noChangeAspect="1"/>
          </p:cNvPicPr>
          <p:nvPr/>
        </p:nvPicPr>
        <p:blipFill>
          <a:blip r:embed="rId6"/>
          <a:stretch>
            <a:fillRect/>
          </a:stretch>
        </p:blipFill>
        <p:spPr>
          <a:xfrm>
            <a:off x="3566073" y="968363"/>
            <a:ext cx="2011854" cy="1603387"/>
          </a:xfrm>
          <a:prstGeom prst="rect">
            <a:avLst/>
          </a:prstGeom>
        </p:spPr>
      </p:pic>
      <p:sp>
        <p:nvSpPr>
          <p:cNvPr id="8" name="TextBox 7">
            <a:extLst>
              <a:ext uri="{FF2B5EF4-FFF2-40B4-BE49-F238E27FC236}">
                <a16:creationId xmlns:a16="http://schemas.microsoft.com/office/drawing/2014/main" id="{61F779C7-DEE5-C399-2DAA-B4D39EE41942}"/>
              </a:ext>
            </a:extLst>
          </p:cNvPr>
          <p:cNvSpPr txBox="1"/>
          <p:nvPr/>
        </p:nvSpPr>
        <p:spPr>
          <a:xfrm>
            <a:off x="1657350" y="2299776"/>
            <a:ext cx="6393656" cy="861774"/>
          </a:xfrm>
          <a:prstGeom prst="rect">
            <a:avLst/>
          </a:prstGeom>
          <a:noFill/>
        </p:spPr>
        <p:txBody>
          <a:bodyPr wrap="square" rtlCol="0">
            <a:spAutoFit/>
          </a:bodyPr>
          <a:lstStyle/>
          <a:p>
            <a:pPr algn="ctr"/>
            <a:r>
              <a:rPr lang="vi-VN" sz="5000" b="1">
                <a:solidFill>
                  <a:schemeClr val="accent3">
                    <a:lumMod val="50000"/>
                  </a:schemeClr>
                </a:solidFill>
                <a:latin typeface="Calibri" panose="020F0502020204030204" pitchFamily="34" charset="0"/>
                <a:cs typeface="Calibri" panose="020F0502020204030204" pitchFamily="34" charset="0"/>
              </a:rPr>
              <a:t>Đạo đức nghề nghiệp</a:t>
            </a:r>
            <a:endParaRPr lang="en-US" sz="5000" b="1">
              <a:solidFill>
                <a:schemeClr val="accent3">
                  <a:lumMod val="50000"/>
                </a:schemeClr>
              </a:solidFill>
              <a:latin typeface="Calibri" panose="020F0502020204030204" pitchFamily="34" charset="0"/>
              <a:cs typeface="Calibri" panose="020F0502020204030204" pitchFamily="34" charset="0"/>
            </a:endParaRPr>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845F84-CF84-1F7B-572D-930D44FE7090}"/>
              </a:ext>
            </a:extLst>
          </p:cNvPr>
          <p:cNvSpPr txBox="1"/>
          <p:nvPr/>
        </p:nvSpPr>
        <p:spPr>
          <a:xfrm>
            <a:off x="821532" y="529441"/>
            <a:ext cx="6443662" cy="3970318"/>
          </a:xfrm>
          <a:prstGeom prst="rect">
            <a:avLst/>
          </a:prstGeom>
          <a:noFill/>
        </p:spPr>
        <p:txBody>
          <a:bodyPr wrap="square" rtlCol="0">
            <a:spAutoFit/>
          </a:bodyPr>
          <a:lstStyle/>
          <a:p>
            <a:pPr marL="342900" indent="-342900">
              <a:lnSpc>
                <a:spcPct val="150000"/>
              </a:lnSpc>
              <a:buFont typeface="+mj-lt"/>
              <a:buAutoNum type="arabicPeriod"/>
            </a:pPr>
            <a:r>
              <a:rPr lang="vi-VN" b="1">
                <a:solidFill>
                  <a:schemeClr val="accent3">
                    <a:lumMod val="50000"/>
                  </a:schemeClr>
                </a:solidFill>
              </a:rPr>
              <a:t>Bảo mật thông tin:</a:t>
            </a:r>
          </a:p>
          <a:p>
            <a:pPr marL="285750" indent="-285750">
              <a:lnSpc>
                <a:spcPct val="150000"/>
              </a:lnSpc>
              <a:buFont typeface="Arial" panose="020B0604020202020204" pitchFamily="34" charset="0"/>
              <a:buChar char="•"/>
            </a:pPr>
            <a:r>
              <a:rPr lang="vi-VN">
                <a:solidFill>
                  <a:schemeClr val="accent3">
                    <a:lumMod val="50000"/>
                  </a:schemeClr>
                </a:solidFill>
              </a:rPr>
              <a:t>Bảo vệ dữ liệu khách hàng: Đảm bảo mọi thông tin trong quy trình CI/CD, bao gồm mã nguồn, thông tin cấu hình, và dữ liệu liên quan, được bảo mật tuyệt đối.</a:t>
            </a:r>
          </a:p>
          <a:p>
            <a:pPr marL="285750" indent="-285750">
              <a:lnSpc>
                <a:spcPct val="150000"/>
              </a:lnSpc>
              <a:buFont typeface="Arial" panose="020B0604020202020204" pitchFamily="34" charset="0"/>
              <a:buChar char="•"/>
            </a:pPr>
            <a:r>
              <a:rPr lang="vi-VN">
                <a:solidFill>
                  <a:schemeClr val="accent3">
                    <a:lumMod val="50000"/>
                  </a:schemeClr>
                </a:solidFill>
              </a:rPr>
              <a:t>Quản lý tài khoản và thông tin nhạy cảm. Không hard-code thông tin nhạy cảm trong mã nguồn, thay vào đó sử dụng công cụ như ‘Secrets’ của Kubernetes hoặc ‘ConfigMap’.</a:t>
            </a:r>
          </a:p>
          <a:p>
            <a:pPr marL="342900" indent="-342900">
              <a:lnSpc>
                <a:spcPct val="150000"/>
              </a:lnSpc>
              <a:buFont typeface="+mj-lt"/>
              <a:buAutoNum type="arabicPeriod" startAt="2"/>
            </a:pPr>
            <a:r>
              <a:rPr lang="vi-VN" b="1">
                <a:solidFill>
                  <a:schemeClr val="accent3">
                    <a:lumMod val="50000"/>
                  </a:schemeClr>
                </a:solidFill>
              </a:rPr>
              <a:t>Tôn trọng quyền sở hữu trí tuệ:</a:t>
            </a:r>
          </a:p>
          <a:p>
            <a:pPr marL="285750" indent="-285750">
              <a:lnSpc>
                <a:spcPct val="150000"/>
              </a:lnSpc>
              <a:buFont typeface="Arial" panose="020B0604020202020204" pitchFamily="34" charset="0"/>
              <a:buChar char="•"/>
            </a:pPr>
            <a:r>
              <a:rPr lang="vi-VN">
                <a:solidFill>
                  <a:schemeClr val="accent3">
                    <a:lumMod val="50000"/>
                  </a:schemeClr>
                </a:solidFill>
              </a:rPr>
              <a:t>Sử dụng phần mềm và công cụ hợp pháp, không sử dụng crack</a:t>
            </a:r>
          </a:p>
          <a:p>
            <a:pPr marL="285750" indent="-285750">
              <a:lnSpc>
                <a:spcPct val="150000"/>
              </a:lnSpc>
              <a:buFont typeface="Arial" panose="020B0604020202020204" pitchFamily="34" charset="0"/>
              <a:buChar char="•"/>
            </a:pPr>
            <a:r>
              <a:rPr lang="vi-VN">
                <a:solidFill>
                  <a:schemeClr val="accent3">
                    <a:lumMod val="50000"/>
                  </a:schemeClr>
                </a:solidFill>
              </a:rPr>
              <a:t>Tài liệu tham khảo trình bày rõ ràng nguồn gốc.</a:t>
            </a:r>
          </a:p>
          <a:p>
            <a:endParaRPr lang="vi-VN"/>
          </a:p>
          <a:p>
            <a:pPr marL="342900" indent="-342900">
              <a:buFont typeface="+mj-lt"/>
              <a:buAutoNum type="arabicPeriod"/>
            </a:pPr>
            <a:endParaRPr lang="vi-VN"/>
          </a:p>
          <a:p>
            <a:pPr marL="342900" indent="-342900">
              <a:buFont typeface="+mj-lt"/>
              <a:buAutoNum type="arabicPeriod"/>
            </a:pPr>
            <a:endParaRPr lang="en-US"/>
          </a:p>
        </p:txBody>
      </p:sp>
    </p:spTree>
    <p:extLst>
      <p:ext uri="{BB962C8B-B14F-4D97-AF65-F5344CB8AC3E}">
        <p14:creationId xmlns:p14="http://schemas.microsoft.com/office/powerpoint/2010/main" val="27100771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B73DC-C53C-51AF-F0F9-6F348B55891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E8FC23F-E84D-7644-0164-FC9235A54110}"/>
              </a:ext>
            </a:extLst>
          </p:cNvPr>
          <p:cNvSpPr txBox="1"/>
          <p:nvPr/>
        </p:nvSpPr>
        <p:spPr>
          <a:xfrm>
            <a:off x="771526" y="526852"/>
            <a:ext cx="7100886" cy="4616648"/>
          </a:xfrm>
          <a:prstGeom prst="rect">
            <a:avLst/>
          </a:prstGeom>
          <a:noFill/>
        </p:spPr>
        <p:txBody>
          <a:bodyPr wrap="square" rtlCol="0">
            <a:spAutoFit/>
          </a:bodyPr>
          <a:lstStyle/>
          <a:p>
            <a:pPr marL="342900" indent="-342900">
              <a:lnSpc>
                <a:spcPct val="150000"/>
              </a:lnSpc>
              <a:buFont typeface="+mj-lt"/>
              <a:buAutoNum type="arabicPeriod" startAt="3"/>
            </a:pPr>
            <a:r>
              <a:rPr lang="vi-VN" b="1">
                <a:solidFill>
                  <a:schemeClr val="accent3">
                    <a:lumMod val="50000"/>
                  </a:schemeClr>
                </a:solidFill>
              </a:rPr>
              <a:t>Đảm bảo tính minh bạch</a:t>
            </a:r>
          </a:p>
          <a:p>
            <a:pPr marL="285750" indent="-285750">
              <a:lnSpc>
                <a:spcPct val="150000"/>
              </a:lnSpc>
              <a:buFont typeface="Arial" panose="020B0604020202020204" pitchFamily="34" charset="0"/>
              <a:buChar char="•"/>
            </a:pPr>
            <a:r>
              <a:rPr lang="vi-VN">
                <a:solidFill>
                  <a:schemeClr val="accent3">
                    <a:lumMod val="50000"/>
                  </a:schemeClr>
                </a:solidFill>
              </a:rPr>
              <a:t>Báo cáo trung thực: Tài liệu đồ án và báo cáo phản ánh trung thực những gì đã triển khai, không thêm bớt hoặc làm sai lệch thông tin.</a:t>
            </a:r>
          </a:p>
          <a:p>
            <a:pPr marL="285750" indent="-285750">
              <a:lnSpc>
                <a:spcPct val="150000"/>
              </a:lnSpc>
              <a:buFont typeface="Arial" panose="020B0604020202020204" pitchFamily="34" charset="0"/>
              <a:buChar char="•"/>
            </a:pPr>
            <a:r>
              <a:rPr lang="vi-VN">
                <a:solidFill>
                  <a:schemeClr val="accent3">
                    <a:lumMod val="50000"/>
                  </a:schemeClr>
                </a:solidFill>
              </a:rPr>
              <a:t>Ghi nhận lỗi: Nếu phát hiện lỗi hoặc hạn chế trong hệ thống, cần thẳng thắn ghi nhận và đưa ra hướng khắc phục.</a:t>
            </a:r>
          </a:p>
          <a:p>
            <a:pPr marL="342900" indent="-342900">
              <a:lnSpc>
                <a:spcPct val="150000"/>
              </a:lnSpc>
              <a:buFont typeface="+mj-lt"/>
              <a:buAutoNum type="arabicPeriod" startAt="4"/>
            </a:pPr>
            <a:r>
              <a:rPr lang="vi-VN" b="1">
                <a:solidFill>
                  <a:schemeClr val="accent3">
                    <a:lumMod val="50000"/>
                  </a:schemeClr>
                </a:solidFill>
              </a:rPr>
              <a:t>Tuân thủ các tiêu chuẩn công nghệ</a:t>
            </a:r>
          </a:p>
          <a:p>
            <a:pPr marL="285750" indent="-285750">
              <a:lnSpc>
                <a:spcPct val="150000"/>
              </a:lnSpc>
              <a:buFont typeface="Arial" panose="020B0604020202020204" pitchFamily="34" charset="0"/>
              <a:buChar char="•"/>
            </a:pPr>
            <a:r>
              <a:rPr lang="vi-VN">
                <a:solidFill>
                  <a:schemeClr val="accent3">
                    <a:lumMod val="50000"/>
                  </a:schemeClr>
                </a:solidFill>
              </a:rPr>
              <a:t>Thực hiện CI/CD an toàn:Tuân thủ các tiêu chuẩn triển khai và vận hành Kubernetes. Sử dụng các công cụ CI/CD (GitLab CI/CD, Argo CD) theo khuyến nghị từ nhà cung cấp.</a:t>
            </a:r>
          </a:p>
          <a:p>
            <a:pPr marL="285750" indent="-285750">
              <a:lnSpc>
                <a:spcPct val="150000"/>
              </a:lnSpc>
              <a:buFont typeface="Arial" panose="020B0604020202020204" pitchFamily="34" charset="0"/>
              <a:buChar char="•"/>
            </a:pPr>
            <a:r>
              <a:rPr lang="vi-VN">
                <a:solidFill>
                  <a:schemeClr val="accent3">
                    <a:lumMod val="50000"/>
                  </a:schemeClr>
                </a:solidFill>
              </a:rPr>
              <a:t>Kiểm thử kỹ lưỡng: Đảm bảo mọi pipeline CI/CD đều được kiểm thử cẩn thận trước khi triển khai thực tế. Đánh giá tác động của các bản cập nhật hoặc thay đổi cấu hình lên hệ thống.</a:t>
            </a:r>
          </a:p>
          <a:p>
            <a:endParaRPr lang="vi-VN"/>
          </a:p>
          <a:p>
            <a:pPr marL="342900" indent="-342900">
              <a:buFont typeface="+mj-lt"/>
              <a:buAutoNum type="arabicPeriod"/>
            </a:pPr>
            <a:endParaRPr lang="vi-VN"/>
          </a:p>
          <a:p>
            <a:pPr marL="342900" indent="-342900">
              <a:buFont typeface="+mj-lt"/>
              <a:buAutoNum type="arabicPeriod"/>
            </a:pPr>
            <a:endParaRPr lang="en-US"/>
          </a:p>
        </p:txBody>
      </p:sp>
    </p:spTree>
    <p:extLst>
      <p:ext uri="{BB962C8B-B14F-4D97-AF65-F5344CB8AC3E}">
        <p14:creationId xmlns:p14="http://schemas.microsoft.com/office/powerpoint/2010/main" val="3852113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grpSp>
        <p:nvGrpSpPr>
          <p:cNvPr id="540" name="Google Shape;540;p52"/>
          <p:cNvGrpSpPr/>
          <p:nvPr/>
        </p:nvGrpSpPr>
        <p:grpSpPr>
          <a:xfrm>
            <a:off x="-1839154" y="-57150"/>
            <a:ext cx="4468128" cy="5219700"/>
            <a:chOff x="-1839154" y="-57150"/>
            <a:chExt cx="4468128" cy="5219700"/>
          </a:xfrm>
        </p:grpSpPr>
        <p:pic>
          <p:nvPicPr>
            <p:cNvPr id="541" name="Google Shape;541;p52"/>
            <p:cNvPicPr preferRelativeResize="0"/>
            <p:nvPr/>
          </p:nvPicPr>
          <p:blipFill rotWithShape="1">
            <a:blip r:embed="rId3">
              <a:alphaModFix amt="63000"/>
            </a:blip>
            <a:srcRect l="6926" t="18643" r="3346" b="8187"/>
            <a:stretch/>
          </p:blipFill>
          <p:spPr>
            <a:xfrm rot="-5400000">
              <a:off x="-2076450" y="1828800"/>
              <a:ext cx="5219700" cy="1447800"/>
            </a:xfrm>
            <a:prstGeom prst="rect">
              <a:avLst/>
            </a:prstGeom>
            <a:noFill/>
            <a:ln>
              <a:noFill/>
            </a:ln>
          </p:spPr>
        </p:pic>
        <p:pic>
          <p:nvPicPr>
            <p:cNvPr id="542" name="Google Shape;542;p52"/>
            <p:cNvPicPr preferRelativeResize="0"/>
            <p:nvPr/>
          </p:nvPicPr>
          <p:blipFill rotWithShape="1">
            <a:blip r:embed="rId4">
              <a:alphaModFix/>
            </a:blip>
            <a:srcRect r="41595"/>
            <a:stretch/>
          </p:blipFill>
          <p:spPr>
            <a:xfrm rot="5400000">
              <a:off x="-220851" y="1052975"/>
              <a:ext cx="2428876" cy="780125"/>
            </a:xfrm>
            <a:prstGeom prst="rect">
              <a:avLst/>
            </a:prstGeom>
            <a:noFill/>
            <a:ln>
              <a:noFill/>
            </a:ln>
          </p:spPr>
        </p:pic>
        <p:pic>
          <p:nvPicPr>
            <p:cNvPr id="543" name="Google Shape;543;p52"/>
            <p:cNvPicPr preferRelativeResize="0"/>
            <p:nvPr/>
          </p:nvPicPr>
          <p:blipFill rotWithShape="1">
            <a:blip r:embed="rId5">
              <a:alphaModFix/>
            </a:blip>
            <a:srcRect b="5392"/>
            <a:stretch/>
          </p:blipFill>
          <p:spPr>
            <a:xfrm rot="5400000">
              <a:off x="-844313" y="1822787"/>
              <a:ext cx="3148475" cy="1497951"/>
            </a:xfrm>
            <a:prstGeom prst="rect">
              <a:avLst/>
            </a:prstGeom>
            <a:noFill/>
            <a:ln>
              <a:noFill/>
            </a:ln>
          </p:spPr>
        </p:pic>
        <p:pic>
          <p:nvPicPr>
            <p:cNvPr id="544" name="Google Shape;544;p52"/>
            <p:cNvPicPr preferRelativeResize="0"/>
            <p:nvPr/>
          </p:nvPicPr>
          <p:blipFill>
            <a:blip r:embed="rId6">
              <a:alphaModFix/>
            </a:blip>
            <a:stretch>
              <a:fillRect/>
            </a:stretch>
          </p:blipFill>
          <p:spPr>
            <a:xfrm rot="1799998">
              <a:off x="-1552473" y="2126215"/>
              <a:ext cx="3894766" cy="2190318"/>
            </a:xfrm>
            <a:prstGeom prst="rect">
              <a:avLst/>
            </a:prstGeom>
            <a:noFill/>
            <a:ln>
              <a:noFill/>
            </a:ln>
          </p:spPr>
        </p:pic>
      </p:grpSp>
      <p:pic>
        <p:nvPicPr>
          <p:cNvPr id="545" name="Google Shape;545;p52"/>
          <p:cNvPicPr preferRelativeResize="0"/>
          <p:nvPr/>
        </p:nvPicPr>
        <p:blipFill>
          <a:blip r:embed="rId7">
            <a:alphaModFix/>
          </a:blip>
          <a:stretch>
            <a:fillRect/>
          </a:stretch>
        </p:blipFill>
        <p:spPr>
          <a:xfrm>
            <a:off x="1248157" y="2650120"/>
            <a:ext cx="3029468" cy="978178"/>
          </a:xfrm>
          <a:prstGeom prst="rect">
            <a:avLst/>
          </a:prstGeom>
          <a:noFill/>
          <a:ln>
            <a:noFill/>
          </a:ln>
        </p:spPr>
      </p:pic>
      <p:pic>
        <p:nvPicPr>
          <p:cNvPr id="546" name="Google Shape;546;p52"/>
          <p:cNvPicPr preferRelativeResize="0"/>
          <p:nvPr/>
        </p:nvPicPr>
        <p:blipFill>
          <a:blip r:embed="rId8">
            <a:alphaModFix/>
          </a:blip>
          <a:stretch>
            <a:fillRect/>
          </a:stretch>
        </p:blipFill>
        <p:spPr>
          <a:xfrm rot="10800000">
            <a:off x="8200495" y="4596684"/>
            <a:ext cx="456876" cy="242950"/>
          </a:xfrm>
          <a:prstGeom prst="rect">
            <a:avLst/>
          </a:prstGeom>
          <a:noFill/>
          <a:ln>
            <a:noFill/>
          </a:ln>
        </p:spPr>
      </p:pic>
      <p:sp>
        <p:nvSpPr>
          <p:cNvPr id="4" name="TextBox 3">
            <a:extLst>
              <a:ext uri="{FF2B5EF4-FFF2-40B4-BE49-F238E27FC236}">
                <a16:creationId xmlns:a16="http://schemas.microsoft.com/office/drawing/2014/main" id="{C3671C32-E16F-3D6D-9ED9-1F2F55017886}"/>
              </a:ext>
            </a:extLst>
          </p:cNvPr>
          <p:cNvSpPr txBox="1"/>
          <p:nvPr/>
        </p:nvSpPr>
        <p:spPr>
          <a:xfrm>
            <a:off x="1893586" y="1102292"/>
            <a:ext cx="5356828" cy="1938992"/>
          </a:xfrm>
          <a:prstGeom prst="rect">
            <a:avLst/>
          </a:prstGeom>
          <a:noFill/>
        </p:spPr>
        <p:txBody>
          <a:bodyPr wrap="square" rtlCol="0">
            <a:spAutoFit/>
          </a:bodyPr>
          <a:lstStyle/>
          <a:p>
            <a:pPr algn="ctr"/>
            <a:r>
              <a:rPr lang="vi-VN" sz="6000" b="1">
                <a:solidFill>
                  <a:schemeClr val="accent3">
                    <a:lumMod val="50000"/>
                  </a:schemeClr>
                </a:solidFill>
                <a:latin typeface="Calibri" panose="020F0502020204030204" pitchFamily="34" charset="0"/>
                <a:cs typeface="Calibri" panose="020F0502020204030204" pitchFamily="34" charset="0"/>
              </a:rPr>
              <a:t>THANK FOR WATCHING</a:t>
            </a:r>
            <a:endParaRPr lang="en-US" sz="6000" b="1">
              <a:solidFill>
                <a:schemeClr val="accent3">
                  <a:lumMod val="50000"/>
                </a:schemeClr>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4"/>
          <p:cNvSpPr txBox="1">
            <a:spLocks noGrp="1"/>
          </p:cNvSpPr>
          <p:nvPr>
            <p:ph type="title"/>
          </p:nvPr>
        </p:nvSpPr>
        <p:spPr>
          <a:xfrm>
            <a:off x="1902335" y="2293480"/>
            <a:ext cx="5851027" cy="11650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5200">
                <a:latin typeface="Calibri" panose="020F0502020204030204" pitchFamily="34" charset="0"/>
                <a:cs typeface="Calibri" panose="020F0502020204030204" pitchFamily="34" charset="0"/>
              </a:rPr>
              <a:t>CI/CD và các công cụ</a:t>
            </a:r>
            <a:endParaRPr sz="5200">
              <a:latin typeface="Calibri" panose="020F0502020204030204" pitchFamily="34" charset="0"/>
              <a:cs typeface="Calibri" panose="020F0502020204030204" pitchFamily="34" charset="0"/>
            </a:endParaRPr>
          </a:p>
        </p:txBody>
      </p:sp>
      <p:sp>
        <p:nvSpPr>
          <p:cNvPr id="440" name="Google Shape;440;p44"/>
          <p:cNvSpPr txBox="1">
            <a:spLocks noGrp="1"/>
          </p:cNvSpPr>
          <p:nvPr>
            <p:ph type="title" idx="2"/>
          </p:nvPr>
        </p:nvSpPr>
        <p:spPr>
          <a:xfrm>
            <a:off x="2042402" y="1436575"/>
            <a:ext cx="1995000" cy="9159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vi-VN">
                <a:solidFill>
                  <a:schemeClr val="accent3">
                    <a:lumMod val="50000"/>
                  </a:schemeClr>
                </a:solidFill>
              </a:rPr>
              <a:t>01</a:t>
            </a:r>
            <a:endParaRPr>
              <a:solidFill>
                <a:schemeClr val="accent3">
                  <a:lumMod val="50000"/>
                </a:schemeClr>
              </a:solidFill>
            </a:endParaRPr>
          </a:p>
        </p:txBody>
      </p:sp>
      <p:pic>
        <p:nvPicPr>
          <p:cNvPr id="442" name="Google Shape;442;p44"/>
          <p:cNvPicPr preferRelativeResize="0"/>
          <p:nvPr/>
        </p:nvPicPr>
        <p:blipFill rotWithShape="1">
          <a:blip r:embed="rId3">
            <a:alphaModFix/>
          </a:blip>
          <a:srcRect t="19097" r="5042" b="2954"/>
          <a:stretch/>
        </p:blipFill>
        <p:spPr>
          <a:xfrm flipH="1">
            <a:off x="4037238" y="1481775"/>
            <a:ext cx="3716124" cy="958849"/>
          </a:xfrm>
          <a:prstGeom prst="rect">
            <a:avLst/>
          </a:prstGeom>
          <a:noFill/>
          <a:ln>
            <a:noFill/>
          </a:ln>
        </p:spPr>
      </p:pic>
      <p:grpSp>
        <p:nvGrpSpPr>
          <p:cNvPr id="443" name="Google Shape;443;p44"/>
          <p:cNvGrpSpPr/>
          <p:nvPr/>
        </p:nvGrpSpPr>
        <p:grpSpPr>
          <a:xfrm>
            <a:off x="8400" y="69700"/>
            <a:ext cx="9135601" cy="5004101"/>
            <a:chOff x="8400" y="69700"/>
            <a:chExt cx="9135601" cy="5004101"/>
          </a:xfrm>
        </p:grpSpPr>
        <p:pic>
          <p:nvPicPr>
            <p:cNvPr id="444" name="Google Shape;444;p44"/>
            <p:cNvPicPr preferRelativeResize="0"/>
            <p:nvPr/>
          </p:nvPicPr>
          <p:blipFill rotWithShape="1">
            <a:blip r:embed="rId4">
              <a:alphaModFix/>
            </a:blip>
            <a:srcRect t="1400" r="83035" b="-1399"/>
            <a:stretch/>
          </p:blipFill>
          <p:spPr>
            <a:xfrm>
              <a:off x="8010525" y="69700"/>
              <a:ext cx="1133476" cy="5004101"/>
            </a:xfrm>
            <a:prstGeom prst="rect">
              <a:avLst/>
            </a:prstGeom>
            <a:noFill/>
            <a:ln>
              <a:noFill/>
            </a:ln>
          </p:spPr>
        </p:pic>
        <p:pic>
          <p:nvPicPr>
            <p:cNvPr id="445" name="Google Shape;445;p44"/>
            <p:cNvPicPr preferRelativeResize="0"/>
            <p:nvPr/>
          </p:nvPicPr>
          <p:blipFill rotWithShape="1">
            <a:blip r:embed="rId4">
              <a:alphaModFix/>
            </a:blip>
            <a:srcRect t="1400" r="83035" b="-1399"/>
            <a:stretch/>
          </p:blipFill>
          <p:spPr>
            <a:xfrm rot="10800000">
              <a:off x="8400" y="69700"/>
              <a:ext cx="1133476" cy="5004101"/>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F19B53C-E7AD-7F05-1785-6E0AA0B40211}"/>
              </a:ext>
            </a:extLst>
          </p:cNvPr>
          <p:cNvSpPr/>
          <p:nvPr/>
        </p:nvSpPr>
        <p:spPr>
          <a:xfrm>
            <a:off x="409073" y="488139"/>
            <a:ext cx="8325853" cy="3973858"/>
          </a:xfrm>
          <a:prstGeom prst="roundRect">
            <a:avLst/>
          </a:prstGeom>
          <a:solidFill>
            <a:schemeClr val="bg1"/>
          </a:solid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79ADD5C-AA26-5A97-1DA0-706F0613A20B}"/>
              </a:ext>
            </a:extLst>
          </p:cNvPr>
          <p:cNvSpPr txBox="1"/>
          <p:nvPr/>
        </p:nvSpPr>
        <p:spPr>
          <a:xfrm>
            <a:off x="3300091" y="681503"/>
            <a:ext cx="3602599" cy="553998"/>
          </a:xfrm>
          <a:prstGeom prst="rect">
            <a:avLst/>
          </a:prstGeom>
          <a:noFill/>
        </p:spPr>
        <p:txBody>
          <a:bodyPr wrap="square" rtlCol="0">
            <a:spAutoFit/>
          </a:bodyPr>
          <a:lstStyle/>
          <a:p>
            <a:r>
              <a:rPr lang="vi-VN" sz="3000">
                <a:solidFill>
                  <a:schemeClr val="accent3">
                    <a:lumMod val="50000"/>
                  </a:schemeClr>
                </a:solidFill>
                <a:latin typeface="Calibri" panose="020F0502020204030204" pitchFamily="34" charset="0"/>
                <a:cs typeface="Calibri" panose="020F0502020204030204" pitchFamily="34" charset="0"/>
              </a:rPr>
              <a:t>K</a:t>
            </a:r>
            <a:r>
              <a:rPr lang="en-US" sz="3000">
                <a:solidFill>
                  <a:schemeClr val="accent3">
                    <a:lumMod val="50000"/>
                  </a:schemeClr>
                </a:solidFill>
                <a:latin typeface="Calibri" panose="020F0502020204030204" pitchFamily="34" charset="0"/>
                <a:cs typeface="Calibri" panose="020F0502020204030204" pitchFamily="34" charset="0"/>
              </a:rPr>
              <a:t>hái</a:t>
            </a:r>
            <a:r>
              <a:rPr lang="vi-VN" sz="3000">
                <a:solidFill>
                  <a:schemeClr val="accent3">
                    <a:lumMod val="50000"/>
                  </a:schemeClr>
                </a:solidFill>
                <a:latin typeface="Calibri" panose="020F0502020204030204" pitchFamily="34" charset="0"/>
                <a:cs typeface="Calibri" panose="020F0502020204030204" pitchFamily="34" charset="0"/>
              </a:rPr>
              <a:t> n</a:t>
            </a:r>
            <a:r>
              <a:rPr lang="en-US" sz="3000">
                <a:solidFill>
                  <a:schemeClr val="accent3">
                    <a:lumMod val="50000"/>
                  </a:schemeClr>
                </a:solidFill>
                <a:latin typeface="Calibri" panose="020F0502020204030204" pitchFamily="34" charset="0"/>
                <a:cs typeface="Calibri" panose="020F0502020204030204" pitchFamily="34" charset="0"/>
              </a:rPr>
              <a:t>iệm</a:t>
            </a:r>
            <a:r>
              <a:rPr lang="vi-VN" sz="3000">
                <a:solidFill>
                  <a:schemeClr val="accent3">
                    <a:lumMod val="50000"/>
                  </a:schemeClr>
                </a:solidFill>
                <a:latin typeface="Calibri" panose="020F0502020204030204" pitchFamily="34" charset="0"/>
                <a:cs typeface="Calibri" panose="020F0502020204030204" pitchFamily="34" charset="0"/>
              </a:rPr>
              <a:t> CI/CD</a:t>
            </a:r>
            <a:endParaRPr lang="en-US" sz="3000">
              <a:solidFill>
                <a:schemeClr val="accent3">
                  <a:lumMod val="50000"/>
                </a:schemeClr>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1DB0B8A-8571-7E37-D5B0-0222583E117B}"/>
              </a:ext>
            </a:extLst>
          </p:cNvPr>
          <p:cNvSpPr txBox="1"/>
          <p:nvPr/>
        </p:nvSpPr>
        <p:spPr>
          <a:xfrm>
            <a:off x="948775" y="1245197"/>
            <a:ext cx="7246448" cy="3410164"/>
          </a:xfrm>
          <a:prstGeom prst="rect">
            <a:avLst/>
          </a:prstGeom>
          <a:noFill/>
        </p:spPr>
        <p:txBody>
          <a:bodyPr wrap="square" rtlCol="0">
            <a:spAutoFit/>
          </a:bodyPr>
          <a:lstStyle/>
          <a:p>
            <a:pPr marL="285750" indent="-285750">
              <a:lnSpc>
                <a:spcPct val="120000"/>
              </a:lnSpc>
              <a:buFont typeface="Wingdings" panose="05000000000000000000" pitchFamily="2" charset="2"/>
              <a:buChar char="q"/>
            </a:pPr>
            <a:r>
              <a:rPr lang="vi-VN" b="1">
                <a:solidFill>
                  <a:schemeClr val="accent3">
                    <a:lumMod val="50000"/>
                  </a:schemeClr>
                </a:solidFill>
              </a:rPr>
              <a:t>CI (Continuous Integration) </a:t>
            </a:r>
            <a:r>
              <a:rPr lang="vi-VN">
                <a:solidFill>
                  <a:schemeClr val="accent3">
                    <a:lumMod val="50000"/>
                  </a:schemeClr>
                </a:solidFill>
              </a:rPr>
              <a:t>- Tích hợp liên tục là quá trình tích hợp source code từ các thành viên trong nhóm phát triển vào một kho lưu trữ chung hàng ngày. Mỗi khi có sự thay đổi về source code, code sẽ được tự động kiểm thử bằng các quy trình xác thực. Mục tiêu của CI là giảm thiểu xung đột và lỗi hệ thống do tích hợp mã nguồn.</a:t>
            </a:r>
            <a:endParaRPr lang="en-US">
              <a:solidFill>
                <a:schemeClr val="accent3">
                  <a:lumMod val="50000"/>
                </a:schemeClr>
              </a:solidFill>
            </a:endParaRPr>
          </a:p>
          <a:p>
            <a:pPr marL="285750" indent="-285750">
              <a:lnSpc>
                <a:spcPct val="120000"/>
              </a:lnSpc>
              <a:buFont typeface="Wingdings" panose="05000000000000000000" pitchFamily="2" charset="2"/>
              <a:buChar char="q"/>
            </a:pPr>
            <a:r>
              <a:rPr lang="vi-VN" sz="1400" b="1">
                <a:solidFill>
                  <a:schemeClr val="accent3">
                    <a:lumMod val="50000"/>
                  </a:schemeClr>
                </a:solidFill>
                <a:ea typeface="Cabin"/>
                <a:cs typeface="Cabin"/>
                <a:sym typeface="Cabin"/>
              </a:rPr>
              <a:t>CD (Continuous Delivery/Continuous Deployment)</a:t>
            </a:r>
            <a:r>
              <a:rPr lang="vi-VN" sz="1400">
                <a:solidFill>
                  <a:schemeClr val="accent3">
                    <a:lumMod val="50000"/>
                  </a:schemeClr>
                </a:solidFill>
                <a:ea typeface="Cabin"/>
                <a:cs typeface="Cabin"/>
                <a:sym typeface="Cabin"/>
              </a:rPr>
              <a:t>, thuật ngữ CD có 2 nghĩa là: </a:t>
            </a:r>
          </a:p>
          <a:p>
            <a:pPr marL="285750" indent="-285750">
              <a:lnSpc>
                <a:spcPct val="120000"/>
              </a:lnSpc>
              <a:buFont typeface="Arial" panose="020B0604020202020204" pitchFamily="34" charset="0"/>
              <a:buChar char="•"/>
            </a:pPr>
            <a:r>
              <a:rPr lang="vi-VN" b="1">
                <a:solidFill>
                  <a:schemeClr val="accent3">
                    <a:lumMod val="50000"/>
                  </a:schemeClr>
                </a:solidFill>
              </a:rPr>
              <a:t>Phân phối liên tục </a:t>
            </a:r>
            <a:r>
              <a:rPr lang="vi-VN">
                <a:solidFill>
                  <a:schemeClr val="accent3">
                    <a:lumMod val="50000"/>
                  </a:schemeClr>
                </a:solidFill>
              </a:rPr>
              <a:t>đề cập đến việc tự động hóa quy trình cung cấp cơ sở hạ tầng và release ứng dụng.</a:t>
            </a:r>
            <a:endParaRPr lang="en-US">
              <a:solidFill>
                <a:schemeClr val="accent3">
                  <a:lumMod val="50000"/>
                </a:schemeClr>
              </a:solidFill>
            </a:endParaRPr>
          </a:p>
          <a:p>
            <a:pPr marL="285750" indent="-285750">
              <a:lnSpc>
                <a:spcPct val="120000"/>
              </a:lnSpc>
              <a:buFont typeface="Arial" panose="020B0604020202020204" pitchFamily="34" charset="0"/>
              <a:buChar char="•"/>
            </a:pPr>
            <a:r>
              <a:rPr lang="vi-VN" sz="1400" b="1">
                <a:solidFill>
                  <a:schemeClr val="accent3">
                    <a:lumMod val="50000"/>
                  </a:schemeClr>
                </a:solidFill>
                <a:ea typeface="Cabin"/>
                <a:cs typeface="Cabin"/>
                <a:sym typeface="Cabin"/>
              </a:rPr>
              <a:t>Triển khai liên tục </a:t>
            </a:r>
            <a:r>
              <a:rPr lang="vi-VN" sz="1400">
                <a:solidFill>
                  <a:schemeClr val="accent3">
                    <a:lumMod val="50000"/>
                  </a:schemeClr>
                </a:solidFill>
                <a:ea typeface="Cabin"/>
                <a:cs typeface="Cabin"/>
                <a:sym typeface="Cabin"/>
              </a:rPr>
              <a:t>là phần mở rộng của Phân phối liên tục, cho phép các tổ chức triển khai ứng dụng của họ một cách tự động, loại bỏ nhu cầu can thiệp của con người.</a:t>
            </a:r>
          </a:p>
          <a:p>
            <a:pPr>
              <a:lnSpc>
                <a:spcPct val="120000"/>
              </a:lnSpc>
            </a:pPr>
            <a:endParaRPr lang="en-US"/>
          </a:p>
          <a:p>
            <a:pPr marL="285750" indent="-285750">
              <a:lnSpc>
                <a:spcPct val="120000"/>
              </a:lnSpc>
              <a:buFont typeface="Arial" panose="020B0604020202020204" pitchFamily="34" charset="0"/>
              <a:buChar char="•"/>
            </a:pPr>
            <a:endParaRPr lang="vi-VN"/>
          </a:p>
          <a:p>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up)">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up)">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up)">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up)">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855D1013-FC4F-0340-87B1-3DA8FB0FE6C0}"/>
              </a:ext>
            </a:extLst>
          </p:cNvPr>
          <p:cNvSpPr/>
          <p:nvPr/>
        </p:nvSpPr>
        <p:spPr>
          <a:xfrm>
            <a:off x="715018" y="712494"/>
            <a:ext cx="7713961" cy="388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descr="A colorful arrow with text&#10;&#10;Description automatically generated with medium confidence">
            <a:extLst>
              <a:ext uri="{FF2B5EF4-FFF2-40B4-BE49-F238E27FC236}">
                <a16:creationId xmlns:a16="http://schemas.microsoft.com/office/drawing/2014/main" id="{74068A2B-4272-3C6B-2571-9613417B0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620" y="1955011"/>
            <a:ext cx="3360759" cy="1562753"/>
          </a:xfrm>
          <a:prstGeom prst="rect">
            <a:avLst/>
          </a:prstGeom>
        </p:spPr>
      </p:pic>
      <p:sp>
        <p:nvSpPr>
          <p:cNvPr id="55" name="TextBox 54">
            <a:extLst>
              <a:ext uri="{FF2B5EF4-FFF2-40B4-BE49-F238E27FC236}">
                <a16:creationId xmlns:a16="http://schemas.microsoft.com/office/drawing/2014/main" id="{C3C1796F-CC8A-DCB6-733E-58878FCBC3E7}"/>
              </a:ext>
            </a:extLst>
          </p:cNvPr>
          <p:cNvSpPr txBox="1"/>
          <p:nvPr/>
        </p:nvSpPr>
        <p:spPr>
          <a:xfrm>
            <a:off x="2986464" y="712494"/>
            <a:ext cx="3485720" cy="553998"/>
          </a:xfrm>
          <a:prstGeom prst="rect">
            <a:avLst/>
          </a:prstGeom>
          <a:noFill/>
        </p:spPr>
        <p:txBody>
          <a:bodyPr wrap="square" rtlCol="0">
            <a:spAutoFit/>
          </a:bodyPr>
          <a:lstStyle/>
          <a:p>
            <a:r>
              <a:rPr lang="en-US" sz="3000">
                <a:solidFill>
                  <a:schemeClr val="accent3">
                    <a:lumMod val="50000"/>
                  </a:schemeClr>
                </a:solidFill>
                <a:latin typeface="Calibri" panose="020F0502020204030204" pitchFamily="34" charset="0"/>
                <a:cs typeface="Calibri" panose="020F0502020204030204" pitchFamily="34" charset="0"/>
              </a:rPr>
              <a:t>Quy trình phát triển</a:t>
            </a:r>
          </a:p>
        </p:txBody>
      </p:sp>
      <p:grpSp>
        <p:nvGrpSpPr>
          <p:cNvPr id="421" name="Group 420">
            <a:extLst>
              <a:ext uri="{FF2B5EF4-FFF2-40B4-BE49-F238E27FC236}">
                <a16:creationId xmlns:a16="http://schemas.microsoft.com/office/drawing/2014/main" id="{8386BA04-B845-9B62-A763-0D42CAF6455A}"/>
              </a:ext>
            </a:extLst>
          </p:cNvPr>
          <p:cNvGrpSpPr/>
          <p:nvPr/>
        </p:nvGrpSpPr>
        <p:grpSpPr>
          <a:xfrm>
            <a:off x="3282097" y="1456863"/>
            <a:ext cx="904892" cy="654966"/>
            <a:chOff x="3282097" y="1456863"/>
            <a:chExt cx="904892" cy="654966"/>
          </a:xfrm>
        </p:grpSpPr>
        <p:cxnSp>
          <p:nvCxnSpPr>
            <p:cNvPr id="391" name="Straight Connector 390">
              <a:extLst>
                <a:ext uri="{FF2B5EF4-FFF2-40B4-BE49-F238E27FC236}">
                  <a16:creationId xmlns:a16="http://schemas.microsoft.com/office/drawing/2014/main" id="{621CBFA6-E69F-D1CF-1BB6-C4BC6A647C66}"/>
                </a:ext>
              </a:extLst>
            </p:cNvPr>
            <p:cNvCxnSpPr>
              <a:cxnSpLocks/>
            </p:cNvCxnSpPr>
            <p:nvPr/>
          </p:nvCxnSpPr>
          <p:spPr>
            <a:xfrm>
              <a:off x="3603744" y="1754319"/>
              <a:ext cx="0" cy="357510"/>
            </a:xfrm>
            <a:prstGeom prst="line">
              <a:avLst/>
            </a:prstGeom>
            <a:ln w="19050">
              <a:solidFill>
                <a:schemeClr val="accent3">
                  <a:lumMod val="50000"/>
                </a:schemeClr>
              </a:solidFill>
            </a:ln>
          </p:spPr>
          <p:style>
            <a:lnRef idx="1">
              <a:schemeClr val="accent3"/>
            </a:lnRef>
            <a:fillRef idx="0">
              <a:schemeClr val="accent3"/>
            </a:fillRef>
            <a:effectRef idx="0">
              <a:schemeClr val="accent3"/>
            </a:effectRef>
            <a:fontRef idx="minor">
              <a:schemeClr val="tx1"/>
            </a:fontRef>
          </p:style>
        </p:cxnSp>
        <p:sp>
          <p:nvSpPr>
            <p:cNvPr id="398" name="TextBox 397">
              <a:extLst>
                <a:ext uri="{FF2B5EF4-FFF2-40B4-BE49-F238E27FC236}">
                  <a16:creationId xmlns:a16="http://schemas.microsoft.com/office/drawing/2014/main" id="{2551C8B0-40A9-BD74-1D2D-04F114CAE6ED}"/>
                </a:ext>
              </a:extLst>
            </p:cNvPr>
            <p:cNvSpPr txBox="1"/>
            <p:nvPr/>
          </p:nvSpPr>
          <p:spPr>
            <a:xfrm>
              <a:off x="3282097" y="1456863"/>
              <a:ext cx="904892" cy="307777"/>
            </a:xfrm>
            <a:prstGeom prst="rect">
              <a:avLst/>
            </a:prstGeom>
            <a:noFill/>
          </p:spPr>
          <p:txBody>
            <a:bodyPr wrap="square" rtlCol="0">
              <a:spAutoFit/>
            </a:bodyPr>
            <a:lstStyle/>
            <a:p>
              <a:r>
                <a:rPr lang="en-US">
                  <a:solidFill>
                    <a:schemeClr val="accent3">
                      <a:lumMod val="50000"/>
                    </a:schemeClr>
                  </a:solidFill>
                </a:rPr>
                <a:t>Code</a:t>
              </a:r>
            </a:p>
          </p:txBody>
        </p:sp>
      </p:grpSp>
      <p:grpSp>
        <p:nvGrpSpPr>
          <p:cNvPr id="422" name="Group 421">
            <a:extLst>
              <a:ext uri="{FF2B5EF4-FFF2-40B4-BE49-F238E27FC236}">
                <a16:creationId xmlns:a16="http://schemas.microsoft.com/office/drawing/2014/main" id="{179FC7E6-B3D6-5614-CBE1-E0ABAD633898}"/>
              </a:ext>
            </a:extLst>
          </p:cNvPr>
          <p:cNvGrpSpPr/>
          <p:nvPr/>
        </p:nvGrpSpPr>
        <p:grpSpPr>
          <a:xfrm>
            <a:off x="1952554" y="2562240"/>
            <a:ext cx="1086279" cy="307777"/>
            <a:chOff x="1952554" y="2562240"/>
            <a:chExt cx="1086279" cy="307777"/>
          </a:xfrm>
        </p:grpSpPr>
        <p:cxnSp>
          <p:nvCxnSpPr>
            <p:cNvPr id="63" name="Straight Connector 62">
              <a:extLst>
                <a:ext uri="{FF2B5EF4-FFF2-40B4-BE49-F238E27FC236}">
                  <a16:creationId xmlns:a16="http://schemas.microsoft.com/office/drawing/2014/main" id="{2371CC76-A321-21E2-2E8F-C7C2EDB934F1}"/>
                </a:ext>
              </a:extLst>
            </p:cNvPr>
            <p:cNvCxnSpPr>
              <a:cxnSpLocks/>
            </p:cNvCxnSpPr>
            <p:nvPr/>
          </p:nvCxnSpPr>
          <p:spPr>
            <a:xfrm flipH="1">
              <a:off x="2509444" y="2716129"/>
              <a:ext cx="529389" cy="0"/>
            </a:xfrm>
            <a:prstGeom prst="line">
              <a:avLst/>
            </a:prstGeom>
            <a:ln w="19050">
              <a:solidFill>
                <a:schemeClr val="accent3">
                  <a:lumMod val="50000"/>
                </a:schemeClr>
              </a:solidFill>
            </a:ln>
          </p:spPr>
          <p:style>
            <a:lnRef idx="1">
              <a:schemeClr val="accent3"/>
            </a:lnRef>
            <a:fillRef idx="0">
              <a:schemeClr val="accent3"/>
            </a:fillRef>
            <a:effectRef idx="0">
              <a:schemeClr val="accent3"/>
            </a:effectRef>
            <a:fontRef idx="minor">
              <a:schemeClr val="tx1"/>
            </a:fontRef>
          </p:style>
        </p:cxnSp>
        <p:sp>
          <p:nvSpPr>
            <p:cNvPr id="399" name="TextBox 398">
              <a:extLst>
                <a:ext uri="{FF2B5EF4-FFF2-40B4-BE49-F238E27FC236}">
                  <a16:creationId xmlns:a16="http://schemas.microsoft.com/office/drawing/2014/main" id="{4809DDCD-7D94-86CF-8A4A-4A371F8559A8}"/>
                </a:ext>
              </a:extLst>
            </p:cNvPr>
            <p:cNvSpPr txBox="1"/>
            <p:nvPr/>
          </p:nvSpPr>
          <p:spPr>
            <a:xfrm>
              <a:off x="1952554" y="2562240"/>
              <a:ext cx="886899" cy="307777"/>
            </a:xfrm>
            <a:prstGeom prst="rect">
              <a:avLst/>
            </a:prstGeom>
            <a:noFill/>
          </p:spPr>
          <p:txBody>
            <a:bodyPr wrap="square" rtlCol="0">
              <a:spAutoFit/>
            </a:bodyPr>
            <a:lstStyle/>
            <a:p>
              <a:r>
                <a:rPr lang="en-US">
                  <a:solidFill>
                    <a:schemeClr val="accent3">
                      <a:lumMod val="50000"/>
                    </a:schemeClr>
                  </a:solidFill>
                </a:rPr>
                <a:t>Build</a:t>
              </a:r>
            </a:p>
          </p:txBody>
        </p:sp>
      </p:grpSp>
      <p:grpSp>
        <p:nvGrpSpPr>
          <p:cNvPr id="423" name="Group 422">
            <a:extLst>
              <a:ext uri="{FF2B5EF4-FFF2-40B4-BE49-F238E27FC236}">
                <a16:creationId xmlns:a16="http://schemas.microsoft.com/office/drawing/2014/main" id="{268FC99A-BDFC-1267-FA48-413A1CA536A5}"/>
              </a:ext>
            </a:extLst>
          </p:cNvPr>
          <p:cNvGrpSpPr/>
          <p:nvPr/>
        </p:nvGrpSpPr>
        <p:grpSpPr>
          <a:xfrm>
            <a:off x="3375717" y="3404364"/>
            <a:ext cx="914400" cy="682024"/>
            <a:chOff x="3375717" y="3404364"/>
            <a:chExt cx="914400" cy="682024"/>
          </a:xfrm>
        </p:grpSpPr>
        <p:cxnSp>
          <p:nvCxnSpPr>
            <p:cNvPr id="388" name="Straight Connector 387">
              <a:extLst>
                <a:ext uri="{FF2B5EF4-FFF2-40B4-BE49-F238E27FC236}">
                  <a16:creationId xmlns:a16="http://schemas.microsoft.com/office/drawing/2014/main" id="{0F799DD5-8967-43F0-FC0E-EFA76E59A9BA}"/>
                </a:ext>
              </a:extLst>
            </p:cNvPr>
            <p:cNvCxnSpPr>
              <a:cxnSpLocks/>
            </p:cNvCxnSpPr>
            <p:nvPr/>
          </p:nvCxnSpPr>
          <p:spPr>
            <a:xfrm>
              <a:off x="3651871" y="3404364"/>
              <a:ext cx="0" cy="357510"/>
            </a:xfrm>
            <a:prstGeom prst="line">
              <a:avLst/>
            </a:prstGeom>
            <a:ln w="19050">
              <a:solidFill>
                <a:schemeClr val="accent3">
                  <a:lumMod val="50000"/>
                </a:schemeClr>
              </a:solidFill>
            </a:ln>
          </p:spPr>
          <p:style>
            <a:lnRef idx="1">
              <a:schemeClr val="accent3"/>
            </a:lnRef>
            <a:fillRef idx="0">
              <a:schemeClr val="accent3"/>
            </a:fillRef>
            <a:effectRef idx="0">
              <a:schemeClr val="accent3"/>
            </a:effectRef>
            <a:fontRef idx="minor">
              <a:schemeClr val="tx1"/>
            </a:fontRef>
          </p:style>
        </p:cxnSp>
        <p:sp>
          <p:nvSpPr>
            <p:cNvPr id="400" name="TextBox 399">
              <a:extLst>
                <a:ext uri="{FF2B5EF4-FFF2-40B4-BE49-F238E27FC236}">
                  <a16:creationId xmlns:a16="http://schemas.microsoft.com/office/drawing/2014/main" id="{F039B621-6D73-35BE-E893-56AC7538E69F}"/>
                </a:ext>
              </a:extLst>
            </p:cNvPr>
            <p:cNvSpPr txBox="1"/>
            <p:nvPr/>
          </p:nvSpPr>
          <p:spPr>
            <a:xfrm>
              <a:off x="3375717" y="3777005"/>
              <a:ext cx="914400" cy="309383"/>
            </a:xfrm>
            <a:prstGeom prst="rect">
              <a:avLst/>
            </a:prstGeom>
            <a:noFill/>
          </p:spPr>
          <p:txBody>
            <a:bodyPr wrap="square" rtlCol="0">
              <a:spAutoFit/>
            </a:bodyPr>
            <a:lstStyle/>
            <a:p>
              <a:r>
                <a:rPr lang="en-US">
                  <a:solidFill>
                    <a:schemeClr val="accent3">
                      <a:lumMod val="50000"/>
                    </a:schemeClr>
                  </a:solidFill>
                </a:rPr>
                <a:t>Test</a:t>
              </a:r>
            </a:p>
          </p:txBody>
        </p:sp>
      </p:grpSp>
      <p:grpSp>
        <p:nvGrpSpPr>
          <p:cNvPr id="424" name="Group 423">
            <a:extLst>
              <a:ext uri="{FF2B5EF4-FFF2-40B4-BE49-F238E27FC236}">
                <a16:creationId xmlns:a16="http://schemas.microsoft.com/office/drawing/2014/main" id="{C8A72D69-05A7-1E46-5CB3-A37DE206668D}"/>
              </a:ext>
            </a:extLst>
          </p:cNvPr>
          <p:cNvGrpSpPr/>
          <p:nvPr/>
        </p:nvGrpSpPr>
        <p:grpSpPr>
          <a:xfrm>
            <a:off x="4186989" y="2791327"/>
            <a:ext cx="866269" cy="1069971"/>
            <a:chOff x="4184099" y="2770701"/>
            <a:chExt cx="866269" cy="1069971"/>
          </a:xfrm>
        </p:grpSpPr>
        <p:cxnSp>
          <p:nvCxnSpPr>
            <p:cNvPr id="396" name="Straight Connector 395">
              <a:extLst>
                <a:ext uri="{FF2B5EF4-FFF2-40B4-BE49-F238E27FC236}">
                  <a16:creationId xmlns:a16="http://schemas.microsoft.com/office/drawing/2014/main" id="{A52D18F3-98C7-1302-2ED4-B40D93CA8B62}"/>
                </a:ext>
              </a:extLst>
            </p:cNvPr>
            <p:cNvCxnSpPr>
              <a:cxnSpLocks/>
            </p:cNvCxnSpPr>
            <p:nvPr/>
          </p:nvCxnSpPr>
          <p:spPr>
            <a:xfrm>
              <a:off x="4572000" y="2770701"/>
              <a:ext cx="0" cy="747063"/>
            </a:xfrm>
            <a:prstGeom prst="line">
              <a:avLst/>
            </a:prstGeom>
            <a:ln w="19050">
              <a:solidFill>
                <a:schemeClr val="accent3">
                  <a:lumMod val="50000"/>
                </a:schemeClr>
              </a:solidFill>
            </a:ln>
          </p:spPr>
          <p:style>
            <a:lnRef idx="1">
              <a:schemeClr val="accent3"/>
            </a:lnRef>
            <a:fillRef idx="0">
              <a:schemeClr val="accent3"/>
            </a:fillRef>
            <a:effectRef idx="0">
              <a:schemeClr val="accent3"/>
            </a:effectRef>
            <a:fontRef idx="minor">
              <a:schemeClr val="tx1"/>
            </a:fontRef>
          </p:style>
        </p:cxnSp>
        <p:sp>
          <p:nvSpPr>
            <p:cNvPr id="401" name="TextBox 400">
              <a:extLst>
                <a:ext uri="{FF2B5EF4-FFF2-40B4-BE49-F238E27FC236}">
                  <a16:creationId xmlns:a16="http://schemas.microsoft.com/office/drawing/2014/main" id="{8B5ED008-7484-1187-9261-B29EF4AE55CA}"/>
                </a:ext>
              </a:extLst>
            </p:cNvPr>
            <p:cNvSpPr txBox="1"/>
            <p:nvPr/>
          </p:nvSpPr>
          <p:spPr>
            <a:xfrm>
              <a:off x="4184099" y="3532895"/>
              <a:ext cx="866269" cy="307777"/>
            </a:xfrm>
            <a:prstGeom prst="rect">
              <a:avLst/>
            </a:prstGeom>
            <a:noFill/>
          </p:spPr>
          <p:txBody>
            <a:bodyPr wrap="square" rtlCol="0">
              <a:spAutoFit/>
            </a:bodyPr>
            <a:lstStyle/>
            <a:p>
              <a:r>
                <a:rPr lang="en-US">
                  <a:solidFill>
                    <a:schemeClr val="accent3">
                      <a:lumMod val="50000"/>
                    </a:schemeClr>
                  </a:solidFill>
                </a:rPr>
                <a:t>Release</a:t>
              </a:r>
            </a:p>
          </p:txBody>
        </p:sp>
      </p:grpSp>
      <p:grpSp>
        <p:nvGrpSpPr>
          <p:cNvPr id="428" name="Group 427">
            <a:extLst>
              <a:ext uri="{FF2B5EF4-FFF2-40B4-BE49-F238E27FC236}">
                <a16:creationId xmlns:a16="http://schemas.microsoft.com/office/drawing/2014/main" id="{5C8F6D68-EB23-6144-4E68-B5961755A6A4}"/>
              </a:ext>
            </a:extLst>
          </p:cNvPr>
          <p:cNvGrpSpPr/>
          <p:nvPr/>
        </p:nvGrpSpPr>
        <p:grpSpPr>
          <a:xfrm>
            <a:off x="5177016" y="1387993"/>
            <a:ext cx="826169" cy="685042"/>
            <a:chOff x="5177016" y="1387993"/>
            <a:chExt cx="826169" cy="685042"/>
          </a:xfrm>
        </p:grpSpPr>
        <p:cxnSp>
          <p:nvCxnSpPr>
            <p:cNvPr id="390" name="Straight Connector 389">
              <a:extLst>
                <a:ext uri="{FF2B5EF4-FFF2-40B4-BE49-F238E27FC236}">
                  <a16:creationId xmlns:a16="http://schemas.microsoft.com/office/drawing/2014/main" id="{4675E2B0-CDBB-3C6B-AF09-DA46E7AE2896}"/>
                </a:ext>
              </a:extLst>
            </p:cNvPr>
            <p:cNvCxnSpPr>
              <a:cxnSpLocks/>
            </p:cNvCxnSpPr>
            <p:nvPr/>
          </p:nvCxnSpPr>
          <p:spPr>
            <a:xfrm>
              <a:off x="5535672" y="1715525"/>
              <a:ext cx="0" cy="357510"/>
            </a:xfrm>
            <a:prstGeom prst="line">
              <a:avLst/>
            </a:prstGeom>
            <a:ln w="19050">
              <a:solidFill>
                <a:schemeClr val="accent3">
                  <a:lumMod val="50000"/>
                </a:schemeClr>
              </a:solidFill>
            </a:ln>
          </p:spPr>
          <p:style>
            <a:lnRef idx="1">
              <a:schemeClr val="accent3"/>
            </a:lnRef>
            <a:fillRef idx="0">
              <a:schemeClr val="accent3"/>
            </a:fillRef>
            <a:effectRef idx="0">
              <a:schemeClr val="accent3"/>
            </a:effectRef>
            <a:fontRef idx="minor">
              <a:schemeClr val="tx1"/>
            </a:fontRef>
          </p:style>
        </p:cxnSp>
        <p:sp>
          <p:nvSpPr>
            <p:cNvPr id="402" name="TextBox 401">
              <a:extLst>
                <a:ext uri="{FF2B5EF4-FFF2-40B4-BE49-F238E27FC236}">
                  <a16:creationId xmlns:a16="http://schemas.microsoft.com/office/drawing/2014/main" id="{96FFE993-D160-5F9A-8CF3-345D58DC380A}"/>
                </a:ext>
              </a:extLst>
            </p:cNvPr>
            <p:cNvSpPr txBox="1"/>
            <p:nvPr/>
          </p:nvSpPr>
          <p:spPr>
            <a:xfrm>
              <a:off x="5177016" y="1387993"/>
              <a:ext cx="826169" cy="307777"/>
            </a:xfrm>
            <a:prstGeom prst="rect">
              <a:avLst/>
            </a:prstGeom>
            <a:noFill/>
          </p:spPr>
          <p:txBody>
            <a:bodyPr wrap="square" rtlCol="0">
              <a:spAutoFit/>
            </a:bodyPr>
            <a:lstStyle/>
            <a:p>
              <a:r>
                <a:rPr lang="en-US">
                  <a:solidFill>
                    <a:schemeClr val="accent3">
                      <a:lumMod val="50000"/>
                    </a:schemeClr>
                  </a:solidFill>
                </a:rPr>
                <a:t>Deploy</a:t>
              </a:r>
            </a:p>
          </p:txBody>
        </p:sp>
      </p:grpSp>
      <p:grpSp>
        <p:nvGrpSpPr>
          <p:cNvPr id="426" name="Group 425">
            <a:extLst>
              <a:ext uri="{FF2B5EF4-FFF2-40B4-BE49-F238E27FC236}">
                <a16:creationId xmlns:a16="http://schemas.microsoft.com/office/drawing/2014/main" id="{4B36971B-9B1A-2113-F307-360DA184D5A7}"/>
              </a:ext>
            </a:extLst>
          </p:cNvPr>
          <p:cNvGrpSpPr/>
          <p:nvPr/>
        </p:nvGrpSpPr>
        <p:grpSpPr>
          <a:xfrm>
            <a:off x="6133814" y="2560035"/>
            <a:ext cx="1428892" cy="307777"/>
            <a:chOff x="6133814" y="2560035"/>
            <a:chExt cx="1428892" cy="307777"/>
          </a:xfrm>
        </p:grpSpPr>
        <p:cxnSp>
          <p:nvCxnSpPr>
            <p:cNvPr id="393" name="Straight Connector 392">
              <a:extLst>
                <a:ext uri="{FF2B5EF4-FFF2-40B4-BE49-F238E27FC236}">
                  <a16:creationId xmlns:a16="http://schemas.microsoft.com/office/drawing/2014/main" id="{F86A4414-CE3C-4725-0A65-D008584B2957}"/>
                </a:ext>
              </a:extLst>
            </p:cNvPr>
            <p:cNvCxnSpPr>
              <a:cxnSpLocks/>
            </p:cNvCxnSpPr>
            <p:nvPr/>
          </p:nvCxnSpPr>
          <p:spPr>
            <a:xfrm flipH="1">
              <a:off x="6133814" y="2716129"/>
              <a:ext cx="562619" cy="0"/>
            </a:xfrm>
            <a:prstGeom prst="line">
              <a:avLst/>
            </a:prstGeom>
            <a:ln w="19050">
              <a:solidFill>
                <a:schemeClr val="accent3">
                  <a:lumMod val="50000"/>
                </a:schemeClr>
              </a:solidFill>
            </a:ln>
          </p:spPr>
          <p:style>
            <a:lnRef idx="1">
              <a:schemeClr val="accent3"/>
            </a:lnRef>
            <a:fillRef idx="0">
              <a:schemeClr val="accent3"/>
            </a:fillRef>
            <a:effectRef idx="0">
              <a:schemeClr val="accent3"/>
            </a:effectRef>
            <a:fontRef idx="minor">
              <a:schemeClr val="tx1"/>
            </a:fontRef>
          </p:style>
        </p:cxnSp>
        <p:sp>
          <p:nvSpPr>
            <p:cNvPr id="403" name="TextBox 402">
              <a:extLst>
                <a:ext uri="{FF2B5EF4-FFF2-40B4-BE49-F238E27FC236}">
                  <a16:creationId xmlns:a16="http://schemas.microsoft.com/office/drawing/2014/main" id="{7D0CE076-F487-5640-E04C-78BA53AD38E9}"/>
                </a:ext>
              </a:extLst>
            </p:cNvPr>
            <p:cNvSpPr txBox="1"/>
            <p:nvPr/>
          </p:nvSpPr>
          <p:spPr>
            <a:xfrm>
              <a:off x="6717058" y="2560035"/>
              <a:ext cx="845648" cy="307777"/>
            </a:xfrm>
            <a:prstGeom prst="rect">
              <a:avLst/>
            </a:prstGeom>
            <a:noFill/>
          </p:spPr>
          <p:txBody>
            <a:bodyPr wrap="square" rtlCol="0">
              <a:spAutoFit/>
            </a:bodyPr>
            <a:lstStyle/>
            <a:p>
              <a:r>
                <a:rPr lang="en-US">
                  <a:solidFill>
                    <a:schemeClr val="accent3">
                      <a:lumMod val="50000"/>
                    </a:schemeClr>
                  </a:solidFill>
                </a:rPr>
                <a:t>Operate</a:t>
              </a:r>
            </a:p>
          </p:txBody>
        </p:sp>
      </p:grpSp>
      <p:grpSp>
        <p:nvGrpSpPr>
          <p:cNvPr id="425" name="Group 424">
            <a:extLst>
              <a:ext uri="{FF2B5EF4-FFF2-40B4-BE49-F238E27FC236}">
                <a16:creationId xmlns:a16="http://schemas.microsoft.com/office/drawing/2014/main" id="{4FFA17B7-8F13-ABE2-2655-79E644D2B16B}"/>
              </a:ext>
            </a:extLst>
          </p:cNvPr>
          <p:cNvGrpSpPr/>
          <p:nvPr/>
        </p:nvGrpSpPr>
        <p:grpSpPr>
          <a:xfrm>
            <a:off x="5142640" y="3404364"/>
            <a:ext cx="894920" cy="680418"/>
            <a:chOff x="5142640" y="3404364"/>
            <a:chExt cx="894920" cy="680418"/>
          </a:xfrm>
        </p:grpSpPr>
        <p:cxnSp>
          <p:nvCxnSpPr>
            <p:cNvPr id="389" name="Straight Connector 388">
              <a:extLst>
                <a:ext uri="{FF2B5EF4-FFF2-40B4-BE49-F238E27FC236}">
                  <a16:creationId xmlns:a16="http://schemas.microsoft.com/office/drawing/2014/main" id="{C231D06E-FBEA-039F-C672-DCE86286A0DB}"/>
                </a:ext>
              </a:extLst>
            </p:cNvPr>
            <p:cNvCxnSpPr>
              <a:cxnSpLocks/>
            </p:cNvCxnSpPr>
            <p:nvPr/>
          </p:nvCxnSpPr>
          <p:spPr>
            <a:xfrm>
              <a:off x="5453170" y="3404364"/>
              <a:ext cx="0" cy="357510"/>
            </a:xfrm>
            <a:prstGeom prst="line">
              <a:avLst/>
            </a:prstGeom>
            <a:ln w="19050">
              <a:solidFill>
                <a:schemeClr val="accent3">
                  <a:lumMod val="50000"/>
                </a:schemeClr>
              </a:solidFill>
            </a:ln>
          </p:spPr>
          <p:style>
            <a:lnRef idx="1">
              <a:schemeClr val="accent3"/>
            </a:lnRef>
            <a:fillRef idx="0">
              <a:schemeClr val="accent3"/>
            </a:fillRef>
            <a:effectRef idx="0">
              <a:schemeClr val="accent3"/>
            </a:effectRef>
            <a:fontRef idx="minor">
              <a:schemeClr val="tx1"/>
            </a:fontRef>
          </p:style>
        </p:cxnSp>
        <p:sp>
          <p:nvSpPr>
            <p:cNvPr id="404" name="TextBox 403">
              <a:extLst>
                <a:ext uri="{FF2B5EF4-FFF2-40B4-BE49-F238E27FC236}">
                  <a16:creationId xmlns:a16="http://schemas.microsoft.com/office/drawing/2014/main" id="{AC845E48-B869-5369-2226-E9F3CF4E8A71}"/>
                </a:ext>
              </a:extLst>
            </p:cNvPr>
            <p:cNvSpPr txBox="1"/>
            <p:nvPr/>
          </p:nvSpPr>
          <p:spPr>
            <a:xfrm>
              <a:off x="5142640" y="3777005"/>
              <a:ext cx="894920" cy="307777"/>
            </a:xfrm>
            <a:prstGeom prst="rect">
              <a:avLst/>
            </a:prstGeom>
            <a:noFill/>
          </p:spPr>
          <p:txBody>
            <a:bodyPr wrap="square" rtlCol="0">
              <a:spAutoFit/>
            </a:bodyPr>
            <a:lstStyle/>
            <a:p>
              <a:r>
                <a:rPr lang="en-US">
                  <a:solidFill>
                    <a:schemeClr val="accent3">
                      <a:lumMod val="50000"/>
                    </a:schemeClr>
                  </a:solidFill>
                </a:rPr>
                <a:t>Monitor</a:t>
              </a:r>
            </a:p>
          </p:txBody>
        </p:sp>
      </p:grpSp>
      <p:grpSp>
        <p:nvGrpSpPr>
          <p:cNvPr id="427" name="Group 426">
            <a:extLst>
              <a:ext uri="{FF2B5EF4-FFF2-40B4-BE49-F238E27FC236}">
                <a16:creationId xmlns:a16="http://schemas.microsoft.com/office/drawing/2014/main" id="{DADD3FB6-69D1-4C6A-AD98-F39D0682366E}"/>
              </a:ext>
            </a:extLst>
          </p:cNvPr>
          <p:cNvGrpSpPr/>
          <p:nvPr/>
        </p:nvGrpSpPr>
        <p:grpSpPr>
          <a:xfrm>
            <a:off x="4124472" y="1529645"/>
            <a:ext cx="768328" cy="960319"/>
            <a:chOff x="4124472" y="1529645"/>
            <a:chExt cx="768328" cy="960319"/>
          </a:xfrm>
        </p:grpSpPr>
        <p:cxnSp>
          <p:nvCxnSpPr>
            <p:cNvPr id="386" name="Straight Connector 385">
              <a:extLst>
                <a:ext uri="{FF2B5EF4-FFF2-40B4-BE49-F238E27FC236}">
                  <a16:creationId xmlns:a16="http://schemas.microsoft.com/office/drawing/2014/main" id="{3D760645-9652-B14D-562F-A5A720F28ADC}"/>
                </a:ext>
              </a:extLst>
            </p:cNvPr>
            <p:cNvCxnSpPr>
              <a:cxnSpLocks/>
            </p:cNvCxnSpPr>
            <p:nvPr/>
          </p:nvCxnSpPr>
          <p:spPr>
            <a:xfrm>
              <a:off x="4380641" y="1856301"/>
              <a:ext cx="0" cy="633663"/>
            </a:xfrm>
            <a:prstGeom prst="line">
              <a:avLst/>
            </a:prstGeom>
            <a:ln w="19050">
              <a:solidFill>
                <a:schemeClr val="accent3">
                  <a:lumMod val="50000"/>
                </a:schemeClr>
              </a:solidFill>
            </a:ln>
          </p:spPr>
          <p:style>
            <a:lnRef idx="1">
              <a:schemeClr val="accent3"/>
            </a:lnRef>
            <a:fillRef idx="0">
              <a:schemeClr val="accent3"/>
            </a:fillRef>
            <a:effectRef idx="0">
              <a:schemeClr val="accent3"/>
            </a:effectRef>
            <a:fontRef idx="minor">
              <a:schemeClr val="tx1"/>
            </a:fontRef>
          </p:style>
        </p:cxnSp>
        <p:sp>
          <p:nvSpPr>
            <p:cNvPr id="406" name="TextBox 405">
              <a:extLst>
                <a:ext uri="{FF2B5EF4-FFF2-40B4-BE49-F238E27FC236}">
                  <a16:creationId xmlns:a16="http://schemas.microsoft.com/office/drawing/2014/main" id="{98833D73-B6D0-0025-5BB4-75D110D208EF}"/>
                </a:ext>
              </a:extLst>
            </p:cNvPr>
            <p:cNvSpPr txBox="1"/>
            <p:nvPr/>
          </p:nvSpPr>
          <p:spPr>
            <a:xfrm>
              <a:off x="4124472" y="1529645"/>
              <a:ext cx="768328" cy="307777"/>
            </a:xfrm>
            <a:prstGeom prst="rect">
              <a:avLst/>
            </a:prstGeom>
            <a:noFill/>
          </p:spPr>
          <p:txBody>
            <a:bodyPr wrap="square" rtlCol="0">
              <a:spAutoFit/>
            </a:bodyPr>
            <a:lstStyle/>
            <a:p>
              <a:r>
                <a:rPr lang="en-US">
                  <a:solidFill>
                    <a:schemeClr val="accent3">
                      <a:lumMod val="50000"/>
                    </a:schemeClr>
                  </a:solidFill>
                </a:rPr>
                <a:t>Plan</a:t>
              </a:r>
            </a:p>
          </p:txBody>
        </p:sp>
      </p:grpSp>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wipe(down)">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wipe(down)">
                                      <p:cBhvr>
                                        <p:cTn id="12" dur="500"/>
                                        <p:tgtEl>
                                          <p:spTgt spid="4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22"/>
                                        </p:tgtEl>
                                        <p:attrNameLst>
                                          <p:attrName>style.visibility</p:attrName>
                                        </p:attrNameLst>
                                      </p:cBhvr>
                                      <p:to>
                                        <p:strVal val="visible"/>
                                      </p:to>
                                    </p:set>
                                    <p:animEffect transition="in" filter="wipe(right)">
                                      <p:cBhvr>
                                        <p:cTn id="17" dur="500"/>
                                        <p:tgtEl>
                                          <p:spTgt spid="4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23"/>
                                        </p:tgtEl>
                                        <p:attrNameLst>
                                          <p:attrName>style.visibility</p:attrName>
                                        </p:attrNameLst>
                                      </p:cBhvr>
                                      <p:to>
                                        <p:strVal val="visible"/>
                                      </p:to>
                                    </p:set>
                                    <p:animEffect transition="in" filter="wipe(up)">
                                      <p:cBhvr>
                                        <p:cTn id="22" dur="500"/>
                                        <p:tgtEl>
                                          <p:spTgt spid="4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24"/>
                                        </p:tgtEl>
                                        <p:attrNameLst>
                                          <p:attrName>style.visibility</p:attrName>
                                        </p:attrNameLst>
                                      </p:cBhvr>
                                      <p:to>
                                        <p:strVal val="visible"/>
                                      </p:to>
                                    </p:set>
                                    <p:animEffect transition="in" filter="wipe(up)">
                                      <p:cBhvr>
                                        <p:cTn id="27" dur="500"/>
                                        <p:tgtEl>
                                          <p:spTgt spid="4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8"/>
                                        </p:tgtEl>
                                        <p:attrNameLst>
                                          <p:attrName>style.visibility</p:attrName>
                                        </p:attrNameLst>
                                      </p:cBhvr>
                                      <p:to>
                                        <p:strVal val="visible"/>
                                      </p:to>
                                    </p:set>
                                    <p:animEffect transition="in" filter="wipe(down)">
                                      <p:cBhvr>
                                        <p:cTn id="32" dur="500"/>
                                        <p:tgtEl>
                                          <p:spTgt spid="4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6"/>
                                        </p:tgtEl>
                                        <p:attrNameLst>
                                          <p:attrName>style.visibility</p:attrName>
                                        </p:attrNameLst>
                                      </p:cBhvr>
                                      <p:to>
                                        <p:strVal val="visible"/>
                                      </p:to>
                                    </p:set>
                                    <p:animEffect transition="in" filter="wipe(left)">
                                      <p:cBhvr>
                                        <p:cTn id="37" dur="500"/>
                                        <p:tgtEl>
                                          <p:spTgt spid="4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25"/>
                                        </p:tgtEl>
                                        <p:attrNameLst>
                                          <p:attrName>style.visibility</p:attrName>
                                        </p:attrNameLst>
                                      </p:cBhvr>
                                      <p:to>
                                        <p:strVal val="visible"/>
                                      </p:to>
                                    </p:set>
                                    <p:animEffect transition="in" filter="wipe(up)">
                                      <p:cBhvr>
                                        <p:cTn id="42" dur="5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C08F65F-8C72-FCA1-D6A5-8E416782489B}"/>
              </a:ext>
            </a:extLst>
          </p:cNvPr>
          <p:cNvCxnSpPr>
            <a:cxnSpLocks/>
          </p:cNvCxnSpPr>
          <p:nvPr/>
        </p:nvCxnSpPr>
        <p:spPr>
          <a:xfrm>
            <a:off x="4503249" y="495443"/>
            <a:ext cx="0" cy="415261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5C2AE15-E413-2A22-D59C-E6D3A0F04EC3}"/>
              </a:ext>
            </a:extLst>
          </p:cNvPr>
          <p:cNvSpPr txBox="1"/>
          <p:nvPr/>
        </p:nvSpPr>
        <p:spPr>
          <a:xfrm>
            <a:off x="498452" y="401654"/>
            <a:ext cx="4283240" cy="553998"/>
          </a:xfrm>
          <a:prstGeom prst="rect">
            <a:avLst/>
          </a:prstGeom>
          <a:noFill/>
        </p:spPr>
        <p:txBody>
          <a:bodyPr wrap="square" rtlCol="0">
            <a:spAutoFit/>
          </a:bodyPr>
          <a:lstStyle/>
          <a:p>
            <a:pPr algn="ctr"/>
            <a:r>
              <a:rPr lang="en-US" sz="3000">
                <a:solidFill>
                  <a:schemeClr val="accent3">
                    <a:lumMod val="50000"/>
                  </a:schemeClr>
                </a:solidFill>
                <a:latin typeface="Calibri" panose="020F0502020204030204" pitchFamily="34" charset="0"/>
                <a:cs typeface="Calibri" panose="020F0502020204030204" pitchFamily="34" charset="0"/>
              </a:rPr>
              <a:t>CI/CD Pipeline</a:t>
            </a:r>
          </a:p>
        </p:txBody>
      </p:sp>
      <p:cxnSp>
        <p:nvCxnSpPr>
          <p:cNvPr id="17" name="Straight Connector 16">
            <a:extLst>
              <a:ext uri="{FF2B5EF4-FFF2-40B4-BE49-F238E27FC236}">
                <a16:creationId xmlns:a16="http://schemas.microsoft.com/office/drawing/2014/main" id="{87597E06-B38C-64FC-41D5-B8790F09EFBB}"/>
              </a:ext>
            </a:extLst>
          </p:cNvPr>
          <p:cNvCxnSpPr>
            <a:cxnSpLocks/>
          </p:cNvCxnSpPr>
          <p:nvPr/>
        </p:nvCxnSpPr>
        <p:spPr>
          <a:xfrm flipH="1">
            <a:off x="4503249" y="4187848"/>
            <a:ext cx="4125112"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D200EE-B59B-1C63-7650-3EC4BC43C97A}"/>
              </a:ext>
            </a:extLst>
          </p:cNvPr>
          <p:cNvCxnSpPr>
            <a:cxnSpLocks/>
          </p:cNvCxnSpPr>
          <p:nvPr/>
        </p:nvCxnSpPr>
        <p:spPr>
          <a:xfrm flipH="1">
            <a:off x="584391" y="955652"/>
            <a:ext cx="3918858"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162F4C-F689-29A5-828D-F8852B1FEA80}"/>
              </a:ext>
            </a:extLst>
          </p:cNvPr>
          <p:cNvSpPr txBox="1"/>
          <p:nvPr/>
        </p:nvSpPr>
        <p:spPr>
          <a:xfrm>
            <a:off x="584391" y="1201201"/>
            <a:ext cx="3691973" cy="1988237"/>
          </a:xfrm>
          <a:prstGeom prst="rect">
            <a:avLst/>
          </a:prstGeom>
          <a:noFill/>
        </p:spPr>
        <p:txBody>
          <a:bodyPr wrap="square" rtlCol="0">
            <a:spAutoFit/>
          </a:bodyPr>
          <a:lstStyle/>
          <a:p>
            <a:pPr>
              <a:lnSpc>
                <a:spcPct val="130000"/>
              </a:lnSpc>
            </a:pPr>
            <a:r>
              <a:rPr lang="vi-VN">
                <a:solidFill>
                  <a:schemeClr val="accent3">
                    <a:lumMod val="50000"/>
                  </a:schemeClr>
                </a:solidFill>
              </a:rPr>
              <a:t>CI/CD pipeline là một quy trình các bước thực hiện các công việc CI/CD. Mỗi khi một công việc hoàn thành, công việc kế tiếp được thực hiện, ngược lại toàn bộ đường ống sẽ bị dừng lại một trong các công việc xảy ra lỗi. </a:t>
            </a:r>
          </a:p>
          <a:p>
            <a:endParaRPr lang="en-US"/>
          </a:p>
        </p:txBody>
      </p:sp>
      <p:pic>
        <p:nvPicPr>
          <p:cNvPr id="26" name="Picture 25" descr="A diagram of a process&#10;&#10;Description automatically generated">
            <a:extLst>
              <a:ext uri="{FF2B5EF4-FFF2-40B4-BE49-F238E27FC236}">
                <a16:creationId xmlns:a16="http://schemas.microsoft.com/office/drawing/2014/main" id="{1FA65C94-7213-FB2D-AC4F-14E67FDB3E28}"/>
              </a:ext>
            </a:extLst>
          </p:cNvPr>
          <p:cNvPicPr>
            <a:picLocks noChangeAspect="1"/>
          </p:cNvPicPr>
          <p:nvPr/>
        </p:nvPicPr>
        <p:blipFill>
          <a:blip r:embed="rId3"/>
          <a:stretch>
            <a:fillRect/>
          </a:stretch>
        </p:blipFill>
        <p:spPr>
          <a:xfrm>
            <a:off x="4640752" y="1610228"/>
            <a:ext cx="4010464" cy="17065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up)">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a:extLst>
            <a:ext uri="{FF2B5EF4-FFF2-40B4-BE49-F238E27FC236}">
              <a16:creationId xmlns:a16="http://schemas.microsoft.com/office/drawing/2014/main" id="{C440E50C-94D7-140C-8697-B3E62149B07F}"/>
            </a:ext>
          </a:extLst>
        </p:cNvPr>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C63D34A7-99EB-6376-F734-DC7C86159F66}"/>
              </a:ext>
            </a:extLst>
          </p:cNvPr>
          <p:cNvCxnSpPr>
            <a:cxnSpLocks/>
          </p:cNvCxnSpPr>
          <p:nvPr/>
        </p:nvCxnSpPr>
        <p:spPr>
          <a:xfrm>
            <a:off x="4503249" y="495443"/>
            <a:ext cx="0" cy="4152613"/>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718C69A-E0E1-10A5-FF8E-3A9D606241CA}"/>
              </a:ext>
            </a:extLst>
          </p:cNvPr>
          <p:cNvSpPr txBox="1"/>
          <p:nvPr/>
        </p:nvSpPr>
        <p:spPr>
          <a:xfrm>
            <a:off x="498452" y="401654"/>
            <a:ext cx="4283240" cy="553998"/>
          </a:xfrm>
          <a:prstGeom prst="rect">
            <a:avLst/>
          </a:prstGeom>
          <a:noFill/>
        </p:spPr>
        <p:txBody>
          <a:bodyPr wrap="square" rtlCol="0">
            <a:spAutoFit/>
          </a:bodyPr>
          <a:lstStyle/>
          <a:p>
            <a:pPr algn="ctr"/>
            <a:r>
              <a:rPr lang="en-US" sz="3000">
                <a:solidFill>
                  <a:schemeClr val="accent3">
                    <a:lumMod val="50000"/>
                  </a:schemeClr>
                </a:solidFill>
                <a:latin typeface="Calibri" panose="020F0502020204030204" pitchFamily="34" charset="0"/>
                <a:cs typeface="Calibri" panose="020F0502020204030204" pitchFamily="34" charset="0"/>
              </a:rPr>
              <a:t>CI/CD Pipeline</a:t>
            </a:r>
          </a:p>
        </p:txBody>
      </p:sp>
      <p:cxnSp>
        <p:nvCxnSpPr>
          <p:cNvPr id="17" name="Straight Connector 16">
            <a:extLst>
              <a:ext uri="{FF2B5EF4-FFF2-40B4-BE49-F238E27FC236}">
                <a16:creationId xmlns:a16="http://schemas.microsoft.com/office/drawing/2014/main" id="{9AD6E6EE-8B19-42F5-521D-051047860E0D}"/>
              </a:ext>
            </a:extLst>
          </p:cNvPr>
          <p:cNvCxnSpPr>
            <a:cxnSpLocks/>
          </p:cNvCxnSpPr>
          <p:nvPr/>
        </p:nvCxnSpPr>
        <p:spPr>
          <a:xfrm flipH="1">
            <a:off x="4503249" y="4187848"/>
            <a:ext cx="4125112"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7FAED-2FC0-B038-D394-5E23F8C01F5C}"/>
              </a:ext>
            </a:extLst>
          </p:cNvPr>
          <p:cNvCxnSpPr>
            <a:cxnSpLocks/>
          </p:cNvCxnSpPr>
          <p:nvPr/>
        </p:nvCxnSpPr>
        <p:spPr>
          <a:xfrm flipH="1">
            <a:off x="584391" y="955652"/>
            <a:ext cx="3918858"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diagram of a process&#10;&#10;Description automatically generated">
            <a:extLst>
              <a:ext uri="{FF2B5EF4-FFF2-40B4-BE49-F238E27FC236}">
                <a16:creationId xmlns:a16="http://schemas.microsoft.com/office/drawing/2014/main" id="{83D3BAA0-EC2B-1F7F-7CF1-0931E93B0946}"/>
              </a:ext>
            </a:extLst>
          </p:cNvPr>
          <p:cNvPicPr>
            <a:picLocks noChangeAspect="1"/>
          </p:cNvPicPr>
          <p:nvPr/>
        </p:nvPicPr>
        <p:blipFill>
          <a:blip r:embed="rId3"/>
          <a:stretch>
            <a:fillRect/>
          </a:stretch>
        </p:blipFill>
        <p:spPr>
          <a:xfrm>
            <a:off x="4640752" y="1610228"/>
            <a:ext cx="4010464" cy="17065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2F3A9329-71AD-77AD-762F-4393A56A1360}"/>
              </a:ext>
            </a:extLst>
          </p:cNvPr>
          <p:cNvSpPr txBox="1"/>
          <p:nvPr/>
        </p:nvSpPr>
        <p:spPr>
          <a:xfrm>
            <a:off x="584391" y="1049441"/>
            <a:ext cx="3918856" cy="3431196"/>
          </a:xfrm>
          <a:prstGeom prst="rect">
            <a:avLst/>
          </a:prstGeom>
          <a:noFill/>
        </p:spPr>
        <p:txBody>
          <a:bodyPr wrap="square" rtlCol="0">
            <a:spAutoFit/>
          </a:bodyPr>
          <a:lstStyle/>
          <a:p>
            <a:pPr>
              <a:lnSpc>
                <a:spcPct val="120000"/>
              </a:lnSpc>
            </a:pPr>
            <a:r>
              <a:rPr lang="vi-VN" sz="1300">
                <a:solidFill>
                  <a:schemeClr val="accent3">
                    <a:lumMod val="50000"/>
                  </a:schemeClr>
                </a:solidFill>
              </a:rPr>
              <a:t>Quy trình CI/CD có thể được cụ thể hóa gồm các công đoạn sau: </a:t>
            </a:r>
          </a:p>
          <a:p>
            <a:pPr marL="342900" indent="-342900">
              <a:lnSpc>
                <a:spcPct val="120000"/>
              </a:lnSpc>
              <a:buFont typeface="Arial" panose="020B0604020202020204" pitchFamily="34" charset="0"/>
              <a:buChar char="•"/>
            </a:pPr>
            <a:r>
              <a:rPr lang="vi-VN" sz="1300">
                <a:solidFill>
                  <a:schemeClr val="accent3">
                    <a:lumMod val="50000"/>
                  </a:schemeClr>
                </a:solidFill>
              </a:rPr>
              <a:t>Bước 1: Nhà phát triển commit code. </a:t>
            </a:r>
          </a:p>
          <a:p>
            <a:pPr marL="342900" indent="-342900">
              <a:lnSpc>
                <a:spcPct val="120000"/>
              </a:lnSpc>
              <a:buFont typeface="Arial" panose="020B0604020202020204" pitchFamily="34" charset="0"/>
              <a:buChar char="•"/>
            </a:pPr>
            <a:r>
              <a:rPr lang="vi-VN" sz="1300">
                <a:solidFill>
                  <a:schemeClr val="accent3">
                    <a:lumMod val="50000"/>
                  </a:schemeClr>
                </a:solidFill>
              </a:rPr>
              <a:t>Bước 2: Kiểm thử source code bằng phân tích tĩnh.</a:t>
            </a:r>
          </a:p>
          <a:p>
            <a:pPr marL="342900" indent="-342900">
              <a:lnSpc>
                <a:spcPct val="120000"/>
              </a:lnSpc>
              <a:buFont typeface="Arial" panose="020B0604020202020204" pitchFamily="34" charset="0"/>
              <a:buChar char="•"/>
            </a:pPr>
            <a:r>
              <a:rPr lang="vi-VN" sz="1300">
                <a:solidFill>
                  <a:schemeClr val="accent3">
                    <a:lumMod val="50000"/>
                  </a:schemeClr>
                </a:solidFill>
              </a:rPr>
              <a:t>Bước 3: Build ứng dụng. </a:t>
            </a:r>
          </a:p>
          <a:p>
            <a:pPr marL="342900" indent="-342900">
              <a:lnSpc>
                <a:spcPct val="120000"/>
              </a:lnSpc>
              <a:buFont typeface="Arial" panose="020B0604020202020204" pitchFamily="34" charset="0"/>
              <a:buChar char="•"/>
            </a:pPr>
            <a:r>
              <a:rPr lang="vi-VN" sz="1300">
                <a:solidFill>
                  <a:schemeClr val="accent3">
                    <a:lumMod val="50000"/>
                  </a:schemeClr>
                </a:solidFill>
              </a:rPr>
              <a:t>Bước 4: Kiểm thử ứng dụng bằng các Unit test.  </a:t>
            </a:r>
          </a:p>
          <a:p>
            <a:pPr marL="342900" indent="-342900">
              <a:lnSpc>
                <a:spcPct val="120000"/>
              </a:lnSpc>
              <a:buFont typeface="Arial" panose="020B0604020202020204" pitchFamily="34" charset="0"/>
              <a:buChar char="•"/>
            </a:pPr>
            <a:r>
              <a:rPr lang="vi-VN" sz="1300">
                <a:solidFill>
                  <a:schemeClr val="accent3">
                    <a:lumMod val="50000"/>
                  </a:schemeClr>
                </a:solidFill>
              </a:rPr>
              <a:t>Bước 5: Kiểm thử tích hợp ứng dụng. </a:t>
            </a:r>
          </a:p>
          <a:p>
            <a:pPr marL="342900" indent="-342900">
              <a:lnSpc>
                <a:spcPct val="120000"/>
              </a:lnSpc>
              <a:buFont typeface="Arial" panose="020B0604020202020204" pitchFamily="34" charset="0"/>
              <a:buChar char="•"/>
            </a:pPr>
            <a:r>
              <a:rPr lang="vi-VN" sz="1300">
                <a:solidFill>
                  <a:schemeClr val="accent3">
                    <a:lumMod val="50000"/>
                  </a:schemeClr>
                </a:solidFill>
              </a:rPr>
              <a:t>Bước 6: Đóng gói ứng dụng. </a:t>
            </a:r>
          </a:p>
          <a:p>
            <a:pPr marL="342900" indent="-342900">
              <a:lnSpc>
                <a:spcPct val="120000"/>
              </a:lnSpc>
              <a:buFont typeface="Arial" panose="020B0604020202020204" pitchFamily="34" charset="0"/>
              <a:buChar char="•"/>
            </a:pPr>
            <a:r>
              <a:rPr lang="vi-VN" sz="1300">
                <a:solidFill>
                  <a:schemeClr val="accent3">
                    <a:lumMod val="50000"/>
                  </a:schemeClr>
                </a:solidFill>
              </a:rPr>
              <a:t>Bước 7: Cung cấp cơ sở hạ tầng và phân phối ứng dụng đến các môi trường. </a:t>
            </a:r>
          </a:p>
          <a:p>
            <a:pPr marL="342900" indent="-342900">
              <a:lnSpc>
                <a:spcPct val="120000"/>
              </a:lnSpc>
              <a:buFont typeface="Arial" panose="020B0604020202020204" pitchFamily="34" charset="0"/>
              <a:buChar char="•"/>
            </a:pPr>
            <a:r>
              <a:rPr lang="vi-VN" sz="1300">
                <a:solidFill>
                  <a:schemeClr val="accent3">
                    <a:lumMod val="50000"/>
                  </a:schemeClr>
                </a:solidFill>
              </a:rPr>
              <a:t>Bước 8: Tự động triển khai ứng dụng lên các môi trường.</a:t>
            </a:r>
            <a:endParaRPr lang="en-US" sz="1300">
              <a:solidFill>
                <a:schemeClr val="accent3">
                  <a:lumMod val="50000"/>
                </a:schemeClr>
              </a:solidFill>
            </a:endParaRPr>
          </a:p>
        </p:txBody>
      </p:sp>
    </p:spTree>
    <p:extLst>
      <p:ext uri="{BB962C8B-B14F-4D97-AF65-F5344CB8AC3E}">
        <p14:creationId xmlns:p14="http://schemas.microsoft.com/office/powerpoint/2010/main" val="176848997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up)">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up)">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up)">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up)">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8" name="Rectangle 7">
            <a:extLst>
              <a:ext uri="{FF2B5EF4-FFF2-40B4-BE49-F238E27FC236}">
                <a16:creationId xmlns:a16="http://schemas.microsoft.com/office/drawing/2014/main" id="{065B4DC6-F7A6-272C-E8ED-D5729E802E11}"/>
              </a:ext>
            </a:extLst>
          </p:cNvPr>
          <p:cNvSpPr/>
          <p:nvPr/>
        </p:nvSpPr>
        <p:spPr>
          <a:xfrm>
            <a:off x="859398" y="570639"/>
            <a:ext cx="7203621" cy="553998"/>
          </a:xfrm>
          <a:prstGeom prst="rect">
            <a:avLst/>
          </a:prstGeom>
          <a:solidFill>
            <a:schemeClr val="bg1"/>
          </a:solidFill>
          <a:ln w="1905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50000"/>
                </a:schemeClr>
              </a:solidFill>
            </a:endParaRPr>
          </a:p>
        </p:txBody>
      </p:sp>
      <p:grpSp>
        <p:nvGrpSpPr>
          <p:cNvPr id="9" name="Google Shape;6026;p90">
            <a:extLst>
              <a:ext uri="{FF2B5EF4-FFF2-40B4-BE49-F238E27FC236}">
                <a16:creationId xmlns:a16="http://schemas.microsoft.com/office/drawing/2014/main" id="{C11C8776-70A5-B491-C31B-9AA60A4122B8}"/>
              </a:ext>
            </a:extLst>
          </p:cNvPr>
          <p:cNvGrpSpPr/>
          <p:nvPr/>
        </p:nvGrpSpPr>
        <p:grpSpPr>
          <a:xfrm>
            <a:off x="1080981" y="690572"/>
            <a:ext cx="329838" cy="314131"/>
            <a:chOff x="946175" y="3619501"/>
            <a:chExt cx="296975" cy="293825"/>
          </a:xfrm>
        </p:grpSpPr>
        <p:sp>
          <p:nvSpPr>
            <p:cNvPr id="10" name="Google Shape;6027;p90">
              <a:extLst>
                <a:ext uri="{FF2B5EF4-FFF2-40B4-BE49-F238E27FC236}">
                  <a16:creationId xmlns:a16="http://schemas.microsoft.com/office/drawing/2014/main" id="{6E16A8B2-34BF-6F44-3D4E-5E21229ABF7A}"/>
                </a:ext>
              </a:extLst>
            </p:cNvPr>
            <p:cNvSpPr/>
            <p:nvPr/>
          </p:nvSpPr>
          <p:spPr>
            <a:xfrm>
              <a:off x="963525" y="3619501"/>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sp>
          <p:nvSpPr>
            <p:cNvPr id="11" name="Google Shape;6028;p90">
              <a:extLst>
                <a:ext uri="{FF2B5EF4-FFF2-40B4-BE49-F238E27FC236}">
                  <a16:creationId xmlns:a16="http://schemas.microsoft.com/office/drawing/2014/main" id="{6AE6542E-3CEC-3CFA-A2DE-82800C746E53}"/>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sp>
          <p:nvSpPr>
            <p:cNvPr id="12" name="Google Shape;6029;p90">
              <a:extLst>
                <a:ext uri="{FF2B5EF4-FFF2-40B4-BE49-F238E27FC236}">
                  <a16:creationId xmlns:a16="http://schemas.microsoft.com/office/drawing/2014/main" id="{A43123BA-0302-5FD6-ACE2-3E2D566BA76D}"/>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sp>
          <p:nvSpPr>
            <p:cNvPr id="13" name="Google Shape;6030;p90">
              <a:extLst>
                <a:ext uri="{FF2B5EF4-FFF2-40B4-BE49-F238E27FC236}">
                  <a16:creationId xmlns:a16="http://schemas.microsoft.com/office/drawing/2014/main" id="{8B5911BE-14C5-867B-B321-362C716363E6}"/>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sp>
          <p:nvSpPr>
            <p:cNvPr id="14" name="Google Shape;6031;p90">
              <a:extLst>
                <a:ext uri="{FF2B5EF4-FFF2-40B4-BE49-F238E27FC236}">
                  <a16:creationId xmlns:a16="http://schemas.microsoft.com/office/drawing/2014/main" id="{D0E7E988-F54B-4D35-47BB-66BED58E071D}"/>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sp>
          <p:nvSpPr>
            <p:cNvPr id="15" name="Google Shape;6032;p90">
              <a:extLst>
                <a:ext uri="{FF2B5EF4-FFF2-40B4-BE49-F238E27FC236}">
                  <a16:creationId xmlns:a16="http://schemas.microsoft.com/office/drawing/2014/main" id="{F50883D5-7C90-EF52-0823-ED5E8FD9EAEF}"/>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grpSp>
      <p:cxnSp>
        <p:nvCxnSpPr>
          <p:cNvPr id="17" name="Straight Connector 16">
            <a:extLst>
              <a:ext uri="{FF2B5EF4-FFF2-40B4-BE49-F238E27FC236}">
                <a16:creationId xmlns:a16="http://schemas.microsoft.com/office/drawing/2014/main" id="{247B4EAF-B424-C64A-7F56-4F7CB0A6AB3D}"/>
              </a:ext>
            </a:extLst>
          </p:cNvPr>
          <p:cNvCxnSpPr>
            <a:cxnSpLocks/>
          </p:cNvCxnSpPr>
          <p:nvPr/>
        </p:nvCxnSpPr>
        <p:spPr>
          <a:xfrm>
            <a:off x="1505666" y="574687"/>
            <a:ext cx="0" cy="54995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AA0932F-A32C-33D6-FB3F-BE89B5323AB7}"/>
              </a:ext>
            </a:extLst>
          </p:cNvPr>
          <p:cNvSpPr txBox="1"/>
          <p:nvPr/>
        </p:nvSpPr>
        <p:spPr>
          <a:xfrm>
            <a:off x="1680120" y="567745"/>
            <a:ext cx="4118237" cy="553998"/>
          </a:xfrm>
          <a:prstGeom prst="rect">
            <a:avLst/>
          </a:prstGeom>
          <a:noFill/>
        </p:spPr>
        <p:txBody>
          <a:bodyPr wrap="square" rtlCol="0">
            <a:spAutoFit/>
          </a:bodyPr>
          <a:lstStyle/>
          <a:p>
            <a:r>
              <a:rPr lang="en-US" sz="3000">
                <a:solidFill>
                  <a:schemeClr val="accent3">
                    <a:lumMod val="50000"/>
                  </a:schemeClr>
                </a:solidFill>
                <a:latin typeface="Calibri" panose="020F0502020204030204" pitchFamily="34" charset="0"/>
                <a:cs typeface="Calibri" panose="020F0502020204030204" pitchFamily="34" charset="0"/>
              </a:rPr>
              <a:t>Nguyên tắc trong CI/CD</a:t>
            </a:r>
          </a:p>
        </p:txBody>
      </p:sp>
      <p:sp>
        <p:nvSpPr>
          <p:cNvPr id="20" name="Rectangle 19">
            <a:extLst>
              <a:ext uri="{FF2B5EF4-FFF2-40B4-BE49-F238E27FC236}">
                <a16:creationId xmlns:a16="http://schemas.microsoft.com/office/drawing/2014/main" id="{B32440E7-E9C8-43C7-7BE3-093DC71C09B2}"/>
              </a:ext>
            </a:extLst>
          </p:cNvPr>
          <p:cNvSpPr/>
          <p:nvPr/>
        </p:nvSpPr>
        <p:spPr>
          <a:xfrm>
            <a:off x="859398" y="1475109"/>
            <a:ext cx="3463951" cy="2973133"/>
          </a:xfrm>
          <a:prstGeom prst="rect">
            <a:avLst/>
          </a:prstGeom>
          <a:solidFill>
            <a:schemeClr val="bg1"/>
          </a:solidFill>
          <a:ln w="1905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50000"/>
                </a:schemeClr>
              </a:solidFill>
            </a:endParaRPr>
          </a:p>
        </p:txBody>
      </p:sp>
      <p:sp>
        <p:nvSpPr>
          <p:cNvPr id="21" name="Rectangle 20">
            <a:extLst>
              <a:ext uri="{FF2B5EF4-FFF2-40B4-BE49-F238E27FC236}">
                <a16:creationId xmlns:a16="http://schemas.microsoft.com/office/drawing/2014/main" id="{9569419D-6844-C0FA-0690-7942588604A7}"/>
              </a:ext>
            </a:extLst>
          </p:cNvPr>
          <p:cNvSpPr/>
          <p:nvPr/>
        </p:nvSpPr>
        <p:spPr>
          <a:xfrm>
            <a:off x="4572001" y="1475107"/>
            <a:ext cx="3463951" cy="2973137"/>
          </a:xfrm>
          <a:prstGeom prst="rect">
            <a:avLst/>
          </a:prstGeom>
          <a:solidFill>
            <a:schemeClr val="bg1"/>
          </a:solidFill>
          <a:ln w="1905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solidFill>
                <a:schemeClr val="accent3">
                  <a:lumMod val="50000"/>
                </a:schemeClr>
              </a:solidFill>
            </a:endParaRPr>
          </a:p>
        </p:txBody>
      </p:sp>
      <p:cxnSp>
        <p:nvCxnSpPr>
          <p:cNvPr id="23" name="Straight Connector 22">
            <a:extLst>
              <a:ext uri="{FF2B5EF4-FFF2-40B4-BE49-F238E27FC236}">
                <a16:creationId xmlns:a16="http://schemas.microsoft.com/office/drawing/2014/main" id="{818F912C-DFC2-FD4E-FF0E-35D256B3B16D}"/>
              </a:ext>
            </a:extLst>
          </p:cNvPr>
          <p:cNvCxnSpPr/>
          <p:nvPr/>
        </p:nvCxnSpPr>
        <p:spPr>
          <a:xfrm>
            <a:off x="859398" y="1835675"/>
            <a:ext cx="3463951"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970460B-25B4-0434-AF01-8D62B2C51114}"/>
              </a:ext>
            </a:extLst>
          </p:cNvPr>
          <p:cNvCxnSpPr/>
          <p:nvPr/>
        </p:nvCxnSpPr>
        <p:spPr>
          <a:xfrm>
            <a:off x="4572000" y="1835675"/>
            <a:ext cx="3463951"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410A32-B695-481D-B265-39C2BF223F20}"/>
              </a:ext>
            </a:extLst>
          </p:cNvPr>
          <p:cNvSpPr txBox="1"/>
          <p:nvPr/>
        </p:nvSpPr>
        <p:spPr>
          <a:xfrm>
            <a:off x="1680120" y="1527898"/>
            <a:ext cx="2406313" cy="307777"/>
          </a:xfrm>
          <a:prstGeom prst="rect">
            <a:avLst/>
          </a:prstGeom>
          <a:noFill/>
        </p:spPr>
        <p:txBody>
          <a:bodyPr wrap="square" rtlCol="0">
            <a:spAutoFit/>
          </a:bodyPr>
          <a:lstStyle/>
          <a:p>
            <a:r>
              <a:rPr lang="en-US">
                <a:solidFill>
                  <a:schemeClr val="accent3">
                    <a:lumMod val="50000"/>
                  </a:schemeClr>
                </a:solidFill>
              </a:rPr>
              <a:t>Nguyên tắc trong CI</a:t>
            </a:r>
          </a:p>
        </p:txBody>
      </p:sp>
      <p:sp>
        <p:nvSpPr>
          <p:cNvPr id="26" name="TextBox 25">
            <a:extLst>
              <a:ext uri="{FF2B5EF4-FFF2-40B4-BE49-F238E27FC236}">
                <a16:creationId xmlns:a16="http://schemas.microsoft.com/office/drawing/2014/main" id="{3894FE91-F174-F3B1-1B47-A24034C8925B}"/>
              </a:ext>
            </a:extLst>
          </p:cNvPr>
          <p:cNvSpPr txBox="1"/>
          <p:nvPr/>
        </p:nvSpPr>
        <p:spPr>
          <a:xfrm>
            <a:off x="5373823" y="1527898"/>
            <a:ext cx="2090057" cy="523220"/>
          </a:xfrm>
          <a:prstGeom prst="rect">
            <a:avLst/>
          </a:prstGeom>
          <a:noFill/>
        </p:spPr>
        <p:txBody>
          <a:bodyPr wrap="square" rtlCol="0">
            <a:spAutoFit/>
          </a:bodyPr>
          <a:lstStyle/>
          <a:p>
            <a:r>
              <a:rPr lang="en-US">
                <a:solidFill>
                  <a:schemeClr val="accent3">
                    <a:lumMod val="50000"/>
                  </a:schemeClr>
                </a:solidFill>
              </a:rPr>
              <a:t>Nguyên tắc trong CD</a:t>
            </a:r>
          </a:p>
          <a:p>
            <a:endParaRPr lang="en-US">
              <a:solidFill>
                <a:schemeClr val="accent3">
                  <a:lumMod val="50000"/>
                </a:schemeClr>
              </a:solidFill>
            </a:endParaRPr>
          </a:p>
        </p:txBody>
      </p:sp>
      <p:sp>
        <p:nvSpPr>
          <p:cNvPr id="27" name="TextBox 26">
            <a:extLst>
              <a:ext uri="{FF2B5EF4-FFF2-40B4-BE49-F238E27FC236}">
                <a16:creationId xmlns:a16="http://schemas.microsoft.com/office/drawing/2014/main" id="{5DEAC791-DD38-BC33-D841-58E20C68C44C}"/>
              </a:ext>
            </a:extLst>
          </p:cNvPr>
          <p:cNvSpPr txBox="1"/>
          <p:nvPr/>
        </p:nvSpPr>
        <p:spPr>
          <a:xfrm>
            <a:off x="994477" y="1941188"/>
            <a:ext cx="3226888" cy="2634567"/>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sz="1400">
                <a:solidFill>
                  <a:schemeClr val="accent3">
                    <a:lumMod val="50000"/>
                  </a:schemeClr>
                </a:solidFill>
                <a:latin typeface="Arial" panose="020B0604020202020204" pitchFamily="34" charset="0"/>
                <a:cs typeface="Arial" panose="020B0604020202020204" pitchFamily="34" charset="0"/>
              </a:rPr>
              <a:t>Commit là chính</a:t>
            </a:r>
            <a:endParaRPr lang="en-US">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a:solidFill>
                  <a:schemeClr val="accent3">
                    <a:lumMod val="50000"/>
                  </a:schemeClr>
                </a:solidFill>
                <a:latin typeface="Arial" panose="020B0604020202020204" pitchFamily="34" charset="0"/>
                <a:cs typeface="Arial" panose="020B0604020202020204" pitchFamily="34" charset="0"/>
              </a:rPr>
              <a:t>Duy trì SSoT</a:t>
            </a:r>
            <a:endParaRPr lang="en-US">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a:solidFill>
                  <a:schemeClr val="accent3">
                    <a:lumMod val="50000"/>
                  </a:schemeClr>
                </a:solidFill>
                <a:latin typeface="Arial" panose="020B0604020202020204" pitchFamily="34" charset="0"/>
                <a:cs typeface="Arial" panose="020B0604020202020204" pitchFamily="34" charset="0"/>
              </a:rPr>
              <a:t>Tự động build</a:t>
            </a:r>
            <a:endParaRPr lang="en-US">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a:solidFill>
                  <a:schemeClr val="accent3">
                    <a:lumMod val="50000"/>
                  </a:schemeClr>
                </a:solidFill>
                <a:latin typeface="Arial" panose="020B0604020202020204" pitchFamily="34" charset="0"/>
                <a:cs typeface="Arial" panose="020B0604020202020204" pitchFamily="34" charset="0"/>
              </a:rPr>
              <a:t>Làm cho các quá trình build có khả năng tự kiểm thử</a:t>
            </a:r>
            <a:endParaRPr lang="en-US">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a:solidFill>
                  <a:schemeClr val="accent3">
                    <a:lumMod val="50000"/>
                  </a:schemeClr>
                </a:solidFill>
                <a:latin typeface="Arial" panose="020B0604020202020204" pitchFamily="34" charset="0"/>
                <a:cs typeface="Arial" panose="020B0604020202020204" pitchFamily="34" charset="0"/>
              </a:rPr>
              <a:t>Build một cách nhanh chóng</a:t>
            </a:r>
            <a:endParaRPr lang="en-US">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a:solidFill>
                  <a:schemeClr val="accent3">
                    <a:lumMod val="50000"/>
                  </a:schemeClr>
                </a:solidFill>
                <a:latin typeface="Arial" panose="020B0604020202020204" pitchFamily="34" charset="0"/>
                <a:cs typeface="Arial" panose="020B0604020202020204" pitchFamily="34" charset="0"/>
              </a:rPr>
              <a:t>Kiểm thử trên bản sao</a:t>
            </a:r>
            <a:endParaRPr lang="en-US">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a:solidFill>
                  <a:schemeClr val="accent3">
                    <a:lumMod val="50000"/>
                  </a:schemeClr>
                </a:solidFill>
                <a:latin typeface="Arial" panose="020B0604020202020204" pitchFamily="34" charset="0"/>
                <a:cs typeface="Arial" panose="020B0604020202020204" pitchFamily="34" charset="0"/>
              </a:rPr>
              <a:t>Khắc phục các bản build bị lỗi ngay lập tức</a:t>
            </a:r>
            <a:endParaRPr lang="vi-VN" sz="1400">
              <a:solidFill>
                <a:schemeClr val="accent3">
                  <a:lumMod val="50000"/>
                </a:schemeClr>
              </a:solidFill>
              <a:latin typeface="Arial" panose="020B0604020202020204" pitchFamily="34" charset="0"/>
              <a:cs typeface="Arial" panose="020B0604020202020204" pitchFamily="34" charset="0"/>
            </a:endParaRPr>
          </a:p>
          <a:p>
            <a:endParaRPr lang="en-US">
              <a:solidFill>
                <a:schemeClr val="accent3">
                  <a:lumMod val="50000"/>
                </a:schemeClr>
              </a:solidFill>
            </a:endParaRPr>
          </a:p>
        </p:txBody>
      </p:sp>
      <p:sp>
        <p:nvSpPr>
          <p:cNvPr id="28" name="TextBox 27">
            <a:extLst>
              <a:ext uri="{FF2B5EF4-FFF2-40B4-BE49-F238E27FC236}">
                <a16:creationId xmlns:a16="http://schemas.microsoft.com/office/drawing/2014/main" id="{FDA80F38-A69F-FD76-CCDB-C8F0361139E8}"/>
              </a:ext>
            </a:extLst>
          </p:cNvPr>
          <p:cNvSpPr txBox="1"/>
          <p:nvPr/>
        </p:nvSpPr>
        <p:spPr>
          <a:xfrm>
            <a:off x="4702629" y="1941188"/>
            <a:ext cx="3258839" cy="2634567"/>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vi-VN" sz="1400">
                <a:solidFill>
                  <a:schemeClr val="accent3">
                    <a:lumMod val="50000"/>
                  </a:schemeClr>
                </a:solidFill>
                <a:latin typeface="Arial" panose="020B0604020202020204" pitchFamily="34" charset="0"/>
                <a:cs typeface="Arial" panose="020B0604020202020204" pitchFamily="34" charset="0"/>
              </a:rPr>
              <a:t>Lặp lại những quy trình đáng tin cậy</a:t>
            </a:r>
            <a:endParaRPr lang="en-US" sz="1400">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vi-VN" sz="1400">
                <a:solidFill>
                  <a:schemeClr val="accent3">
                    <a:lumMod val="50000"/>
                  </a:schemeClr>
                </a:solidFill>
                <a:latin typeface="Arial" panose="020B0604020202020204" pitchFamily="34" charset="0"/>
                <a:cs typeface="Arial" panose="020B0604020202020204" pitchFamily="34" charset="0"/>
              </a:rPr>
              <a:t>Tự động hóa mọi thứ</a:t>
            </a:r>
            <a:endParaRPr lang="en-US" sz="1400">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sz="1400">
                <a:solidFill>
                  <a:schemeClr val="accent3">
                    <a:lumMod val="50000"/>
                  </a:schemeClr>
                </a:solidFill>
                <a:latin typeface="Arial" panose="020B0604020202020204" pitchFamily="34" charset="0"/>
                <a:cs typeface="Arial" panose="020B0604020202020204" pitchFamily="34" charset="0"/>
              </a:rPr>
              <a:t>Kiểm soát phiên bản</a:t>
            </a:r>
            <a:endParaRPr lang="en-US">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vi-VN" sz="1400">
                <a:solidFill>
                  <a:schemeClr val="accent3">
                    <a:lumMod val="50000"/>
                  </a:schemeClr>
                </a:solidFill>
                <a:latin typeface="Arial" panose="020B0604020202020204" pitchFamily="34" charset="0"/>
                <a:cs typeface="Arial" panose="020B0604020202020204" pitchFamily="34" charset="0"/>
              </a:rPr>
              <a:t>Build một cách có chất lượng</a:t>
            </a:r>
            <a:endParaRPr lang="en-US" sz="1400">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vi-VN" sz="1400">
                <a:solidFill>
                  <a:schemeClr val="accent3">
                    <a:lumMod val="50000"/>
                  </a:schemeClr>
                </a:solidFill>
                <a:latin typeface="Arial" panose="020B0604020202020204" pitchFamily="34" charset="0"/>
                <a:cs typeface="Arial" panose="020B0604020202020204" pitchFamily="34" charset="0"/>
              </a:rPr>
              <a:t>Làm những phần khó nhất trước</a:t>
            </a:r>
            <a:endParaRPr lang="en-US" sz="1400">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vi-VN" sz="1400">
                <a:solidFill>
                  <a:schemeClr val="accent3">
                    <a:lumMod val="50000"/>
                  </a:schemeClr>
                </a:solidFill>
                <a:latin typeface="Arial" panose="020B0604020202020204" pitchFamily="34" charset="0"/>
                <a:cs typeface="Arial" panose="020B0604020202020204" pitchFamily="34" charset="0"/>
              </a:rPr>
              <a:t>Mọi người đều có trách nhiệm</a:t>
            </a:r>
            <a:endParaRPr lang="en-US" sz="1400">
              <a:solidFill>
                <a:schemeClr val="accent3">
                  <a:lumMod val="50000"/>
                </a:schemeClr>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vi-VN" sz="1400">
                <a:solidFill>
                  <a:schemeClr val="accent3">
                    <a:lumMod val="50000"/>
                  </a:schemeClr>
                </a:solidFill>
                <a:latin typeface="Arial" panose="020B0604020202020204" pitchFamily="34" charset="0"/>
                <a:cs typeface="Arial" panose="020B0604020202020204" pitchFamily="34" charset="0"/>
              </a:rPr>
              <a:t>"Hoàn thành" có nghĩa là đã release</a:t>
            </a:r>
          </a:p>
          <a:p>
            <a:endParaRPr lang="en-US">
              <a:solidFill>
                <a:schemeClr val="accent3">
                  <a:lumMod val="50000"/>
                </a:schemeClr>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arn(inVertical)">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wipe(up)">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up)">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wipe(up)">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wipe(up)">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wipe(up)">
                                      <p:cBhvr>
                                        <p:cTn id="32" dur="500"/>
                                        <p:tgtEl>
                                          <p:spTgt spid="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
                                            <p:txEl>
                                              <p:pRg st="5" end="5"/>
                                            </p:txEl>
                                          </p:spTgt>
                                        </p:tgtEl>
                                        <p:attrNameLst>
                                          <p:attrName>style.visibility</p:attrName>
                                        </p:attrNameLst>
                                      </p:cBhvr>
                                      <p:to>
                                        <p:strVal val="visible"/>
                                      </p:to>
                                    </p:set>
                                    <p:animEffect transition="in" filter="wipe(up)">
                                      <p:cBhvr>
                                        <p:cTn id="37" dur="500"/>
                                        <p:tgtEl>
                                          <p:spTgt spid="2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7">
                                            <p:txEl>
                                              <p:pRg st="6" end="6"/>
                                            </p:txEl>
                                          </p:spTgt>
                                        </p:tgtEl>
                                        <p:attrNameLst>
                                          <p:attrName>style.visibility</p:attrName>
                                        </p:attrNameLst>
                                      </p:cBhvr>
                                      <p:to>
                                        <p:strVal val="visible"/>
                                      </p:to>
                                    </p:set>
                                    <p:animEffect transition="in" filter="wipe(up)">
                                      <p:cBhvr>
                                        <p:cTn id="42" dur="500"/>
                                        <p:tgtEl>
                                          <p:spTgt spid="2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xEl>
                                              <p:pRg st="0" end="0"/>
                                            </p:txEl>
                                          </p:spTgt>
                                        </p:tgtEl>
                                        <p:attrNameLst>
                                          <p:attrName>style.visibility</p:attrName>
                                        </p:attrNameLst>
                                      </p:cBhvr>
                                      <p:to>
                                        <p:strVal val="visible"/>
                                      </p:to>
                                    </p:set>
                                    <p:animEffect transition="in" filter="barn(inVertical)">
                                      <p:cBhvr>
                                        <p:cTn id="47" dur="500"/>
                                        <p:tgtEl>
                                          <p:spTgt spid="2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8">
                                            <p:txEl>
                                              <p:pRg st="0" end="0"/>
                                            </p:txEl>
                                          </p:spTgt>
                                        </p:tgtEl>
                                        <p:attrNameLst>
                                          <p:attrName>style.visibility</p:attrName>
                                        </p:attrNameLst>
                                      </p:cBhvr>
                                      <p:to>
                                        <p:strVal val="visible"/>
                                      </p:to>
                                    </p:set>
                                    <p:animEffect transition="in" filter="wipe(up)">
                                      <p:cBhvr>
                                        <p:cTn id="52" dur="500"/>
                                        <p:tgtEl>
                                          <p:spTgt spid="2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8">
                                            <p:txEl>
                                              <p:pRg st="1" end="1"/>
                                            </p:txEl>
                                          </p:spTgt>
                                        </p:tgtEl>
                                        <p:attrNameLst>
                                          <p:attrName>style.visibility</p:attrName>
                                        </p:attrNameLst>
                                      </p:cBhvr>
                                      <p:to>
                                        <p:strVal val="visible"/>
                                      </p:to>
                                    </p:set>
                                    <p:animEffect transition="in" filter="wipe(up)">
                                      <p:cBhvr>
                                        <p:cTn id="57" dur="500"/>
                                        <p:tgtEl>
                                          <p:spTgt spid="28">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8">
                                            <p:txEl>
                                              <p:pRg st="2" end="2"/>
                                            </p:txEl>
                                          </p:spTgt>
                                        </p:tgtEl>
                                        <p:attrNameLst>
                                          <p:attrName>style.visibility</p:attrName>
                                        </p:attrNameLst>
                                      </p:cBhvr>
                                      <p:to>
                                        <p:strVal val="visible"/>
                                      </p:to>
                                    </p:set>
                                    <p:animEffect transition="in" filter="wipe(up)">
                                      <p:cBhvr>
                                        <p:cTn id="62" dur="500"/>
                                        <p:tgtEl>
                                          <p:spTgt spid="28">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8">
                                            <p:txEl>
                                              <p:pRg st="3" end="3"/>
                                            </p:txEl>
                                          </p:spTgt>
                                        </p:tgtEl>
                                        <p:attrNameLst>
                                          <p:attrName>style.visibility</p:attrName>
                                        </p:attrNameLst>
                                      </p:cBhvr>
                                      <p:to>
                                        <p:strVal val="visible"/>
                                      </p:to>
                                    </p:set>
                                    <p:animEffect transition="in" filter="wipe(up)">
                                      <p:cBhvr>
                                        <p:cTn id="67" dur="500"/>
                                        <p:tgtEl>
                                          <p:spTgt spid="28">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8">
                                            <p:txEl>
                                              <p:pRg st="4" end="4"/>
                                            </p:txEl>
                                          </p:spTgt>
                                        </p:tgtEl>
                                        <p:attrNameLst>
                                          <p:attrName>style.visibility</p:attrName>
                                        </p:attrNameLst>
                                      </p:cBhvr>
                                      <p:to>
                                        <p:strVal val="visible"/>
                                      </p:to>
                                    </p:set>
                                    <p:animEffect transition="in" filter="wipe(up)">
                                      <p:cBhvr>
                                        <p:cTn id="72" dur="500"/>
                                        <p:tgtEl>
                                          <p:spTgt spid="28">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8">
                                            <p:txEl>
                                              <p:pRg st="5" end="5"/>
                                            </p:txEl>
                                          </p:spTgt>
                                        </p:tgtEl>
                                        <p:attrNameLst>
                                          <p:attrName>style.visibility</p:attrName>
                                        </p:attrNameLst>
                                      </p:cBhvr>
                                      <p:to>
                                        <p:strVal val="visible"/>
                                      </p:to>
                                    </p:set>
                                    <p:animEffect transition="in" filter="wipe(up)">
                                      <p:cBhvr>
                                        <p:cTn id="77" dur="500"/>
                                        <p:tgtEl>
                                          <p:spTgt spid="28">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28">
                                            <p:txEl>
                                              <p:pRg st="6" end="6"/>
                                            </p:txEl>
                                          </p:spTgt>
                                        </p:tgtEl>
                                        <p:attrNameLst>
                                          <p:attrName>style.visibility</p:attrName>
                                        </p:attrNameLst>
                                      </p:cBhvr>
                                      <p:to>
                                        <p:strVal val="visible"/>
                                      </p:to>
                                    </p:set>
                                    <p:animEffect transition="in" filter="wipe(up)">
                                      <p:cBhvr>
                                        <p:cTn id="82" dur="500"/>
                                        <p:tgtEl>
                                          <p:spTgt spid="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chelor in Robotics Engineering by Slidesgo">
  <a:themeElements>
    <a:clrScheme name="Simple Light">
      <a:dk1>
        <a:srgbClr val="1F164D"/>
      </a:dk1>
      <a:lt1>
        <a:srgbClr val="F9F9F9"/>
      </a:lt1>
      <a:dk2>
        <a:srgbClr val="E8E8E8"/>
      </a:dk2>
      <a:lt2>
        <a:srgbClr val="C1C1C1"/>
      </a:lt2>
      <a:accent1>
        <a:srgbClr val="6F79E3"/>
      </a:accent1>
      <a:accent2>
        <a:srgbClr val="433ABA"/>
      </a:accent2>
      <a:accent3>
        <a:srgbClr val="130994"/>
      </a:accent3>
      <a:accent4>
        <a:srgbClr val="FFFFFF"/>
      </a:accent4>
      <a:accent5>
        <a:srgbClr val="FFFFFF"/>
      </a:accent5>
      <a:accent6>
        <a:srgbClr val="FFFFFF"/>
      </a:accent6>
      <a:hlink>
        <a:srgbClr val="1F1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2432</Words>
  <Application>Microsoft Office PowerPoint</Application>
  <PresentationFormat>On-screen Show (16:9)</PresentationFormat>
  <Paragraphs>213</Paragraphs>
  <Slides>37</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IBM Plex Mono</vt:lpstr>
      <vt:lpstr>Archivo</vt:lpstr>
      <vt:lpstr>Cabin</vt:lpstr>
      <vt:lpstr>Calibri</vt:lpstr>
      <vt:lpstr>Nunito Light</vt:lpstr>
      <vt:lpstr>Arial</vt:lpstr>
      <vt:lpstr>Wingdings</vt:lpstr>
      <vt:lpstr>Bachelor in Robotics Engineering by Slidesgo</vt:lpstr>
      <vt:lpstr>NGHIÊN CỨU, XÂY DỰNG TRIỂN KHAI HỆ THỐNG CI/CD TRÊN CỤM K8S</vt:lpstr>
      <vt:lpstr>Thành viên nhóm</vt:lpstr>
      <vt:lpstr>PowerPoint Presentation</vt:lpstr>
      <vt:lpstr>CI/CD và các công cụ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Kiến trúc Kubernetes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Trần Thành Công</cp:lastModifiedBy>
  <cp:revision>5</cp:revision>
  <dcterms:modified xsi:type="dcterms:W3CDTF">2025-01-09T16:25:44Z</dcterms:modified>
</cp:coreProperties>
</file>