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8" r:id="rId3"/>
    <p:sldId id="279" r:id="rId4"/>
    <p:sldId id="309" r:id="rId5"/>
    <p:sldId id="311" r:id="rId6"/>
    <p:sldId id="315" r:id="rId7"/>
    <p:sldId id="312" r:id="rId8"/>
    <p:sldId id="316" r:id="rId9"/>
    <p:sldId id="317" r:id="rId10"/>
    <p:sldId id="318" r:id="rId11"/>
    <p:sldId id="319" r:id="rId12"/>
    <p:sldId id="320" r:id="rId13"/>
    <p:sldId id="297" r:id="rId14"/>
    <p:sldId id="313" r:id="rId15"/>
    <p:sldId id="283" r:id="rId16"/>
    <p:sldId id="321" r:id="rId17"/>
    <p:sldId id="286" r:id="rId18"/>
  </p:sldIdLst>
  <p:sldSz cx="9145588" cy="6840538"/>
  <p:notesSz cx="6858000" cy="9144000"/>
  <p:defaultTextStyle>
    <a:defPPr>
      <a:defRPr lang="ru-RU"/>
    </a:defPPr>
    <a:lvl1pPr marL="0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3637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67273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50910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34546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18183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01819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685456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069092" algn="l" defTabSz="76727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2A82C4B-AF0A-45F5-80CC-F3553FFA7DD1}">
          <p14:sldIdLst>
            <p14:sldId id="256"/>
            <p14:sldId id="278"/>
            <p14:sldId id="279"/>
            <p14:sldId id="309"/>
            <p14:sldId id="311"/>
            <p14:sldId id="315"/>
            <p14:sldId id="312"/>
            <p14:sldId id="316"/>
            <p14:sldId id="317"/>
            <p14:sldId id="318"/>
            <p14:sldId id="319"/>
            <p14:sldId id="320"/>
            <p14:sldId id="297"/>
            <p14:sldId id="313"/>
            <p14:sldId id="283"/>
            <p14:sldId id="321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28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7" autoAdjust="0"/>
    <p:restoredTop sz="93407" autoAdjust="0"/>
  </p:normalViewPr>
  <p:slideViewPr>
    <p:cSldViewPr snapToGrid="0">
      <p:cViewPr varScale="1">
        <p:scale>
          <a:sx n="107" d="100"/>
          <a:sy n="107" d="100"/>
        </p:scale>
        <p:origin x="1500" y="96"/>
      </p:cViewPr>
      <p:guideLst>
        <p:guide orient="horz" pos="2155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EC0BE305-0BA1-4883-A042-73B41FAE65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6CF63D-91A8-4CC0-91D5-C87D8F1DFC29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844A594-E8CB-4B0A-BC1D-ED4BD84F90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46D6AB-06B2-4C1C-B08D-E9FAFD5C1F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ABD56-B648-46B5-83BC-B7951B734C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293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5T13:29:00.85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15T13:29:29.72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46160-79D7-494A-95F5-9EAD0A48793D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65250" y="1143000"/>
            <a:ext cx="4127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31EDB-FA27-422B-95D0-0B4F0FEEB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60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3637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67273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50910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34546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18183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01819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85456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69092" algn="l" defTabSz="767273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65250" y="1143000"/>
            <a:ext cx="41275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31EDB-FA27-422B-95D0-0B4F0FEEB43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931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BD269-D64B-4B80-9EE0-CA705938C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99" y="1119507"/>
            <a:ext cx="6859191" cy="2381521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1B6DF8-481B-4BC4-8168-436B83229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199" y="3592866"/>
            <a:ext cx="6859191" cy="1651546"/>
          </a:xfrm>
        </p:spPr>
        <p:txBody>
          <a:bodyPr/>
          <a:lstStyle>
            <a:lvl1pPr marL="0" indent="0" algn="ctr">
              <a:buNone/>
              <a:defRPr sz="2000"/>
            </a:lvl1pPr>
            <a:lvl2pPr marL="383634" indent="0" algn="ctr">
              <a:buNone/>
              <a:defRPr sz="1700"/>
            </a:lvl2pPr>
            <a:lvl3pPr marL="767267" indent="0" algn="ctr">
              <a:buNone/>
              <a:defRPr sz="1500"/>
            </a:lvl3pPr>
            <a:lvl4pPr marL="1150901" indent="0" algn="ctr">
              <a:buNone/>
              <a:defRPr sz="1300"/>
            </a:lvl4pPr>
            <a:lvl5pPr marL="1534534" indent="0" algn="ctr">
              <a:buNone/>
              <a:defRPr sz="1300"/>
            </a:lvl5pPr>
            <a:lvl6pPr marL="1918168" indent="0" algn="ctr">
              <a:buNone/>
              <a:defRPr sz="1300"/>
            </a:lvl6pPr>
            <a:lvl7pPr marL="2301801" indent="0" algn="ctr">
              <a:buNone/>
              <a:defRPr sz="1300"/>
            </a:lvl7pPr>
            <a:lvl8pPr marL="2685435" indent="0" algn="ctr">
              <a:buNone/>
              <a:defRPr sz="1300"/>
            </a:lvl8pPr>
            <a:lvl9pPr marL="3069068" indent="0" algn="ctr">
              <a:buNone/>
              <a:defRPr sz="13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FB7368-CCA0-41EC-AB38-A8BC147D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651C-A03D-483A-AD31-FFB9A9E60656}" type="datetime1">
              <a:rPr lang="ru-RU" smtClean="0"/>
              <a:t>10.04.2023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000025-F268-48F9-BEBD-D700930C4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D1C13F-7EDA-460C-8824-E8E995B8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56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EFA68-2996-4D9B-8537-D2ECEFC8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1DD7D7-45F8-4718-B7B4-1E7DF5C29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8BAAE7-2B6E-4B82-BAE4-68169259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C9F4-7AC2-4BD8-B778-8544D7F330C3}" type="datetime1">
              <a:rPr lang="ru-RU" smtClean="0"/>
              <a:t>10.04.2023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70774-F656-4713-9892-B2942A60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118CF0-1E44-4C21-B811-97506BFA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90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1C7FD10-8038-4C3F-8839-C6841F424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4813" y="364195"/>
            <a:ext cx="1972017" cy="579704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982893-E29A-4975-9F29-18E142F2F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759" y="364195"/>
            <a:ext cx="5801732" cy="579704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1CF8C5-2AB5-4500-9D47-C50E3123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6CB3-568E-47AE-B665-AD55DBA71C55}" type="datetime1">
              <a:rPr lang="ru-RU" smtClean="0"/>
              <a:t>10.04.2023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A9C9F2-D440-4764-82DD-289CDA36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FE100F-A583-44C4-A335-FAE839E5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19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9FD25-9CE4-4FDD-A301-70AC797B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D44A9A-9BF7-473C-B1E8-A3B43AC89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8CC26B-53AE-40EE-A85C-2EC9194E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B06DDE-E143-4868-A50B-28FE5874951D}" type="datetime1">
              <a:rPr lang="ru-RU" smtClean="0"/>
              <a:t>10.04.2023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D13E96-36D8-4AF1-976D-07856922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AE184D-9A85-488E-9031-0F28ABC9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43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4A26D-F1D2-4A87-9EDD-EC14671A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96" y="1705387"/>
            <a:ext cx="7888070" cy="2845473"/>
          </a:xfrm>
        </p:spPr>
        <p:txBody>
          <a:bodyPr anchor="b"/>
          <a:lstStyle>
            <a:lvl1pPr>
              <a:defRPr sz="5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4188FD-427F-4C60-8ABE-E13866943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996" y="4577780"/>
            <a:ext cx="7888070" cy="149636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363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6726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509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53453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91816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3018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8543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06906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E1854A-2460-4697-9C9E-CC914E4A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29" y="6267744"/>
            <a:ext cx="606453" cy="364195"/>
          </a:xfrm>
        </p:spPr>
        <p:txBody>
          <a:bodyPr/>
          <a:lstStyle>
            <a:lvl1pPr algn="l"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09D7BF6-3F62-4889-97F0-07DE7A19119D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816" y="6165988"/>
            <a:ext cx="1941314" cy="44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6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2E2D0-EC5C-4BA3-B5BB-71296C9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CFA13B-BF90-4CA6-8F75-6DCE08C21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760" y="1820978"/>
            <a:ext cx="3886875" cy="43402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7EDCB3-2727-418A-9C86-443499D91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955" y="1820978"/>
            <a:ext cx="3886875" cy="43402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341AF8-DECE-4176-912C-A75A175C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AA4EB-9863-4FCB-B323-57E061AF94B9}" type="datetime1">
              <a:rPr lang="ru-RU" smtClean="0"/>
              <a:t>10.04.2023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8EDDB9-60A4-47F2-966C-0195B695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4FF62C-3CFA-47D0-9D21-463A0BB1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92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24B19-6C0B-4720-A3D8-F60D9C8CD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0" y="364196"/>
            <a:ext cx="7888070" cy="1322188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8C2CC8-966D-4092-9BAA-8404CB53B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951" y="1676882"/>
            <a:ext cx="3869012" cy="82181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3634" indent="0">
              <a:buNone/>
              <a:defRPr sz="1700" b="1"/>
            </a:lvl2pPr>
            <a:lvl3pPr marL="767267" indent="0">
              <a:buNone/>
              <a:defRPr sz="1500" b="1"/>
            </a:lvl3pPr>
            <a:lvl4pPr marL="1150901" indent="0">
              <a:buNone/>
              <a:defRPr sz="1300" b="1"/>
            </a:lvl4pPr>
            <a:lvl5pPr marL="1534534" indent="0">
              <a:buNone/>
              <a:defRPr sz="1300" b="1"/>
            </a:lvl5pPr>
            <a:lvl6pPr marL="1918168" indent="0">
              <a:buNone/>
              <a:defRPr sz="1300" b="1"/>
            </a:lvl6pPr>
            <a:lvl7pPr marL="2301801" indent="0">
              <a:buNone/>
              <a:defRPr sz="1300" b="1"/>
            </a:lvl7pPr>
            <a:lvl8pPr marL="2685435" indent="0">
              <a:buNone/>
              <a:defRPr sz="1300" b="1"/>
            </a:lvl8pPr>
            <a:lvl9pPr marL="3069068" indent="0">
              <a:buNone/>
              <a:defRPr sz="13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131348-ECF7-4EF2-9827-181DEA199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51" y="2498697"/>
            <a:ext cx="3869012" cy="36752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B8BCD4D-229F-46D7-B858-4112B1796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954" y="1676882"/>
            <a:ext cx="3888066" cy="821814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3634" indent="0">
              <a:buNone/>
              <a:defRPr sz="1700" b="1"/>
            </a:lvl2pPr>
            <a:lvl3pPr marL="767267" indent="0">
              <a:buNone/>
              <a:defRPr sz="1500" b="1"/>
            </a:lvl3pPr>
            <a:lvl4pPr marL="1150901" indent="0">
              <a:buNone/>
              <a:defRPr sz="1300" b="1"/>
            </a:lvl4pPr>
            <a:lvl5pPr marL="1534534" indent="0">
              <a:buNone/>
              <a:defRPr sz="1300" b="1"/>
            </a:lvl5pPr>
            <a:lvl6pPr marL="1918168" indent="0">
              <a:buNone/>
              <a:defRPr sz="1300" b="1"/>
            </a:lvl6pPr>
            <a:lvl7pPr marL="2301801" indent="0">
              <a:buNone/>
              <a:defRPr sz="1300" b="1"/>
            </a:lvl7pPr>
            <a:lvl8pPr marL="2685435" indent="0">
              <a:buNone/>
              <a:defRPr sz="1300" b="1"/>
            </a:lvl8pPr>
            <a:lvl9pPr marL="3069068" indent="0">
              <a:buNone/>
              <a:defRPr sz="13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85B1D48-EA62-4709-9923-B3B07EEE5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954" y="2498697"/>
            <a:ext cx="3888066" cy="36752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DB88097-F08C-4C70-A4FC-DF2DC4F2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3F30-1746-4E27-BD7E-CAC5D8B8E376}" type="datetime1">
              <a:rPr lang="ru-RU" smtClean="0"/>
              <a:t>10.04.2023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276F34F-5C04-4A33-ADFC-40FBB262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2FE4051-7EE1-4FD0-AC8B-688AD3D0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07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F85B5-DB4A-433F-B451-1F96E9D2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B66C6E8-3F24-4FB4-8043-4268D9D2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DE716-9155-4F53-9A9F-155A557D8E17}" type="datetime1">
              <a:rPr lang="ru-RU" smtClean="0"/>
              <a:t>10.04.2023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CA973D-19D5-4CEF-84C9-DAF847A4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5B6E7A-1053-4975-A74B-F65EB921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1897FB78-A72D-44C9-8409-41F6B78B4D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70798" y="1757638"/>
            <a:ext cx="685919" cy="912072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3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B24601-045C-4C67-83DC-48A5D7DC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73DD-91CD-44C6-9B1E-07AB72EADE6C}" type="datetime1">
              <a:rPr lang="ru-RU" smtClean="0"/>
              <a:t>10.04.2023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C746693-0D9D-433A-BDC6-FCEE4D7C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966D0A-D8D1-4795-8FDA-C6FD223C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61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0F581-4CC2-4AFC-BD34-3068A5AD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2" y="456036"/>
            <a:ext cx="2949690" cy="1596126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1E1DF-744B-4173-ADF8-D595D10B6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067" y="984911"/>
            <a:ext cx="4629954" cy="4861216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77EC8F-79D9-47CD-A1B2-E46028F5C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2" y="2052163"/>
            <a:ext cx="2949690" cy="3801883"/>
          </a:xfrm>
        </p:spPr>
        <p:txBody>
          <a:bodyPr/>
          <a:lstStyle>
            <a:lvl1pPr marL="0" indent="0">
              <a:buNone/>
              <a:defRPr sz="1300"/>
            </a:lvl1pPr>
            <a:lvl2pPr marL="383634" indent="0">
              <a:buNone/>
              <a:defRPr sz="1200"/>
            </a:lvl2pPr>
            <a:lvl3pPr marL="767267" indent="0">
              <a:buNone/>
              <a:defRPr sz="1000"/>
            </a:lvl3pPr>
            <a:lvl4pPr marL="1150901" indent="0">
              <a:buNone/>
              <a:defRPr sz="800"/>
            </a:lvl4pPr>
            <a:lvl5pPr marL="1534534" indent="0">
              <a:buNone/>
              <a:defRPr sz="800"/>
            </a:lvl5pPr>
            <a:lvl6pPr marL="1918168" indent="0">
              <a:buNone/>
              <a:defRPr sz="800"/>
            </a:lvl6pPr>
            <a:lvl7pPr marL="2301801" indent="0">
              <a:buNone/>
              <a:defRPr sz="800"/>
            </a:lvl7pPr>
            <a:lvl8pPr marL="2685435" indent="0">
              <a:buNone/>
              <a:defRPr sz="800"/>
            </a:lvl8pPr>
            <a:lvl9pPr marL="3069068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4E4BFB-4A9A-4BB6-9C21-47D43253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51A7D-8409-45F1-8ED7-153B2E9D050F}" type="datetime1">
              <a:rPr lang="ru-RU" smtClean="0"/>
              <a:t>10.04.2023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2DCF0B-FD82-4F2D-9E58-0AF4F8E2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367F9F-5F9D-40B5-9A64-673EE8B8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35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943A2-37B1-44B6-88DF-8678DF2A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2" y="456036"/>
            <a:ext cx="2949690" cy="1596126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47A807-2A88-4DEC-A7D8-96280DE2F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8067" y="984911"/>
            <a:ext cx="4629954" cy="4861216"/>
          </a:xfrm>
        </p:spPr>
        <p:txBody>
          <a:bodyPr/>
          <a:lstStyle>
            <a:lvl1pPr marL="0" indent="0">
              <a:buNone/>
              <a:defRPr sz="2700"/>
            </a:lvl1pPr>
            <a:lvl2pPr marL="383634" indent="0">
              <a:buNone/>
              <a:defRPr sz="2300"/>
            </a:lvl2pPr>
            <a:lvl3pPr marL="767267" indent="0">
              <a:buNone/>
              <a:defRPr sz="2000"/>
            </a:lvl3pPr>
            <a:lvl4pPr marL="1150901" indent="0">
              <a:buNone/>
              <a:defRPr sz="1700"/>
            </a:lvl4pPr>
            <a:lvl5pPr marL="1534534" indent="0">
              <a:buNone/>
              <a:defRPr sz="1700"/>
            </a:lvl5pPr>
            <a:lvl6pPr marL="1918168" indent="0">
              <a:buNone/>
              <a:defRPr sz="1700"/>
            </a:lvl6pPr>
            <a:lvl7pPr marL="2301801" indent="0">
              <a:buNone/>
              <a:defRPr sz="1700"/>
            </a:lvl7pPr>
            <a:lvl8pPr marL="2685435" indent="0">
              <a:buNone/>
              <a:defRPr sz="1700"/>
            </a:lvl8pPr>
            <a:lvl9pPr marL="3069068" indent="0">
              <a:buNone/>
              <a:defRPr sz="17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04ABA8-B9F3-42E5-92CB-E95278F84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2" y="2052163"/>
            <a:ext cx="2949690" cy="3801883"/>
          </a:xfrm>
        </p:spPr>
        <p:txBody>
          <a:bodyPr/>
          <a:lstStyle>
            <a:lvl1pPr marL="0" indent="0">
              <a:buNone/>
              <a:defRPr sz="1300"/>
            </a:lvl1pPr>
            <a:lvl2pPr marL="383634" indent="0">
              <a:buNone/>
              <a:defRPr sz="1200"/>
            </a:lvl2pPr>
            <a:lvl3pPr marL="767267" indent="0">
              <a:buNone/>
              <a:defRPr sz="1000"/>
            </a:lvl3pPr>
            <a:lvl4pPr marL="1150901" indent="0">
              <a:buNone/>
              <a:defRPr sz="800"/>
            </a:lvl4pPr>
            <a:lvl5pPr marL="1534534" indent="0">
              <a:buNone/>
              <a:defRPr sz="800"/>
            </a:lvl5pPr>
            <a:lvl6pPr marL="1918168" indent="0">
              <a:buNone/>
              <a:defRPr sz="800"/>
            </a:lvl6pPr>
            <a:lvl7pPr marL="2301801" indent="0">
              <a:buNone/>
              <a:defRPr sz="800"/>
            </a:lvl7pPr>
            <a:lvl8pPr marL="2685435" indent="0">
              <a:buNone/>
              <a:defRPr sz="800"/>
            </a:lvl8pPr>
            <a:lvl9pPr marL="3069068" indent="0">
              <a:buNone/>
              <a:defRPr sz="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39F4BB-8932-46E3-A304-9ABE2E07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FD68-1D9B-47CC-8E1F-9EFA7E2FCDE8}" type="datetime1">
              <a:rPr lang="ru-RU" smtClean="0"/>
              <a:t>10.04.2023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A49D74-0FF2-41F1-A3D4-DC37FC37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517693-380D-432A-82CF-9F685037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63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00D97-69B9-4E7D-93F9-43C5A5B6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59" y="364196"/>
            <a:ext cx="7888070" cy="1322188"/>
          </a:xfrm>
          <a:prstGeom prst="rect">
            <a:avLst/>
          </a:prstGeom>
        </p:spPr>
        <p:txBody>
          <a:bodyPr vert="horz" lIns="76727" tIns="38364" rIns="76727" bIns="38364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A083F3-3ADC-4461-AABC-FACC7D7DA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759" y="1820978"/>
            <a:ext cx="7888070" cy="4340259"/>
          </a:xfrm>
          <a:prstGeom prst="rect">
            <a:avLst/>
          </a:prstGeom>
        </p:spPr>
        <p:txBody>
          <a:bodyPr vert="horz" lIns="76727" tIns="38364" rIns="76727" bIns="38364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013C21-0F0D-489C-BB8E-4ADB08095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760" y="6340168"/>
            <a:ext cx="2057757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93356-57D6-4C54-91C6-311A230C5506}" type="datetime1">
              <a:rPr lang="ru-RU" smtClean="0"/>
              <a:t>10.04.2023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2419E3-E46A-48EA-A66F-F84AD7C94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9476" y="6340168"/>
            <a:ext cx="3086636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7573DD-6781-4363-9F1C-9E22E2C25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9073" y="6340168"/>
            <a:ext cx="2057757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D7BF6-3F62-4889-97F0-07DE7A191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09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767267" rtl="0" eaLnBrk="1" latinLnBrk="0" hangingPunct="1">
        <a:lnSpc>
          <a:spcPct val="90000"/>
        </a:lnSpc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816" indent="-191816" algn="l" defTabSz="767267" rtl="0" eaLnBrk="1" latinLnBrk="0" hangingPunct="1">
        <a:lnSpc>
          <a:spcPct val="90000"/>
        </a:lnSpc>
        <a:spcBef>
          <a:spcPts val="839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5451" indent="-191816" algn="l" defTabSz="76726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9083" indent="-191816" algn="l" defTabSz="76726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42717" indent="-191816" algn="l" defTabSz="76726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26351" indent="-191816" algn="l" defTabSz="76726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109984" indent="-191816" algn="l" defTabSz="76726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93618" indent="-191816" algn="l" defTabSz="76726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77252" indent="-191816" algn="l" defTabSz="76726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60884" indent="-191816" algn="l" defTabSz="76726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76726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3634" algn="l" defTabSz="76726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7267" algn="l" defTabSz="76726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50901" algn="l" defTabSz="76726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4534" algn="l" defTabSz="76726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8168" algn="l" defTabSz="76726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01801" algn="l" defTabSz="76726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85435" algn="l" defTabSz="76726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69068" algn="l" defTabSz="76726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2.jpe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FEBA7E-19FE-8641-BC76-8789D30E76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" y="0"/>
            <a:ext cx="9120717" cy="684053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9584ED7-4563-4E68-BF75-78BB195FF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77" y="691455"/>
            <a:ext cx="7079362" cy="47067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4" y="0"/>
            <a:ext cx="9143302" cy="68405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27" tIns="38364" rIns="76727" bIns="38364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71218E-3040-4EE9-B5FF-5B1E40430C75}"/>
              </a:ext>
            </a:extLst>
          </p:cNvPr>
          <p:cNvSpPr txBox="1"/>
          <p:nvPr/>
        </p:nvSpPr>
        <p:spPr>
          <a:xfrm>
            <a:off x="934361" y="2129988"/>
            <a:ext cx="7079362" cy="3493797"/>
          </a:xfrm>
          <a:prstGeom prst="rect">
            <a:avLst/>
          </a:prstGeom>
          <a:noFill/>
        </p:spPr>
        <p:txBody>
          <a:bodyPr wrap="square" lIns="76727" tIns="38364" rIns="76727" bIns="38364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ВЫПУСКНАЯ КВАЛИФИКАЦИОННАЯ РАБОТА </a:t>
            </a:r>
          </a:p>
          <a:p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курсу «Data Science»</a:t>
            </a:r>
          </a:p>
          <a:p>
            <a:endParaRPr lang="ru-RU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Прогнозирование конечных свойств композиционных материалов</a:t>
            </a:r>
          </a:p>
          <a:p>
            <a:endParaRPr lang="ru-R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Докладчик: </a:t>
            </a: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Григорьев Антон Михайлович</a:t>
            </a:r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 курса </a:t>
            </a: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ru-RU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  <a:p>
            <a:r>
              <a:rPr lang="ru-R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Образовательного центра МГТУ им. Н. Э. Баумана </a:t>
            </a:r>
          </a:p>
          <a:p>
            <a:endParaRPr lang="ru-RU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CEA40C6B-8D25-44DF-BF09-D5C3F353DE4B}"/>
                  </a:ext>
                </a:extLst>
              </p14:cNvPr>
              <p14:cNvContentPartPr/>
              <p14:nvPr/>
            </p14:nvContentPartPr>
            <p14:xfrm>
              <a:off x="1168686" y="-205132"/>
              <a:ext cx="270" cy="359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CEA40C6B-8D25-44DF-BF09-D5C3F353DE4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28186" y="-312832"/>
                <a:ext cx="81000" cy="21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C000A511-BE91-468F-99FC-0A9954F9F36D}"/>
                  </a:ext>
                </a:extLst>
              </p14:cNvPr>
              <p14:cNvContentPartPr/>
              <p14:nvPr/>
            </p14:nvContentPartPr>
            <p14:xfrm>
              <a:off x="1805456" y="-167729"/>
              <a:ext cx="270" cy="359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C000A511-BE91-468F-99FC-0A9954F9F3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64956" y="-275429"/>
                <a:ext cx="81000" cy="2154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7BF6-3F62-4889-97F0-07DE7A19119D}" type="slidenum">
              <a:rPr lang="ru-RU" smtClean="0"/>
              <a:t>1</a:t>
            </a:fld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54" y="630991"/>
            <a:ext cx="3522006" cy="81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69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5"/>
          <p:cNvSpPr txBox="1">
            <a:spLocks/>
          </p:cNvSpPr>
          <p:nvPr/>
        </p:nvSpPr>
        <p:spPr>
          <a:xfrm>
            <a:off x="404262" y="352157"/>
            <a:ext cx="8652012" cy="523220"/>
          </a:xfrm>
          <a:prstGeom prst="rect">
            <a:avLst/>
          </a:prstGeom>
        </p:spPr>
        <p:txBody>
          <a:bodyPr vert="horz" lIns="76727" tIns="38364" rIns="76727" bIns="38364" rtlCol="0" anchor="b">
            <a:no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Многослойный перцептрон</a:t>
            </a: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362BF0B1-979F-43E1-BDCB-6CE53CEF9151}"/>
              </a:ext>
            </a:extLst>
          </p:cNvPr>
          <p:cNvSpPr txBox="1">
            <a:spLocks/>
          </p:cNvSpPr>
          <p:nvPr/>
        </p:nvSpPr>
        <p:spPr>
          <a:xfrm>
            <a:off x="8662219" y="6385014"/>
            <a:ext cx="456300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defPPr>
              <a:defRPr lang="ru-RU"/>
            </a:defPPr>
            <a:lvl1pPr marL="0" algn="l" defTabSz="767273" rtl="0" eaLnBrk="1" latinLnBrk="0" hangingPunct="1">
              <a:defRPr sz="2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3637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727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910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3454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818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01819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8545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69092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9D7BF6-3F62-4889-97F0-07DE7A19119D}" type="slidenum">
              <a:rPr lang="ru-RU" sz="1400" smtClean="0"/>
              <a:pPr/>
              <a:t>10</a:t>
            </a:fld>
            <a:endParaRPr lang="ru-RU" sz="1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363938-B6D7-4157-81F8-D518BF34D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62" y="875377"/>
            <a:ext cx="5652394" cy="5146209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EE4B7F-8E42-4AA9-A0CF-8EF9B9C89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818" y="2066441"/>
            <a:ext cx="5017456" cy="4053756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9049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5"/>
          <p:cNvSpPr txBox="1">
            <a:spLocks/>
          </p:cNvSpPr>
          <p:nvPr/>
        </p:nvSpPr>
        <p:spPr>
          <a:xfrm>
            <a:off x="404262" y="352157"/>
            <a:ext cx="8652012" cy="523220"/>
          </a:xfrm>
          <a:prstGeom prst="rect">
            <a:avLst/>
          </a:prstGeom>
        </p:spPr>
        <p:txBody>
          <a:bodyPr vert="horz" lIns="76727" tIns="38364" rIns="76727" bIns="38364" rtlCol="0" anchor="b">
            <a:no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Лассо регрессия</a:t>
            </a: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362BF0B1-979F-43E1-BDCB-6CE53CEF9151}"/>
              </a:ext>
            </a:extLst>
          </p:cNvPr>
          <p:cNvSpPr txBox="1">
            <a:spLocks/>
          </p:cNvSpPr>
          <p:nvPr/>
        </p:nvSpPr>
        <p:spPr>
          <a:xfrm>
            <a:off x="8662219" y="6385014"/>
            <a:ext cx="456300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defPPr>
              <a:defRPr lang="ru-RU"/>
            </a:defPPr>
            <a:lvl1pPr marL="0" algn="l" defTabSz="767273" rtl="0" eaLnBrk="1" latinLnBrk="0" hangingPunct="1">
              <a:defRPr sz="2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3637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727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910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3454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818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01819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8545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69092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9D7BF6-3F62-4889-97F0-07DE7A19119D}" type="slidenum">
              <a:rPr lang="ru-RU" sz="1400" smtClean="0"/>
              <a:pPr/>
              <a:t>11</a:t>
            </a:fld>
            <a:endParaRPr lang="ru-RU" sz="14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98608DF-4308-4EAA-B440-F2E3BFE35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62" y="955191"/>
            <a:ext cx="5809511" cy="4930155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DB0D184-FC5B-48D5-823F-180179670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320" y="2333059"/>
            <a:ext cx="4995954" cy="3781227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2944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5"/>
          <p:cNvSpPr txBox="1">
            <a:spLocks/>
          </p:cNvSpPr>
          <p:nvPr/>
        </p:nvSpPr>
        <p:spPr>
          <a:xfrm>
            <a:off x="404262" y="352157"/>
            <a:ext cx="8652012" cy="523220"/>
          </a:xfrm>
          <a:prstGeom prst="rect">
            <a:avLst/>
          </a:prstGeom>
        </p:spPr>
        <p:txBody>
          <a:bodyPr vert="horz" lIns="76727" tIns="38364" rIns="76727" bIns="38364" rtlCol="0" anchor="b">
            <a:no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Результаты обучения</a:t>
            </a: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362BF0B1-979F-43E1-BDCB-6CE53CEF9151}"/>
              </a:ext>
            </a:extLst>
          </p:cNvPr>
          <p:cNvSpPr txBox="1">
            <a:spLocks/>
          </p:cNvSpPr>
          <p:nvPr/>
        </p:nvSpPr>
        <p:spPr>
          <a:xfrm>
            <a:off x="8662219" y="6385014"/>
            <a:ext cx="456300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defPPr>
              <a:defRPr lang="ru-RU"/>
            </a:defPPr>
            <a:lvl1pPr marL="0" algn="l" defTabSz="767273" rtl="0" eaLnBrk="1" latinLnBrk="0" hangingPunct="1">
              <a:defRPr sz="2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3637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727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910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3454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818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01819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8545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69092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9D7BF6-3F62-4889-97F0-07DE7A19119D}" type="slidenum">
              <a:rPr lang="ru-RU" sz="1400" smtClean="0"/>
              <a:pPr/>
              <a:t>12</a:t>
            </a:fld>
            <a:endParaRPr lang="ru-RU" sz="1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25ACEA-6236-4003-98E1-D9C11F2A1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83" y="1691886"/>
            <a:ext cx="4191585" cy="2219635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6E06842-1B16-456D-8003-C441254CC158}"/>
              </a:ext>
            </a:extLst>
          </p:cNvPr>
          <p:cNvSpPr/>
          <p:nvPr/>
        </p:nvSpPr>
        <p:spPr>
          <a:xfrm>
            <a:off x="404262" y="1190554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Итоговый </a:t>
            </a:r>
            <a:r>
              <a:rPr lang="ru-RU" sz="1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датасет</a:t>
            </a:r>
            <a:r>
              <a:rPr lang="ru-RU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ошибок: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670FA52-D72A-42CB-980F-8385C3F59CFC}"/>
              </a:ext>
            </a:extLst>
          </p:cNvPr>
          <p:cNvSpPr/>
          <p:nvPr/>
        </p:nvSpPr>
        <p:spPr>
          <a:xfrm>
            <a:off x="538683" y="4379099"/>
            <a:ext cx="841705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Все модели показали неудовлетворительный результат. Наилучшей моделью на этих данных для первой целевой переменной (Модуль упругости при растяжении, ГПа) является регрессия </a:t>
            </a:r>
            <a:r>
              <a:rPr 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ru-RU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-ближайших соседей, для второй целевой переменной (Прочность при растяжении, МПа) является Лассо-регрессия. </a:t>
            </a:r>
          </a:p>
          <a:p>
            <a:pPr algn="just"/>
            <a:r>
              <a:rPr lang="ru-RU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целом при таких результатах можно применять среднее значение переменной в качестве прогнозного.</a:t>
            </a:r>
          </a:p>
          <a:p>
            <a:endParaRPr lang="ru-RU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706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5"/>
          <p:cNvSpPr txBox="1">
            <a:spLocks/>
          </p:cNvSpPr>
          <p:nvPr/>
        </p:nvSpPr>
        <p:spPr>
          <a:xfrm>
            <a:off x="372862" y="575321"/>
            <a:ext cx="8289357" cy="804462"/>
          </a:xfrm>
          <a:prstGeom prst="rect">
            <a:avLst/>
          </a:prstGeom>
        </p:spPr>
        <p:txBody>
          <a:bodyPr vert="horz" lIns="76727" tIns="38364" rIns="76727" bIns="38364" rtlCol="0" anchor="b">
            <a:no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Написание нейронной сети на </a:t>
            </a:r>
            <a:r>
              <a:rPr lang="en-US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Tensorflow.Keras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целевой переменной </a:t>
            </a:r>
          </a:p>
          <a:p>
            <a:r>
              <a:rPr lang="ru-RU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«соотношение матрица-наполнитель»</a:t>
            </a: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BB039CC9-7EEF-4CDD-A93E-896FE927F83B}"/>
              </a:ext>
            </a:extLst>
          </p:cNvPr>
          <p:cNvSpPr txBox="1">
            <a:spLocks/>
          </p:cNvSpPr>
          <p:nvPr/>
        </p:nvSpPr>
        <p:spPr>
          <a:xfrm>
            <a:off x="8662219" y="6385014"/>
            <a:ext cx="456300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defPPr>
              <a:defRPr lang="ru-RU"/>
            </a:defPPr>
            <a:lvl1pPr marL="0" algn="l" defTabSz="767273" rtl="0" eaLnBrk="1" latinLnBrk="0" hangingPunct="1">
              <a:defRPr sz="2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3637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727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910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3454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818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01819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8545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69092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9D7BF6-3F62-4889-97F0-07DE7A19119D}" type="slidenum">
              <a:rPr lang="ru-RU" sz="1400" smtClean="0"/>
              <a:pPr/>
              <a:t>13</a:t>
            </a:fld>
            <a:endParaRPr lang="ru-RU" sz="14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C255F70-905E-49C5-A82E-F7E5BC5465A6}"/>
              </a:ext>
            </a:extLst>
          </p:cNvPr>
          <p:cNvSpPr/>
          <p:nvPr/>
        </p:nvSpPr>
        <p:spPr>
          <a:xfrm>
            <a:off x="372862" y="1629824"/>
            <a:ext cx="71485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Предобработка данных и задание архитектуры: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801D224-03BC-4DBE-8B42-195FBB322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62" y="2038099"/>
            <a:ext cx="6741459" cy="324416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A907E7D-FDCC-4D39-9F05-1E9792BB4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738" y="2985246"/>
            <a:ext cx="3079631" cy="3107989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88910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5"/>
          <p:cNvSpPr txBox="1">
            <a:spLocks/>
          </p:cNvSpPr>
          <p:nvPr/>
        </p:nvSpPr>
        <p:spPr>
          <a:xfrm>
            <a:off x="337438" y="16613"/>
            <a:ext cx="8289357" cy="501241"/>
          </a:xfrm>
          <a:prstGeom prst="rect">
            <a:avLst/>
          </a:prstGeom>
        </p:spPr>
        <p:txBody>
          <a:bodyPr vert="horz" lIns="76727" tIns="38364" rIns="76727" bIns="38364" rtlCol="0" anchor="b">
            <a:no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Результаты работы модели</a:t>
            </a: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BB039CC9-7EEF-4CDD-A93E-896FE927F83B}"/>
              </a:ext>
            </a:extLst>
          </p:cNvPr>
          <p:cNvSpPr txBox="1">
            <a:spLocks/>
          </p:cNvSpPr>
          <p:nvPr/>
        </p:nvSpPr>
        <p:spPr>
          <a:xfrm>
            <a:off x="8662219" y="6385014"/>
            <a:ext cx="456300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defPPr>
              <a:defRPr lang="ru-RU"/>
            </a:defPPr>
            <a:lvl1pPr marL="0" algn="l" defTabSz="767273" rtl="0" eaLnBrk="1" latinLnBrk="0" hangingPunct="1">
              <a:defRPr sz="2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3637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727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910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3454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818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01819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8545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69092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9D7BF6-3F62-4889-97F0-07DE7A19119D}" type="slidenum">
              <a:rPr lang="ru-RU" sz="1400" smtClean="0"/>
              <a:pPr/>
              <a:t>14</a:t>
            </a:fld>
            <a:endParaRPr lang="ru-RU" sz="14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025999E-3C0F-4C0F-9D89-502BB2C76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38" y="688966"/>
            <a:ext cx="5360459" cy="5792983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1DA8022-684B-44E2-92C1-60BC509F5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897" y="688966"/>
            <a:ext cx="3296402" cy="169840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D1A9287-9D9F-4540-AD5F-A2E1834736B9}"/>
              </a:ext>
            </a:extLst>
          </p:cNvPr>
          <p:cNvSpPr/>
          <p:nvPr/>
        </p:nvSpPr>
        <p:spPr>
          <a:xfrm>
            <a:off x="5697897" y="3277680"/>
            <a:ext cx="71485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Ошибки модели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MSE </a:t>
            </a:r>
            <a:r>
              <a:rPr lang="ru-RU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R^2</a:t>
            </a:r>
            <a:r>
              <a:rPr lang="ru-RU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CA1419-0588-47AE-A984-7D04B4F80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7898" y="3818015"/>
            <a:ext cx="3296402" cy="87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33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5"/>
          <p:cNvSpPr txBox="1">
            <a:spLocks/>
          </p:cNvSpPr>
          <p:nvPr/>
        </p:nvSpPr>
        <p:spPr>
          <a:xfrm>
            <a:off x="623996" y="215418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ru-RU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приложения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помощи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endParaRPr lang="ru-RU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D106BB71-2741-4170-A1E1-4BA99757E4B8}"/>
              </a:ext>
            </a:extLst>
          </p:cNvPr>
          <p:cNvSpPr txBox="1">
            <a:spLocks/>
          </p:cNvSpPr>
          <p:nvPr/>
        </p:nvSpPr>
        <p:spPr>
          <a:xfrm>
            <a:off x="8662219" y="6385014"/>
            <a:ext cx="456300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defPPr>
              <a:defRPr lang="ru-RU"/>
            </a:defPPr>
            <a:lvl1pPr marL="0" algn="l" defTabSz="767273" rtl="0" eaLnBrk="1" latinLnBrk="0" hangingPunct="1">
              <a:defRPr sz="2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3637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727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910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3454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818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01819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8545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69092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9D7BF6-3F62-4889-97F0-07DE7A19119D}" type="slidenum">
              <a:rPr lang="ru-RU" sz="1400" smtClean="0"/>
              <a:pPr/>
              <a:t>15</a:t>
            </a:fld>
            <a:endParaRPr lang="ru-RU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55DA72-4C14-47C8-99B7-C5D061C93DD3}"/>
              </a:ext>
            </a:extLst>
          </p:cNvPr>
          <p:cNvSpPr txBox="1"/>
          <p:nvPr/>
        </p:nvSpPr>
        <p:spPr>
          <a:xfrm>
            <a:off x="6143341" y="1279944"/>
            <a:ext cx="269881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качестве логической составляющей используем нейросеть, написанную при помощи </a:t>
            </a:r>
            <a:r>
              <a:rPr lang="en-US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Tensorflow.Keras</a:t>
            </a:r>
            <a:endParaRPr lang="ru-RU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качестве фронт-составляющей пишем 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html-</a:t>
            </a:r>
            <a:r>
              <a:rPr lang="ru-RU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верстку страницы с формами для ввода входных переменных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7A52F77-EBFA-43AC-8A58-E2CECFFD1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29" y="1103369"/>
            <a:ext cx="5869910" cy="463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64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5"/>
          <p:cNvSpPr txBox="1">
            <a:spLocks/>
          </p:cNvSpPr>
          <p:nvPr/>
        </p:nvSpPr>
        <p:spPr>
          <a:xfrm>
            <a:off x="623996" y="215418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ru-RU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приложения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помощи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endParaRPr lang="ru-RU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D106BB71-2741-4170-A1E1-4BA99757E4B8}"/>
              </a:ext>
            </a:extLst>
          </p:cNvPr>
          <p:cNvSpPr txBox="1">
            <a:spLocks/>
          </p:cNvSpPr>
          <p:nvPr/>
        </p:nvSpPr>
        <p:spPr>
          <a:xfrm>
            <a:off x="8662219" y="6385014"/>
            <a:ext cx="456300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defPPr>
              <a:defRPr lang="ru-RU"/>
            </a:defPPr>
            <a:lvl1pPr marL="0" algn="l" defTabSz="767273" rtl="0" eaLnBrk="1" latinLnBrk="0" hangingPunct="1">
              <a:defRPr sz="2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3637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727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910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3454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818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01819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8545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69092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9D7BF6-3F62-4889-97F0-07DE7A19119D}" type="slidenum">
              <a:rPr lang="ru-RU" sz="1400" smtClean="0"/>
              <a:pPr/>
              <a:t>16</a:t>
            </a:fld>
            <a:endParaRPr lang="ru-RU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55DA72-4C14-47C8-99B7-C5D061C93DD3}"/>
              </a:ext>
            </a:extLst>
          </p:cNvPr>
          <p:cNvSpPr txBox="1"/>
          <p:nvPr/>
        </p:nvSpPr>
        <p:spPr>
          <a:xfrm>
            <a:off x="6143341" y="1279944"/>
            <a:ext cx="269881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качестве логической составляющей используем нейросеть, написанную при помощи </a:t>
            </a:r>
            <a:r>
              <a:rPr lang="en-US" sz="1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Tensorflow.Keras</a:t>
            </a:r>
            <a:endParaRPr lang="ru-RU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качестве фронт-составляющей пишем 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html-</a:t>
            </a:r>
            <a:r>
              <a:rPr lang="ru-RU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верстку страницы с формами для ввода входных переменных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2CDD49F-855F-4AD9-BACB-9ECF3E68A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27" y="974987"/>
            <a:ext cx="3604223" cy="2856681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F3EE47-1623-4739-B849-2CD1EA25B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802" y="2873185"/>
            <a:ext cx="3782993" cy="3693926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58684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>
            <a:extLst>
              <a:ext uri="{FF2B5EF4-FFF2-40B4-BE49-F238E27FC236}">
                <a16:creationId xmlns:a16="http://schemas.microsoft.com/office/drawing/2014/main" id="{39FFC182-497D-4411-A5EF-094C4108471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77"/>
          <a:stretch/>
        </p:blipFill>
        <p:spPr>
          <a:xfrm>
            <a:off x="12436" y="3736918"/>
            <a:ext cx="9120717" cy="310361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F80EBBD-C193-41DB-974A-6C08E7CA1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494076" y="4096683"/>
            <a:ext cx="7079362" cy="168078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CDBFA6A-B2F0-4D26-8A06-D6D4186E8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48" y="4369868"/>
            <a:ext cx="7079362" cy="16716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3F79689-6B6D-4BD4-9BFF-ED05F0B07944}"/>
              </a:ext>
            </a:extLst>
          </p:cNvPr>
          <p:cNvSpPr txBox="1"/>
          <p:nvPr/>
        </p:nvSpPr>
        <p:spPr>
          <a:xfrm>
            <a:off x="1004262" y="4899338"/>
            <a:ext cx="7079362" cy="508364"/>
          </a:xfrm>
          <a:prstGeom prst="rect">
            <a:avLst/>
          </a:prstGeom>
          <a:noFill/>
        </p:spPr>
        <p:txBody>
          <a:bodyPr wrap="square" lIns="76727" tIns="38364" rIns="76727" bIns="38364" rtlCol="0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BC102CB-1BA7-4CFB-BEA8-1C4F26985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718" y="6115979"/>
            <a:ext cx="2534518" cy="583868"/>
          </a:xfrm>
          <a:prstGeom prst="rect">
            <a:avLst/>
          </a:prstGeom>
        </p:spPr>
      </p:pic>
      <p:sp>
        <p:nvSpPr>
          <p:cNvPr id="18" name="Заголовок 5"/>
          <p:cNvSpPr txBox="1">
            <a:spLocks/>
          </p:cNvSpPr>
          <p:nvPr/>
        </p:nvSpPr>
        <p:spPr>
          <a:xfrm>
            <a:off x="623996" y="215418"/>
            <a:ext cx="7888070" cy="62136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Выводы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B9CBEB-2528-453D-8365-6039B10996C8}"/>
              </a:ext>
            </a:extLst>
          </p:cNvPr>
          <p:cNvSpPr txBox="1"/>
          <p:nvPr/>
        </p:nvSpPr>
        <p:spPr>
          <a:xfrm>
            <a:off x="623996" y="1066060"/>
            <a:ext cx="8235799" cy="2592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Корреляция между входными переменными слабая, выраженных зависимостей нет;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Примененные модели регрессии не показали высокой эффективности в прогнозировании свойств композитов, необходимы дополнительные вводные данные, получение новых результирующих признаков в результате математических преобразований, релевантных доменной области, консультации экспертов предметной области, новые исследования.</a:t>
            </a: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8427A296-9768-4F1F-B38A-DA65ECF086A3}"/>
              </a:ext>
            </a:extLst>
          </p:cNvPr>
          <p:cNvSpPr txBox="1">
            <a:spLocks/>
          </p:cNvSpPr>
          <p:nvPr/>
        </p:nvSpPr>
        <p:spPr>
          <a:xfrm>
            <a:off x="8662219" y="6385014"/>
            <a:ext cx="456300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defPPr>
              <a:defRPr lang="ru-RU"/>
            </a:defPPr>
            <a:lvl1pPr marL="0" algn="l" defTabSz="767273" rtl="0" eaLnBrk="1" latinLnBrk="0" hangingPunct="1">
              <a:defRPr sz="2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3637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727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910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3454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818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01819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8545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69092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9D7BF6-3F62-4889-97F0-07DE7A19119D}" type="slidenum">
              <a:rPr lang="ru-RU" sz="1400" smtClean="0">
                <a:solidFill>
                  <a:schemeClr val="bg1"/>
                </a:solidFill>
              </a:rPr>
              <a:pPr/>
              <a:t>17</a:t>
            </a:fld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527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5"/>
          <p:cNvSpPr txBox="1">
            <a:spLocks/>
          </p:cNvSpPr>
          <p:nvPr/>
        </p:nvSpPr>
        <p:spPr>
          <a:xfrm>
            <a:off x="591671" y="206188"/>
            <a:ext cx="7920395" cy="63059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 работы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B9CBEB-2528-453D-8365-6039B10996C8}"/>
              </a:ext>
            </a:extLst>
          </p:cNvPr>
          <p:cNvSpPr txBox="1"/>
          <p:nvPr/>
        </p:nvSpPr>
        <p:spPr>
          <a:xfrm>
            <a:off x="623995" y="958026"/>
            <a:ext cx="8235799" cy="2592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48" indent="-285748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Разработать и обучить несколько моделей регрессии для прогноза целевых показателей нового композиционного материала.</a:t>
            </a:r>
          </a:p>
          <a:p>
            <a:pPr marL="285748" indent="-285748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Оформить получение пользователем целевого показателя              в веб-приложение</a:t>
            </a:r>
          </a:p>
          <a:p>
            <a:pPr marL="285748" indent="-285748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ru-RU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Целевые показатели - модуль упругости при растяжении и прочность при растяжении, соотношение «матрица-наполнитель»</a:t>
            </a:r>
          </a:p>
          <a:p>
            <a:pPr>
              <a:lnSpc>
                <a:spcPct val="114000"/>
              </a:lnSpc>
            </a:pPr>
            <a:endParaRPr lang="ru-RU" sz="1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4000"/>
              </a:lnSpc>
            </a:pPr>
            <a:endParaRPr lang="ru-RU" sz="1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A5C299-1A62-49DE-A469-4249FB68AB04}"/>
              </a:ext>
            </a:extLst>
          </p:cNvPr>
          <p:cNvSpPr txBox="1"/>
          <p:nvPr/>
        </p:nvSpPr>
        <p:spPr>
          <a:xfrm>
            <a:off x="842531" y="3877267"/>
            <a:ext cx="781968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признаков по 1023 значения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Пропуски и дубликаты отсутствуют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 данных большинства переменных – вещественный, переменные непрерывны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Распределение данных близко к нормальному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Линейной зависимости между признаками нет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Слабая корреляция переменных между собой</a:t>
            </a:r>
          </a:p>
        </p:txBody>
      </p:sp>
      <p:sp>
        <p:nvSpPr>
          <p:cNvPr id="15" name="Номер слайда 4">
            <a:extLst>
              <a:ext uri="{FF2B5EF4-FFF2-40B4-BE49-F238E27FC236}">
                <a16:creationId xmlns:a16="http://schemas.microsoft.com/office/drawing/2014/main" id="{3E1CE333-CD15-459D-B7CB-80664166EE6F}"/>
              </a:ext>
            </a:extLst>
          </p:cNvPr>
          <p:cNvSpPr txBox="1">
            <a:spLocks/>
          </p:cNvSpPr>
          <p:nvPr/>
        </p:nvSpPr>
        <p:spPr>
          <a:xfrm>
            <a:off x="8662219" y="6385014"/>
            <a:ext cx="456300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defPPr>
              <a:defRPr lang="ru-RU"/>
            </a:defPPr>
            <a:lvl1pPr marL="0" algn="l" defTabSz="767273" rtl="0" eaLnBrk="1" latinLnBrk="0" hangingPunct="1">
              <a:defRPr sz="2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3637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727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910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3454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818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01819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8545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69092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9D7BF6-3F62-4889-97F0-07DE7A19119D}" type="slidenum">
              <a:rPr lang="ru-RU" sz="1400" smtClean="0"/>
              <a:pPr/>
              <a:t>2</a:t>
            </a:fld>
            <a:endParaRPr lang="ru-RU" sz="1400" dirty="0"/>
          </a:p>
        </p:txBody>
      </p:sp>
      <p:sp>
        <p:nvSpPr>
          <p:cNvPr id="7" name="Заголовок 5">
            <a:extLst>
              <a:ext uri="{FF2B5EF4-FFF2-40B4-BE49-F238E27FC236}">
                <a16:creationId xmlns:a16="http://schemas.microsoft.com/office/drawing/2014/main" id="{3D7F5225-10C8-4438-AC5C-3E76899B5B56}"/>
              </a:ext>
            </a:extLst>
          </p:cNvPr>
          <p:cNvSpPr txBox="1">
            <a:spLocks/>
          </p:cNvSpPr>
          <p:nvPr/>
        </p:nvSpPr>
        <p:spPr>
          <a:xfrm>
            <a:off x="623995" y="3067222"/>
            <a:ext cx="7920395" cy="630590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Знакомство с данными</a:t>
            </a:r>
          </a:p>
        </p:txBody>
      </p:sp>
    </p:spTree>
    <p:extLst>
      <p:ext uri="{BB962C8B-B14F-4D97-AF65-F5344CB8AC3E}">
        <p14:creationId xmlns:p14="http://schemas.microsoft.com/office/powerpoint/2010/main" val="3390391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62219" y="6385014"/>
            <a:ext cx="456300" cy="364195"/>
          </a:xfrm>
        </p:spPr>
        <p:txBody>
          <a:bodyPr/>
          <a:lstStyle/>
          <a:p>
            <a:fld id="{309D7BF6-3F62-4889-97F0-07DE7A19119D}" type="slidenum">
              <a:rPr lang="ru-RU" sz="1400"/>
              <a:t>3</a:t>
            </a:fld>
            <a:endParaRPr lang="ru-RU" sz="1400" dirty="0"/>
          </a:p>
        </p:txBody>
      </p:sp>
      <p:sp>
        <p:nvSpPr>
          <p:cNvPr id="18" name="Заголовок 5"/>
          <p:cNvSpPr txBox="1">
            <a:spLocks/>
          </p:cNvSpPr>
          <p:nvPr/>
        </p:nvSpPr>
        <p:spPr>
          <a:xfrm>
            <a:off x="623996" y="145637"/>
            <a:ext cx="7888070" cy="528131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Сырые данные до предобработки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9748521-924E-4058-B22F-880F9CA55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618" y="736891"/>
            <a:ext cx="4970427" cy="207017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63DC54B-1D62-4CBA-9C76-C8B6ED814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97" y="2964746"/>
            <a:ext cx="1862430" cy="200170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56CCD1-5614-452B-BE80-AD65C0DE1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6617" y="2964746"/>
            <a:ext cx="1862430" cy="203927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DCB216-D66F-430E-A2F6-B71F6C0273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8031" y="2964747"/>
            <a:ext cx="1838741" cy="200170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DEA530-AEFD-4C85-AC8C-309C8BC93D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8817" y="2964746"/>
            <a:ext cx="1866788" cy="203927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EA6D40B-881A-4EC6-855B-1C1BD4CBE1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0917" y="736891"/>
            <a:ext cx="1911149" cy="207017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FEE77C3-1898-4DE9-84CE-3A9AE75B93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509" y="5097371"/>
            <a:ext cx="1934918" cy="95205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BF1B451-50E6-4470-AFE4-69C612E8FA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96617" y="5084676"/>
            <a:ext cx="1971414" cy="97744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FC74344-B552-4439-9F5F-90E865FE64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40784" y="5093237"/>
            <a:ext cx="1893234" cy="101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8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62219" y="6385014"/>
            <a:ext cx="456300" cy="364195"/>
          </a:xfrm>
        </p:spPr>
        <p:txBody>
          <a:bodyPr/>
          <a:lstStyle/>
          <a:p>
            <a:fld id="{309D7BF6-3F62-4889-97F0-07DE7A19119D}" type="slidenum">
              <a:rPr lang="ru-RU" sz="1400"/>
              <a:t>4</a:t>
            </a:fld>
            <a:endParaRPr lang="ru-RU" sz="1400" dirty="0"/>
          </a:p>
        </p:txBody>
      </p:sp>
      <p:sp>
        <p:nvSpPr>
          <p:cNvPr id="18" name="Заголовок 5"/>
          <p:cNvSpPr txBox="1">
            <a:spLocks/>
          </p:cNvSpPr>
          <p:nvPr/>
        </p:nvSpPr>
        <p:spPr>
          <a:xfrm>
            <a:off x="623996" y="145637"/>
            <a:ext cx="7888070" cy="528131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Данные после удаления выбросов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54F601F-8037-49A8-B1D8-1E6BD0E88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45" y="673768"/>
            <a:ext cx="5084660" cy="284714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9EC2DBE-023D-4AF9-93FE-190084D62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45" y="3704958"/>
            <a:ext cx="2348700" cy="286215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1B7795-B674-41D6-BF33-5FCE7B981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3893" y="4108562"/>
            <a:ext cx="2358971" cy="24585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294116-E3A2-4196-9C28-E3A484A44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5615" y="673768"/>
            <a:ext cx="2586451" cy="266988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E3EFCF9-30A3-459D-AC96-FAC27D4D37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1380" y="3420269"/>
            <a:ext cx="2581963" cy="126827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EA13E40-9077-4F27-8F26-93F373E17F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5049" y="4703700"/>
            <a:ext cx="2678293" cy="138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5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62219" y="6385014"/>
            <a:ext cx="456300" cy="364195"/>
          </a:xfrm>
        </p:spPr>
        <p:txBody>
          <a:bodyPr/>
          <a:lstStyle/>
          <a:p>
            <a:fld id="{309D7BF6-3F62-4889-97F0-07DE7A19119D}" type="slidenum">
              <a:rPr lang="ru-RU" sz="1400"/>
              <a:t>5</a:t>
            </a:fld>
            <a:endParaRPr lang="ru-RU" sz="1400" dirty="0"/>
          </a:p>
        </p:txBody>
      </p:sp>
      <p:sp>
        <p:nvSpPr>
          <p:cNvPr id="18" name="Заголовок 5"/>
          <p:cNvSpPr txBox="1">
            <a:spLocks/>
          </p:cNvSpPr>
          <p:nvPr/>
        </p:nvSpPr>
        <p:spPr>
          <a:xfrm>
            <a:off x="623996" y="145637"/>
            <a:ext cx="7888070" cy="528131"/>
          </a:xfrm>
          <a:prstGeom prst="rect">
            <a:avLst/>
          </a:prstGeom>
        </p:spPr>
        <p:txBody>
          <a:bodyPr vert="horz" lIns="76727" tIns="38364" rIns="76727" bIns="38364" rtlCol="0" anchor="b">
            <a:norm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Корреляция переменных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DA3EF7F-64FB-4D4F-9778-E22E1066F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96" y="690685"/>
            <a:ext cx="5230547" cy="5459167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3436DB2-1CB6-4CFC-9F27-51B0B0D11E54}"/>
              </a:ext>
            </a:extLst>
          </p:cNvPr>
          <p:cNvSpPr/>
          <p:nvPr/>
        </p:nvSpPr>
        <p:spPr>
          <a:xfrm>
            <a:off x="6167718" y="4005629"/>
            <a:ext cx="24945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Корреляция слабая. </a:t>
            </a:r>
            <a:r>
              <a:rPr lang="en-US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0,0059.</a:t>
            </a:r>
            <a:endParaRPr lang="ru-RU" sz="1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74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62219" y="6385014"/>
            <a:ext cx="456300" cy="364195"/>
          </a:xfrm>
        </p:spPr>
        <p:txBody>
          <a:bodyPr/>
          <a:lstStyle/>
          <a:p>
            <a:fld id="{309D7BF6-3F62-4889-97F0-07DE7A19119D}" type="slidenum">
              <a:rPr lang="ru-RU" sz="1400"/>
              <a:t>6</a:t>
            </a:fld>
            <a:endParaRPr lang="ru-RU" sz="1400" dirty="0"/>
          </a:p>
        </p:txBody>
      </p:sp>
      <p:sp>
        <p:nvSpPr>
          <p:cNvPr id="18" name="Заголовок 5"/>
          <p:cNvSpPr txBox="1">
            <a:spLocks/>
          </p:cNvSpPr>
          <p:nvPr/>
        </p:nvSpPr>
        <p:spPr>
          <a:xfrm>
            <a:off x="623996" y="145637"/>
            <a:ext cx="7888070" cy="528131"/>
          </a:xfrm>
          <a:prstGeom prst="rect">
            <a:avLst/>
          </a:prstGeom>
        </p:spPr>
        <p:txBody>
          <a:bodyPr vert="horz" lIns="76727" tIns="38364" rIns="76727" bIns="38364" rtlCol="0" anchor="b">
            <a:normAutofit fontScale="70000" lnSpcReduction="20000"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Нормализация данных и предобработка перед обучением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83DF88D-C396-4E85-8379-979D6FF8A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96" y="802818"/>
            <a:ext cx="4548639" cy="2445725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1CE484B-740A-49B1-9308-5D26B263C648}"/>
              </a:ext>
            </a:extLst>
          </p:cNvPr>
          <p:cNvSpPr/>
          <p:nvPr/>
        </p:nvSpPr>
        <p:spPr>
          <a:xfrm>
            <a:off x="5529084" y="863586"/>
            <a:ext cx="24060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выравнивания диапазонов входных переменных проведем нормализацию. </a:t>
            </a:r>
          </a:p>
          <a:p>
            <a:r>
              <a:rPr lang="ru-RU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 мы облегчим работу моделям.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A6E0033-DC7B-4331-ADE7-0B041EEB5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805" y="2438399"/>
            <a:ext cx="4939034" cy="3686578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CB121F8-8C3A-487A-AADA-FBD76DCDC3F5}"/>
              </a:ext>
            </a:extLst>
          </p:cNvPr>
          <p:cNvSpPr/>
          <p:nvPr/>
        </p:nvSpPr>
        <p:spPr>
          <a:xfrm>
            <a:off x="623996" y="4011901"/>
            <a:ext cx="24563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Определим тестовый и обучающий наборы данных </a:t>
            </a:r>
          </a:p>
        </p:txBody>
      </p:sp>
    </p:spTree>
    <p:extLst>
      <p:ext uri="{BB962C8B-B14F-4D97-AF65-F5344CB8AC3E}">
        <p14:creationId xmlns:p14="http://schemas.microsoft.com/office/powerpoint/2010/main" val="403554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5"/>
          <p:cNvSpPr txBox="1">
            <a:spLocks/>
          </p:cNvSpPr>
          <p:nvPr/>
        </p:nvSpPr>
        <p:spPr>
          <a:xfrm>
            <a:off x="404262" y="352157"/>
            <a:ext cx="8652012" cy="523220"/>
          </a:xfrm>
          <a:prstGeom prst="rect">
            <a:avLst/>
          </a:prstGeom>
        </p:spPr>
        <p:txBody>
          <a:bodyPr vert="horz" lIns="76727" tIns="38364" rIns="76727" bIns="38364" rtlCol="0" anchor="b">
            <a:no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Линейная регрессия</a:t>
            </a: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362BF0B1-979F-43E1-BDCB-6CE53CEF9151}"/>
              </a:ext>
            </a:extLst>
          </p:cNvPr>
          <p:cNvSpPr txBox="1">
            <a:spLocks/>
          </p:cNvSpPr>
          <p:nvPr/>
        </p:nvSpPr>
        <p:spPr>
          <a:xfrm>
            <a:off x="8662219" y="6385014"/>
            <a:ext cx="456300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defPPr>
              <a:defRPr lang="ru-RU"/>
            </a:defPPr>
            <a:lvl1pPr marL="0" algn="l" defTabSz="767273" rtl="0" eaLnBrk="1" latinLnBrk="0" hangingPunct="1">
              <a:defRPr sz="2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3637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727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910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3454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818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01819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8545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69092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9D7BF6-3F62-4889-97F0-07DE7A19119D}" type="slidenum">
              <a:rPr lang="ru-RU" sz="1400" smtClean="0"/>
              <a:pPr/>
              <a:t>7</a:t>
            </a:fld>
            <a:endParaRPr lang="ru-RU" sz="14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9919A89-410E-4F73-A7CC-31C847F64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62" y="980177"/>
            <a:ext cx="5557759" cy="3058867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B22D16-DF40-4C4F-8891-4A33D9495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851" y="2312893"/>
            <a:ext cx="4906423" cy="3820175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3732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5"/>
          <p:cNvSpPr txBox="1">
            <a:spLocks/>
          </p:cNvSpPr>
          <p:nvPr/>
        </p:nvSpPr>
        <p:spPr>
          <a:xfrm>
            <a:off x="404262" y="352157"/>
            <a:ext cx="8652012" cy="523220"/>
          </a:xfrm>
          <a:prstGeom prst="rect">
            <a:avLst/>
          </a:prstGeom>
        </p:spPr>
        <p:txBody>
          <a:bodyPr vert="horz" lIns="76727" tIns="38364" rIns="76727" bIns="38364" rtlCol="0" anchor="b">
            <a:no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Регрессия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</a:t>
            </a:r>
            <a:r>
              <a:rPr lang="ru-RU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ближайших соседей</a:t>
            </a: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362BF0B1-979F-43E1-BDCB-6CE53CEF9151}"/>
              </a:ext>
            </a:extLst>
          </p:cNvPr>
          <p:cNvSpPr txBox="1">
            <a:spLocks/>
          </p:cNvSpPr>
          <p:nvPr/>
        </p:nvSpPr>
        <p:spPr>
          <a:xfrm>
            <a:off x="8662219" y="6385014"/>
            <a:ext cx="456300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defPPr>
              <a:defRPr lang="ru-RU"/>
            </a:defPPr>
            <a:lvl1pPr marL="0" algn="l" defTabSz="767273" rtl="0" eaLnBrk="1" latinLnBrk="0" hangingPunct="1">
              <a:defRPr sz="2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3637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727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910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3454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818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01819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8545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69092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9D7BF6-3F62-4889-97F0-07DE7A19119D}" type="slidenum">
              <a:rPr lang="ru-RU" sz="1400" smtClean="0"/>
              <a:pPr/>
              <a:t>8</a:t>
            </a:fld>
            <a:endParaRPr lang="ru-RU" sz="1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56E52D-6ABC-4E32-831E-F7698AF6F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62" y="1016647"/>
            <a:ext cx="4979621" cy="3696607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7D804F-FBE6-41E6-BBF0-8AF20204F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981" y="2443759"/>
            <a:ext cx="4860293" cy="3666325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68023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5"/>
          <p:cNvSpPr txBox="1">
            <a:spLocks/>
          </p:cNvSpPr>
          <p:nvPr/>
        </p:nvSpPr>
        <p:spPr>
          <a:xfrm>
            <a:off x="404262" y="352157"/>
            <a:ext cx="8652012" cy="523220"/>
          </a:xfrm>
          <a:prstGeom prst="rect">
            <a:avLst/>
          </a:prstGeom>
        </p:spPr>
        <p:txBody>
          <a:bodyPr vert="horz" lIns="76727" tIns="38364" rIns="76727" bIns="38364" rtlCol="0" anchor="b">
            <a:noAutofit/>
          </a:bodyPr>
          <a:lstStyle>
            <a:lvl1pPr algn="l" defTabSz="76727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Случайный лес, регрессия</a:t>
            </a: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362BF0B1-979F-43E1-BDCB-6CE53CEF9151}"/>
              </a:ext>
            </a:extLst>
          </p:cNvPr>
          <p:cNvSpPr txBox="1">
            <a:spLocks/>
          </p:cNvSpPr>
          <p:nvPr/>
        </p:nvSpPr>
        <p:spPr>
          <a:xfrm>
            <a:off x="8662219" y="6385014"/>
            <a:ext cx="456300" cy="364195"/>
          </a:xfrm>
          <a:prstGeom prst="rect">
            <a:avLst/>
          </a:prstGeom>
        </p:spPr>
        <p:txBody>
          <a:bodyPr vert="horz" lIns="76727" tIns="38364" rIns="76727" bIns="38364" rtlCol="0" anchor="ctr"/>
          <a:lstStyle>
            <a:defPPr>
              <a:defRPr lang="ru-RU"/>
            </a:defPPr>
            <a:lvl1pPr marL="0" algn="l" defTabSz="767273" rtl="0" eaLnBrk="1" latinLnBrk="0" hangingPunct="1">
              <a:defRPr sz="2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3637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727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910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3454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8183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01819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85456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69092" algn="l" defTabSz="767273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09D7BF6-3F62-4889-97F0-07DE7A19119D}" type="slidenum">
              <a:rPr lang="ru-RU" sz="1400" smtClean="0"/>
              <a:pPr/>
              <a:t>9</a:t>
            </a:fld>
            <a:endParaRPr lang="ru-RU" sz="14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26E62CC-CFA5-4EC2-BB6E-0BE03C242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62" y="927847"/>
            <a:ext cx="5317620" cy="4984844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BFFA0B1-B950-4570-A6F2-FBCE7DC5A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950" y="2375646"/>
            <a:ext cx="4766324" cy="3697186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805939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Ц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2732</TotalTime>
  <Words>396</Words>
  <Application>Microsoft Office PowerPoint</Application>
  <PresentationFormat>Произвольный</PresentationFormat>
  <Paragraphs>76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Montserrat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Хохлов Валентин Валерьевич</dc:creator>
  <cp:lastModifiedBy>Anton</cp:lastModifiedBy>
  <cp:revision>133</cp:revision>
  <dcterms:created xsi:type="dcterms:W3CDTF">2020-07-15T13:24:42Z</dcterms:created>
  <dcterms:modified xsi:type="dcterms:W3CDTF">2023-04-10T17:45:13Z</dcterms:modified>
</cp:coreProperties>
</file>