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7"/>
  </p:notesMasterIdLst>
  <p:sldIdLst>
    <p:sldId id="256" r:id="rId2"/>
    <p:sldId id="257" r:id="rId3"/>
    <p:sldId id="259" r:id="rId4"/>
    <p:sldId id="258" r:id="rId5"/>
    <p:sldId id="260" r:id="rId6"/>
    <p:sldId id="261" r:id="rId7"/>
    <p:sldId id="262" r:id="rId8"/>
    <p:sldId id="263" r:id="rId9"/>
    <p:sldId id="285" r:id="rId10"/>
    <p:sldId id="286" r:id="rId11"/>
    <p:sldId id="287" r:id="rId12"/>
    <p:sldId id="267" r:id="rId13"/>
    <p:sldId id="268" r:id="rId14"/>
    <p:sldId id="270" r:id="rId15"/>
    <p:sldId id="271" r:id="rId16"/>
    <p:sldId id="273" r:id="rId17"/>
    <p:sldId id="284" r:id="rId18"/>
    <p:sldId id="278" r:id="rId19"/>
    <p:sldId id="280" r:id="rId20"/>
    <p:sldId id="283" r:id="rId21"/>
    <p:sldId id="288" r:id="rId22"/>
    <p:sldId id="289" r:id="rId23"/>
    <p:sldId id="291" r:id="rId24"/>
    <p:sldId id="292" r:id="rId25"/>
    <p:sldId id="290" r:id="rId26"/>
    <p:sldId id="294" r:id="rId27"/>
    <p:sldId id="295" r:id="rId28"/>
    <p:sldId id="299" r:id="rId29"/>
    <p:sldId id="298" r:id="rId30"/>
    <p:sldId id="297" r:id="rId31"/>
    <p:sldId id="301" r:id="rId32"/>
    <p:sldId id="302" r:id="rId33"/>
    <p:sldId id="265" r:id="rId34"/>
    <p:sldId id="300" r:id="rId35"/>
    <p:sldId id="293" r:id="rId3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2"/>
    <p:restoredTop sz="94766"/>
  </p:normalViewPr>
  <p:slideViewPr>
    <p:cSldViewPr snapToGrid="0" snapToObjects="1">
      <p:cViewPr>
        <p:scale>
          <a:sx n="78" d="100"/>
          <a:sy n="78" d="100"/>
        </p:scale>
        <p:origin x="168" y="34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SDHD/Dropbox/UNAM/Especialidad%20CAR/Tesina/Escrito/Tesina%20tiemposversion%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Volumes/SDHD/Dropbox/UNAM/Especialidad%20CAR/Tesina/Escrito/Tesina%20tiemposversion%20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olumes/SDHD/Dropbox/UNAM/Especialidad%20CAR/Tesina/Escrito/Tesina%20tiemposversion%202.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Volumes/500%20HD/Dropbox/UNAM/Especialidad%20CAR/Tesina/Escrito/Tesina%20tiempo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E0CC-0B49-8914-E2BF0528D674}"/>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93691.074095999997</c:v>
                </c:pt>
              </c:numCache>
            </c:numRef>
          </c:yVal>
          <c:smooth val="1"/>
          <c:extLst>
            <c:ext xmlns:c16="http://schemas.microsoft.com/office/drawing/2014/chart" uri="{C3380CC4-5D6E-409C-BE32-E72D297353CC}">
              <c16:uniqueId val="{00000003-E0CC-0B49-8914-E2BF0528D674}"/>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0CC-0B49-8914-E2BF0528D674}"/>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0CC-0B49-8914-E2BF0528D674}"/>
            </c:ext>
          </c:extLst>
        </c:ser>
        <c:dLbls>
          <c:showLegendKey val="0"/>
          <c:showVal val="0"/>
          <c:showCatName val="0"/>
          <c:showSerName val="0"/>
          <c:showPercent val="0"/>
          <c:showBubbleSize val="0"/>
        </c:dLbls>
        <c:axId val="984214592"/>
        <c:axId val="984216320"/>
      </c:scatterChart>
      <c:valAx>
        <c:axId val="98421459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6320"/>
        <c:crosses val="autoZero"/>
        <c:crossBetween val="midCat"/>
      </c:valAx>
      <c:valAx>
        <c:axId val="98421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A964-B042-B338-1709E40F4C5B}"/>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0.12730897159321003</c:v>
                </c:pt>
              </c:numCache>
            </c:numRef>
          </c:yVal>
          <c:smooth val="1"/>
          <c:extLst>
            <c:ext xmlns:c16="http://schemas.microsoft.com/office/drawing/2014/chart" uri="{C3380CC4-5D6E-409C-BE32-E72D297353CC}">
              <c16:uniqueId val="{00000003-A964-B042-B338-1709E40F4C5B}"/>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64-B042-B338-1709E40F4C5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2.9223830550042872E-2</c:v>
                </c:pt>
              </c:numCache>
            </c:numRef>
          </c:yVal>
          <c:smooth val="1"/>
          <c:extLst>
            <c:ext xmlns:c16="http://schemas.microsoft.com/office/drawing/2014/chart" uri="{C3380CC4-5D6E-409C-BE32-E72D297353CC}">
              <c16:uniqueId val="{00000005-A964-B042-B338-1709E40F4C5B}"/>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RUNTIME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Hoja2!$B$2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Hoja2!$B$3:$B$12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EFF9-854B-BE2A-66C92836BDEF}"/>
            </c:ext>
          </c:extLst>
        </c:ser>
        <c:ser>
          <c:idx val="1"/>
          <c:order val="1"/>
          <c:tx>
            <c:strRef>
              <c:f>Hoja2!$C$2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Hoja2!$C$3:$C$12</c:f>
              <c:numCache>
                <c:formatCode>General</c:formatCode>
                <c:ptCount val="10"/>
                <c:pt idx="0">
                  <c:v>9.2689999999999995E-3</c:v>
                </c:pt>
                <c:pt idx="1">
                  <c:v>0.105867</c:v>
                </c:pt>
                <c:pt idx="2">
                  <c:v>0.27744099999999999</c:v>
                </c:pt>
                <c:pt idx="3">
                  <c:v>0.606796</c:v>
                </c:pt>
                <c:pt idx="4">
                  <c:v>6.4207159999999996</c:v>
                </c:pt>
                <c:pt idx="5">
                  <c:v>61.942850999999997</c:v>
                </c:pt>
                <c:pt idx="6">
                  <c:v>592.65965500000004</c:v>
                </c:pt>
                <c:pt idx="7">
                  <c:v>5429.1100489999999</c:v>
                </c:pt>
                <c:pt idx="8">
                  <c:v>46845.537047999998</c:v>
                </c:pt>
                <c:pt idx="9">
                  <c:v>97412.531787</c:v>
                </c:pt>
              </c:numCache>
            </c:numRef>
          </c:yVal>
          <c:smooth val="1"/>
          <c:extLst>
            <c:ext xmlns:c16="http://schemas.microsoft.com/office/drawing/2014/chart" uri="{C3380CC4-5D6E-409C-BE32-E72D297353CC}">
              <c16:uniqueId val="{00000003-EFF9-854B-BE2A-66C92836BDEF}"/>
            </c:ext>
          </c:extLst>
        </c:ser>
        <c:ser>
          <c:idx val="2"/>
          <c:order val="2"/>
          <c:tx>
            <c:strRef>
              <c:f>Hoja2!$D$2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F9-854B-BE2A-66C92836BDEF}"/>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Hoja2!$A$3:$A$12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Hoja2!$D$3:$D$12</c:f>
              <c:numCache>
                <c:formatCode>General</c:formatCode>
                <c:ptCount val="10"/>
                <c:pt idx="0">
                  <c:v>0.667713</c:v>
                </c:pt>
                <c:pt idx="1">
                  <c:v>0.66743699999999995</c:v>
                </c:pt>
                <c:pt idx="2">
                  <c:v>0.66381400000000002</c:v>
                </c:pt>
                <c:pt idx="3">
                  <c:v>0.69332499999999997</c:v>
                </c:pt>
                <c:pt idx="4">
                  <c:v>1.0757650000000001</c:v>
                </c:pt>
                <c:pt idx="5">
                  <c:v>6.336773</c:v>
                </c:pt>
                <c:pt idx="6">
                  <c:v>87.821701000000004</c:v>
                </c:pt>
                <c:pt idx="7">
                  <c:v>516.68046200000003</c:v>
                </c:pt>
                <c:pt idx="8">
                  <c:v>2495.8058310000001</c:v>
                </c:pt>
                <c:pt idx="9">
                  <c:v>12754.695895999999</c:v>
                </c:pt>
              </c:numCache>
            </c:numRef>
          </c:yVal>
          <c:smooth val="1"/>
          <c:extLst>
            <c:ext xmlns:c16="http://schemas.microsoft.com/office/drawing/2014/chart" uri="{C3380CC4-5D6E-409C-BE32-E72D297353CC}">
              <c16:uniqueId val="{00000005-EFF9-854B-BE2A-66C92836BDEF}"/>
            </c:ext>
          </c:extLst>
        </c:ser>
        <c:dLbls>
          <c:showLegendKey val="0"/>
          <c:showVal val="0"/>
          <c:showCatName val="0"/>
          <c:showSerName val="0"/>
          <c:showPercent val="0"/>
          <c:showBubbleSize val="0"/>
        </c:dLbls>
        <c:axId val="984214592"/>
        <c:axId val="984216320"/>
      </c:scatterChart>
      <c:valAx>
        <c:axId val="984214592"/>
        <c:scaling>
          <c:logBase val="10"/>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6320"/>
        <c:crosses val="autoZero"/>
        <c:crossBetween val="midCat"/>
      </c:valAx>
      <c:valAx>
        <c:axId val="9842163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98421459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COST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5BC-D143-BF66-E36EA2C59A43}"/>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381686.85729999997</c:v>
                </c:pt>
              </c:numCache>
            </c:numRef>
          </c:yVal>
          <c:smooth val="1"/>
          <c:extLst>
            <c:ext xmlns:c16="http://schemas.microsoft.com/office/drawing/2014/chart" uri="{C3380CC4-5D6E-409C-BE32-E72D297353CC}">
              <c16:uniqueId val="{00000001-A5BC-D143-BF66-E36EA2C59A43}"/>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2998114.3710719999</c:v>
                </c:pt>
              </c:numCache>
            </c:numRef>
          </c:yVal>
          <c:smooth val="1"/>
          <c:extLst>
            <c:ext xmlns:c16="http://schemas.microsoft.com/office/drawing/2014/chart" uri="{C3380CC4-5D6E-409C-BE32-E72D297353CC}">
              <c16:uniqueId val="{00000002-A5BC-D143-BF66-E36EA2C59A43}"/>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A5BC-D143-BF66-E36EA2C59A43}"/>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COST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1"/>
          <c:order val="0"/>
          <c:tx>
            <c:strRef>
              <c:f>Hoja2!$H$2</c:f>
              <c:strCache>
                <c:ptCount val="1"/>
                <c:pt idx="0">
                  <c:v>Serial </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7B-C641-B75B-129B6CFF8EB0}"/>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Hoja2!$H$3:$H$12</c:f>
              <c:numCache>
                <c:formatCode>General</c:formatCode>
                <c:ptCount val="10"/>
                <c:pt idx="0">
                  <c:v>7.3999999999999996E-5</c:v>
                </c:pt>
                <c:pt idx="1">
                  <c:v>7.9593999999999998E-2</c:v>
                </c:pt>
                <c:pt idx="2">
                  <c:v>0.53720400000000001</c:v>
                </c:pt>
                <c:pt idx="3">
                  <c:v>2.272125</c:v>
                </c:pt>
                <c:pt idx="4">
                  <c:v>16.624936000000002</c:v>
                </c:pt>
                <c:pt idx="5">
                  <c:v>127.455333</c:v>
                </c:pt>
                <c:pt idx="6">
                  <c:v>1127.7362800000001</c:v>
                </c:pt>
                <c:pt idx="7">
                  <c:v>10417.171431999999</c:v>
                </c:pt>
                <c:pt idx="8">
                  <c:v>76337.371459999995</c:v>
                </c:pt>
                <c:pt idx="9">
                  <c:v>152674.74291999999</c:v>
                </c:pt>
              </c:numCache>
            </c:numRef>
          </c:yVal>
          <c:smooth val="1"/>
          <c:extLst>
            <c:ext xmlns:c16="http://schemas.microsoft.com/office/drawing/2014/chart" uri="{C3380CC4-5D6E-409C-BE32-E72D297353CC}">
              <c16:uniqueId val="{00000001-157B-C641-B75B-129B6CFF8EB0}"/>
            </c:ext>
          </c:extLst>
        </c:ser>
        <c:ser>
          <c:idx val="3"/>
          <c:order val="1"/>
          <c:tx>
            <c:strRef>
              <c:f>Hoja2!$J$2</c:f>
              <c:strCache>
                <c:ptCount val="1"/>
                <c:pt idx="0">
                  <c:v>OpenACC</c:v>
                </c:pt>
              </c:strCache>
            </c:strRef>
          </c:tx>
          <c:spPr>
            <a:ln w="22225" cap="rnd">
              <a:solidFill>
                <a:schemeClr val="accent4"/>
              </a:solidFill>
              <a:round/>
            </a:ln>
            <a:effectLst/>
          </c:spPr>
          <c:marker>
            <c:symbol val="x"/>
            <c:size val="6"/>
            <c:spPr>
              <a:noFill/>
              <a:ln w="9525">
                <a:solidFill>
                  <a:schemeClr val="accent4"/>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Hoja2!$J$3:$J$12</c:f>
              <c:numCache>
                <c:formatCode>General</c:formatCode>
                <c:ptCount val="10"/>
                <c:pt idx="0">
                  <c:v>0.29660799999999998</c:v>
                </c:pt>
                <c:pt idx="1">
                  <c:v>3.3877440000000001</c:v>
                </c:pt>
                <c:pt idx="2">
                  <c:v>8.8781119999999998</c:v>
                </c:pt>
                <c:pt idx="3">
                  <c:v>19.417472</c:v>
                </c:pt>
                <c:pt idx="4">
                  <c:v>205.46291199999999</c:v>
                </c:pt>
                <c:pt idx="5">
                  <c:v>1982.1712319999999</c:v>
                </c:pt>
                <c:pt idx="6">
                  <c:v>18965.108960000001</c:v>
                </c:pt>
                <c:pt idx="7">
                  <c:v>173731.521568</c:v>
                </c:pt>
                <c:pt idx="8">
                  <c:v>1499057.1855359999</c:v>
                </c:pt>
                <c:pt idx="9">
                  <c:v>3117201.017184</c:v>
                </c:pt>
              </c:numCache>
            </c:numRef>
          </c:yVal>
          <c:smooth val="1"/>
          <c:extLst>
            <c:ext xmlns:c16="http://schemas.microsoft.com/office/drawing/2014/chart" uri="{C3380CC4-5D6E-409C-BE32-E72D297353CC}">
              <c16:uniqueId val="{00000002-157B-C641-B75B-129B6CFF8EB0}"/>
            </c:ext>
          </c:extLst>
        </c:ser>
        <c:ser>
          <c:idx val="5"/>
          <c:order val="2"/>
          <c:tx>
            <c:strRef>
              <c:f>Hoja2!$L$2</c:f>
              <c:strCache>
                <c:ptCount val="1"/>
                <c:pt idx="0">
                  <c:v>CUDA</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f>Hoja2!$F$3:$F$12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Hoja2!$L$3:$L$12</c:f>
              <c:numCache>
                <c:formatCode>General</c:formatCode>
                <c:ptCount val="10"/>
                <c:pt idx="0">
                  <c:v>2.003139</c:v>
                </c:pt>
                <c:pt idx="1">
                  <c:v>3.3371849999999998</c:v>
                </c:pt>
                <c:pt idx="2">
                  <c:v>6.6381399999999999</c:v>
                </c:pt>
                <c:pt idx="3">
                  <c:v>11.0932</c:v>
                </c:pt>
                <c:pt idx="4">
                  <c:v>34.424480000000003</c:v>
                </c:pt>
                <c:pt idx="5">
                  <c:v>405.553472</c:v>
                </c:pt>
                <c:pt idx="6">
                  <c:v>11241.177728000001</c:v>
                </c:pt>
                <c:pt idx="7">
                  <c:v>132270.19827200001</c:v>
                </c:pt>
                <c:pt idx="8">
                  <c:v>1277852.5854720001</c:v>
                </c:pt>
                <c:pt idx="9">
                  <c:v>13060808.597503999</c:v>
                </c:pt>
              </c:numCache>
            </c:numRef>
          </c:yVal>
          <c:smooth val="1"/>
          <c:extLst>
            <c:ext xmlns:c16="http://schemas.microsoft.com/office/drawing/2014/chart" uri="{C3380CC4-5D6E-409C-BE32-E72D297353CC}">
              <c16:uniqueId val="{00000003-157B-C641-B75B-129B6CFF8EB0}"/>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Tiempo [s]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SPeed up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1DC4-FA45-A536-CDFBC8589CEC}"/>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4.0738870909827209</c:v>
                </c:pt>
              </c:numCache>
            </c:numRef>
          </c:yVal>
          <c:smooth val="1"/>
          <c:extLst>
            <c:ext xmlns:c16="http://schemas.microsoft.com/office/drawing/2014/chart" uri="{C3380CC4-5D6E-409C-BE32-E72D297353CC}">
              <c16:uniqueId val="{00000003-1DC4-FA45-A536-CDFBC8589CEC}"/>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DC4-FA45-A536-CDFBC8589CEC}"/>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29.925202483243901</c:v>
                </c:pt>
              </c:numCache>
            </c:numRef>
          </c:yVal>
          <c:smooth val="1"/>
          <c:extLst>
            <c:ext xmlns:c16="http://schemas.microsoft.com/office/drawing/2014/chart" uri="{C3380CC4-5D6E-409C-BE32-E72D297353CC}">
              <c16:uniqueId val="{00000005-1DC4-FA45-A536-CDFBC8589CEC}"/>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s-ES_tradnl"/>
              <a:t>SPeed up factor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s-MX"/>
        </a:p>
      </c:txPr>
    </c:title>
    <c:autoTitleDeleted val="0"/>
    <c:plotArea>
      <c:layout/>
      <c:scatterChart>
        <c:scatterStyle val="smoothMarker"/>
        <c:varyColors val="0"/>
        <c:ser>
          <c:idx val="0"/>
          <c:order val="0"/>
          <c:tx>
            <c:strRef>
              <c:f>Hoja2!$O$2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Hoja2!$O$3:$O$12</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1EB0-E54E-95D2-BDB9C770641B}"/>
            </c:ext>
          </c:extLst>
        </c:ser>
        <c:ser>
          <c:idx val="1"/>
          <c:order val="1"/>
          <c:tx>
            <c:strRef>
              <c:f>Hoja2!$P$2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Hoja2!$P$3:$P$12</c:f>
              <c:numCache>
                <c:formatCode>General</c:formatCode>
                <c:ptCount val="10"/>
                <c:pt idx="0">
                  <c:v>7.9836012514834399E-3</c:v>
                </c:pt>
                <c:pt idx="1">
                  <c:v>0.75183012647945058</c:v>
                </c:pt>
                <c:pt idx="2">
                  <c:v>1.936281948234039</c:v>
                </c:pt>
                <c:pt idx="3">
                  <c:v>3.744462718936842</c:v>
                </c:pt>
                <c:pt idx="4">
                  <c:v>2.589265122456748</c:v>
                </c:pt>
                <c:pt idx="5">
                  <c:v>2.0576278124492529</c:v>
                </c:pt>
                <c:pt idx="6">
                  <c:v>1.9028396323012742</c:v>
                </c:pt>
                <c:pt idx="7">
                  <c:v>1.9187622534781297</c:v>
                </c:pt>
                <c:pt idx="8">
                  <c:v>1.6295548363930883</c:v>
                </c:pt>
                <c:pt idx="9">
                  <c:v>4.0738870909827209</c:v>
                </c:pt>
              </c:numCache>
            </c:numRef>
          </c:yVal>
          <c:smooth val="1"/>
          <c:extLst>
            <c:ext xmlns:c16="http://schemas.microsoft.com/office/drawing/2014/chart" uri="{C3380CC4-5D6E-409C-BE32-E72D297353CC}">
              <c16:uniqueId val="{00000003-1EB0-E54E-95D2-BDB9C770641B}"/>
            </c:ext>
          </c:extLst>
        </c:ser>
        <c:ser>
          <c:idx val="2"/>
          <c:order val="2"/>
          <c:tx>
            <c:strRef>
              <c:f>Hoja2!$Q$2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EB0-E54E-95D2-BDB9C770641B}"/>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Hoja2!$N$3:$N$12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Hoja2!$Q$3:$Q$12</c:f>
              <c:numCache>
                <c:formatCode>General</c:formatCode>
                <c:ptCount val="10"/>
                <c:pt idx="0">
                  <c:v>1.1082605850118239E-4</c:v>
                </c:pt>
                <c:pt idx="1">
                  <c:v>0.11925320292402131</c:v>
                </c:pt>
                <c:pt idx="2">
                  <c:v>0.80926886145817956</c:v>
                </c:pt>
                <c:pt idx="3">
                  <c:v>3.277142754119641</c:v>
                </c:pt>
                <c:pt idx="4">
                  <c:v>15.454059204380139</c:v>
                </c:pt>
                <c:pt idx="5">
                  <c:v>20.113602459800912</c:v>
                </c:pt>
                <c:pt idx="6">
                  <c:v>12.841202882189677</c:v>
                </c:pt>
                <c:pt idx="7">
                  <c:v>20.161728956571224</c:v>
                </c:pt>
                <c:pt idx="8">
                  <c:v>30.58626216503939</c:v>
                </c:pt>
                <c:pt idx="9">
                  <c:v>29.925202483243901</c:v>
                </c:pt>
              </c:numCache>
            </c:numRef>
          </c:yVal>
          <c:smooth val="1"/>
          <c:extLst>
            <c:ext xmlns:c16="http://schemas.microsoft.com/office/drawing/2014/chart" uri="{C3380CC4-5D6E-409C-BE32-E72D297353CC}">
              <c16:uniqueId val="{00000005-1EB0-E54E-95D2-BDB9C770641B}"/>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6480"/>
        <c:crosses val="autoZero"/>
        <c:crossBetween val="midCat"/>
      </c:valAx>
      <c:valAx>
        <c:axId val="14854964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r>
                  <a:rPr lang="es-ES_tradnl"/>
                  <a:t>valor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ES_tradnl" dirty="0"/>
              <a:t>SPEED</a:t>
            </a:r>
            <a:r>
              <a:rPr lang="es-ES_tradnl" baseline="0" dirty="0"/>
              <a:t> UP </a:t>
            </a:r>
            <a:r>
              <a:rPr lang="es-ES_tradnl" dirty="0"/>
              <a:t>%</a:t>
            </a:r>
          </a:p>
        </c:rich>
      </c:tx>
      <c:overlay val="0"/>
      <c:spPr>
        <a:noFill/>
        <a:ln>
          <a:noFill/>
        </a:ln>
        <a:effectLst/>
      </c:sp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B949-A34D-9A6B-6E50E0889E7C}"/>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3.0738870909827209</c:v>
                </c:pt>
              </c:numCache>
            </c:numRef>
          </c:yVal>
          <c:smooth val="1"/>
          <c:extLst>
            <c:ext xmlns:c16="http://schemas.microsoft.com/office/drawing/2014/chart" uri="{C3380CC4-5D6E-409C-BE32-E72D297353CC}">
              <c16:uniqueId val="{00000003-B949-A34D-9A6B-6E50E0889E7C}"/>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949-A34D-9A6B-6E50E0889E7C}"/>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28.925202483243901</c:v>
                </c:pt>
              </c:numCache>
            </c:numRef>
          </c:yVal>
          <c:smooth val="1"/>
          <c:extLst>
            <c:ext xmlns:c16="http://schemas.microsoft.com/office/drawing/2014/chart" uri="{C3380CC4-5D6E-409C-BE32-E72D297353CC}">
              <c16:uniqueId val="{00000005-B949-A34D-9A6B-6E50E0889E7C}"/>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s-ES_tradnl"/>
                  <a:t>orden de la matriz</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ES_tradnl" dirty="0"/>
                  <a:t>PORCENTAJE</a:t>
                </a:r>
              </a:p>
            </c:rich>
          </c:tx>
          <c:overlay val="0"/>
          <c:spPr>
            <a:noFill/>
            <a:ln>
              <a:noFill/>
            </a:ln>
            <a:effectLst/>
          </c:sp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s-MX"/>
          </a:p>
        </c:txPr>
        <c:crossAx val="1485494800"/>
        <c:crosses val="autoZero"/>
        <c:crossBetween val="midCat"/>
      </c:valAx>
    </c:plotArea>
    <c:legend>
      <c:legendPos val="t"/>
      <c:overlay val="0"/>
      <c:spPr>
        <a:noFill/>
        <a:ln>
          <a:noFill/>
        </a:ln>
        <a:effectLst/>
      </c:spPr>
      <c:txPr>
        <a:bodyPr rot="0" vert="horz"/>
        <a:lstStyle/>
        <a:p>
          <a:pPr>
            <a:defRPr/>
          </a:pPr>
          <a:endParaRPr lang="es-MX"/>
        </a:p>
      </c:txPr>
    </c:legend>
    <c:plotVisOnly val="1"/>
    <c:dispBlanksAs val="gap"/>
    <c:showDLblsOverMax val="0"/>
    <c:extLst/>
  </c:chart>
  <c:spPr>
    <a:solidFill>
      <a:schemeClr val="tx1"/>
    </a:solidFill>
  </c:spPr>
  <c:txPr>
    <a:bodyPr/>
    <a:lstStyle/>
    <a:p>
      <a:pPr>
        <a:defRPr>
          <a:solidFill>
            <a:schemeClr val="bg1"/>
          </a:solidFill>
        </a:defRPr>
      </a:pPr>
      <a:endParaRPr lang="es-MX"/>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ES_tradnl" dirty="0"/>
              <a:t>SPEED UP %</a:t>
            </a:r>
          </a:p>
        </c:rich>
      </c:tx>
      <c:overlay val="0"/>
      <c:spPr>
        <a:noFill/>
        <a:ln>
          <a:noFill/>
        </a:ln>
        <a:effectLst/>
      </c:spPr>
    </c:title>
    <c:autoTitleDeleted val="0"/>
    <c:plotArea>
      <c:layout/>
      <c:scatterChart>
        <c:scatterStyle val="smoothMarker"/>
        <c:varyColors val="0"/>
        <c:ser>
          <c:idx val="0"/>
          <c:order val="0"/>
          <c:tx>
            <c:strRef>
              <c:f>Hoja2!$T$2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Hoja2!$T$3:$T$12</c:f>
              <c:numCache>
                <c:formatCode>0.00%</c:formatCode>
                <c:ptCount val="10"/>
                <c:pt idx="0">
                  <c:v>0</c:v>
                </c:pt>
                <c:pt idx="1">
                  <c:v>0</c:v>
                </c:pt>
                <c:pt idx="2">
                  <c:v>0</c:v>
                </c:pt>
                <c:pt idx="3">
                  <c:v>0</c:v>
                </c:pt>
                <c:pt idx="4">
                  <c:v>0</c:v>
                </c:pt>
                <c:pt idx="5">
                  <c:v>0</c:v>
                </c:pt>
                <c:pt idx="6">
                  <c:v>0</c:v>
                </c:pt>
                <c:pt idx="7">
                  <c:v>0</c:v>
                </c:pt>
                <c:pt idx="8">
                  <c:v>0</c:v>
                </c:pt>
                <c:pt idx="9">
                  <c:v>0</c:v>
                </c:pt>
              </c:numCache>
            </c:numRef>
          </c:yVal>
          <c:smooth val="1"/>
          <c:extLst>
            <c:ext xmlns:c16="http://schemas.microsoft.com/office/drawing/2014/chart" uri="{C3380CC4-5D6E-409C-BE32-E72D297353CC}">
              <c16:uniqueId val="{00000001-D489-E246-BBC2-50A4B9FA6DD2}"/>
            </c:ext>
          </c:extLst>
        </c:ser>
        <c:ser>
          <c:idx val="1"/>
          <c:order val="1"/>
          <c:tx>
            <c:strRef>
              <c:f>Hoja2!$U$2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Hoja2!$U$3:$U$12</c:f>
              <c:numCache>
                <c:formatCode>0.00%</c:formatCode>
                <c:ptCount val="10"/>
                <c:pt idx="0">
                  <c:v>-0.99201639874851655</c:v>
                </c:pt>
                <c:pt idx="1">
                  <c:v>-0.24816987352054942</c:v>
                </c:pt>
                <c:pt idx="2">
                  <c:v>0.93628194823403899</c:v>
                </c:pt>
                <c:pt idx="3">
                  <c:v>2.744462718936842</c:v>
                </c:pt>
                <c:pt idx="4">
                  <c:v>1.589265122456748</c:v>
                </c:pt>
                <c:pt idx="5">
                  <c:v>1.0576278124492529</c:v>
                </c:pt>
                <c:pt idx="6">
                  <c:v>0.90283963230127418</c:v>
                </c:pt>
                <c:pt idx="7">
                  <c:v>0.91876225347812968</c:v>
                </c:pt>
                <c:pt idx="8">
                  <c:v>0.62955483639308829</c:v>
                </c:pt>
                <c:pt idx="9">
                  <c:v>3.0738870909827209</c:v>
                </c:pt>
              </c:numCache>
            </c:numRef>
          </c:yVal>
          <c:smooth val="1"/>
          <c:extLst>
            <c:ext xmlns:c16="http://schemas.microsoft.com/office/drawing/2014/chart" uri="{C3380CC4-5D6E-409C-BE32-E72D297353CC}">
              <c16:uniqueId val="{00000003-D489-E246-BBC2-50A4B9FA6DD2}"/>
            </c:ext>
          </c:extLst>
        </c:ser>
        <c:ser>
          <c:idx val="2"/>
          <c:order val="2"/>
          <c:tx>
            <c:strRef>
              <c:f>Hoja2!$V$2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489-E246-BBC2-50A4B9FA6DD2}"/>
                </c:ext>
              </c:extLst>
            </c:dLbl>
            <c:spPr>
              <a:noFill/>
              <a:ln>
                <a:noFill/>
              </a:ln>
              <a:effectLst/>
            </c:spPr>
            <c:txPr>
              <a:bodyPr rot="0" vert="horz"/>
              <a:lstStyle/>
              <a:p>
                <a:pPr>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Hoja2!$S$3:$S$12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Hoja2!$V$3:$V$12</c:f>
              <c:numCache>
                <c:formatCode>0.00%</c:formatCode>
                <c:ptCount val="10"/>
                <c:pt idx="0">
                  <c:v>-0.99988917394149879</c:v>
                </c:pt>
                <c:pt idx="1">
                  <c:v>-0.88074679707597869</c:v>
                </c:pt>
                <c:pt idx="2">
                  <c:v>-0.19073113854182044</c:v>
                </c:pt>
                <c:pt idx="3">
                  <c:v>2.277142754119641</c:v>
                </c:pt>
                <c:pt idx="4">
                  <c:v>14.454059204380139</c:v>
                </c:pt>
                <c:pt idx="5">
                  <c:v>19.113602459800912</c:v>
                </c:pt>
                <c:pt idx="6">
                  <c:v>11.841202882189677</c:v>
                </c:pt>
                <c:pt idx="7">
                  <c:v>19.161728956571224</c:v>
                </c:pt>
                <c:pt idx="8">
                  <c:v>29.58626216503939</c:v>
                </c:pt>
                <c:pt idx="9">
                  <c:v>28.925202483243901</c:v>
                </c:pt>
              </c:numCache>
            </c:numRef>
          </c:yVal>
          <c:smooth val="1"/>
          <c:extLst>
            <c:ext xmlns:c16="http://schemas.microsoft.com/office/drawing/2014/chart" uri="{C3380CC4-5D6E-409C-BE32-E72D297353CC}">
              <c16:uniqueId val="{00000005-D489-E246-BBC2-50A4B9FA6DD2}"/>
            </c:ext>
          </c:extLst>
        </c:ser>
        <c:dLbls>
          <c:showLegendKey val="0"/>
          <c:showVal val="0"/>
          <c:showCatName val="0"/>
          <c:showSerName val="0"/>
          <c:showPercent val="0"/>
          <c:showBubbleSize val="0"/>
        </c:dLbls>
        <c:axId val="1485494800"/>
        <c:axId val="1485496480"/>
      </c:scatterChart>
      <c:valAx>
        <c:axId val="148549480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s-ES_tradnl"/>
                  <a:t>orden de la matriz</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ES_tradnl" dirty="0"/>
                  <a:t>PORCENTAJE</a:t>
                </a:r>
              </a:p>
            </c:rich>
          </c:tx>
          <c:overlay val="0"/>
          <c:spPr>
            <a:noFill/>
            <a:ln>
              <a:noFill/>
            </a:ln>
            <a:effectLst/>
          </c:sp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s-MX"/>
          </a:p>
        </c:txPr>
        <c:crossAx val="1485494800"/>
        <c:crosses val="autoZero"/>
        <c:crossBetween val="midCat"/>
      </c:valAx>
    </c:plotArea>
    <c:legend>
      <c:legendPos val="t"/>
      <c:overlay val="0"/>
      <c:spPr>
        <a:noFill/>
        <a:ln>
          <a:noFill/>
        </a:ln>
        <a:effectLst/>
      </c:spPr>
      <c:txPr>
        <a:bodyPr rot="0" vert="horz"/>
        <a:lstStyle/>
        <a:p>
          <a:pPr>
            <a:defRPr/>
          </a:pPr>
          <a:endParaRPr lang="es-MX"/>
        </a:p>
      </c:txPr>
    </c:legend>
    <c:plotVisOnly val="1"/>
    <c:dispBlanksAs val="gap"/>
    <c:showDLblsOverMax val="0"/>
    <c:extLst/>
  </c:chart>
  <c:spPr>
    <a:solidFill>
      <a:schemeClr val="tx1"/>
    </a:solidFill>
  </c:spPr>
  <c:txPr>
    <a:bodyPr/>
    <a:lstStyle/>
    <a:p>
      <a:pPr>
        <a:defRPr>
          <a:solidFill>
            <a:schemeClr val="bg1"/>
          </a:solidFill>
        </a:defRPr>
      </a:pPr>
      <a:endParaRPr lang="es-MX"/>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r>
              <a:rPr lang="es-ES_tradnl"/>
              <a:t>Efficiency</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dk1"/>
              </a:solidFill>
              <a:latin typeface="+mn-lt"/>
              <a:ea typeface="+mn-ea"/>
              <a:cs typeface="+mn-cs"/>
            </a:defRPr>
          </a:pPr>
          <a:endParaRPr lang="es-MX"/>
        </a:p>
      </c:txPr>
    </c:title>
    <c:autoTitleDeleted val="0"/>
    <c:plotArea>
      <c:layout/>
      <c:scatterChart>
        <c:scatterStyle val="smoothMarker"/>
        <c:varyColors val="0"/>
        <c:ser>
          <c:idx val="0"/>
          <c:order val="0"/>
          <c:tx>
            <c:strRef>
              <c:f>Hoja2!$Y$2</c:f>
              <c:strCache>
                <c:ptCount val="1"/>
                <c:pt idx="0">
                  <c:v>Serial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Hoja2!$Y$3:$Y$12</c:f>
              <c:numCache>
                <c:formatCode>0.00%</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1-B383-5142-B426-61E54EFDC99D}"/>
            </c:ext>
          </c:extLst>
        </c:ser>
        <c:ser>
          <c:idx val="1"/>
          <c:order val="1"/>
          <c:tx>
            <c:strRef>
              <c:f>Hoja2!$Z$2</c:f>
              <c:strCache>
                <c:ptCount val="1"/>
                <c:pt idx="0">
                  <c:v>OpenACC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Hoja2!$Z$3:$Z$12</c:f>
              <c:numCache>
                <c:formatCode>0.00%</c:formatCode>
                <c:ptCount val="10"/>
                <c:pt idx="0">
                  <c:v>2.494875391088575E-4</c:v>
                </c:pt>
                <c:pt idx="1">
                  <c:v>2.3494691452482831E-2</c:v>
                </c:pt>
                <c:pt idx="2">
                  <c:v>6.0508810882313718E-2</c:v>
                </c:pt>
                <c:pt idx="3">
                  <c:v>0.11701445996677631</c:v>
                </c:pt>
                <c:pt idx="4">
                  <c:v>8.0914535076773375E-2</c:v>
                </c:pt>
                <c:pt idx="5">
                  <c:v>6.4300869139039152E-2</c:v>
                </c:pt>
                <c:pt idx="6">
                  <c:v>5.9463738509414818E-2</c:v>
                </c:pt>
                <c:pt idx="7">
                  <c:v>5.9961320421191552E-2</c:v>
                </c:pt>
                <c:pt idx="8">
                  <c:v>5.0923588637284009E-2</c:v>
                </c:pt>
                <c:pt idx="9">
                  <c:v>0.12730897159321003</c:v>
                </c:pt>
              </c:numCache>
            </c:numRef>
          </c:yVal>
          <c:smooth val="1"/>
          <c:extLst>
            <c:ext xmlns:c16="http://schemas.microsoft.com/office/drawing/2014/chart" uri="{C3380CC4-5D6E-409C-BE32-E72D297353CC}">
              <c16:uniqueId val="{00000003-B383-5142-B426-61E54EFDC99D}"/>
            </c:ext>
          </c:extLst>
        </c:ser>
        <c:ser>
          <c:idx val="2"/>
          <c:order val="2"/>
          <c:tx>
            <c:strRef>
              <c:f>Hoja2!$AA$2</c:f>
              <c:strCache>
                <c:ptCount val="1"/>
                <c:pt idx="0">
                  <c:v>CUDA</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Lbl>
              <c:idx val="9"/>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83-5142-B426-61E54EFDC99D}"/>
                </c:ext>
              </c:extLst>
            </c:dLbl>
            <c:spPr>
              <a:noFill/>
              <a:ln>
                <a:noFill/>
              </a:ln>
              <a:effectLst/>
            </c:spPr>
            <c:txPr>
              <a:bodyPr rot="0" spcFirstLastPara="1" vertOverflow="ellipsis" vert="horz" wrap="square" anchor="ctr" anchorCtr="1"/>
              <a:lstStyle/>
              <a:p>
                <a:pPr>
                  <a:defRPr sz="800" b="0" i="0" u="none" strike="noStrike" kern="1200" baseline="0">
                    <a:solidFill>
                      <a:schemeClr val="dk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Hoja2!$X$3:$X$12</c:f>
              <c:numCache>
                <c:formatCode>General</c:formatCode>
                <c:ptCount val="10"/>
                <c:pt idx="0">
                  <c:v>3</c:v>
                </c:pt>
                <c:pt idx="1">
                  <c:v>5</c:v>
                </c:pt>
                <c:pt idx="2">
                  <c:v>10</c:v>
                </c:pt>
                <c:pt idx="3">
                  <c:v>16</c:v>
                </c:pt>
                <c:pt idx="4">
                  <c:v>32</c:v>
                </c:pt>
                <c:pt idx="5">
                  <c:v>64</c:v>
                </c:pt>
                <c:pt idx="6">
                  <c:v>128</c:v>
                </c:pt>
                <c:pt idx="7">
                  <c:v>256</c:v>
                </c:pt>
                <c:pt idx="8">
                  <c:v>512</c:v>
                </c:pt>
                <c:pt idx="9">
                  <c:v>1024</c:v>
                </c:pt>
              </c:numCache>
            </c:numRef>
          </c:xVal>
          <c:yVal>
            <c:numRef>
              <c:f>Hoja2!$AA$3:$AA$12</c:f>
              <c:numCache>
                <c:formatCode>0.00%</c:formatCode>
                <c:ptCount val="10"/>
                <c:pt idx="0">
                  <c:v>3.6942019500394131E-5</c:v>
                </c:pt>
                <c:pt idx="1">
                  <c:v>2.385064058480426E-2</c:v>
                </c:pt>
                <c:pt idx="2">
                  <c:v>8.0926886145817958E-2</c:v>
                </c:pt>
                <c:pt idx="3">
                  <c:v>0.20482142213247756</c:v>
                </c:pt>
                <c:pt idx="4">
                  <c:v>0.48293935013687933</c:v>
                </c:pt>
                <c:pt idx="5">
                  <c:v>0.31427503843438925</c:v>
                </c:pt>
                <c:pt idx="6">
                  <c:v>0.10032189751710685</c:v>
                </c:pt>
                <c:pt idx="7">
                  <c:v>7.8756753736606344E-2</c:v>
                </c:pt>
                <c:pt idx="8">
                  <c:v>5.9738793291092558E-2</c:v>
                </c:pt>
                <c:pt idx="9">
                  <c:v>2.9223830550042872E-2</c:v>
                </c:pt>
              </c:numCache>
            </c:numRef>
          </c:yVal>
          <c:smooth val="1"/>
          <c:extLst>
            <c:ext xmlns:c16="http://schemas.microsoft.com/office/drawing/2014/chart" uri="{C3380CC4-5D6E-409C-BE32-E72D297353CC}">
              <c16:uniqueId val="{00000005-B383-5142-B426-61E54EFDC99D}"/>
            </c:ext>
          </c:extLst>
        </c:ser>
        <c:dLbls>
          <c:showLegendKey val="0"/>
          <c:showVal val="0"/>
          <c:showCatName val="0"/>
          <c:showSerName val="0"/>
          <c:showPercent val="0"/>
          <c:showBubbleSize val="0"/>
        </c:dLbls>
        <c:axId val="1485494800"/>
        <c:axId val="1485496480"/>
      </c:scatterChart>
      <c:valAx>
        <c:axId val="1485494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orden de la matriz</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6480"/>
        <c:crosses val="autoZero"/>
        <c:crossBetween val="midCat"/>
      </c:valAx>
      <c:valAx>
        <c:axId val="148549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s-ES_tradnl"/>
                  <a:t>Porcentaje</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s-MX"/>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crossAx val="148549480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6E8E-1C74-8F4D-9DF6-D915EA192450}" type="doc">
      <dgm:prSet loTypeId="urn:microsoft.com/office/officeart/2005/8/layout/process1" loCatId="" qsTypeId="urn:microsoft.com/office/officeart/2005/8/quickstyle/simple3" qsCatId="simple" csTypeId="urn:microsoft.com/office/officeart/2005/8/colors/accent1_3" csCatId="accent1" phldr="1"/>
      <dgm:spPr/>
      <dgm:t>
        <a:bodyPr/>
        <a:lstStyle/>
        <a:p>
          <a:endParaRPr lang="es-ES"/>
        </a:p>
      </dgm:t>
    </dgm:pt>
    <dgm:pt modelId="{0D483776-E16D-4F4C-B7DA-7E6C6B2CC7D0}">
      <dgm:prSet phldrT="[Texto]"/>
      <dgm:spPr/>
      <dgm:t>
        <a:bodyPr/>
        <a:lstStyle/>
        <a:p>
          <a:r>
            <a:rPr lang="es-ES" dirty="0"/>
            <a:t>Lee matriz</a:t>
          </a:r>
        </a:p>
      </dgm:t>
    </dgm:pt>
    <dgm:pt modelId="{487985AF-3DFB-A543-885C-12884693AFBC}" type="parTrans" cxnId="{A36959B8-4632-8F48-BDBC-684B9416F6B7}">
      <dgm:prSet/>
      <dgm:spPr/>
      <dgm:t>
        <a:bodyPr/>
        <a:lstStyle/>
        <a:p>
          <a:endParaRPr lang="es-ES"/>
        </a:p>
      </dgm:t>
    </dgm:pt>
    <dgm:pt modelId="{D1724CD9-6706-D94B-8DE3-AAD96D6962E1}" type="sibTrans" cxnId="{A36959B8-4632-8F48-BDBC-684B9416F6B7}">
      <dgm:prSet/>
      <dgm:spPr/>
      <dgm:t>
        <a:bodyPr/>
        <a:lstStyle/>
        <a:p>
          <a:endParaRPr lang="es-ES"/>
        </a:p>
      </dgm:t>
    </dgm:pt>
    <dgm:pt modelId="{B367B93E-7631-E143-8105-AA82B80097BC}">
      <dgm:prSet phldrT="[Texto]"/>
      <dgm:spPr/>
      <dgm:t>
        <a:bodyPr/>
        <a:lstStyle/>
        <a:p>
          <a:r>
            <a:rPr lang="es-ES" dirty="0"/>
            <a:t>Creación de copia matriz</a:t>
          </a:r>
        </a:p>
      </dgm:t>
    </dgm:pt>
    <dgm:pt modelId="{A0315996-5DA1-2B4E-BED7-87533D510DC6}" type="parTrans" cxnId="{4F603733-D9DD-B240-929E-68FAEE2C956D}">
      <dgm:prSet/>
      <dgm:spPr/>
      <dgm:t>
        <a:bodyPr/>
        <a:lstStyle/>
        <a:p>
          <a:endParaRPr lang="es-ES"/>
        </a:p>
      </dgm:t>
    </dgm:pt>
    <dgm:pt modelId="{7B7E136D-D56A-084E-99D5-9803CCEBEF38}" type="sibTrans" cxnId="{4F603733-D9DD-B240-929E-68FAEE2C956D}">
      <dgm:prSet/>
      <dgm:spPr/>
      <dgm:t>
        <a:bodyPr/>
        <a:lstStyle/>
        <a:p>
          <a:endParaRPr lang="es-ES"/>
        </a:p>
      </dgm:t>
    </dgm:pt>
    <dgm:pt modelId="{417EC146-CEB3-354F-BD4B-E898A4308082}">
      <dgm:prSet phldrT="[Texto]"/>
      <dgm:spPr/>
      <dgm:t>
        <a:bodyPr/>
        <a:lstStyle/>
        <a:p>
          <a:r>
            <a:rPr lang="es-ES" dirty="0"/>
            <a:t>Jacobi</a:t>
          </a:r>
        </a:p>
      </dgm:t>
    </dgm:pt>
    <dgm:pt modelId="{A839DE6C-DFAE-F641-9C25-57808E0DE58F}" type="parTrans" cxnId="{23DFA609-3DE4-4B43-A9C6-7CF101DEA904}">
      <dgm:prSet/>
      <dgm:spPr/>
      <dgm:t>
        <a:bodyPr/>
        <a:lstStyle/>
        <a:p>
          <a:endParaRPr lang="es-ES"/>
        </a:p>
      </dgm:t>
    </dgm:pt>
    <dgm:pt modelId="{B09A380A-1240-7F4D-80C0-AD39D4ACC718}" type="sibTrans" cxnId="{23DFA609-3DE4-4B43-A9C6-7CF101DEA904}">
      <dgm:prSet/>
      <dgm:spPr/>
      <dgm:t>
        <a:bodyPr/>
        <a:lstStyle/>
        <a:p>
          <a:endParaRPr lang="es-ES"/>
        </a:p>
      </dgm:t>
    </dgm:pt>
    <dgm:pt modelId="{AE1703DA-C151-214C-A2B8-F8CB43FEE7B4}">
      <dgm:prSet phldrT="[Texto]"/>
      <dgm:spPr/>
      <dgm:t>
        <a:bodyPr/>
        <a:lstStyle/>
        <a:p>
          <a:r>
            <a:rPr lang="es-ES" dirty="0"/>
            <a:t>Impresión de Eigenvalores y Eigenvectores</a:t>
          </a:r>
        </a:p>
      </dgm:t>
    </dgm:pt>
    <dgm:pt modelId="{FC693C41-1401-9040-A388-5E1F66B29D7C}" type="parTrans" cxnId="{D24C5ACE-7CCD-C84D-963F-9D05928758B6}">
      <dgm:prSet/>
      <dgm:spPr/>
      <dgm:t>
        <a:bodyPr/>
        <a:lstStyle/>
        <a:p>
          <a:endParaRPr lang="es-ES"/>
        </a:p>
      </dgm:t>
    </dgm:pt>
    <dgm:pt modelId="{40A2EC64-D141-8943-BEED-6FE8F78B4EBC}" type="sibTrans" cxnId="{D24C5ACE-7CCD-C84D-963F-9D05928758B6}">
      <dgm:prSet/>
      <dgm:spPr/>
      <dgm:t>
        <a:bodyPr/>
        <a:lstStyle/>
        <a:p>
          <a:endParaRPr lang="es-ES"/>
        </a:p>
      </dgm:t>
    </dgm:pt>
    <dgm:pt modelId="{0E3DAF03-76F7-AD46-84F0-B4FEDD92A3FD}" type="pres">
      <dgm:prSet presAssocID="{F7796E8E-1C74-8F4D-9DF6-D915EA192450}" presName="Name0" presStyleCnt="0">
        <dgm:presLayoutVars>
          <dgm:dir/>
          <dgm:resizeHandles val="exact"/>
        </dgm:presLayoutVars>
      </dgm:prSet>
      <dgm:spPr/>
    </dgm:pt>
    <dgm:pt modelId="{6304B02C-EB35-9E4A-9345-421F6E20345B}" type="pres">
      <dgm:prSet presAssocID="{0D483776-E16D-4F4C-B7DA-7E6C6B2CC7D0}" presName="node" presStyleLbl="node1" presStyleIdx="0" presStyleCnt="4">
        <dgm:presLayoutVars>
          <dgm:bulletEnabled val="1"/>
        </dgm:presLayoutVars>
      </dgm:prSet>
      <dgm:spPr/>
    </dgm:pt>
    <dgm:pt modelId="{66941958-64E6-E740-8924-D9E09ED1D9CF}" type="pres">
      <dgm:prSet presAssocID="{D1724CD9-6706-D94B-8DE3-AAD96D6962E1}" presName="sibTrans" presStyleLbl="sibTrans2D1" presStyleIdx="0" presStyleCnt="3"/>
      <dgm:spPr/>
    </dgm:pt>
    <dgm:pt modelId="{8A8F196C-F4A3-7346-BD0C-006442BA4C48}" type="pres">
      <dgm:prSet presAssocID="{D1724CD9-6706-D94B-8DE3-AAD96D6962E1}" presName="connectorText" presStyleLbl="sibTrans2D1" presStyleIdx="0" presStyleCnt="3"/>
      <dgm:spPr/>
    </dgm:pt>
    <dgm:pt modelId="{9C382516-D7A4-7541-8820-C588BF32A2EC}" type="pres">
      <dgm:prSet presAssocID="{B367B93E-7631-E143-8105-AA82B80097BC}" presName="node" presStyleLbl="node1" presStyleIdx="1" presStyleCnt="4">
        <dgm:presLayoutVars>
          <dgm:bulletEnabled val="1"/>
        </dgm:presLayoutVars>
      </dgm:prSet>
      <dgm:spPr/>
    </dgm:pt>
    <dgm:pt modelId="{08DD8B91-BBDD-864D-9AC4-9651BE3572D9}" type="pres">
      <dgm:prSet presAssocID="{7B7E136D-D56A-084E-99D5-9803CCEBEF38}" presName="sibTrans" presStyleLbl="sibTrans2D1" presStyleIdx="1" presStyleCnt="3"/>
      <dgm:spPr/>
    </dgm:pt>
    <dgm:pt modelId="{FAD145F7-C72C-3A4D-8EDD-831A06314DF9}" type="pres">
      <dgm:prSet presAssocID="{7B7E136D-D56A-084E-99D5-9803CCEBEF38}" presName="connectorText" presStyleLbl="sibTrans2D1" presStyleIdx="1" presStyleCnt="3"/>
      <dgm:spPr/>
    </dgm:pt>
    <dgm:pt modelId="{B94C10E5-14B2-C444-8AC9-D7244F22DA88}" type="pres">
      <dgm:prSet presAssocID="{417EC146-CEB3-354F-BD4B-E898A4308082}" presName="node" presStyleLbl="node1" presStyleIdx="2" presStyleCnt="4">
        <dgm:presLayoutVars>
          <dgm:bulletEnabled val="1"/>
        </dgm:presLayoutVars>
      </dgm:prSet>
      <dgm:spPr/>
    </dgm:pt>
    <dgm:pt modelId="{D6C9767A-A912-0049-BE63-2C3093722F4C}" type="pres">
      <dgm:prSet presAssocID="{B09A380A-1240-7F4D-80C0-AD39D4ACC718}" presName="sibTrans" presStyleLbl="sibTrans2D1" presStyleIdx="2" presStyleCnt="3"/>
      <dgm:spPr/>
    </dgm:pt>
    <dgm:pt modelId="{E181F582-A765-184C-9149-41999641FFB6}" type="pres">
      <dgm:prSet presAssocID="{B09A380A-1240-7F4D-80C0-AD39D4ACC718}" presName="connectorText" presStyleLbl="sibTrans2D1" presStyleIdx="2" presStyleCnt="3"/>
      <dgm:spPr/>
    </dgm:pt>
    <dgm:pt modelId="{71C763CE-E551-F347-AAB2-409F28AC7C1A}" type="pres">
      <dgm:prSet presAssocID="{AE1703DA-C151-214C-A2B8-F8CB43FEE7B4}" presName="node" presStyleLbl="node1" presStyleIdx="3" presStyleCnt="4">
        <dgm:presLayoutVars>
          <dgm:bulletEnabled val="1"/>
        </dgm:presLayoutVars>
      </dgm:prSet>
      <dgm:spPr/>
    </dgm:pt>
  </dgm:ptLst>
  <dgm:cxnLst>
    <dgm:cxn modelId="{1339EC01-1B74-C74D-AEFC-760C8AB3DF72}" type="presOf" srcId="{F7796E8E-1C74-8F4D-9DF6-D915EA192450}" destId="{0E3DAF03-76F7-AD46-84F0-B4FEDD92A3FD}" srcOrd="0" destOrd="0" presId="urn:microsoft.com/office/officeart/2005/8/layout/process1"/>
    <dgm:cxn modelId="{23DFA609-3DE4-4B43-A9C6-7CF101DEA904}" srcId="{F7796E8E-1C74-8F4D-9DF6-D915EA192450}" destId="{417EC146-CEB3-354F-BD4B-E898A4308082}" srcOrd="2" destOrd="0" parTransId="{A839DE6C-DFAE-F641-9C25-57808E0DE58F}" sibTransId="{B09A380A-1240-7F4D-80C0-AD39D4ACC718}"/>
    <dgm:cxn modelId="{6A9E8911-A09E-4643-A2B1-85551BF77906}" type="presOf" srcId="{7B7E136D-D56A-084E-99D5-9803CCEBEF38}" destId="{08DD8B91-BBDD-864D-9AC4-9651BE3572D9}" srcOrd="0" destOrd="0" presId="urn:microsoft.com/office/officeart/2005/8/layout/process1"/>
    <dgm:cxn modelId="{A2974F28-C016-6B4B-9C80-8DA93809D696}" type="presOf" srcId="{D1724CD9-6706-D94B-8DE3-AAD96D6962E1}" destId="{8A8F196C-F4A3-7346-BD0C-006442BA4C48}" srcOrd="1" destOrd="0" presId="urn:microsoft.com/office/officeart/2005/8/layout/process1"/>
    <dgm:cxn modelId="{3228C42D-0119-5748-9EAC-736DC167F649}" type="presOf" srcId="{B367B93E-7631-E143-8105-AA82B80097BC}" destId="{9C382516-D7A4-7541-8820-C588BF32A2EC}" srcOrd="0" destOrd="0" presId="urn:microsoft.com/office/officeart/2005/8/layout/process1"/>
    <dgm:cxn modelId="{4F603733-D9DD-B240-929E-68FAEE2C956D}" srcId="{F7796E8E-1C74-8F4D-9DF6-D915EA192450}" destId="{B367B93E-7631-E143-8105-AA82B80097BC}" srcOrd="1" destOrd="0" parTransId="{A0315996-5DA1-2B4E-BED7-87533D510DC6}" sibTransId="{7B7E136D-D56A-084E-99D5-9803CCEBEF38}"/>
    <dgm:cxn modelId="{FF85883E-4F8C-0140-BD9E-D0649A043FF0}" type="presOf" srcId="{D1724CD9-6706-D94B-8DE3-AAD96D6962E1}" destId="{66941958-64E6-E740-8924-D9E09ED1D9CF}" srcOrd="0" destOrd="0" presId="urn:microsoft.com/office/officeart/2005/8/layout/process1"/>
    <dgm:cxn modelId="{13D7F891-8D18-6848-9B47-93CD11F29721}" type="presOf" srcId="{0D483776-E16D-4F4C-B7DA-7E6C6B2CC7D0}" destId="{6304B02C-EB35-9E4A-9345-421F6E20345B}" srcOrd="0" destOrd="0" presId="urn:microsoft.com/office/officeart/2005/8/layout/process1"/>
    <dgm:cxn modelId="{8C47EAA5-CECF-084F-A040-2BEEEFC7E790}" type="presOf" srcId="{B09A380A-1240-7F4D-80C0-AD39D4ACC718}" destId="{E181F582-A765-184C-9149-41999641FFB6}" srcOrd="1" destOrd="0" presId="urn:microsoft.com/office/officeart/2005/8/layout/process1"/>
    <dgm:cxn modelId="{A36959B8-4632-8F48-BDBC-684B9416F6B7}" srcId="{F7796E8E-1C74-8F4D-9DF6-D915EA192450}" destId="{0D483776-E16D-4F4C-B7DA-7E6C6B2CC7D0}" srcOrd="0" destOrd="0" parTransId="{487985AF-3DFB-A543-885C-12884693AFBC}" sibTransId="{D1724CD9-6706-D94B-8DE3-AAD96D6962E1}"/>
    <dgm:cxn modelId="{6DCFBAC1-A52A-EA48-A182-A54D242791E8}" type="presOf" srcId="{417EC146-CEB3-354F-BD4B-E898A4308082}" destId="{B94C10E5-14B2-C444-8AC9-D7244F22DA88}" srcOrd="0" destOrd="0" presId="urn:microsoft.com/office/officeart/2005/8/layout/process1"/>
    <dgm:cxn modelId="{D24C5ACE-7CCD-C84D-963F-9D05928758B6}" srcId="{F7796E8E-1C74-8F4D-9DF6-D915EA192450}" destId="{AE1703DA-C151-214C-A2B8-F8CB43FEE7B4}" srcOrd="3" destOrd="0" parTransId="{FC693C41-1401-9040-A388-5E1F66B29D7C}" sibTransId="{40A2EC64-D141-8943-BEED-6FE8F78B4EBC}"/>
    <dgm:cxn modelId="{E7419DEF-272B-EC4B-88F8-E3972A306FB8}" type="presOf" srcId="{7B7E136D-D56A-084E-99D5-9803CCEBEF38}" destId="{FAD145F7-C72C-3A4D-8EDD-831A06314DF9}" srcOrd="1" destOrd="0" presId="urn:microsoft.com/office/officeart/2005/8/layout/process1"/>
    <dgm:cxn modelId="{F5CD8AF1-50F7-D340-8364-E4466BFF4C47}" type="presOf" srcId="{AE1703DA-C151-214C-A2B8-F8CB43FEE7B4}" destId="{71C763CE-E551-F347-AAB2-409F28AC7C1A}" srcOrd="0" destOrd="0" presId="urn:microsoft.com/office/officeart/2005/8/layout/process1"/>
    <dgm:cxn modelId="{96A07AFD-A95C-D04B-B0CC-75F725FC8E61}" type="presOf" srcId="{B09A380A-1240-7F4D-80C0-AD39D4ACC718}" destId="{D6C9767A-A912-0049-BE63-2C3093722F4C}" srcOrd="0" destOrd="0" presId="urn:microsoft.com/office/officeart/2005/8/layout/process1"/>
    <dgm:cxn modelId="{59076728-DE75-3746-B6F6-4335A364B88F}" type="presParOf" srcId="{0E3DAF03-76F7-AD46-84F0-B4FEDD92A3FD}" destId="{6304B02C-EB35-9E4A-9345-421F6E20345B}" srcOrd="0" destOrd="0" presId="urn:microsoft.com/office/officeart/2005/8/layout/process1"/>
    <dgm:cxn modelId="{740C625B-3F7C-FF4D-AB73-140DB5AD99C5}" type="presParOf" srcId="{0E3DAF03-76F7-AD46-84F0-B4FEDD92A3FD}" destId="{66941958-64E6-E740-8924-D9E09ED1D9CF}" srcOrd="1" destOrd="0" presId="urn:microsoft.com/office/officeart/2005/8/layout/process1"/>
    <dgm:cxn modelId="{521270A5-C5E6-5340-98D0-28F869502EF7}" type="presParOf" srcId="{66941958-64E6-E740-8924-D9E09ED1D9CF}" destId="{8A8F196C-F4A3-7346-BD0C-006442BA4C48}" srcOrd="0" destOrd="0" presId="urn:microsoft.com/office/officeart/2005/8/layout/process1"/>
    <dgm:cxn modelId="{63D8AF3D-48AF-0743-AD4A-3001A6E2AACB}" type="presParOf" srcId="{0E3DAF03-76F7-AD46-84F0-B4FEDD92A3FD}" destId="{9C382516-D7A4-7541-8820-C588BF32A2EC}" srcOrd="2" destOrd="0" presId="urn:microsoft.com/office/officeart/2005/8/layout/process1"/>
    <dgm:cxn modelId="{B4BA7E9B-ED5A-E64B-AA60-00783DA60BEE}" type="presParOf" srcId="{0E3DAF03-76F7-AD46-84F0-B4FEDD92A3FD}" destId="{08DD8B91-BBDD-864D-9AC4-9651BE3572D9}" srcOrd="3" destOrd="0" presId="urn:microsoft.com/office/officeart/2005/8/layout/process1"/>
    <dgm:cxn modelId="{9F5E537B-584E-344D-A310-A10A1AF5A209}" type="presParOf" srcId="{08DD8B91-BBDD-864D-9AC4-9651BE3572D9}" destId="{FAD145F7-C72C-3A4D-8EDD-831A06314DF9}" srcOrd="0" destOrd="0" presId="urn:microsoft.com/office/officeart/2005/8/layout/process1"/>
    <dgm:cxn modelId="{39123A9B-6CA0-794A-8A59-62216EA8EE1D}" type="presParOf" srcId="{0E3DAF03-76F7-AD46-84F0-B4FEDD92A3FD}" destId="{B94C10E5-14B2-C444-8AC9-D7244F22DA88}" srcOrd="4" destOrd="0" presId="urn:microsoft.com/office/officeart/2005/8/layout/process1"/>
    <dgm:cxn modelId="{C26AAC72-17FA-B44A-8FB8-245D7785DE9E}" type="presParOf" srcId="{0E3DAF03-76F7-AD46-84F0-B4FEDD92A3FD}" destId="{D6C9767A-A912-0049-BE63-2C3093722F4C}" srcOrd="5" destOrd="0" presId="urn:microsoft.com/office/officeart/2005/8/layout/process1"/>
    <dgm:cxn modelId="{28908E93-2EA5-5340-9379-30868D50E087}" type="presParOf" srcId="{D6C9767A-A912-0049-BE63-2C3093722F4C}" destId="{E181F582-A765-184C-9149-41999641FFB6}" srcOrd="0" destOrd="0" presId="urn:microsoft.com/office/officeart/2005/8/layout/process1"/>
    <dgm:cxn modelId="{EF86D68D-1202-3641-91F2-512C817EC98B}" type="presParOf" srcId="{0E3DAF03-76F7-AD46-84F0-B4FEDD92A3FD}" destId="{71C763CE-E551-F347-AAB2-409F28AC7C1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96E8E-1C74-8F4D-9DF6-D915EA192450}" type="doc">
      <dgm:prSet loTypeId="urn:microsoft.com/office/officeart/2005/8/layout/vList5" loCatId="" qsTypeId="urn:microsoft.com/office/officeart/2005/8/quickstyle/simple1" qsCatId="simple" csTypeId="urn:microsoft.com/office/officeart/2005/8/colors/accent3_2" csCatId="accent3" phldr="1"/>
      <dgm:spPr/>
      <dgm:t>
        <a:bodyPr/>
        <a:lstStyle/>
        <a:p>
          <a:endParaRPr lang="es-ES"/>
        </a:p>
      </dgm:t>
    </dgm:pt>
    <dgm:pt modelId="{0D483776-E16D-4F4C-B7DA-7E6C6B2CC7D0}">
      <dgm:prSet phldrT="[Texto]" custT="1"/>
      <dgm:spPr/>
      <dgm:t>
        <a:bodyPr/>
        <a:lstStyle/>
        <a:p>
          <a:pPr algn="ctr"/>
          <a:r>
            <a:rPr lang="es-ES" sz="2500" dirty="0"/>
            <a:t>Crear matriz de Rotación</a:t>
          </a:r>
        </a:p>
      </dgm:t>
    </dgm:pt>
    <dgm:pt modelId="{487985AF-3DFB-A543-885C-12884693AFBC}" type="parTrans" cxnId="{A36959B8-4632-8F48-BDBC-684B9416F6B7}">
      <dgm:prSet/>
      <dgm:spPr/>
      <dgm:t>
        <a:bodyPr/>
        <a:lstStyle/>
        <a:p>
          <a:pPr algn="ctr"/>
          <a:endParaRPr lang="es-ES"/>
        </a:p>
      </dgm:t>
    </dgm:pt>
    <dgm:pt modelId="{D1724CD9-6706-D94B-8DE3-AAD96D6962E1}" type="sibTrans" cxnId="{A36959B8-4632-8F48-BDBC-684B9416F6B7}">
      <dgm:prSet/>
      <dgm:spPr/>
      <dgm:t>
        <a:bodyPr/>
        <a:lstStyle/>
        <a:p>
          <a:pPr algn="ctr"/>
          <a:endParaRPr lang="es-ES"/>
        </a:p>
      </dgm:t>
    </dgm:pt>
    <dgm:pt modelId="{B367B93E-7631-E143-8105-AA82B80097BC}">
      <dgm:prSet phldrT="[Texto]"/>
      <dgm:spPr/>
      <dgm:t>
        <a:bodyPr/>
        <a:lstStyle/>
        <a:p>
          <a:pPr algn="ctr"/>
          <a:r>
            <a:rPr lang="es-ES" dirty="0"/>
            <a:t>Multiplicación de Eigenvector</a:t>
          </a:r>
        </a:p>
      </dgm:t>
    </dgm:pt>
    <dgm:pt modelId="{A0315996-5DA1-2B4E-BED7-87533D510DC6}" type="parTrans" cxnId="{4F603733-D9DD-B240-929E-68FAEE2C956D}">
      <dgm:prSet/>
      <dgm:spPr/>
      <dgm:t>
        <a:bodyPr/>
        <a:lstStyle/>
        <a:p>
          <a:pPr algn="ctr"/>
          <a:endParaRPr lang="es-ES"/>
        </a:p>
      </dgm:t>
    </dgm:pt>
    <dgm:pt modelId="{7B7E136D-D56A-084E-99D5-9803CCEBEF38}" type="sibTrans" cxnId="{4F603733-D9DD-B240-929E-68FAEE2C956D}">
      <dgm:prSet/>
      <dgm:spPr/>
      <dgm:t>
        <a:bodyPr/>
        <a:lstStyle/>
        <a:p>
          <a:pPr algn="ctr"/>
          <a:endParaRPr lang="es-ES"/>
        </a:p>
      </dgm:t>
    </dgm:pt>
    <dgm:pt modelId="{417EC146-CEB3-354F-BD4B-E898A4308082}">
      <dgm:prSet phldrT="[Texto]"/>
      <dgm:spPr/>
      <dgm:t>
        <a:bodyPr/>
        <a:lstStyle/>
        <a:p>
          <a:pPr algn="ctr"/>
          <a:r>
            <a:rPr lang="es-ES" dirty="0" err="1"/>
            <a:t>Premultiplicación</a:t>
          </a:r>
          <a:r>
            <a:rPr lang="es-ES" dirty="0"/>
            <a:t> de matriz de rotaciones</a:t>
          </a:r>
        </a:p>
      </dgm:t>
    </dgm:pt>
    <dgm:pt modelId="{A839DE6C-DFAE-F641-9C25-57808E0DE58F}" type="parTrans" cxnId="{23DFA609-3DE4-4B43-A9C6-7CF101DEA904}">
      <dgm:prSet/>
      <dgm:spPr/>
      <dgm:t>
        <a:bodyPr/>
        <a:lstStyle/>
        <a:p>
          <a:pPr algn="ctr"/>
          <a:endParaRPr lang="es-ES"/>
        </a:p>
      </dgm:t>
    </dgm:pt>
    <dgm:pt modelId="{B09A380A-1240-7F4D-80C0-AD39D4ACC718}" type="sibTrans" cxnId="{23DFA609-3DE4-4B43-A9C6-7CF101DEA904}">
      <dgm:prSet/>
      <dgm:spPr/>
      <dgm:t>
        <a:bodyPr/>
        <a:lstStyle/>
        <a:p>
          <a:pPr algn="ctr"/>
          <a:endParaRPr lang="es-ES"/>
        </a:p>
      </dgm:t>
    </dgm:pt>
    <dgm:pt modelId="{AE1703DA-C151-214C-A2B8-F8CB43FEE7B4}">
      <dgm:prSet phldrT="[Texto]"/>
      <dgm:spPr/>
      <dgm:t>
        <a:bodyPr/>
        <a:lstStyle/>
        <a:p>
          <a:pPr algn="ctr"/>
          <a:r>
            <a:rPr lang="es-ES" dirty="0" err="1"/>
            <a:t>Postmultiplicación</a:t>
          </a:r>
          <a:r>
            <a:rPr lang="es-ES" dirty="0"/>
            <a:t> de matriz de rotaciones</a:t>
          </a:r>
        </a:p>
      </dgm:t>
    </dgm:pt>
    <dgm:pt modelId="{FC693C41-1401-9040-A388-5E1F66B29D7C}" type="parTrans" cxnId="{D24C5ACE-7CCD-C84D-963F-9D05928758B6}">
      <dgm:prSet/>
      <dgm:spPr/>
      <dgm:t>
        <a:bodyPr/>
        <a:lstStyle/>
        <a:p>
          <a:pPr algn="ctr"/>
          <a:endParaRPr lang="es-ES"/>
        </a:p>
      </dgm:t>
    </dgm:pt>
    <dgm:pt modelId="{40A2EC64-D141-8943-BEED-6FE8F78B4EBC}" type="sibTrans" cxnId="{D24C5ACE-7CCD-C84D-963F-9D05928758B6}">
      <dgm:prSet/>
      <dgm:spPr/>
      <dgm:t>
        <a:bodyPr/>
        <a:lstStyle/>
        <a:p>
          <a:pPr algn="ctr"/>
          <a:endParaRPr lang="es-ES"/>
        </a:p>
      </dgm:t>
    </dgm:pt>
    <dgm:pt modelId="{B2B626AF-42C6-7A49-9A37-3020D48968F7}">
      <dgm:prSet custT="1"/>
      <dgm:spPr/>
      <dgm:t>
        <a:bodyPr/>
        <a:lstStyle/>
        <a:p>
          <a:pPr algn="ctr"/>
          <a:r>
            <a:rPr lang="es-MX" sz="1600" i="1" dirty="0"/>
            <a:t>new_T_mat(piv_elem[0],piv_elem[1],n,mat,T,mat_temp); </a:t>
          </a:r>
          <a:endParaRPr lang="es-MX" sz="1600" dirty="0"/>
        </a:p>
      </dgm:t>
    </dgm:pt>
    <dgm:pt modelId="{BD80F1A2-6725-6045-BCE9-82BAC96D0A4E}" type="parTrans" cxnId="{333037F0-EB8B-DC49-99DF-11F6AA657A56}">
      <dgm:prSet/>
      <dgm:spPr/>
      <dgm:t>
        <a:bodyPr/>
        <a:lstStyle/>
        <a:p>
          <a:pPr algn="ctr"/>
          <a:endParaRPr lang="es-ES"/>
        </a:p>
      </dgm:t>
    </dgm:pt>
    <dgm:pt modelId="{79879F46-7C89-CC46-BDE1-666A5FA28C8F}" type="sibTrans" cxnId="{333037F0-EB8B-DC49-99DF-11F6AA657A56}">
      <dgm:prSet/>
      <dgm:spPr/>
      <dgm:t>
        <a:bodyPr/>
        <a:lstStyle/>
        <a:p>
          <a:pPr algn="ctr"/>
          <a:endParaRPr lang="es-ES"/>
        </a:p>
      </dgm:t>
    </dgm:pt>
    <dgm:pt modelId="{EF5F0496-EDAA-C04A-BAD8-81256D5E055B}">
      <dgm:prSet custT="1"/>
      <dgm:spPr/>
      <dgm:t>
        <a:bodyPr/>
        <a:lstStyle/>
        <a:p>
          <a:pPr algn="ctr"/>
          <a:r>
            <a:rPr lang="es-ES" sz="1600" i="1" dirty="0" err="1"/>
            <a:t>mat_mult</a:t>
          </a:r>
          <a:r>
            <a:rPr lang="es-ES" sz="1600" i="1" dirty="0"/>
            <a:t>(</a:t>
          </a:r>
          <a:r>
            <a:rPr lang="es-ES" sz="1600" i="1" dirty="0" err="1"/>
            <a:t>n,eigvec,T,mat_temp</a:t>
          </a:r>
          <a:r>
            <a:rPr lang="es-ES" sz="1600" i="1" dirty="0"/>
            <a:t>);
</a:t>
          </a:r>
          <a:r>
            <a:rPr lang="es-ES" sz="1600" i="1" dirty="0" err="1"/>
            <a:t>copy_mat</a:t>
          </a:r>
          <a:r>
            <a:rPr lang="es-ES" sz="1600" i="1" dirty="0"/>
            <a:t>(</a:t>
          </a:r>
          <a:r>
            <a:rPr lang="es-ES" sz="1600" i="1" dirty="0" err="1"/>
            <a:t>n,mat_temp,eigvec</a:t>
          </a:r>
          <a:r>
            <a:rPr lang="es-ES" sz="1600" i="1" dirty="0"/>
            <a:t>);</a:t>
          </a:r>
        </a:p>
      </dgm:t>
    </dgm:pt>
    <dgm:pt modelId="{5009594C-170E-474C-8898-FE6B760C728D}" type="sibTrans" cxnId="{AA8E8904-EE3B-064F-BBA6-2E64483BC57D}">
      <dgm:prSet/>
      <dgm:spPr/>
      <dgm:t>
        <a:bodyPr/>
        <a:lstStyle/>
        <a:p>
          <a:pPr algn="ctr"/>
          <a:endParaRPr lang="es-ES"/>
        </a:p>
      </dgm:t>
    </dgm:pt>
    <dgm:pt modelId="{BBAC181D-74B7-A547-8DD8-3A6919FF9DA0}" type="parTrans" cxnId="{AA8E8904-EE3B-064F-BBA6-2E64483BC57D}">
      <dgm:prSet/>
      <dgm:spPr/>
      <dgm:t>
        <a:bodyPr/>
        <a:lstStyle/>
        <a:p>
          <a:pPr algn="ctr"/>
          <a:endParaRPr lang="es-ES"/>
        </a:p>
      </dgm:t>
    </dgm:pt>
    <dgm:pt modelId="{96E5FF3E-1458-2C4A-8159-30FFA3F216A7}">
      <dgm:prSet custT="1"/>
      <dgm:spPr/>
      <dgm:t>
        <a:bodyPr/>
        <a:lstStyle/>
        <a:p>
          <a:pPr algn="ctr"/>
          <a:r>
            <a:rPr lang="es-ES" sz="1600" i="1" dirty="0" err="1"/>
            <a:t>mat_mult_tra</a:t>
          </a:r>
          <a:r>
            <a:rPr lang="es-ES" sz="1600" i="1" dirty="0"/>
            <a:t>(</a:t>
          </a:r>
          <a:r>
            <a:rPr lang="es-ES" sz="1600" i="1" dirty="0" err="1"/>
            <a:t>n,T,mat,mat_temp</a:t>
          </a:r>
          <a:r>
            <a:rPr lang="es-ES" sz="1600" i="1" dirty="0"/>
            <a:t>);</a:t>
          </a:r>
        </a:p>
      </dgm:t>
    </dgm:pt>
    <dgm:pt modelId="{7C91FE75-A605-DF45-A0AB-876EF58421E7}" type="parTrans" cxnId="{6C43566E-21BE-B940-9EA6-2524AD81F564}">
      <dgm:prSet/>
      <dgm:spPr/>
      <dgm:t>
        <a:bodyPr/>
        <a:lstStyle/>
        <a:p>
          <a:pPr algn="ctr"/>
          <a:endParaRPr lang="es-ES"/>
        </a:p>
      </dgm:t>
    </dgm:pt>
    <dgm:pt modelId="{CA71183E-A24A-0C4F-BF97-BDC4EE2E88E7}" type="sibTrans" cxnId="{6C43566E-21BE-B940-9EA6-2524AD81F564}">
      <dgm:prSet/>
      <dgm:spPr/>
      <dgm:t>
        <a:bodyPr/>
        <a:lstStyle/>
        <a:p>
          <a:pPr algn="ctr"/>
          <a:endParaRPr lang="es-ES"/>
        </a:p>
      </dgm:t>
    </dgm:pt>
    <dgm:pt modelId="{CD203592-67D9-7848-B536-499480C18980}">
      <dgm:prSet custT="1"/>
      <dgm:spPr/>
      <dgm:t>
        <a:bodyPr/>
        <a:lstStyle/>
        <a:p>
          <a:pPr algn="ctr"/>
          <a:r>
            <a:rPr lang="es-ES" sz="1600" i="1" dirty="0" err="1"/>
            <a:t>mat_mult</a:t>
          </a:r>
          <a:r>
            <a:rPr lang="es-ES" sz="1600" i="1" dirty="0"/>
            <a:t>(</a:t>
          </a:r>
          <a:r>
            <a:rPr lang="es-ES" sz="1600" i="1" dirty="0" err="1"/>
            <a:t>n,mat_temp,T,mat</a:t>
          </a:r>
          <a:r>
            <a:rPr lang="es-ES" sz="1600" i="1" dirty="0"/>
            <a:t>);</a:t>
          </a:r>
        </a:p>
      </dgm:t>
    </dgm:pt>
    <dgm:pt modelId="{DA5E5A75-9068-E54C-9EEB-7028649F13A2}" type="parTrans" cxnId="{0D4D396C-FB4F-0845-A2F9-26D38E79A3F9}">
      <dgm:prSet/>
      <dgm:spPr/>
      <dgm:t>
        <a:bodyPr/>
        <a:lstStyle/>
        <a:p>
          <a:endParaRPr lang="es-ES"/>
        </a:p>
      </dgm:t>
    </dgm:pt>
    <dgm:pt modelId="{347DB7F6-9910-4840-87FA-75C37428B35D}" type="sibTrans" cxnId="{0D4D396C-FB4F-0845-A2F9-26D38E79A3F9}">
      <dgm:prSet/>
      <dgm:spPr/>
      <dgm:t>
        <a:bodyPr/>
        <a:lstStyle/>
        <a:p>
          <a:endParaRPr lang="es-ES"/>
        </a:p>
      </dgm:t>
    </dgm:pt>
    <dgm:pt modelId="{2B4660CD-EFDE-7946-9C4F-F2BAFB132F2A}">
      <dgm:prSet/>
      <dgm:spPr/>
      <dgm:t>
        <a:bodyPr/>
        <a:lstStyle/>
        <a:p>
          <a:r>
            <a:rPr lang="es-ES" dirty="0"/>
            <a:t>Guardar eigenvalores</a:t>
          </a:r>
        </a:p>
      </dgm:t>
    </dgm:pt>
    <dgm:pt modelId="{D19BBEA0-F53C-184F-8BD6-740CC757F734}" type="parTrans" cxnId="{CEB15CE5-0EE4-2D49-A33F-9AF7A9FE1B25}">
      <dgm:prSet/>
      <dgm:spPr/>
      <dgm:t>
        <a:bodyPr/>
        <a:lstStyle/>
        <a:p>
          <a:endParaRPr lang="es-ES"/>
        </a:p>
      </dgm:t>
    </dgm:pt>
    <dgm:pt modelId="{2D26AB5A-8C17-E247-ABB5-FDD93DC7E044}" type="sibTrans" cxnId="{CEB15CE5-0EE4-2D49-A33F-9AF7A9FE1B25}">
      <dgm:prSet/>
      <dgm:spPr/>
      <dgm:t>
        <a:bodyPr/>
        <a:lstStyle/>
        <a:p>
          <a:endParaRPr lang="es-ES"/>
        </a:p>
      </dgm:t>
    </dgm:pt>
    <dgm:pt modelId="{661AF7D1-58FA-5749-BDBF-74C5B6D3EF21}">
      <dgm:prSet custT="1"/>
      <dgm:spPr/>
      <dgm:t>
        <a:bodyPr/>
        <a:lstStyle/>
        <a:p>
          <a:pPr algn="ctr"/>
          <a:r>
            <a:rPr lang="nn-NO" sz="1600" i="1" dirty="0" err="1"/>
            <a:t>eigval</a:t>
          </a:r>
          <a:r>
            <a:rPr lang="nn-NO" sz="1600" i="1" dirty="0"/>
            <a:t>[i]=mat[i*</a:t>
          </a:r>
          <a:r>
            <a:rPr lang="nn-NO" sz="1600" i="1" dirty="0" err="1"/>
            <a:t>n+i</a:t>
          </a:r>
          <a:r>
            <a:rPr lang="nn-NO" sz="1600" i="1" dirty="0"/>
            <a:t>];</a:t>
          </a:r>
          <a:endParaRPr lang="es-ES" sz="1600" i="1" dirty="0"/>
        </a:p>
      </dgm:t>
    </dgm:pt>
    <dgm:pt modelId="{FD5EC10D-C2A5-3848-AA24-66BD2320D33D}" type="parTrans" cxnId="{B9DAB6B4-BB13-8F44-96B6-73D3C590A840}">
      <dgm:prSet/>
      <dgm:spPr/>
      <dgm:t>
        <a:bodyPr/>
        <a:lstStyle/>
        <a:p>
          <a:endParaRPr lang="es-ES"/>
        </a:p>
      </dgm:t>
    </dgm:pt>
    <dgm:pt modelId="{F0A532EC-B991-564F-A142-ECFCEAE1A68B}" type="sibTrans" cxnId="{B9DAB6B4-BB13-8F44-96B6-73D3C590A840}">
      <dgm:prSet/>
      <dgm:spPr/>
      <dgm:t>
        <a:bodyPr/>
        <a:lstStyle/>
        <a:p>
          <a:endParaRPr lang="es-ES"/>
        </a:p>
      </dgm:t>
    </dgm:pt>
    <dgm:pt modelId="{DC749465-ABD4-E049-B5FA-3185B77EB860}">
      <dgm:prSet custT="1"/>
      <dgm:spPr/>
      <dgm:t>
        <a:bodyPr/>
        <a:lstStyle/>
        <a:p>
          <a:pPr algn="ctr"/>
          <a:r>
            <a:rPr lang="pt" sz="1600" i="1" dirty="0" err="1"/>
            <a:t>max_elem</a:t>
          </a:r>
          <a:r>
            <a:rPr lang="pt" sz="1600" i="1" dirty="0"/>
            <a:t>(</a:t>
          </a:r>
          <a:r>
            <a:rPr lang="pt" sz="1600" i="1" dirty="0" err="1"/>
            <a:t>piv_elem,n,mat</a:t>
          </a:r>
          <a:r>
            <a:rPr lang="pt" sz="1600" i="1" dirty="0"/>
            <a:t>);</a:t>
          </a:r>
          <a:endParaRPr lang="es-MX" sz="1600" i="1" dirty="0"/>
        </a:p>
      </dgm:t>
    </dgm:pt>
    <dgm:pt modelId="{9FC19EE2-2532-F34B-9000-4827C862A67C}" type="parTrans" cxnId="{1F1577A7-4657-534C-A74D-620E88B9789C}">
      <dgm:prSet/>
      <dgm:spPr/>
      <dgm:t>
        <a:bodyPr/>
        <a:lstStyle/>
        <a:p>
          <a:endParaRPr lang="es-ES"/>
        </a:p>
      </dgm:t>
    </dgm:pt>
    <dgm:pt modelId="{998293C5-0205-E74C-9F2B-607C09B9DA80}" type="sibTrans" cxnId="{1F1577A7-4657-534C-A74D-620E88B9789C}">
      <dgm:prSet/>
      <dgm:spPr/>
      <dgm:t>
        <a:bodyPr/>
        <a:lstStyle/>
        <a:p>
          <a:endParaRPr lang="es-ES"/>
        </a:p>
      </dgm:t>
    </dgm:pt>
    <dgm:pt modelId="{5BB01E99-C65D-7446-9D9C-CEB2D1215DF7}" type="pres">
      <dgm:prSet presAssocID="{F7796E8E-1C74-8F4D-9DF6-D915EA192450}" presName="Name0" presStyleCnt="0">
        <dgm:presLayoutVars>
          <dgm:dir/>
          <dgm:animLvl val="lvl"/>
          <dgm:resizeHandles val="exact"/>
        </dgm:presLayoutVars>
      </dgm:prSet>
      <dgm:spPr/>
    </dgm:pt>
    <dgm:pt modelId="{3C8B42A8-F8F0-724F-A148-340669908902}" type="pres">
      <dgm:prSet presAssocID="{0D483776-E16D-4F4C-B7DA-7E6C6B2CC7D0}" presName="linNode" presStyleCnt="0"/>
      <dgm:spPr/>
    </dgm:pt>
    <dgm:pt modelId="{81776EA6-C4F4-0446-8D1B-EF79C6A13E24}" type="pres">
      <dgm:prSet presAssocID="{0D483776-E16D-4F4C-B7DA-7E6C6B2CC7D0}" presName="parentText" presStyleLbl="node1" presStyleIdx="0" presStyleCnt="5">
        <dgm:presLayoutVars>
          <dgm:chMax val="1"/>
          <dgm:bulletEnabled val="1"/>
        </dgm:presLayoutVars>
      </dgm:prSet>
      <dgm:spPr/>
    </dgm:pt>
    <dgm:pt modelId="{FC589F6B-8316-E54F-A794-40DE041845B8}" type="pres">
      <dgm:prSet presAssocID="{0D483776-E16D-4F4C-B7DA-7E6C6B2CC7D0}" presName="descendantText" presStyleLbl="alignAccFollowNode1" presStyleIdx="0" presStyleCnt="5">
        <dgm:presLayoutVars>
          <dgm:bulletEnabled val="1"/>
        </dgm:presLayoutVars>
      </dgm:prSet>
      <dgm:spPr/>
    </dgm:pt>
    <dgm:pt modelId="{DBED6293-43CB-D84B-A058-31DBBB3C04C1}" type="pres">
      <dgm:prSet presAssocID="{D1724CD9-6706-D94B-8DE3-AAD96D6962E1}" presName="sp" presStyleCnt="0"/>
      <dgm:spPr/>
    </dgm:pt>
    <dgm:pt modelId="{5650152A-E30B-534A-B278-1A75FA50464F}" type="pres">
      <dgm:prSet presAssocID="{B367B93E-7631-E143-8105-AA82B80097BC}" presName="linNode" presStyleCnt="0"/>
      <dgm:spPr/>
    </dgm:pt>
    <dgm:pt modelId="{3EF6C8B7-CCC0-4E49-BDAC-5E581D260608}" type="pres">
      <dgm:prSet presAssocID="{B367B93E-7631-E143-8105-AA82B80097BC}" presName="parentText" presStyleLbl="node1" presStyleIdx="1" presStyleCnt="5">
        <dgm:presLayoutVars>
          <dgm:chMax val="1"/>
          <dgm:bulletEnabled val="1"/>
        </dgm:presLayoutVars>
      </dgm:prSet>
      <dgm:spPr/>
    </dgm:pt>
    <dgm:pt modelId="{7EAA4781-4D5C-B340-BBDB-8DE65A670B85}" type="pres">
      <dgm:prSet presAssocID="{B367B93E-7631-E143-8105-AA82B80097BC}" presName="descendantText" presStyleLbl="alignAccFollowNode1" presStyleIdx="1" presStyleCnt="5">
        <dgm:presLayoutVars>
          <dgm:bulletEnabled val="1"/>
        </dgm:presLayoutVars>
      </dgm:prSet>
      <dgm:spPr/>
    </dgm:pt>
    <dgm:pt modelId="{F4471F29-7461-324D-8CAE-F739561980D4}" type="pres">
      <dgm:prSet presAssocID="{7B7E136D-D56A-084E-99D5-9803CCEBEF38}" presName="sp" presStyleCnt="0"/>
      <dgm:spPr/>
    </dgm:pt>
    <dgm:pt modelId="{2EC5D27D-908F-0049-BF5F-059D8557870A}" type="pres">
      <dgm:prSet presAssocID="{417EC146-CEB3-354F-BD4B-E898A4308082}" presName="linNode" presStyleCnt="0"/>
      <dgm:spPr/>
    </dgm:pt>
    <dgm:pt modelId="{CB0CE6C8-CF1B-7F4B-9DC9-BE7B8B347749}" type="pres">
      <dgm:prSet presAssocID="{417EC146-CEB3-354F-BD4B-E898A4308082}" presName="parentText" presStyleLbl="node1" presStyleIdx="2" presStyleCnt="5">
        <dgm:presLayoutVars>
          <dgm:chMax val="1"/>
          <dgm:bulletEnabled val="1"/>
        </dgm:presLayoutVars>
      </dgm:prSet>
      <dgm:spPr/>
    </dgm:pt>
    <dgm:pt modelId="{F407C65A-F8B1-1042-A210-FFCA482D1413}" type="pres">
      <dgm:prSet presAssocID="{417EC146-CEB3-354F-BD4B-E898A4308082}" presName="descendantText" presStyleLbl="alignAccFollowNode1" presStyleIdx="2" presStyleCnt="5">
        <dgm:presLayoutVars>
          <dgm:bulletEnabled val="1"/>
        </dgm:presLayoutVars>
      </dgm:prSet>
      <dgm:spPr/>
    </dgm:pt>
    <dgm:pt modelId="{8906CA13-BBF3-4E40-A280-AA1E03EC96DC}" type="pres">
      <dgm:prSet presAssocID="{B09A380A-1240-7F4D-80C0-AD39D4ACC718}" presName="sp" presStyleCnt="0"/>
      <dgm:spPr/>
    </dgm:pt>
    <dgm:pt modelId="{EA7CF6B3-ABEC-894A-BC17-984436028DFB}" type="pres">
      <dgm:prSet presAssocID="{AE1703DA-C151-214C-A2B8-F8CB43FEE7B4}" presName="linNode" presStyleCnt="0"/>
      <dgm:spPr/>
    </dgm:pt>
    <dgm:pt modelId="{B25BF91D-BF7C-A448-906A-FCBB87589C87}" type="pres">
      <dgm:prSet presAssocID="{AE1703DA-C151-214C-A2B8-F8CB43FEE7B4}" presName="parentText" presStyleLbl="node1" presStyleIdx="3" presStyleCnt="5">
        <dgm:presLayoutVars>
          <dgm:chMax val="1"/>
          <dgm:bulletEnabled val="1"/>
        </dgm:presLayoutVars>
      </dgm:prSet>
      <dgm:spPr/>
    </dgm:pt>
    <dgm:pt modelId="{D0CC9A9B-BB2A-424E-99CB-4015758E0FB8}" type="pres">
      <dgm:prSet presAssocID="{AE1703DA-C151-214C-A2B8-F8CB43FEE7B4}" presName="descendantText" presStyleLbl="alignAccFollowNode1" presStyleIdx="3" presStyleCnt="5">
        <dgm:presLayoutVars>
          <dgm:bulletEnabled val="1"/>
        </dgm:presLayoutVars>
      </dgm:prSet>
      <dgm:spPr/>
    </dgm:pt>
    <dgm:pt modelId="{3143CFEE-CE30-BF40-8196-FD1EE6DBCBC9}" type="pres">
      <dgm:prSet presAssocID="{40A2EC64-D141-8943-BEED-6FE8F78B4EBC}" presName="sp" presStyleCnt="0"/>
      <dgm:spPr/>
    </dgm:pt>
    <dgm:pt modelId="{9C5EBF09-671E-6445-8D72-92F15385B052}" type="pres">
      <dgm:prSet presAssocID="{2B4660CD-EFDE-7946-9C4F-F2BAFB132F2A}" presName="linNode" presStyleCnt="0"/>
      <dgm:spPr/>
    </dgm:pt>
    <dgm:pt modelId="{F26F9A6E-F1A9-A345-9480-1572686FD31A}" type="pres">
      <dgm:prSet presAssocID="{2B4660CD-EFDE-7946-9C4F-F2BAFB132F2A}" presName="parentText" presStyleLbl="node1" presStyleIdx="4" presStyleCnt="5">
        <dgm:presLayoutVars>
          <dgm:chMax val="1"/>
          <dgm:bulletEnabled val="1"/>
        </dgm:presLayoutVars>
      </dgm:prSet>
      <dgm:spPr/>
    </dgm:pt>
    <dgm:pt modelId="{FD063297-A4FC-E64C-BE97-76E22119BF17}" type="pres">
      <dgm:prSet presAssocID="{2B4660CD-EFDE-7946-9C4F-F2BAFB132F2A}" presName="descendantText" presStyleLbl="alignAccFollowNode1" presStyleIdx="4" presStyleCnt="5">
        <dgm:presLayoutVars>
          <dgm:bulletEnabled val="1"/>
        </dgm:presLayoutVars>
      </dgm:prSet>
      <dgm:spPr/>
    </dgm:pt>
  </dgm:ptLst>
  <dgm:cxnLst>
    <dgm:cxn modelId="{AA8E8904-EE3B-064F-BBA6-2E64483BC57D}" srcId="{B367B93E-7631-E143-8105-AA82B80097BC}" destId="{EF5F0496-EDAA-C04A-BAD8-81256D5E055B}" srcOrd="0" destOrd="0" parTransId="{BBAC181D-74B7-A547-8DD8-3A6919FF9DA0}" sibTransId="{5009594C-170E-474C-8898-FE6B760C728D}"/>
    <dgm:cxn modelId="{5BCCE704-8EB4-4648-B3E7-BBA89AE05050}" type="presOf" srcId="{96E5FF3E-1458-2C4A-8159-30FFA3F216A7}" destId="{F407C65A-F8B1-1042-A210-FFCA482D1413}" srcOrd="0" destOrd="0" presId="urn:microsoft.com/office/officeart/2005/8/layout/vList5"/>
    <dgm:cxn modelId="{23DFA609-3DE4-4B43-A9C6-7CF101DEA904}" srcId="{F7796E8E-1C74-8F4D-9DF6-D915EA192450}" destId="{417EC146-CEB3-354F-BD4B-E898A4308082}" srcOrd="2" destOrd="0" parTransId="{A839DE6C-DFAE-F641-9C25-57808E0DE58F}" sibTransId="{B09A380A-1240-7F4D-80C0-AD39D4ACC718}"/>
    <dgm:cxn modelId="{BDBA611E-75F5-8F49-8007-241DF4FB229D}" type="presOf" srcId="{DC749465-ABD4-E049-B5FA-3185B77EB860}" destId="{FC589F6B-8316-E54F-A794-40DE041845B8}" srcOrd="0" destOrd="0" presId="urn:microsoft.com/office/officeart/2005/8/layout/vList5"/>
    <dgm:cxn modelId="{4F603733-D9DD-B240-929E-68FAEE2C956D}" srcId="{F7796E8E-1C74-8F4D-9DF6-D915EA192450}" destId="{B367B93E-7631-E143-8105-AA82B80097BC}" srcOrd="1" destOrd="0" parTransId="{A0315996-5DA1-2B4E-BED7-87533D510DC6}" sibTransId="{7B7E136D-D56A-084E-99D5-9803CCEBEF38}"/>
    <dgm:cxn modelId="{0D4D396C-FB4F-0845-A2F9-26D38E79A3F9}" srcId="{AE1703DA-C151-214C-A2B8-F8CB43FEE7B4}" destId="{CD203592-67D9-7848-B536-499480C18980}" srcOrd="0" destOrd="0" parTransId="{DA5E5A75-9068-E54C-9EEB-7028649F13A2}" sibTransId="{347DB7F6-9910-4840-87FA-75C37428B35D}"/>
    <dgm:cxn modelId="{6C43566E-21BE-B940-9EA6-2524AD81F564}" srcId="{417EC146-CEB3-354F-BD4B-E898A4308082}" destId="{96E5FF3E-1458-2C4A-8159-30FFA3F216A7}" srcOrd="0" destOrd="0" parTransId="{7C91FE75-A605-DF45-A0AB-876EF58421E7}" sibTransId="{CA71183E-A24A-0C4F-BF97-BDC4EE2E88E7}"/>
    <dgm:cxn modelId="{746D4D72-D787-694F-82E6-F71493D191D8}" type="presOf" srcId="{F7796E8E-1C74-8F4D-9DF6-D915EA192450}" destId="{5BB01E99-C65D-7446-9D9C-CEB2D1215DF7}" srcOrd="0" destOrd="0" presId="urn:microsoft.com/office/officeart/2005/8/layout/vList5"/>
    <dgm:cxn modelId="{D6958082-61D7-E54C-8FEE-0D72635CFD6D}" type="presOf" srcId="{2B4660CD-EFDE-7946-9C4F-F2BAFB132F2A}" destId="{F26F9A6E-F1A9-A345-9480-1572686FD31A}" srcOrd="0" destOrd="0" presId="urn:microsoft.com/office/officeart/2005/8/layout/vList5"/>
    <dgm:cxn modelId="{307FF489-1D34-504D-9CF8-8BE60525C144}" type="presOf" srcId="{CD203592-67D9-7848-B536-499480C18980}" destId="{D0CC9A9B-BB2A-424E-99CB-4015758E0FB8}" srcOrd="0" destOrd="0" presId="urn:microsoft.com/office/officeart/2005/8/layout/vList5"/>
    <dgm:cxn modelId="{1F1577A7-4657-534C-A74D-620E88B9789C}" srcId="{0D483776-E16D-4F4C-B7DA-7E6C6B2CC7D0}" destId="{DC749465-ABD4-E049-B5FA-3185B77EB860}" srcOrd="0" destOrd="0" parTransId="{9FC19EE2-2532-F34B-9000-4827C862A67C}" sibTransId="{998293C5-0205-E74C-9F2B-607C09B9DA80}"/>
    <dgm:cxn modelId="{BE85B4AD-975C-A741-885E-170EEE27B38B}" type="presOf" srcId="{B2B626AF-42C6-7A49-9A37-3020D48968F7}" destId="{FC589F6B-8316-E54F-A794-40DE041845B8}" srcOrd="0" destOrd="1" presId="urn:microsoft.com/office/officeart/2005/8/layout/vList5"/>
    <dgm:cxn modelId="{DA04DCAD-E7DC-AC43-BEA7-4B3B69024262}" type="presOf" srcId="{AE1703DA-C151-214C-A2B8-F8CB43FEE7B4}" destId="{B25BF91D-BF7C-A448-906A-FCBB87589C87}" srcOrd="0" destOrd="0" presId="urn:microsoft.com/office/officeart/2005/8/layout/vList5"/>
    <dgm:cxn modelId="{B9DAB6B4-BB13-8F44-96B6-73D3C590A840}" srcId="{2B4660CD-EFDE-7946-9C4F-F2BAFB132F2A}" destId="{661AF7D1-58FA-5749-BDBF-74C5B6D3EF21}" srcOrd="0" destOrd="0" parTransId="{FD5EC10D-C2A5-3848-AA24-66BD2320D33D}" sibTransId="{F0A532EC-B991-564F-A142-ECFCEAE1A68B}"/>
    <dgm:cxn modelId="{A36959B8-4632-8F48-BDBC-684B9416F6B7}" srcId="{F7796E8E-1C74-8F4D-9DF6-D915EA192450}" destId="{0D483776-E16D-4F4C-B7DA-7E6C6B2CC7D0}" srcOrd="0" destOrd="0" parTransId="{487985AF-3DFB-A543-885C-12884693AFBC}" sibTransId="{D1724CD9-6706-D94B-8DE3-AAD96D6962E1}"/>
    <dgm:cxn modelId="{7B759ABA-A754-6148-9365-296549A2A01B}" type="presOf" srcId="{0D483776-E16D-4F4C-B7DA-7E6C6B2CC7D0}" destId="{81776EA6-C4F4-0446-8D1B-EF79C6A13E24}" srcOrd="0" destOrd="0" presId="urn:microsoft.com/office/officeart/2005/8/layout/vList5"/>
    <dgm:cxn modelId="{91631BC4-F0B6-BF46-B40E-C47323C91C23}" type="presOf" srcId="{B367B93E-7631-E143-8105-AA82B80097BC}" destId="{3EF6C8B7-CCC0-4E49-BDAC-5E581D260608}" srcOrd="0" destOrd="0" presId="urn:microsoft.com/office/officeart/2005/8/layout/vList5"/>
    <dgm:cxn modelId="{D24C5ACE-7CCD-C84D-963F-9D05928758B6}" srcId="{F7796E8E-1C74-8F4D-9DF6-D915EA192450}" destId="{AE1703DA-C151-214C-A2B8-F8CB43FEE7B4}" srcOrd="3" destOrd="0" parTransId="{FC693C41-1401-9040-A388-5E1F66B29D7C}" sibTransId="{40A2EC64-D141-8943-BEED-6FE8F78B4EBC}"/>
    <dgm:cxn modelId="{ED553FE3-F5F1-3F46-A316-3EA1CB78C4E0}" type="presOf" srcId="{661AF7D1-58FA-5749-BDBF-74C5B6D3EF21}" destId="{FD063297-A4FC-E64C-BE97-76E22119BF17}" srcOrd="0" destOrd="0" presId="urn:microsoft.com/office/officeart/2005/8/layout/vList5"/>
    <dgm:cxn modelId="{CEB15CE5-0EE4-2D49-A33F-9AF7A9FE1B25}" srcId="{F7796E8E-1C74-8F4D-9DF6-D915EA192450}" destId="{2B4660CD-EFDE-7946-9C4F-F2BAFB132F2A}" srcOrd="4" destOrd="0" parTransId="{D19BBEA0-F53C-184F-8BD6-740CC757F734}" sibTransId="{2D26AB5A-8C17-E247-ABB5-FDD93DC7E044}"/>
    <dgm:cxn modelId="{BF0431EF-887E-F54E-AEFD-227134B628F5}" type="presOf" srcId="{417EC146-CEB3-354F-BD4B-E898A4308082}" destId="{CB0CE6C8-CF1B-7F4B-9DC9-BE7B8B347749}" srcOrd="0" destOrd="0" presId="urn:microsoft.com/office/officeart/2005/8/layout/vList5"/>
    <dgm:cxn modelId="{333037F0-EB8B-DC49-99DF-11F6AA657A56}" srcId="{0D483776-E16D-4F4C-B7DA-7E6C6B2CC7D0}" destId="{B2B626AF-42C6-7A49-9A37-3020D48968F7}" srcOrd="1" destOrd="0" parTransId="{BD80F1A2-6725-6045-BCE9-82BAC96D0A4E}" sibTransId="{79879F46-7C89-CC46-BDE1-666A5FA28C8F}"/>
    <dgm:cxn modelId="{FC18DFF9-99B7-E745-AA74-60B8BD1AACE4}" type="presOf" srcId="{EF5F0496-EDAA-C04A-BAD8-81256D5E055B}" destId="{7EAA4781-4D5C-B340-BBDB-8DE65A670B85}" srcOrd="0" destOrd="0" presId="urn:microsoft.com/office/officeart/2005/8/layout/vList5"/>
    <dgm:cxn modelId="{6736CF35-8778-E646-AEFF-98BD2B02A788}" type="presParOf" srcId="{5BB01E99-C65D-7446-9D9C-CEB2D1215DF7}" destId="{3C8B42A8-F8F0-724F-A148-340669908902}" srcOrd="0" destOrd="0" presId="urn:microsoft.com/office/officeart/2005/8/layout/vList5"/>
    <dgm:cxn modelId="{C4C44408-E49F-C444-96B3-C8DEDF3F547C}" type="presParOf" srcId="{3C8B42A8-F8F0-724F-A148-340669908902}" destId="{81776EA6-C4F4-0446-8D1B-EF79C6A13E24}" srcOrd="0" destOrd="0" presId="urn:microsoft.com/office/officeart/2005/8/layout/vList5"/>
    <dgm:cxn modelId="{8E2EB856-C6E2-0945-A3E9-8B2071E768F3}" type="presParOf" srcId="{3C8B42A8-F8F0-724F-A148-340669908902}" destId="{FC589F6B-8316-E54F-A794-40DE041845B8}" srcOrd="1" destOrd="0" presId="urn:microsoft.com/office/officeart/2005/8/layout/vList5"/>
    <dgm:cxn modelId="{A43A3721-D6AD-C74A-A2E5-BD05E6BA7A5F}" type="presParOf" srcId="{5BB01E99-C65D-7446-9D9C-CEB2D1215DF7}" destId="{DBED6293-43CB-D84B-A058-31DBBB3C04C1}" srcOrd="1" destOrd="0" presId="urn:microsoft.com/office/officeart/2005/8/layout/vList5"/>
    <dgm:cxn modelId="{F7D24FF2-C599-0047-AB99-6C43B5EAA5E0}" type="presParOf" srcId="{5BB01E99-C65D-7446-9D9C-CEB2D1215DF7}" destId="{5650152A-E30B-534A-B278-1A75FA50464F}" srcOrd="2" destOrd="0" presId="urn:microsoft.com/office/officeart/2005/8/layout/vList5"/>
    <dgm:cxn modelId="{CDD7FC8E-549C-9F49-8551-098CDA192D7E}" type="presParOf" srcId="{5650152A-E30B-534A-B278-1A75FA50464F}" destId="{3EF6C8B7-CCC0-4E49-BDAC-5E581D260608}" srcOrd="0" destOrd="0" presId="urn:microsoft.com/office/officeart/2005/8/layout/vList5"/>
    <dgm:cxn modelId="{9B9782B3-69AB-4E42-AFFB-702AC79A4C2C}" type="presParOf" srcId="{5650152A-E30B-534A-B278-1A75FA50464F}" destId="{7EAA4781-4D5C-B340-BBDB-8DE65A670B85}" srcOrd="1" destOrd="0" presId="urn:microsoft.com/office/officeart/2005/8/layout/vList5"/>
    <dgm:cxn modelId="{FE7239C3-9296-434F-8962-213C14F170B7}" type="presParOf" srcId="{5BB01E99-C65D-7446-9D9C-CEB2D1215DF7}" destId="{F4471F29-7461-324D-8CAE-F739561980D4}" srcOrd="3" destOrd="0" presId="urn:microsoft.com/office/officeart/2005/8/layout/vList5"/>
    <dgm:cxn modelId="{FC38FA1C-2A43-804E-8AE1-80677F7D2B76}" type="presParOf" srcId="{5BB01E99-C65D-7446-9D9C-CEB2D1215DF7}" destId="{2EC5D27D-908F-0049-BF5F-059D8557870A}" srcOrd="4" destOrd="0" presId="urn:microsoft.com/office/officeart/2005/8/layout/vList5"/>
    <dgm:cxn modelId="{64D3E175-CF76-2247-9F05-39C4989220E2}" type="presParOf" srcId="{2EC5D27D-908F-0049-BF5F-059D8557870A}" destId="{CB0CE6C8-CF1B-7F4B-9DC9-BE7B8B347749}" srcOrd="0" destOrd="0" presId="urn:microsoft.com/office/officeart/2005/8/layout/vList5"/>
    <dgm:cxn modelId="{1932F036-5F07-8A40-97CC-D4E35BF3350C}" type="presParOf" srcId="{2EC5D27D-908F-0049-BF5F-059D8557870A}" destId="{F407C65A-F8B1-1042-A210-FFCA482D1413}" srcOrd="1" destOrd="0" presId="urn:microsoft.com/office/officeart/2005/8/layout/vList5"/>
    <dgm:cxn modelId="{10D37025-D824-B448-95FC-510E020E4F22}" type="presParOf" srcId="{5BB01E99-C65D-7446-9D9C-CEB2D1215DF7}" destId="{8906CA13-BBF3-4E40-A280-AA1E03EC96DC}" srcOrd="5" destOrd="0" presId="urn:microsoft.com/office/officeart/2005/8/layout/vList5"/>
    <dgm:cxn modelId="{C8551D6C-5484-CB4C-B0DE-7278743812B6}" type="presParOf" srcId="{5BB01E99-C65D-7446-9D9C-CEB2D1215DF7}" destId="{EA7CF6B3-ABEC-894A-BC17-984436028DFB}" srcOrd="6" destOrd="0" presId="urn:microsoft.com/office/officeart/2005/8/layout/vList5"/>
    <dgm:cxn modelId="{0107CD24-2404-2549-B365-60F6BC6E2BDD}" type="presParOf" srcId="{EA7CF6B3-ABEC-894A-BC17-984436028DFB}" destId="{B25BF91D-BF7C-A448-906A-FCBB87589C87}" srcOrd="0" destOrd="0" presId="urn:microsoft.com/office/officeart/2005/8/layout/vList5"/>
    <dgm:cxn modelId="{6CA87237-D585-2B4C-9FC4-04093AC4DB77}" type="presParOf" srcId="{EA7CF6B3-ABEC-894A-BC17-984436028DFB}" destId="{D0CC9A9B-BB2A-424E-99CB-4015758E0FB8}" srcOrd="1" destOrd="0" presId="urn:microsoft.com/office/officeart/2005/8/layout/vList5"/>
    <dgm:cxn modelId="{051CD1EE-B429-4F4D-95FA-685F4CD20BBE}" type="presParOf" srcId="{5BB01E99-C65D-7446-9D9C-CEB2D1215DF7}" destId="{3143CFEE-CE30-BF40-8196-FD1EE6DBCBC9}" srcOrd="7" destOrd="0" presId="urn:microsoft.com/office/officeart/2005/8/layout/vList5"/>
    <dgm:cxn modelId="{A2649790-34DD-FE49-8C62-B4E363D85B99}" type="presParOf" srcId="{5BB01E99-C65D-7446-9D9C-CEB2D1215DF7}" destId="{9C5EBF09-671E-6445-8D72-92F15385B052}" srcOrd="8" destOrd="0" presId="urn:microsoft.com/office/officeart/2005/8/layout/vList5"/>
    <dgm:cxn modelId="{8F344EA6-8D57-8345-BA8B-697187BCD841}" type="presParOf" srcId="{9C5EBF09-671E-6445-8D72-92F15385B052}" destId="{F26F9A6E-F1A9-A345-9480-1572686FD31A}" srcOrd="0" destOrd="0" presId="urn:microsoft.com/office/officeart/2005/8/layout/vList5"/>
    <dgm:cxn modelId="{1C7A32AE-573C-524E-A8A0-AE77C8627C15}" type="presParOf" srcId="{9C5EBF09-671E-6445-8D72-92F15385B052}" destId="{FD063297-A4FC-E64C-BE97-76E22119BF1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D40C87-F03D-334F-9D89-4245CD8E73AF}" type="doc">
      <dgm:prSet loTypeId="urn:microsoft.com/office/officeart/2005/8/layout/process1" loCatId="" qsTypeId="urn:microsoft.com/office/officeart/2005/8/quickstyle/simple4" qsCatId="simple" csTypeId="urn:microsoft.com/office/officeart/2005/8/colors/accent1_3" csCatId="accent1" phldr="1"/>
      <dgm:spPr/>
    </dgm:pt>
    <dgm:pt modelId="{59FB1BDE-F053-C44F-B5B1-57321835160C}">
      <dgm:prSet phldrT="[Texto]"/>
      <dgm:spPr/>
      <dgm:t>
        <a:bodyPr/>
        <a:lstStyle/>
        <a:p>
          <a:r>
            <a:rPr lang="es-ES_tradnl"/>
            <a:t>Copiar los datos del la</a:t>
          </a:r>
          <a:r>
            <a:rPr lang="es-ES_tradnl" baseline="0"/>
            <a:t> memoria del host al device</a:t>
          </a:r>
          <a:endParaRPr lang="es-ES_tradnl"/>
        </a:p>
      </dgm:t>
    </dgm:pt>
    <dgm:pt modelId="{D44E4E69-DA15-B84E-BA28-A7A72F092C39}" type="parTrans" cxnId="{C8B49354-92E2-3B40-8780-D54E544A6161}">
      <dgm:prSet/>
      <dgm:spPr/>
      <dgm:t>
        <a:bodyPr/>
        <a:lstStyle/>
        <a:p>
          <a:endParaRPr lang="es-ES_tradnl"/>
        </a:p>
      </dgm:t>
    </dgm:pt>
    <dgm:pt modelId="{71AE5B91-A8DE-204D-BC6C-940560D2E07C}" type="sibTrans" cxnId="{C8B49354-92E2-3B40-8780-D54E544A6161}">
      <dgm:prSet/>
      <dgm:spPr/>
      <dgm:t>
        <a:bodyPr/>
        <a:lstStyle/>
        <a:p>
          <a:endParaRPr lang="es-ES_tradnl"/>
        </a:p>
      </dgm:t>
    </dgm:pt>
    <dgm:pt modelId="{4FA88530-56B6-5F4D-A0DB-13AC3ECCBCA1}">
      <dgm:prSet phldrT="[Texto]"/>
      <dgm:spPr/>
      <dgm:t>
        <a:bodyPr/>
        <a:lstStyle/>
        <a:p>
          <a:r>
            <a:rPr lang="es-ES_tradnl" dirty="0"/>
            <a:t>Invocar los</a:t>
          </a:r>
          <a:r>
            <a:rPr lang="es-ES_tradnl" baseline="0" dirty="0"/>
            <a:t> kernel para operar los datos </a:t>
          </a:r>
          <a:endParaRPr lang="es-ES_tradnl" dirty="0"/>
        </a:p>
      </dgm:t>
    </dgm:pt>
    <dgm:pt modelId="{11E9A3B8-1DAE-204B-B032-2E61B32EC544}" type="parTrans" cxnId="{99947200-6CC2-8745-8079-463C87D03A0B}">
      <dgm:prSet/>
      <dgm:spPr/>
      <dgm:t>
        <a:bodyPr/>
        <a:lstStyle/>
        <a:p>
          <a:endParaRPr lang="es-ES_tradnl"/>
        </a:p>
      </dgm:t>
    </dgm:pt>
    <dgm:pt modelId="{96ACC399-FAC1-944F-A341-BF067BEB773C}" type="sibTrans" cxnId="{99947200-6CC2-8745-8079-463C87D03A0B}">
      <dgm:prSet/>
      <dgm:spPr/>
      <dgm:t>
        <a:bodyPr/>
        <a:lstStyle/>
        <a:p>
          <a:endParaRPr lang="es-ES_tradnl"/>
        </a:p>
      </dgm:t>
    </dgm:pt>
    <dgm:pt modelId="{45DCF409-644C-7A41-9ED7-E14617E9F766}">
      <dgm:prSet phldrT="[Texto]"/>
      <dgm:spPr/>
      <dgm:t>
        <a:bodyPr/>
        <a:lstStyle/>
        <a:p>
          <a:r>
            <a:rPr lang="es-ES_tradnl"/>
            <a:t>Copiar los datos de</a:t>
          </a:r>
          <a:r>
            <a:rPr lang="es-ES_tradnl" baseline="0"/>
            <a:t> regreso del device al host</a:t>
          </a:r>
          <a:endParaRPr lang="es-ES_tradnl"/>
        </a:p>
      </dgm:t>
    </dgm:pt>
    <dgm:pt modelId="{895B7BC6-171E-0B4C-8B02-29B2919E6C79}" type="parTrans" cxnId="{0D8ACD7E-EC32-2D48-AB6B-75CFFBB05BD2}">
      <dgm:prSet/>
      <dgm:spPr/>
      <dgm:t>
        <a:bodyPr/>
        <a:lstStyle/>
        <a:p>
          <a:endParaRPr lang="es-ES_tradnl"/>
        </a:p>
      </dgm:t>
    </dgm:pt>
    <dgm:pt modelId="{3D50B04F-D9EE-4A43-A953-9CB4FA1EF19C}" type="sibTrans" cxnId="{0D8ACD7E-EC32-2D48-AB6B-75CFFBB05BD2}">
      <dgm:prSet/>
      <dgm:spPr/>
      <dgm:t>
        <a:bodyPr/>
        <a:lstStyle/>
        <a:p>
          <a:endParaRPr lang="es-ES_tradnl"/>
        </a:p>
      </dgm:t>
    </dgm:pt>
    <dgm:pt modelId="{D3F96DEB-0356-A046-B790-71D3E1B7AFC5}" type="pres">
      <dgm:prSet presAssocID="{D9D40C87-F03D-334F-9D89-4245CD8E73AF}" presName="Name0" presStyleCnt="0">
        <dgm:presLayoutVars>
          <dgm:dir/>
          <dgm:resizeHandles val="exact"/>
        </dgm:presLayoutVars>
      </dgm:prSet>
      <dgm:spPr/>
    </dgm:pt>
    <dgm:pt modelId="{B61BFC90-2976-384D-9BCA-D25C1B9192E7}" type="pres">
      <dgm:prSet presAssocID="{59FB1BDE-F053-C44F-B5B1-57321835160C}" presName="node" presStyleLbl="node1" presStyleIdx="0" presStyleCnt="3">
        <dgm:presLayoutVars>
          <dgm:bulletEnabled val="1"/>
        </dgm:presLayoutVars>
      </dgm:prSet>
      <dgm:spPr/>
    </dgm:pt>
    <dgm:pt modelId="{E8F27B7A-FC7C-044C-AB63-ADCA3019B355}" type="pres">
      <dgm:prSet presAssocID="{71AE5B91-A8DE-204D-BC6C-940560D2E07C}" presName="sibTrans" presStyleLbl="sibTrans2D1" presStyleIdx="0" presStyleCnt="2"/>
      <dgm:spPr/>
    </dgm:pt>
    <dgm:pt modelId="{FE9DCF6F-6483-0143-8332-B1A1648CEC52}" type="pres">
      <dgm:prSet presAssocID="{71AE5B91-A8DE-204D-BC6C-940560D2E07C}" presName="connectorText" presStyleLbl="sibTrans2D1" presStyleIdx="0" presStyleCnt="2"/>
      <dgm:spPr/>
    </dgm:pt>
    <dgm:pt modelId="{999CB48A-987A-B949-82DF-40BCE59D7BAF}" type="pres">
      <dgm:prSet presAssocID="{4FA88530-56B6-5F4D-A0DB-13AC3ECCBCA1}" presName="node" presStyleLbl="node1" presStyleIdx="1" presStyleCnt="3">
        <dgm:presLayoutVars>
          <dgm:bulletEnabled val="1"/>
        </dgm:presLayoutVars>
      </dgm:prSet>
      <dgm:spPr/>
    </dgm:pt>
    <dgm:pt modelId="{2BED890B-AB01-1E49-A815-22688D10CB72}" type="pres">
      <dgm:prSet presAssocID="{96ACC399-FAC1-944F-A341-BF067BEB773C}" presName="sibTrans" presStyleLbl="sibTrans2D1" presStyleIdx="1" presStyleCnt="2"/>
      <dgm:spPr/>
    </dgm:pt>
    <dgm:pt modelId="{76B849E5-7A36-D447-A15D-E79FD2A3AB22}" type="pres">
      <dgm:prSet presAssocID="{96ACC399-FAC1-944F-A341-BF067BEB773C}" presName="connectorText" presStyleLbl="sibTrans2D1" presStyleIdx="1" presStyleCnt="2"/>
      <dgm:spPr/>
    </dgm:pt>
    <dgm:pt modelId="{9ACE8959-7A30-504E-A487-9F444DE763D1}" type="pres">
      <dgm:prSet presAssocID="{45DCF409-644C-7A41-9ED7-E14617E9F766}" presName="node" presStyleLbl="node1" presStyleIdx="2" presStyleCnt="3">
        <dgm:presLayoutVars>
          <dgm:bulletEnabled val="1"/>
        </dgm:presLayoutVars>
      </dgm:prSet>
      <dgm:spPr/>
    </dgm:pt>
  </dgm:ptLst>
  <dgm:cxnLst>
    <dgm:cxn modelId="{99947200-6CC2-8745-8079-463C87D03A0B}" srcId="{D9D40C87-F03D-334F-9D89-4245CD8E73AF}" destId="{4FA88530-56B6-5F4D-A0DB-13AC3ECCBCA1}" srcOrd="1" destOrd="0" parTransId="{11E9A3B8-1DAE-204B-B032-2E61B32EC544}" sibTransId="{96ACC399-FAC1-944F-A341-BF067BEB773C}"/>
    <dgm:cxn modelId="{305D0C0C-F72D-5147-96D8-FD7D3065F17F}" type="presOf" srcId="{D9D40C87-F03D-334F-9D89-4245CD8E73AF}" destId="{D3F96DEB-0356-A046-B790-71D3E1B7AFC5}" srcOrd="0" destOrd="0" presId="urn:microsoft.com/office/officeart/2005/8/layout/process1"/>
    <dgm:cxn modelId="{EBB91B2E-E821-0247-9F65-1ECD3C31EE03}" type="presOf" srcId="{96ACC399-FAC1-944F-A341-BF067BEB773C}" destId="{2BED890B-AB01-1E49-A815-22688D10CB72}" srcOrd="0" destOrd="0" presId="urn:microsoft.com/office/officeart/2005/8/layout/process1"/>
    <dgm:cxn modelId="{D93EFE48-F2DE-F64E-A183-8C83E8663CEC}" type="presOf" srcId="{96ACC399-FAC1-944F-A341-BF067BEB773C}" destId="{76B849E5-7A36-D447-A15D-E79FD2A3AB22}" srcOrd="1" destOrd="0" presId="urn:microsoft.com/office/officeart/2005/8/layout/process1"/>
    <dgm:cxn modelId="{C8B49354-92E2-3B40-8780-D54E544A6161}" srcId="{D9D40C87-F03D-334F-9D89-4245CD8E73AF}" destId="{59FB1BDE-F053-C44F-B5B1-57321835160C}" srcOrd="0" destOrd="0" parTransId="{D44E4E69-DA15-B84E-BA28-A7A72F092C39}" sibTransId="{71AE5B91-A8DE-204D-BC6C-940560D2E07C}"/>
    <dgm:cxn modelId="{F27C4B5A-7C20-D54B-861B-047F419717BD}" type="presOf" srcId="{71AE5B91-A8DE-204D-BC6C-940560D2E07C}" destId="{E8F27B7A-FC7C-044C-AB63-ADCA3019B355}" srcOrd="0" destOrd="0" presId="urn:microsoft.com/office/officeart/2005/8/layout/process1"/>
    <dgm:cxn modelId="{17BB1772-E169-D64A-B770-251B4D3CE57C}" type="presOf" srcId="{71AE5B91-A8DE-204D-BC6C-940560D2E07C}" destId="{FE9DCF6F-6483-0143-8332-B1A1648CEC52}" srcOrd="1" destOrd="0" presId="urn:microsoft.com/office/officeart/2005/8/layout/process1"/>
    <dgm:cxn modelId="{0D8ACD7E-EC32-2D48-AB6B-75CFFBB05BD2}" srcId="{D9D40C87-F03D-334F-9D89-4245CD8E73AF}" destId="{45DCF409-644C-7A41-9ED7-E14617E9F766}" srcOrd="2" destOrd="0" parTransId="{895B7BC6-171E-0B4C-8B02-29B2919E6C79}" sibTransId="{3D50B04F-D9EE-4A43-A953-9CB4FA1EF19C}"/>
    <dgm:cxn modelId="{A4368696-083C-B440-BCEC-F0E37BA92AAA}" type="presOf" srcId="{59FB1BDE-F053-C44F-B5B1-57321835160C}" destId="{B61BFC90-2976-384D-9BCA-D25C1B9192E7}" srcOrd="0" destOrd="0" presId="urn:microsoft.com/office/officeart/2005/8/layout/process1"/>
    <dgm:cxn modelId="{E2D809C2-8A23-0A41-A050-12001AEA47A0}" type="presOf" srcId="{4FA88530-56B6-5F4D-A0DB-13AC3ECCBCA1}" destId="{999CB48A-987A-B949-82DF-40BCE59D7BAF}" srcOrd="0" destOrd="0" presId="urn:microsoft.com/office/officeart/2005/8/layout/process1"/>
    <dgm:cxn modelId="{0036FCE4-0FDE-F648-AF69-1B94F6A4D86F}" type="presOf" srcId="{45DCF409-644C-7A41-9ED7-E14617E9F766}" destId="{9ACE8959-7A30-504E-A487-9F444DE763D1}" srcOrd="0" destOrd="0" presId="urn:microsoft.com/office/officeart/2005/8/layout/process1"/>
    <dgm:cxn modelId="{FA6B06F5-B3EE-1845-B1A2-DD0D2E9008AF}" type="presParOf" srcId="{D3F96DEB-0356-A046-B790-71D3E1B7AFC5}" destId="{B61BFC90-2976-384D-9BCA-D25C1B9192E7}" srcOrd="0" destOrd="0" presId="urn:microsoft.com/office/officeart/2005/8/layout/process1"/>
    <dgm:cxn modelId="{07F59459-61D7-D049-BA87-418990BE5176}" type="presParOf" srcId="{D3F96DEB-0356-A046-B790-71D3E1B7AFC5}" destId="{E8F27B7A-FC7C-044C-AB63-ADCA3019B355}" srcOrd="1" destOrd="0" presId="urn:microsoft.com/office/officeart/2005/8/layout/process1"/>
    <dgm:cxn modelId="{DA553D1F-0F02-CF45-91A6-2136AB46C611}" type="presParOf" srcId="{E8F27B7A-FC7C-044C-AB63-ADCA3019B355}" destId="{FE9DCF6F-6483-0143-8332-B1A1648CEC52}" srcOrd="0" destOrd="0" presId="urn:microsoft.com/office/officeart/2005/8/layout/process1"/>
    <dgm:cxn modelId="{59FA6648-F4AA-4D4F-BA87-76EFFBDAE25A}" type="presParOf" srcId="{D3F96DEB-0356-A046-B790-71D3E1B7AFC5}" destId="{999CB48A-987A-B949-82DF-40BCE59D7BAF}" srcOrd="2" destOrd="0" presId="urn:microsoft.com/office/officeart/2005/8/layout/process1"/>
    <dgm:cxn modelId="{6E2E27CC-9157-F946-B908-94C25EB69BE2}" type="presParOf" srcId="{D3F96DEB-0356-A046-B790-71D3E1B7AFC5}" destId="{2BED890B-AB01-1E49-A815-22688D10CB72}" srcOrd="3" destOrd="0" presId="urn:microsoft.com/office/officeart/2005/8/layout/process1"/>
    <dgm:cxn modelId="{0E475F86-2D53-5D43-8A2A-343CBAE9D84F}" type="presParOf" srcId="{2BED890B-AB01-1E49-A815-22688D10CB72}" destId="{76B849E5-7A36-D447-A15D-E79FD2A3AB22}" srcOrd="0" destOrd="0" presId="urn:microsoft.com/office/officeart/2005/8/layout/process1"/>
    <dgm:cxn modelId="{B64D1E65-5765-2C49-9055-D3DF68E2BDBF}" type="presParOf" srcId="{D3F96DEB-0356-A046-B790-71D3E1B7AFC5}" destId="{9ACE8959-7A30-504E-A487-9F444DE763D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4B02C-EB35-9E4A-9345-421F6E20345B}">
      <dsp:nvSpPr>
        <dsp:cNvPr id="0" name=""/>
        <dsp:cNvSpPr/>
      </dsp:nvSpPr>
      <dsp:spPr>
        <a:xfrm>
          <a:off x="4621" y="172691"/>
          <a:ext cx="2020453" cy="1212272"/>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Lee matriz</a:t>
          </a:r>
        </a:p>
      </dsp:txBody>
      <dsp:txXfrm>
        <a:off x="40127" y="208197"/>
        <a:ext cx="1949441" cy="1141260"/>
      </dsp:txXfrm>
    </dsp:sp>
    <dsp:sp modelId="{66941958-64E6-E740-8924-D9E09ED1D9CF}">
      <dsp:nvSpPr>
        <dsp:cNvPr id="0" name=""/>
        <dsp:cNvSpPr/>
      </dsp:nvSpPr>
      <dsp:spPr>
        <a:xfrm>
          <a:off x="2227119" y="528291"/>
          <a:ext cx="428336" cy="501072"/>
        </a:xfrm>
        <a:prstGeom prst="rightArrow">
          <a:avLst>
            <a:gd name="adj1" fmla="val 60000"/>
            <a:gd name="adj2" fmla="val 50000"/>
          </a:avLst>
        </a:prstGeom>
        <a:gradFill rotWithShape="0">
          <a:gsLst>
            <a:gs pos="0">
              <a:schemeClr val="accent1">
                <a:shade val="90000"/>
                <a:hueOff val="0"/>
                <a:satOff val="0"/>
                <a:lumOff val="0"/>
                <a:alphaOff val="0"/>
                <a:lumMod val="110000"/>
                <a:satMod val="105000"/>
                <a:tint val="67000"/>
              </a:schemeClr>
            </a:gs>
            <a:gs pos="50000">
              <a:schemeClr val="accent1">
                <a:shade val="90000"/>
                <a:hueOff val="0"/>
                <a:satOff val="0"/>
                <a:lumOff val="0"/>
                <a:alphaOff val="0"/>
                <a:lumMod val="105000"/>
                <a:satMod val="103000"/>
                <a:tint val="73000"/>
              </a:schemeClr>
            </a:gs>
            <a:gs pos="100000">
              <a:schemeClr val="accent1">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2227119" y="628505"/>
        <a:ext cx="299835" cy="300644"/>
      </dsp:txXfrm>
    </dsp:sp>
    <dsp:sp modelId="{9C382516-D7A4-7541-8820-C588BF32A2EC}">
      <dsp:nvSpPr>
        <dsp:cNvPr id="0" name=""/>
        <dsp:cNvSpPr/>
      </dsp:nvSpPr>
      <dsp:spPr>
        <a:xfrm>
          <a:off x="2833255" y="172691"/>
          <a:ext cx="2020453" cy="1212272"/>
        </a:xfrm>
        <a:prstGeom prst="roundRect">
          <a:avLst>
            <a:gd name="adj" fmla="val 10000"/>
          </a:avLst>
        </a:prstGeom>
        <a:gradFill rotWithShape="0">
          <a:gsLst>
            <a:gs pos="0">
              <a:schemeClr val="accent1">
                <a:shade val="80000"/>
                <a:hueOff val="116428"/>
                <a:satOff val="-2085"/>
                <a:lumOff val="8862"/>
                <a:alphaOff val="0"/>
                <a:lumMod val="110000"/>
                <a:satMod val="105000"/>
                <a:tint val="67000"/>
              </a:schemeClr>
            </a:gs>
            <a:gs pos="50000">
              <a:schemeClr val="accent1">
                <a:shade val="80000"/>
                <a:hueOff val="116428"/>
                <a:satOff val="-2085"/>
                <a:lumOff val="8862"/>
                <a:alphaOff val="0"/>
                <a:lumMod val="105000"/>
                <a:satMod val="103000"/>
                <a:tint val="73000"/>
              </a:schemeClr>
            </a:gs>
            <a:gs pos="100000">
              <a:schemeClr val="accent1">
                <a:shade val="80000"/>
                <a:hueOff val="116428"/>
                <a:satOff val="-2085"/>
                <a:lumOff val="88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Creación de copia matriz</a:t>
          </a:r>
        </a:p>
      </dsp:txBody>
      <dsp:txXfrm>
        <a:off x="2868761" y="208197"/>
        <a:ext cx="1949441" cy="1141260"/>
      </dsp:txXfrm>
    </dsp:sp>
    <dsp:sp modelId="{08DD8B91-BBDD-864D-9AC4-9651BE3572D9}">
      <dsp:nvSpPr>
        <dsp:cNvPr id="0" name=""/>
        <dsp:cNvSpPr/>
      </dsp:nvSpPr>
      <dsp:spPr>
        <a:xfrm>
          <a:off x="5055754" y="528291"/>
          <a:ext cx="428336" cy="501072"/>
        </a:xfrm>
        <a:prstGeom prst="rightArrow">
          <a:avLst>
            <a:gd name="adj1" fmla="val 60000"/>
            <a:gd name="adj2" fmla="val 50000"/>
          </a:avLst>
        </a:prstGeom>
        <a:gradFill rotWithShape="0">
          <a:gsLst>
            <a:gs pos="0">
              <a:schemeClr val="accent1">
                <a:shade val="90000"/>
                <a:hueOff val="174613"/>
                <a:satOff val="-2991"/>
                <a:lumOff val="11980"/>
                <a:alphaOff val="0"/>
                <a:lumMod val="110000"/>
                <a:satMod val="105000"/>
                <a:tint val="67000"/>
              </a:schemeClr>
            </a:gs>
            <a:gs pos="50000">
              <a:schemeClr val="accent1">
                <a:shade val="90000"/>
                <a:hueOff val="174613"/>
                <a:satOff val="-2991"/>
                <a:lumOff val="11980"/>
                <a:alphaOff val="0"/>
                <a:lumMod val="105000"/>
                <a:satMod val="103000"/>
                <a:tint val="73000"/>
              </a:schemeClr>
            </a:gs>
            <a:gs pos="100000">
              <a:schemeClr val="accent1">
                <a:shade val="90000"/>
                <a:hueOff val="174613"/>
                <a:satOff val="-2991"/>
                <a:lumOff val="1198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5055754" y="628505"/>
        <a:ext cx="299835" cy="300644"/>
      </dsp:txXfrm>
    </dsp:sp>
    <dsp:sp modelId="{B94C10E5-14B2-C444-8AC9-D7244F22DA88}">
      <dsp:nvSpPr>
        <dsp:cNvPr id="0" name=""/>
        <dsp:cNvSpPr/>
      </dsp:nvSpPr>
      <dsp:spPr>
        <a:xfrm>
          <a:off x="5661890" y="172691"/>
          <a:ext cx="2020453" cy="1212272"/>
        </a:xfrm>
        <a:prstGeom prst="roundRect">
          <a:avLst>
            <a:gd name="adj" fmla="val 10000"/>
          </a:avLst>
        </a:prstGeom>
        <a:gradFill rotWithShape="0">
          <a:gsLst>
            <a:gs pos="0">
              <a:schemeClr val="accent1">
                <a:shade val="80000"/>
                <a:hueOff val="232855"/>
                <a:satOff val="-4171"/>
                <a:lumOff val="17723"/>
                <a:alphaOff val="0"/>
                <a:lumMod val="110000"/>
                <a:satMod val="105000"/>
                <a:tint val="67000"/>
              </a:schemeClr>
            </a:gs>
            <a:gs pos="50000">
              <a:schemeClr val="accent1">
                <a:shade val="80000"/>
                <a:hueOff val="232855"/>
                <a:satOff val="-4171"/>
                <a:lumOff val="17723"/>
                <a:alphaOff val="0"/>
                <a:lumMod val="105000"/>
                <a:satMod val="103000"/>
                <a:tint val="73000"/>
              </a:schemeClr>
            </a:gs>
            <a:gs pos="100000">
              <a:schemeClr val="accent1">
                <a:shade val="80000"/>
                <a:hueOff val="232855"/>
                <a:satOff val="-4171"/>
                <a:lumOff val="17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Jacobi</a:t>
          </a:r>
        </a:p>
      </dsp:txBody>
      <dsp:txXfrm>
        <a:off x="5697396" y="208197"/>
        <a:ext cx="1949441" cy="1141260"/>
      </dsp:txXfrm>
    </dsp:sp>
    <dsp:sp modelId="{D6C9767A-A912-0049-BE63-2C3093722F4C}">
      <dsp:nvSpPr>
        <dsp:cNvPr id="0" name=""/>
        <dsp:cNvSpPr/>
      </dsp:nvSpPr>
      <dsp:spPr>
        <a:xfrm>
          <a:off x="7884389" y="528291"/>
          <a:ext cx="428336" cy="501072"/>
        </a:xfrm>
        <a:prstGeom prst="rightArrow">
          <a:avLst>
            <a:gd name="adj1" fmla="val 60000"/>
            <a:gd name="adj2" fmla="val 50000"/>
          </a:avLst>
        </a:prstGeom>
        <a:gradFill rotWithShape="0">
          <a:gsLst>
            <a:gs pos="0">
              <a:schemeClr val="accent1">
                <a:shade val="90000"/>
                <a:hueOff val="349225"/>
                <a:satOff val="-5981"/>
                <a:lumOff val="23960"/>
                <a:alphaOff val="0"/>
                <a:lumMod val="110000"/>
                <a:satMod val="105000"/>
                <a:tint val="67000"/>
              </a:schemeClr>
            </a:gs>
            <a:gs pos="50000">
              <a:schemeClr val="accent1">
                <a:shade val="90000"/>
                <a:hueOff val="349225"/>
                <a:satOff val="-5981"/>
                <a:lumOff val="23960"/>
                <a:alphaOff val="0"/>
                <a:lumMod val="105000"/>
                <a:satMod val="103000"/>
                <a:tint val="73000"/>
              </a:schemeClr>
            </a:gs>
            <a:gs pos="100000">
              <a:schemeClr val="accent1">
                <a:shade val="90000"/>
                <a:hueOff val="349225"/>
                <a:satOff val="-5981"/>
                <a:lumOff val="2396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7884389" y="628505"/>
        <a:ext cx="299835" cy="300644"/>
      </dsp:txXfrm>
    </dsp:sp>
    <dsp:sp modelId="{71C763CE-E551-F347-AAB2-409F28AC7C1A}">
      <dsp:nvSpPr>
        <dsp:cNvPr id="0" name=""/>
        <dsp:cNvSpPr/>
      </dsp:nvSpPr>
      <dsp:spPr>
        <a:xfrm>
          <a:off x="8490525" y="172691"/>
          <a:ext cx="2020453" cy="1212272"/>
        </a:xfrm>
        <a:prstGeom prst="roundRect">
          <a:avLst>
            <a:gd name="adj" fmla="val 10000"/>
          </a:avLst>
        </a:prstGeom>
        <a:gradFill rotWithShape="0">
          <a:gsLst>
            <a:gs pos="0">
              <a:schemeClr val="accent1">
                <a:shade val="80000"/>
                <a:hueOff val="349283"/>
                <a:satOff val="-6256"/>
                <a:lumOff val="26585"/>
                <a:alphaOff val="0"/>
                <a:lumMod val="110000"/>
                <a:satMod val="105000"/>
                <a:tint val="67000"/>
              </a:schemeClr>
            </a:gs>
            <a:gs pos="50000">
              <a:schemeClr val="accent1">
                <a:shade val="80000"/>
                <a:hueOff val="349283"/>
                <a:satOff val="-6256"/>
                <a:lumOff val="26585"/>
                <a:alphaOff val="0"/>
                <a:lumMod val="105000"/>
                <a:satMod val="103000"/>
                <a:tint val="73000"/>
              </a:schemeClr>
            </a:gs>
            <a:gs pos="100000">
              <a:schemeClr val="accent1">
                <a:shade val="80000"/>
                <a:hueOff val="349283"/>
                <a:satOff val="-6256"/>
                <a:lumOff val="2658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Impresión de Eigenvalores y Eigenvectores</a:t>
          </a:r>
        </a:p>
      </dsp:txBody>
      <dsp:txXfrm>
        <a:off x="8526031" y="20819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9F6B-8316-E54F-A794-40DE041845B8}">
      <dsp:nvSpPr>
        <dsp:cNvPr id="0" name=""/>
        <dsp:cNvSpPr/>
      </dsp:nvSpPr>
      <dsp:spPr>
        <a:xfrm rot="5400000">
          <a:off x="6265595" y="-2666516"/>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pt" sz="1600" i="1" kern="1200" dirty="0" err="1"/>
            <a:t>max_elem</a:t>
          </a:r>
          <a:r>
            <a:rPr lang="pt" sz="1600" i="1" kern="1200" dirty="0"/>
            <a:t>(</a:t>
          </a:r>
          <a:r>
            <a:rPr lang="pt" sz="1600" i="1" kern="1200" dirty="0" err="1"/>
            <a:t>piv_elem,n,mat</a:t>
          </a:r>
          <a:r>
            <a:rPr lang="pt" sz="1600" i="1" kern="1200" dirty="0"/>
            <a:t>);</a:t>
          </a:r>
          <a:endParaRPr lang="es-MX" sz="1600" i="1" kern="1200" dirty="0"/>
        </a:p>
        <a:p>
          <a:pPr marL="171450" lvl="1" indent="-171450" algn="ctr" defTabSz="711200">
            <a:lnSpc>
              <a:spcPct val="90000"/>
            </a:lnSpc>
            <a:spcBef>
              <a:spcPct val="0"/>
            </a:spcBef>
            <a:spcAft>
              <a:spcPct val="15000"/>
            </a:spcAft>
            <a:buChar char="•"/>
          </a:pPr>
          <a:r>
            <a:rPr lang="es-MX" sz="1600" i="1" kern="1200" dirty="0"/>
            <a:t>new_T_mat(piv_elem[0],piv_elem[1],n,mat,T,mat_temp); </a:t>
          </a:r>
          <a:endParaRPr lang="es-MX" sz="1600" kern="1200" dirty="0"/>
        </a:p>
      </dsp:txBody>
      <dsp:txXfrm rot="-5400000">
        <a:off x="3507232" y="126914"/>
        <a:ext cx="6200012" cy="648217"/>
      </dsp:txXfrm>
    </dsp:sp>
    <dsp:sp modelId="{81776EA6-C4F4-0446-8D1B-EF79C6A13E24}">
      <dsp:nvSpPr>
        <dsp:cNvPr id="0" name=""/>
        <dsp:cNvSpPr/>
      </dsp:nvSpPr>
      <dsp:spPr>
        <a:xfrm>
          <a:off x="0" y="2053"/>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Crear matriz de Rotación</a:t>
          </a:r>
        </a:p>
      </dsp:txBody>
      <dsp:txXfrm>
        <a:off x="43834" y="45887"/>
        <a:ext cx="3419563" cy="810270"/>
      </dsp:txXfrm>
    </dsp:sp>
    <dsp:sp modelId="{7EAA4781-4D5C-B340-BBDB-8DE65A670B85}">
      <dsp:nvSpPr>
        <dsp:cNvPr id="0" name=""/>
        <dsp:cNvSpPr/>
      </dsp:nvSpPr>
      <dsp:spPr>
        <a:xfrm rot="5400000">
          <a:off x="6265595" y="-1723680"/>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n,eigvec,T,mat_temp</a:t>
          </a:r>
          <a:r>
            <a:rPr lang="es-ES" sz="1600" i="1" kern="1200" dirty="0"/>
            <a:t>);
</a:t>
          </a:r>
          <a:r>
            <a:rPr lang="es-ES" sz="1600" i="1" kern="1200" dirty="0" err="1"/>
            <a:t>copy_mat</a:t>
          </a:r>
          <a:r>
            <a:rPr lang="es-ES" sz="1600" i="1" kern="1200" dirty="0"/>
            <a:t>(</a:t>
          </a:r>
          <a:r>
            <a:rPr lang="es-ES" sz="1600" i="1" kern="1200" dirty="0" err="1"/>
            <a:t>n,mat_temp,eigvec</a:t>
          </a:r>
          <a:r>
            <a:rPr lang="es-ES" sz="1600" i="1" kern="1200" dirty="0"/>
            <a:t>);</a:t>
          </a:r>
        </a:p>
      </dsp:txBody>
      <dsp:txXfrm rot="-5400000">
        <a:off x="3507232" y="1069750"/>
        <a:ext cx="6200012" cy="648217"/>
      </dsp:txXfrm>
    </dsp:sp>
    <dsp:sp modelId="{3EF6C8B7-CCC0-4E49-BDAC-5E581D260608}">
      <dsp:nvSpPr>
        <dsp:cNvPr id="0" name=""/>
        <dsp:cNvSpPr/>
      </dsp:nvSpPr>
      <dsp:spPr>
        <a:xfrm>
          <a:off x="0" y="944889"/>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Multiplicación de Eigenvector</a:t>
          </a:r>
        </a:p>
      </dsp:txBody>
      <dsp:txXfrm>
        <a:off x="43834" y="988723"/>
        <a:ext cx="3419563" cy="810270"/>
      </dsp:txXfrm>
    </dsp:sp>
    <dsp:sp modelId="{F407C65A-F8B1-1042-A210-FFCA482D1413}">
      <dsp:nvSpPr>
        <dsp:cNvPr id="0" name=""/>
        <dsp:cNvSpPr/>
      </dsp:nvSpPr>
      <dsp:spPr>
        <a:xfrm rot="5400000">
          <a:off x="6265595" y="-780845"/>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mat_mult_tra</a:t>
          </a:r>
          <a:r>
            <a:rPr lang="es-ES" sz="1600" i="1" kern="1200" dirty="0"/>
            <a:t>(</a:t>
          </a:r>
          <a:r>
            <a:rPr lang="es-ES" sz="1600" i="1" kern="1200" dirty="0" err="1"/>
            <a:t>n,T,mat,mat_temp</a:t>
          </a:r>
          <a:r>
            <a:rPr lang="es-ES" sz="1600" i="1" kern="1200" dirty="0"/>
            <a:t>);</a:t>
          </a:r>
        </a:p>
      </dsp:txBody>
      <dsp:txXfrm rot="-5400000">
        <a:off x="3507232" y="2012585"/>
        <a:ext cx="6200012" cy="648217"/>
      </dsp:txXfrm>
    </dsp:sp>
    <dsp:sp modelId="{CB0CE6C8-CF1B-7F4B-9DC9-BE7B8B347749}">
      <dsp:nvSpPr>
        <dsp:cNvPr id="0" name=""/>
        <dsp:cNvSpPr/>
      </dsp:nvSpPr>
      <dsp:spPr>
        <a:xfrm>
          <a:off x="0" y="1887725"/>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Premultiplicación</a:t>
          </a:r>
          <a:r>
            <a:rPr lang="es-ES" sz="2500" kern="1200" dirty="0"/>
            <a:t> de matriz de rotaciones</a:t>
          </a:r>
        </a:p>
      </dsp:txBody>
      <dsp:txXfrm>
        <a:off x="43834" y="1931559"/>
        <a:ext cx="3419563" cy="810270"/>
      </dsp:txXfrm>
    </dsp:sp>
    <dsp:sp modelId="{D0CC9A9B-BB2A-424E-99CB-4015758E0FB8}">
      <dsp:nvSpPr>
        <dsp:cNvPr id="0" name=""/>
        <dsp:cNvSpPr/>
      </dsp:nvSpPr>
      <dsp:spPr>
        <a:xfrm rot="5400000">
          <a:off x="6265595" y="161990"/>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es-ES" sz="1600" i="1" kern="1200" dirty="0" err="1"/>
            <a:t>mat_mult</a:t>
          </a:r>
          <a:r>
            <a:rPr lang="es-ES" sz="1600" i="1" kern="1200" dirty="0"/>
            <a:t>(</a:t>
          </a:r>
          <a:r>
            <a:rPr lang="es-ES" sz="1600" i="1" kern="1200" dirty="0" err="1"/>
            <a:t>n,mat_temp,T,mat</a:t>
          </a:r>
          <a:r>
            <a:rPr lang="es-ES" sz="1600" i="1" kern="1200" dirty="0"/>
            <a:t>);</a:t>
          </a:r>
        </a:p>
      </dsp:txBody>
      <dsp:txXfrm rot="-5400000">
        <a:off x="3507232" y="2955421"/>
        <a:ext cx="6200012" cy="648217"/>
      </dsp:txXfrm>
    </dsp:sp>
    <dsp:sp modelId="{B25BF91D-BF7C-A448-906A-FCBB87589C87}">
      <dsp:nvSpPr>
        <dsp:cNvPr id="0" name=""/>
        <dsp:cNvSpPr/>
      </dsp:nvSpPr>
      <dsp:spPr>
        <a:xfrm>
          <a:off x="0" y="2830560"/>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err="1"/>
            <a:t>Postmultiplicación</a:t>
          </a:r>
          <a:r>
            <a:rPr lang="es-ES" sz="2500" kern="1200" dirty="0"/>
            <a:t> de matriz de rotaciones</a:t>
          </a:r>
        </a:p>
      </dsp:txBody>
      <dsp:txXfrm>
        <a:off x="43834" y="2874394"/>
        <a:ext cx="3419563" cy="810270"/>
      </dsp:txXfrm>
    </dsp:sp>
    <dsp:sp modelId="{FD063297-A4FC-E64C-BE97-76E22119BF17}">
      <dsp:nvSpPr>
        <dsp:cNvPr id="0" name=""/>
        <dsp:cNvSpPr/>
      </dsp:nvSpPr>
      <dsp:spPr>
        <a:xfrm rot="5400000">
          <a:off x="6265595" y="1104826"/>
          <a:ext cx="718351" cy="62350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a:lnSpc>
              <a:spcPct val="90000"/>
            </a:lnSpc>
            <a:spcBef>
              <a:spcPct val="0"/>
            </a:spcBef>
            <a:spcAft>
              <a:spcPct val="15000"/>
            </a:spcAft>
            <a:buChar char="•"/>
          </a:pPr>
          <a:r>
            <a:rPr lang="nn-NO" sz="1600" i="1" kern="1200" dirty="0" err="1"/>
            <a:t>eigval</a:t>
          </a:r>
          <a:r>
            <a:rPr lang="nn-NO" sz="1600" i="1" kern="1200" dirty="0"/>
            <a:t>[i]=mat[i*</a:t>
          </a:r>
          <a:r>
            <a:rPr lang="nn-NO" sz="1600" i="1" kern="1200" dirty="0" err="1"/>
            <a:t>n+i</a:t>
          </a:r>
          <a:r>
            <a:rPr lang="nn-NO" sz="1600" i="1" kern="1200" dirty="0"/>
            <a:t>];</a:t>
          </a:r>
          <a:endParaRPr lang="es-ES" sz="1600" i="1" kern="1200" dirty="0"/>
        </a:p>
      </dsp:txBody>
      <dsp:txXfrm rot="-5400000">
        <a:off x="3507232" y="3898257"/>
        <a:ext cx="6200012" cy="648217"/>
      </dsp:txXfrm>
    </dsp:sp>
    <dsp:sp modelId="{F26F9A6E-F1A9-A345-9480-1572686FD31A}">
      <dsp:nvSpPr>
        <dsp:cNvPr id="0" name=""/>
        <dsp:cNvSpPr/>
      </dsp:nvSpPr>
      <dsp:spPr>
        <a:xfrm>
          <a:off x="0" y="3773396"/>
          <a:ext cx="3507231" cy="8979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kern="1200" dirty="0"/>
            <a:t>Guardar eigenvalores</a:t>
          </a:r>
        </a:p>
      </dsp:txBody>
      <dsp:txXfrm>
        <a:off x="43834" y="3817230"/>
        <a:ext cx="3419563" cy="810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BFC90-2976-384D-9BCA-D25C1B9192E7}">
      <dsp:nvSpPr>
        <dsp:cNvPr id="0" name=""/>
        <dsp:cNvSpPr/>
      </dsp:nvSpPr>
      <dsp:spPr>
        <a:xfrm>
          <a:off x="5205" y="4099"/>
          <a:ext cx="1555896" cy="1152335"/>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a:t>Copiar los datos del la</a:t>
          </a:r>
          <a:r>
            <a:rPr lang="es-ES_tradnl" sz="1700" kern="1200" baseline="0"/>
            <a:t> memoria del host al device</a:t>
          </a:r>
          <a:endParaRPr lang="es-ES_tradnl" sz="1700" kern="1200"/>
        </a:p>
      </dsp:txBody>
      <dsp:txXfrm>
        <a:off x="38956" y="37850"/>
        <a:ext cx="1488394" cy="1084833"/>
      </dsp:txXfrm>
    </dsp:sp>
    <dsp:sp modelId="{E8F27B7A-FC7C-044C-AB63-ADCA3019B355}">
      <dsp:nvSpPr>
        <dsp:cNvPr id="0" name=""/>
        <dsp:cNvSpPr/>
      </dsp:nvSpPr>
      <dsp:spPr>
        <a:xfrm>
          <a:off x="1716691" y="387336"/>
          <a:ext cx="329850" cy="385862"/>
        </a:xfrm>
        <a:prstGeom prst="rightArrow">
          <a:avLst>
            <a:gd name="adj1" fmla="val 60000"/>
            <a:gd name="adj2" fmla="val 50000"/>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_tradnl" sz="1400" kern="1200"/>
        </a:p>
      </dsp:txBody>
      <dsp:txXfrm>
        <a:off x="1716691" y="464508"/>
        <a:ext cx="230895" cy="231518"/>
      </dsp:txXfrm>
    </dsp:sp>
    <dsp:sp modelId="{999CB48A-987A-B949-82DF-40BCE59D7BAF}">
      <dsp:nvSpPr>
        <dsp:cNvPr id="0" name=""/>
        <dsp:cNvSpPr/>
      </dsp:nvSpPr>
      <dsp:spPr>
        <a:xfrm>
          <a:off x="2183460" y="4099"/>
          <a:ext cx="1555896" cy="1152335"/>
        </a:xfrm>
        <a:prstGeom prst="roundRect">
          <a:avLst>
            <a:gd name="adj" fmla="val 10000"/>
          </a:avLst>
        </a:prstGeom>
        <a:gradFill rotWithShape="0">
          <a:gsLst>
            <a:gs pos="0">
              <a:schemeClr val="accent1">
                <a:shade val="80000"/>
                <a:hueOff val="174641"/>
                <a:satOff val="-3128"/>
                <a:lumOff val="13293"/>
                <a:alphaOff val="0"/>
                <a:satMod val="103000"/>
                <a:lumMod val="102000"/>
                <a:tint val="94000"/>
              </a:schemeClr>
            </a:gs>
            <a:gs pos="50000">
              <a:schemeClr val="accent1">
                <a:shade val="80000"/>
                <a:hueOff val="174641"/>
                <a:satOff val="-3128"/>
                <a:lumOff val="13293"/>
                <a:alphaOff val="0"/>
                <a:satMod val="110000"/>
                <a:lumMod val="100000"/>
                <a:shade val="100000"/>
              </a:schemeClr>
            </a:gs>
            <a:gs pos="100000">
              <a:schemeClr val="accent1">
                <a:shade val="80000"/>
                <a:hueOff val="174641"/>
                <a:satOff val="-3128"/>
                <a:lumOff val="132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dirty="0"/>
            <a:t>Invocar los</a:t>
          </a:r>
          <a:r>
            <a:rPr lang="es-ES_tradnl" sz="1700" kern="1200" baseline="0" dirty="0"/>
            <a:t> kernel para operar los datos </a:t>
          </a:r>
          <a:endParaRPr lang="es-ES_tradnl" sz="1700" kern="1200" dirty="0"/>
        </a:p>
      </dsp:txBody>
      <dsp:txXfrm>
        <a:off x="2217211" y="37850"/>
        <a:ext cx="1488394" cy="1084833"/>
      </dsp:txXfrm>
    </dsp:sp>
    <dsp:sp modelId="{2BED890B-AB01-1E49-A815-22688D10CB72}">
      <dsp:nvSpPr>
        <dsp:cNvPr id="0" name=""/>
        <dsp:cNvSpPr/>
      </dsp:nvSpPr>
      <dsp:spPr>
        <a:xfrm>
          <a:off x="3894946" y="387336"/>
          <a:ext cx="329850" cy="385862"/>
        </a:xfrm>
        <a:prstGeom prst="rightArrow">
          <a:avLst>
            <a:gd name="adj1" fmla="val 60000"/>
            <a:gd name="adj2" fmla="val 50000"/>
          </a:avLst>
        </a:prstGeom>
        <a:gradFill rotWithShape="0">
          <a:gsLst>
            <a:gs pos="0">
              <a:schemeClr val="accent1">
                <a:shade val="90000"/>
                <a:hueOff val="349225"/>
                <a:satOff val="-5981"/>
                <a:lumOff val="23960"/>
                <a:alphaOff val="0"/>
                <a:satMod val="103000"/>
                <a:lumMod val="102000"/>
                <a:tint val="94000"/>
              </a:schemeClr>
            </a:gs>
            <a:gs pos="50000">
              <a:schemeClr val="accent1">
                <a:shade val="90000"/>
                <a:hueOff val="349225"/>
                <a:satOff val="-5981"/>
                <a:lumOff val="23960"/>
                <a:alphaOff val="0"/>
                <a:satMod val="110000"/>
                <a:lumMod val="100000"/>
                <a:shade val="100000"/>
              </a:schemeClr>
            </a:gs>
            <a:gs pos="100000">
              <a:schemeClr val="accent1">
                <a:shade val="90000"/>
                <a:hueOff val="349225"/>
                <a:satOff val="-5981"/>
                <a:lumOff val="239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S_tradnl" sz="1400" kern="1200"/>
        </a:p>
      </dsp:txBody>
      <dsp:txXfrm>
        <a:off x="3894946" y="464508"/>
        <a:ext cx="230895" cy="231518"/>
      </dsp:txXfrm>
    </dsp:sp>
    <dsp:sp modelId="{9ACE8959-7A30-504E-A487-9F444DE763D1}">
      <dsp:nvSpPr>
        <dsp:cNvPr id="0" name=""/>
        <dsp:cNvSpPr/>
      </dsp:nvSpPr>
      <dsp:spPr>
        <a:xfrm>
          <a:off x="4361715" y="4099"/>
          <a:ext cx="1555896" cy="1152335"/>
        </a:xfrm>
        <a:prstGeom prst="roundRect">
          <a:avLst>
            <a:gd name="adj" fmla="val 10000"/>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_tradnl" sz="1700" kern="1200"/>
            <a:t>Copiar los datos de</a:t>
          </a:r>
          <a:r>
            <a:rPr lang="es-ES_tradnl" sz="1700" kern="1200" baseline="0"/>
            <a:t> regreso del device al host</a:t>
          </a:r>
          <a:endParaRPr lang="es-ES_tradnl" sz="1700" kern="1200"/>
        </a:p>
      </dsp:txBody>
      <dsp:txXfrm>
        <a:off x="4395466" y="37850"/>
        <a:ext cx="1488394" cy="1084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B08CD-9B3A-B94F-9574-A12FFE381EF2}" type="datetimeFigureOut">
              <a:rPr lang="es-MX" smtClean="0"/>
              <a:t>10/01/19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1ECD7-684A-294A-8C02-EE44FDAC00D4}" type="slidenum">
              <a:rPr lang="es-MX" smtClean="0"/>
              <a:t>‹Nº›</a:t>
            </a:fld>
            <a:endParaRPr lang="es-MX"/>
          </a:p>
        </p:txBody>
      </p:sp>
    </p:spTree>
    <p:extLst>
      <p:ext uri="{BB962C8B-B14F-4D97-AF65-F5344CB8AC3E}">
        <p14:creationId xmlns:p14="http://schemas.microsoft.com/office/powerpoint/2010/main" val="403685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a:solidFill>
                  <a:schemeClr val="tx1"/>
                </a:solidFill>
                <a:effectLst/>
                <a:latin typeface="+mn-lt"/>
                <a:ea typeface="+mn-ea"/>
                <a:cs typeface="+mn-cs"/>
              </a:rPr>
              <a:t>Sistema Operativo</a:t>
            </a:r>
          </a:p>
          <a:p>
            <a:r>
              <a:rPr lang="es-MX" sz="1200" kern="1200" dirty="0">
                <a:solidFill>
                  <a:schemeClr val="tx1"/>
                </a:solidFill>
                <a:effectLst/>
                <a:latin typeface="+mn-lt"/>
                <a:ea typeface="+mn-ea"/>
                <a:cs typeface="+mn-cs"/>
              </a:rPr>
              <a:t>CentOS Linux release 7.3.1611</a:t>
            </a:r>
          </a:p>
          <a:p>
            <a:r>
              <a:rPr lang="es-MX" sz="1200" kern="1200" dirty="0">
                <a:solidFill>
                  <a:schemeClr val="tx1"/>
                </a:solidFill>
                <a:effectLst/>
                <a:latin typeface="+mn-lt"/>
                <a:ea typeface="+mn-ea"/>
                <a:cs typeface="+mn-cs"/>
              </a:rPr>
              <a:t>Arquitectura</a:t>
            </a:r>
          </a:p>
          <a:p>
            <a:r>
              <a:rPr lang="es-MX" sz="1200" kern="1200" dirty="0">
                <a:solidFill>
                  <a:schemeClr val="tx1"/>
                </a:solidFill>
                <a:effectLst/>
                <a:latin typeface="+mn-lt"/>
                <a:ea typeface="+mn-ea"/>
                <a:cs typeface="+mn-cs"/>
              </a:rPr>
              <a:t>64 bits</a:t>
            </a:r>
          </a:p>
          <a:p>
            <a:r>
              <a:rPr lang="es-MX" sz="1200" kern="1200" dirty="0">
                <a:solidFill>
                  <a:schemeClr val="tx1"/>
                </a:solidFill>
                <a:effectLst/>
                <a:latin typeface="+mn-lt"/>
                <a:ea typeface="+mn-ea"/>
                <a:cs typeface="+mn-cs"/>
              </a:rPr>
              <a:t>Disco duro</a:t>
            </a:r>
          </a:p>
          <a:p>
            <a:r>
              <a:rPr lang="es-MX" sz="1200" kern="1200" dirty="0">
                <a:solidFill>
                  <a:schemeClr val="tx1"/>
                </a:solidFill>
                <a:effectLst/>
                <a:latin typeface="+mn-lt"/>
                <a:ea typeface="+mn-ea"/>
                <a:cs typeface="+mn-cs"/>
              </a:rPr>
              <a:t>1TB</a:t>
            </a:r>
          </a:p>
          <a:p>
            <a:r>
              <a:rPr lang="es-MX" sz="1200" kern="1200" dirty="0">
                <a:solidFill>
                  <a:schemeClr val="tx1"/>
                </a:solidFill>
                <a:effectLst/>
                <a:latin typeface="+mn-lt"/>
                <a:ea typeface="+mn-ea"/>
                <a:cs typeface="+mn-cs"/>
              </a:rPr>
              <a:t>Procesador</a:t>
            </a:r>
          </a:p>
          <a:p>
            <a:r>
              <a:rPr lang="en-US" sz="1200" kern="1200" dirty="0">
                <a:solidFill>
                  <a:schemeClr val="tx1"/>
                </a:solidFill>
                <a:effectLst/>
                <a:latin typeface="+mn-lt"/>
                <a:ea typeface="+mn-ea"/>
                <a:cs typeface="+mn-cs"/>
              </a:rPr>
              <a:t>Intel(R) Core(TM) i7-7700 @ 3.60GHz</a:t>
            </a:r>
            <a:endParaRPr lang="es-MX" sz="1200" kern="1200" dirty="0">
              <a:solidFill>
                <a:schemeClr val="tx1"/>
              </a:solidFill>
              <a:effectLst/>
              <a:latin typeface="+mn-lt"/>
              <a:ea typeface="+mn-ea"/>
              <a:cs typeface="+mn-cs"/>
            </a:endParaRPr>
          </a:p>
          <a:p>
            <a:r>
              <a:rPr lang="es-ES_tradnl" sz="1200" kern="1200" dirty="0">
                <a:solidFill>
                  <a:schemeClr val="tx1"/>
                </a:solidFill>
                <a:effectLst/>
                <a:latin typeface="+mn-lt"/>
                <a:ea typeface="+mn-ea"/>
                <a:cs typeface="+mn-cs"/>
              </a:rPr>
              <a:t>Tarjeta</a:t>
            </a:r>
            <a:r>
              <a:rPr lang="en-US" sz="1200" kern="1200" dirty="0">
                <a:solidFill>
                  <a:schemeClr val="tx1"/>
                </a:solidFill>
                <a:effectLst/>
                <a:latin typeface="+mn-lt"/>
                <a:ea typeface="+mn-ea"/>
                <a:cs typeface="+mn-cs"/>
              </a:rPr>
              <a:t> de video</a:t>
            </a:r>
            <a:endParaRPr lang="es-MX" sz="1200" kern="1200" dirty="0">
              <a:solidFill>
                <a:schemeClr val="tx1"/>
              </a:solidFill>
              <a:effectLst/>
              <a:latin typeface="+mn-lt"/>
              <a:ea typeface="+mn-ea"/>
              <a:cs typeface="+mn-cs"/>
            </a:endParaRPr>
          </a:p>
          <a:p>
            <a:r>
              <a:rPr lang="es-MX" sz="1200" kern="1200" dirty="0">
                <a:solidFill>
                  <a:schemeClr val="tx1"/>
                </a:solidFill>
                <a:effectLst/>
                <a:latin typeface="+mn-lt"/>
                <a:ea typeface="+mn-ea"/>
                <a:cs typeface="+mn-cs"/>
              </a:rPr>
              <a:t>Nvidia GeForce GTX 1060 6GB</a:t>
            </a:r>
          </a:p>
          <a:p>
            <a:r>
              <a:rPr lang="es-MX" sz="1200" kern="1200" dirty="0">
                <a:solidFill>
                  <a:schemeClr val="tx1"/>
                </a:solidFill>
                <a:effectLst/>
                <a:latin typeface="+mn-lt"/>
                <a:ea typeface="+mn-ea"/>
                <a:cs typeface="+mn-cs"/>
              </a:rPr>
              <a:t>Arquitectura de tarjeta de video</a:t>
            </a:r>
          </a:p>
          <a:p>
            <a:r>
              <a:rPr lang="es-MX" sz="1200" kern="1200" dirty="0">
                <a:solidFill>
                  <a:schemeClr val="tx1"/>
                </a:solidFill>
                <a:effectLst/>
                <a:latin typeface="+mn-lt"/>
                <a:ea typeface="+mn-ea"/>
                <a:cs typeface="+mn-cs"/>
              </a:rPr>
              <a:t>Pascal</a:t>
            </a:r>
          </a:p>
          <a:p>
            <a:r>
              <a:rPr lang="es-MX" sz="1200" kern="1200" dirty="0">
                <a:solidFill>
                  <a:schemeClr val="tx1"/>
                </a:solidFill>
                <a:effectLst/>
                <a:latin typeface="+mn-lt"/>
                <a:ea typeface="+mn-ea"/>
                <a:cs typeface="+mn-cs"/>
              </a:rPr>
              <a:t>Máximo de nucleos CUDA (threads) por bloque</a:t>
            </a:r>
          </a:p>
          <a:p>
            <a:r>
              <a:rPr lang="es-MX" sz="1200" kern="1200" dirty="0">
                <a:solidFill>
                  <a:schemeClr val="tx1"/>
                </a:solidFill>
                <a:effectLst/>
                <a:latin typeface="+mn-lt"/>
                <a:ea typeface="+mn-ea"/>
                <a:cs typeface="+mn-cs"/>
              </a:rPr>
              <a:t>1280</a:t>
            </a:r>
          </a:p>
          <a:p>
            <a:r>
              <a:rPr lang="es-MX" sz="1200" kern="1200" dirty="0">
                <a:solidFill>
                  <a:schemeClr val="tx1"/>
                </a:solidFill>
                <a:effectLst/>
                <a:latin typeface="+mn-lt"/>
                <a:ea typeface="+mn-ea"/>
                <a:cs typeface="+mn-cs"/>
              </a:rPr>
              <a:t>Memoria</a:t>
            </a:r>
          </a:p>
          <a:p>
            <a:r>
              <a:rPr lang="es-MX" sz="1200" kern="1200" dirty="0">
                <a:solidFill>
                  <a:schemeClr val="tx1"/>
                </a:solidFill>
                <a:effectLst/>
                <a:latin typeface="+mn-lt"/>
                <a:ea typeface="+mn-ea"/>
                <a:cs typeface="+mn-cs"/>
              </a:rPr>
              <a:t>6GB</a:t>
            </a:r>
          </a:p>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10</a:t>
            </a:fld>
            <a:endParaRPr lang="es-MX"/>
          </a:p>
        </p:txBody>
      </p:sp>
    </p:spTree>
    <p:extLst>
      <p:ext uri="{BB962C8B-B14F-4D97-AF65-F5344CB8AC3E}">
        <p14:creationId xmlns:p14="http://schemas.microsoft.com/office/powerpoint/2010/main" val="8470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11</a:t>
            </a:fld>
            <a:endParaRPr lang="es-MX"/>
          </a:p>
        </p:txBody>
      </p:sp>
    </p:spTree>
    <p:extLst>
      <p:ext uri="{BB962C8B-B14F-4D97-AF65-F5344CB8AC3E}">
        <p14:creationId xmlns:p14="http://schemas.microsoft.com/office/powerpoint/2010/main" val="196802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14</a:t>
            </a:fld>
            <a:endParaRPr lang="es-MX"/>
          </a:p>
        </p:txBody>
      </p:sp>
    </p:spTree>
    <p:extLst>
      <p:ext uri="{BB962C8B-B14F-4D97-AF65-F5344CB8AC3E}">
        <p14:creationId xmlns:p14="http://schemas.microsoft.com/office/powerpoint/2010/main" val="252090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21</a:t>
            </a:fld>
            <a:endParaRPr lang="es-MX"/>
          </a:p>
        </p:txBody>
      </p:sp>
    </p:spTree>
    <p:extLst>
      <p:ext uri="{BB962C8B-B14F-4D97-AF65-F5344CB8AC3E}">
        <p14:creationId xmlns:p14="http://schemas.microsoft.com/office/powerpoint/2010/main" val="347713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28</a:t>
            </a:fld>
            <a:endParaRPr lang="es-MX"/>
          </a:p>
        </p:txBody>
      </p:sp>
    </p:spTree>
    <p:extLst>
      <p:ext uri="{BB962C8B-B14F-4D97-AF65-F5344CB8AC3E}">
        <p14:creationId xmlns:p14="http://schemas.microsoft.com/office/powerpoint/2010/main" val="41981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29</a:t>
            </a:fld>
            <a:endParaRPr lang="es-MX"/>
          </a:p>
        </p:txBody>
      </p:sp>
    </p:spTree>
    <p:extLst>
      <p:ext uri="{BB962C8B-B14F-4D97-AF65-F5344CB8AC3E}">
        <p14:creationId xmlns:p14="http://schemas.microsoft.com/office/powerpoint/2010/main" val="366607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201ECD7-684A-294A-8C02-EE44FDAC00D4}" type="slidenum">
              <a:rPr lang="es-MX" smtClean="0"/>
              <a:t>30</a:t>
            </a:fld>
            <a:endParaRPr lang="es-MX"/>
          </a:p>
        </p:txBody>
      </p:sp>
    </p:spTree>
    <p:extLst>
      <p:ext uri="{BB962C8B-B14F-4D97-AF65-F5344CB8AC3E}">
        <p14:creationId xmlns:p14="http://schemas.microsoft.com/office/powerpoint/2010/main" val="235887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C785F-9B3E-384C-B34F-910122D46D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B3552C-B0B3-4A42-B464-61C6B4401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4797BBF-204B-584D-BD64-29A8DF73622D}"/>
              </a:ext>
            </a:extLst>
          </p:cNvPr>
          <p:cNvSpPr>
            <a:spLocks noGrp="1"/>
          </p:cNvSpPr>
          <p:nvPr>
            <p:ph type="dt" sz="half" idx="10"/>
          </p:nvPr>
        </p:nvSpPr>
        <p:spPr/>
        <p:txBody>
          <a:bodyPr/>
          <a:lstStyle/>
          <a:p>
            <a:fld id="{0455C01B-988F-F347-AEE6-5E8D6206B943}" type="datetime1">
              <a:rPr lang="es-MX" smtClean="0"/>
              <a:t>10/01/19</a:t>
            </a:fld>
            <a:endParaRPr lang="es-MX"/>
          </a:p>
        </p:txBody>
      </p:sp>
      <p:sp>
        <p:nvSpPr>
          <p:cNvPr id="5" name="Marcador de pie de página 4">
            <a:extLst>
              <a:ext uri="{FF2B5EF4-FFF2-40B4-BE49-F238E27FC236}">
                <a16:creationId xmlns:a16="http://schemas.microsoft.com/office/drawing/2014/main" id="{3D27BBC5-DFF3-FD46-8AFB-702C62ACFB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D828F9-EDEE-A148-A349-388DB56C9842}"/>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57843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F947F-5E08-624D-891C-7F6B935C491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87F8B0C-B777-7A4B-98D0-1F4A0239E96A}"/>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750647F-963E-3843-ABA8-51BF0E4EC5B3}"/>
              </a:ext>
            </a:extLst>
          </p:cNvPr>
          <p:cNvSpPr>
            <a:spLocks noGrp="1"/>
          </p:cNvSpPr>
          <p:nvPr>
            <p:ph type="dt" sz="half" idx="10"/>
          </p:nvPr>
        </p:nvSpPr>
        <p:spPr/>
        <p:txBody>
          <a:bodyPr/>
          <a:lstStyle/>
          <a:p>
            <a:fld id="{56392F78-969B-1849-ABDA-E6F111B60E8A}" type="datetime1">
              <a:rPr lang="es-MX" smtClean="0"/>
              <a:t>10/01/19</a:t>
            </a:fld>
            <a:endParaRPr lang="es-MX"/>
          </a:p>
        </p:txBody>
      </p:sp>
      <p:sp>
        <p:nvSpPr>
          <p:cNvPr id="5" name="Marcador de pie de página 4">
            <a:extLst>
              <a:ext uri="{FF2B5EF4-FFF2-40B4-BE49-F238E27FC236}">
                <a16:creationId xmlns:a16="http://schemas.microsoft.com/office/drawing/2014/main" id="{B6060819-6E7C-5E43-B989-4CAC62B574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04A4EF-93A6-8441-B8DF-E0F8176B922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81227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57B8C6E-3BF2-9A44-A971-4C960AE15F2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422F634-4604-1C4B-B653-372A381D6863}"/>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511310B2-3511-B44C-B69B-2F7BE0BBD757}"/>
              </a:ext>
            </a:extLst>
          </p:cNvPr>
          <p:cNvSpPr>
            <a:spLocks noGrp="1"/>
          </p:cNvSpPr>
          <p:nvPr>
            <p:ph type="dt" sz="half" idx="10"/>
          </p:nvPr>
        </p:nvSpPr>
        <p:spPr/>
        <p:txBody>
          <a:bodyPr/>
          <a:lstStyle/>
          <a:p>
            <a:fld id="{4DD45EB5-A177-1445-8643-459C0BE645CA}" type="datetime1">
              <a:rPr lang="es-MX" smtClean="0"/>
              <a:t>10/01/19</a:t>
            </a:fld>
            <a:endParaRPr lang="es-MX"/>
          </a:p>
        </p:txBody>
      </p:sp>
      <p:sp>
        <p:nvSpPr>
          <p:cNvPr id="5" name="Marcador de pie de página 4">
            <a:extLst>
              <a:ext uri="{FF2B5EF4-FFF2-40B4-BE49-F238E27FC236}">
                <a16:creationId xmlns:a16="http://schemas.microsoft.com/office/drawing/2014/main" id="{AD67C625-5EDA-6343-986F-2546384660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2E4F069-880C-3649-BDA6-D42CF861B21D}"/>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77471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B5D6D-178C-6B47-882C-2BDC2D4E4A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F1B74D9-6819-154E-91FD-980EEC277798}"/>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742B1318-3504-1C4B-9064-589C8AAFDA40}"/>
              </a:ext>
            </a:extLst>
          </p:cNvPr>
          <p:cNvSpPr>
            <a:spLocks noGrp="1"/>
          </p:cNvSpPr>
          <p:nvPr>
            <p:ph type="dt" sz="half" idx="10"/>
          </p:nvPr>
        </p:nvSpPr>
        <p:spPr/>
        <p:txBody>
          <a:bodyPr/>
          <a:lstStyle/>
          <a:p>
            <a:fld id="{6856FBA9-574C-904D-AA8A-93EB03FAE2B4}" type="datetime1">
              <a:rPr lang="es-MX" smtClean="0"/>
              <a:t>10/01/19</a:t>
            </a:fld>
            <a:endParaRPr lang="es-MX"/>
          </a:p>
        </p:txBody>
      </p:sp>
      <p:sp>
        <p:nvSpPr>
          <p:cNvPr id="5" name="Marcador de pie de página 4">
            <a:extLst>
              <a:ext uri="{FF2B5EF4-FFF2-40B4-BE49-F238E27FC236}">
                <a16:creationId xmlns:a16="http://schemas.microsoft.com/office/drawing/2014/main" id="{420EB672-3DDF-CB48-A06F-8A52CBFF04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370169-2E92-C84B-8DC2-00BD26972791}"/>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1224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D8085-8FAD-C24E-B0B6-69268C8DF2B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C27194B-BDFD-194A-86FC-C68A3F749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EA21DBD-4FB7-E447-A4D9-71605FF92D8A}"/>
              </a:ext>
            </a:extLst>
          </p:cNvPr>
          <p:cNvSpPr>
            <a:spLocks noGrp="1"/>
          </p:cNvSpPr>
          <p:nvPr>
            <p:ph type="dt" sz="half" idx="10"/>
          </p:nvPr>
        </p:nvSpPr>
        <p:spPr/>
        <p:txBody>
          <a:bodyPr/>
          <a:lstStyle/>
          <a:p>
            <a:fld id="{5CD5D5B6-419B-0C4D-9C6B-4312DB6E74F7}" type="datetime1">
              <a:rPr lang="es-MX" smtClean="0"/>
              <a:t>10/01/19</a:t>
            </a:fld>
            <a:endParaRPr lang="es-MX"/>
          </a:p>
        </p:txBody>
      </p:sp>
      <p:sp>
        <p:nvSpPr>
          <p:cNvPr id="5" name="Marcador de pie de página 4">
            <a:extLst>
              <a:ext uri="{FF2B5EF4-FFF2-40B4-BE49-F238E27FC236}">
                <a16:creationId xmlns:a16="http://schemas.microsoft.com/office/drawing/2014/main" id="{5B5DEB3B-4807-0E4B-8E14-9161BDA817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2BE2A6-A45B-F044-BF42-5F0428BB19EA}"/>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17204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DE1DD-2C92-954D-B34E-44EF292807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F81E64-9A89-C749-9555-A12A812AB573}"/>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72034472-038D-A042-AA00-D7A33DA5BA9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79E9CD62-7390-324B-98BF-A883A67F4237}"/>
              </a:ext>
            </a:extLst>
          </p:cNvPr>
          <p:cNvSpPr>
            <a:spLocks noGrp="1"/>
          </p:cNvSpPr>
          <p:nvPr>
            <p:ph type="dt" sz="half" idx="10"/>
          </p:nvPr>
        </p:nvSpPr>
        <p:spPr/>
        <p:txBody>
          <a:bodyPr/>
          <a:lstStyle/>
          <a:p>
            <a:fld id="{2DC7AFF1-7EB3-F845-8713-CCE9B260680A}" type="datetime1">
              <a:rPr lang="es-MX" smtClean="0"/>
              <a:t>10/01/19</a:t>
            </a:fld>
            <a:endParaRPr lang="es-MX"/>
          </a:p>
        </p:txBody>
      </p:sp>
      <p:sp>
        <p:nvSpPr>
          <p:cNvPr id="6" name="Marcador de pie de página 5">
            <a:extLst>
              <a:ext uri="{FF2B5EF4-FFF2-40B4-BE49-F238E27FC236}">
                <a16:creationId xmlns:a16="http://schemas.microsoft.com/office/drawing/2014/main" id="{EEED11EB-722D-224B-9E37-6B7905BA922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4D243A-F8C5-5749-93B2-68F68F516E4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29785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8DA3E-1025-1440-8013-EBC28FEB5A9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FED3D-928E-7248-88BF-E4A2EBB10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85497743-959D-DB45-BBBE-E30E64059F0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FC498DF9-6C8C-4646-B7EF-49F42D225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C0C57061-0C4E-E542-8542-75204BF56053}"/>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8C9DCDDA-2B7B-E643-BD4E-B6517FDF941F}"/>
              </a:ext>
            </a:extLst>
          </p:cNvPr>
          <p:cNvSpPr>
            <a:spLocks noGrp="1"/>
          </p:cNvSpPr>
          <p:nvPr>
            <p:ph type="dt" sz="half" idx="10"/>
          </p:nvPr>
        </p:nvSpPr>
        <p:spPr/>
        <p:txBody>
          <a:bodyPr/>
          <a:lstStyle/>
          <a:p>
            <a:fld id="{0FF4DE9F-8DB8-8344-A34D-EF0DE4FBB4E6}" type="datetime1">
              <a:rPr lang="es-MX" smtClean="0"/>
              <a:t>10/01/19</a:t>
            </a:fld>
            <a:endParaRPr lang="es-MX"/>
          </a:p>
        </p:txBody>
      </p:sp>
      <p:sp>
        <p:nvSpPr>
          <p:cNvPr id="8" name="Marcador de pie de página 7">
            <a:extLst>
              <a:ext uri="{FF2B5EF4-FFF2-40B4-BE49-F238E27FC236}">
                <a16:creationId xmlns:a16="http://schemas.microsoft.com/office/drawing/2014/main" id="{C59D0A00-3DB6-FD4A-90A5-10E83D61B98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6474DA-27C4-2848-9918-D64E404089DE}"/>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85346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D925E-B516-8A4E-A30E-0D218763A4B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8596B4D-08A1-3544-9C2B-2E637BC2FBAB}"/>
              </a:ext>
            </a:extLst>
          </p:cNvPr>
          <p:cNvSpPr>
            <a:spLocks noGrp="1"/>
          </p:cNvSpPr>
          <p:nvPr>
            <p:ph type="dt" sz="half" idx="10"/>
          </p:nvPr>
        </p:nvSpPr>
        <p:spPr/>
        <p:txBody>
          <a:bodyPr/>
          <a:lstStyle/>
          <a:p>
            <a:fld id="{96662F2A-BD53-AB45-8040-4999E502798D}" type="datetime1">
              <a:rPr lang="es-MX" smtClean="0"/>
              <a:t>10/01/19</a:t>
            </a:fld>
            <a:endParaRPr lang="es-MX"/>
          </a:p>
        </p:txBody>
      </p:sp>
      <p:sp>
        <p:nvSpPr>
          <p:cNvPr id="4" name="Marcador de pie de página 3">
            <a:extLst>
              <a:ext uri="{FF2B5EF4-FFF2-40B4-BE49-F238E27FC236}">
                <a16:creationId xmlns:a16="http://schemas.microsoft.com/office/drawing/2014/main" id="{9BD7CFFA-9827-FC4B-B904-47E758798F4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DF6AF6F-46DB-C949-9481-6D96E2BB66B0}"/>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108235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D4D669-937A-6D42-BF6D-2E52D82D1922}"/>
              </a:ext>
            </a:extLst>
          </p:cNvPr>
          <p:cNvSpPr>
            <a:spLocks noGrp="1"/>
          </p:cNvSpPr>
          <p:nvPr>
            <p:ph type="dt" sz="half" idx="10"/>
          </p:nvPr>
        </p:nvSpPr>
        <p:spPr/>
        <p:txBody>
          <a:bodyPr/>
          <a:lstStyle/>
          <a:p>
            <a:fld id="{DFAD9458-A807-724F-A8AA-9BDE66548F23}" type="datetime1">
              <a:rPr lang="es-MX" smtClean="0"/>
              <a:t>10/01/19</a:t>
            </a:fld>
            <a:endParaRPr lang="es-MX"/>
          </a:p>
        </p:txBody>
      </p:sp>
      <p:sp>
        <p:nvSpPr>
          <p:cNvPr id="3" name="Marcador de pie de página 2">
            <a:extLst>
              <a:ext uri="{FF2B5EF4-FFF2-40B4-BE49-F238E27FC236}">
                <a16:creationId xmlns:a16="http://schemas.microsoft.com/office/drawing/2014/main" id="{065FD8FD-7189-1D48-B2CA-26459D5766F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90221D4-2E28-EB47-8E4F-C5AF7DE1A716}"/>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324576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290B6-C2FB-DB4A-9F8F-B1C6E254BA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1D080F-70B0-1841-A09D-140AAFAD8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BD1124BF-342C-7349-939A-22556D7A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D339551F-E0DD-9B44-AC01-67C658E342EE}"/>
              </a:ext>
            </a:extLst>
          </p:cNvPr>
          <p:cNvSpPr>
            <a:spLocks noGrp="1"/>
          </p:cNvSpPr>
          <p:nvPr>
            <p:ph type="dt" sz="half" idx="10"/>
          </p:nvPr>
        </p:nvSpPr>
        <p:spPr/>
        <p:txBody>
          <a:bodyPr/>
          <a:lstStyle/>
          <a:p>
            <a:fld id="{7ADACC01-F657-2B42-9EF3-56539C7B1CEF}" type="datetime1">
              <a:rPr lang="es-MX" smtClean="0"/>
              <a:t>10/01/19</a:t>
            </a:fld>
            <a:endParaRPr lang="es-MX"/>
          </a:p>
        </p:txBody>
      </p:sp>
      <p:sp>
        <p:nvSpPr>
          <p:cNvPr id="6" name="Marcador de pie de página 5">
            <a:extLst>
              <a:ext uri="{FF2B5EF4-FFF2-40B4-BE49-F238E27FC236}">
                <a16:creationId xmlns:a16="http://schemas.microsoft.com/office/drawing/2014/main" id="{76D41F05-26D1-D847-AB14-F3E70DCB25B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8D1FFF-7443-CA49-BB18-26D03D253A6B}"/>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63794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309EA-3106-CE46-A174-00B1C0B6CC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C238731-D6FA-464C-A4F1-4533050C2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Marcador de texto 3">
            <a:extLst>
              <a:ext uri="{FF2B5EF4-FFF2-40B4-BE49-F238E27FC236}">
                <a16:creationId xmlns:a16="http://schemas.microsoft.com/office/drawing/2014/main" id="{3F6F873F-BE20-7A4C-BE39-4C9226165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4E963F96-929E-6042-89FD-3322E0165834}"/>
              </a:ext>
            </a:extLst>
          </p:cNvPr>
          <p:cNvSpPr>
            <a:spLocks noGrp="1"/>
          </p:cNvSpPr>
          <p:nvPr>
            <p:ph type="dt" sz="half" idx="10"/>
          </p:nvPr>
        </p:nvSpPr>
        <p:spPr/>
        <p:txBody>
          <a:bodyPr/>
          <a:lstStyle/>
          <a:p>
            <a:fld id="{634D54A2-DC0A-5B4B-A392-EF72BED2A0E4}" type="datetime1">
              <a:rPr lang="es-MX" smtClean="0"/>
              <a:t>10/01/19</a:t>
            </a:fld>
            <a:endParaRPr lang="es-MX"/>
          </a:p>
        </p:txBody>
      </p:sp>
      <p:sp>
        <p:nvSpPr>
          <p:cNvPr id="6" name="Marcador de pie de página 5">
            <a:extLst>
              <a:ext uri="{FF2B5EF4-FFF2-40B4-BE49-F238E27FC236}">
                <a16:creationId xmlns:a16="http://schemas.microsoft.com/office/drawing/2014/main" id="{9DB9C0CC-7285-C645-B610-681F8845030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FF978EAD-E0FF-254A-BE1F-BFC64308C229}"/>
              </a:ext>
            </a:extLst>
          </p:cNvPr>
          <p:cNvSpPr>
            <a:spLocks noGrp="1"/>
          </p:cNvSpPr>
          <p:nvPr>
            <p:ph type="sldNum" sz="quarter" idx="12"/>
          </p:nvPr>
        </p:nvSpPr>
        <p:spPr/>
        <p:txBody>
          <a:bodyPr/>
          <a:lstStyle/>
          <a:p>
            <a:fld id="{4B3B723F-4985-3548-A835-41696CC91E1B}" type="slidenum">
              <a:rPr lang="es-MX" smtClean="0"/>
              <a:t>‹Nº›</a:t>
            </a:fld>
            <a:endParaRPr lang="es-MX"/>
          </a:p>
        </p:txBody>
      </p:sp>
    </p:spTree>
    <p:extLst>
      <p:ext uri="{BB962C8B-B14F-4D97-AF65-F5344CB8AC3E}">
        <p14:creationId xmlns:p14="http://schemas.microsoft.com/office/powerpoint/2010/main" val="78828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AD470F-C17F-5F4C-A0D8-48551A0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EA0BFE-1A14-AE4B-AD56-6E437D9B4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FD87820-01C8-E244-8D74-8545A9FA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1A13F-F248-5340-8261-FF022BE9DC9E}" type="datetime1">
              <a:rPr lang="es-MX" smtClean="0"/>
              <a:t>10/01/19</a:t>
            </a:fld>
            <a:endParaRPr lang="es-MX"/>
          </a:p>
        </p:txBody>
      </p:sp>
      <p:sp>
        <p:nvSpPr>
          <p:cNvPr id="5" name="Marcador de pie de página 4">
            <a:extLst>
              <a:ext uri="{FF2B5EF4-FFF2-40B4-BE49-F238E27FC236}">
                <a16:creationId xmlns:a16="http://schemas.microsoft.com/office/drawing/2014/main" id="{63770DCC-CC08-5D46-9A87-5417BB3DC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3E347D9-9B74-7643-AC2A-7B5BC807C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B723F-4985-3548-A835-41696CC91E1B}" type="slidenum">
              <a:rPr lang="es-MX" smtClean="0"/>
              <a:t>‹Nº›</a:t>
            </a:fld>
            <a:endParaRPr lang="es-MX"/>
          </a:p>
        </p:txBody>
      </p:sp>
    </p:spTree>
    <p:extLst>
      <p:ext uri="{BB962C8B-B14F-4D97-AF65-F5344CB8AC3E}">
        <p14:creationId xmlns:p14="http://schemas.microsoft.com/office/powerpoint/2010/main" val="329572270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35AA4-0B21-EB4D-BA33-8DABA3F0BFAC}"/>
              </a:ext>
            </a:extLst>
          </p:cNvPr>
          <p:cNvSpPr>
            <a:spLocks noGrp="1"/>
          </p:cNvSpPr>
          <p:nvPr>
            <p:ph type="ctrTitle"/>
          </p:nvPr>
        </p:nvSpPr>
        <p:spPr>
          <a:xfrm>
            <a:off x="1524000" y="1848243"/>
            <a:ext cx="9144000" cy="1404258"/>
          </a:xfrm>
        </p:spPr>
        <p:txBody>
          <a:bodyPr>
            <a:normAutofit/>
          </a:bodyPr>
          <a:lstStyle/>
          <a:p>
            <a:r>
              <a:rPr lang="es-MX" sz="4400" b="1" dirty="0"/>
              <a:t>DIAGONALIZACIÓN DE LA MATRIZ DE KHON-SHAM CON TARJETAS GRÁFICAS</a:t>
            </a:r>
          </a:p>
        </p:txBody>
      </p:sp>
      <p:sp>
        <p:nvSpPr>
          <p:cNvPr id="3" name="Subtítulo 2">
            <a:extLst>
              <a:ext uri="{FF2B5EF4-FFF2-40B4-BE49-F238E27FC236}">
                <a16:creationId xmlns:a16="http://schemas.microsoft.com/office/drawing/2014/main" id="{979CA592-C659-DE45-968A-044C4D1FAE59}"/>
              </a:ext>
            </a:extLst>
          </p:cNvPr>
          <p:cNvSpPr>
            <a:spLocks noGrp="1"/>
          </p:cNvSpPr>
          <p:nvPr>
            <p:ph type="subTitle" idx="1"/>
          </p:nvPr>
        </p:nvSpPr>
        <p:spPr>
          <a:xfrm>
            <a:off x="1524000" y="3451393"/>
            <a:ext cx="9144000" cy="3071190"/>
          </a:xfrm>
        </p:spPr>
        <p:txBody>
          <a:bodyPr>
            <a:normAutofit fontScale="77500" lnSpcReduction="20000"/>
          </a:bodyPr>
          <a:lstStyle/>
          <a:p>
            <a:pPr>
              <a:lnSpc>
                <a:spcPct val="120000"/>
              </a:lnSpc>
              <a:spcBef>
                <a:spcPts val="0"/>
              </a:spcBef>
            </a:pPr>
            <a:r>
              <a:rPr lang="es-ES_tradnl" dirty="0"/>
              <a:t>QUE PARA OPTAR POR EL GRADO DE:</a:t>
            </a:r>
            <a:endParaRPr lang="es-MX" dirty="0"/>
          </a:p>
          <a:p>
            <a:pPr>
              <a:lnSpc>
                <a:spcPct val="120000"/>
              </a:lnSpc>
              <a:spcBef>
                <a:spcPts val="0"/>
              </a:spcBef>
            </a:pPr>
            <a:r>
              <a:rPr lang="es-ES_tradnl" dirty="0"/>
              <a:t> </a:t>
            </a:r>
            <a:endParaRPr lang="es-MX" dirty="0"/>
          </a:p>
          <a:p>
            <a:pPr>
              <a:lnSpc>
                <a:spcPct val="120000"/>
              </a:lnSpc>
              <a:spcBef>
                <a:spcPts val="0"/>
              </a:spcBef>
            </a:pPr>
            <a:r>
              <a:rPr lang="es-ES_tradnl" b="1" dirty="0"/>
              <a:t>ESPECIALISTA EN CÓMPUTO DE </a:t>
            </a:r>
            <a:endParaRPr lang="es-MX" dirty="0"/>
          </a:p>
          <a:p>
            <a:pPr>
              <a:lnSpc>
                <a:spcPct val="120000"/>
              </a:lnSpc>
              <a:spcBef>
                <a:spcPts val="0"/>
              </a:spcBef>
            </a:pPr>
            <a:r>
              <a:rPr lang="es-ES_tradnl" b="1" dirty="0"/>
              <a:t>ALTO RENDIMIENTO</a:t>
            </a:r>
            <a:endParaRPr lang="es-MX" dirty="0"/>
          </a:p>
          <a:p>
            <a:pPr>
              <a:lnSpc>
                <a:spcPct val="120000"/>
              </a:lnSpc>
              <a:spcBef>
                <a:spcPts val="0"/>
              </a:spcBef>
            </a:pPr>
            <a:r>
              <a:rPr lang="es-ES_tradnl" dirty="0"/>
              <a:t> </a:t>
            </a:r>
            <a:endParaRPr lang="es-MX" dirty="0"/>
          </a:p>
          <a:p>
            <a:pPr>
              <a:lnSpc>
                <a:spcPct val="120000"/>
              </a:lnSpc>
              <a:spcBef>
                <a:spcPts val="0"/>
              </a:spcBef>
            </a:pPr>
            <a:r>
              <a:rPr lang="es-ES_tradnl" dirty="0"/>
              <a:t>PRESENTA:</a:t>
            </a:r>
            <a:endParaRPr lang="es-MX" dirty="0"/>
          </a:p>
          <a:p>
            <a:pPr>
              <a:lnSpc>
                <a:spcPct val="120000"/>
              </a:lnSpc>
              <a:spcBef>
                <a:spcPts val="0"/>
              </a:spcBef>
            </a:pPr>
            <a:r>
              <a:rPr lang="es-ES_tradnl" b="1" dirty="0"/>
              <a:t>JOSÉ ANTONIO AYALA BARBOSA</a:t>
            </a:r>
            <a:endParaRPr lang="es-MX" dirty="0"/>
          </a:p>
          <a:p>
            <a:pPr>
              <a:lnSpc>
                <a:spcPct val="120000"/>
              </a:lnSpc>
              <a:spcBef>
                <a:spcPts val="0"/>
              </a:spcBef>
            </a:pPr>
            <a:endParaRPr lang="es-MX" dirty="0"/>
          </a:p>
          <a:p>
            <a:pPr>
              <a:lnSpc>
                <a:spcPct val="120000"/>
              </a:lnSpc>
              <a:spcBef>
                <a:spcPts val="0"/>
              </a:spcBef>
            </a:pPr>
            <a:r>
              <a:rPr lang="es-ES_tradnl" dirty="0"/>
              <a:t>TUTOR</a:t>
            </a:r>
            <a:endParaRPr lang="es-MX" dirty="0"/>
          </a:p>
          <a:p>
            <a:pPr>
              <a:lnSpc>
                <a:spcPct val="120000"/>
              </a:lnSpc>
              <a:spcBef>
                <a:spcPts val="0"/>
              </a:spcBef>
            </a:pPr>
            <a:r>
              <a:rPr lang="es-ES_tradnl" b="1" dirty="0"/>
              <a:t>DR. JOSÉ JESÚS CARLOS QUINTANAR SIERRA</a:t>
            </a:r>
            <a:endParaRPr lang="es-MX" dirty="0"/>
          </a:p>
        </p:txBody>
      </p:sp>
      <p:sp>
        <p:nvSpPr>
          <p:cNvPr id="4" name="Marcador de número de diapositiva 3">
            <a:extLst>
              <a:ext uri="{FF2B5EF4-FFF2-40B4-BE49-F238E27FC236}">
                <a16:creationId xmlns:a16="http://schemas.microsoft.com/office/drawing/2014/main" id="{83E540FD-F0D7-674E-AEC1-DBFDA9305BD2}"/>
              </a:ext>
            </a:extLst>
          </p:cNvPr>
          <p:cNvSpPr>
            <a:spLocks noGrp="1"/>
          </p:cNvSpPr>
          <p:nvPr>
            <p:ph type="sldNum" sz="quarter" idx="12"/>
          </p:nvPr>
        </p:nvSpPr>
        <p:spPr/>
        <p:txBody>
          <a:bodyPr/>
          <a:lstStyle/>
          <a:p>
            <a:fld id="{4B3B723F-4985-3548-A835-41696CC91E1B}" type="slidenum">
              <a:rPr lang="es-MX" smtClean="0"/>
              <a:t>1</a:t>
            </a:fld>
            <a:endParaRPr lang="es-MX"/>
          </a:p>
        </p:txBody>
      </p:sp>
      <p:sp>
        <p:nvSpPr>
          <p:cNvPr id="5" name="CuadroTexto 4">
            <a:extLst>
              <a:ext uri="{FF2B5EF4-FFF2-40B4-BE49-F238E27FC236}">
                <a16:creationId xmlns:a16="http://schemas.microsoft.com/office/drawing/2014/main" id="{790C7999-792E-9040-9398-C6F13F8FECE8}"/>
              </a:ext>
            </a:extLst>
          </p:cNvPr>
          <p:cNvSpPr txBox="1"/>
          <p:nvPr/>
        </p:nvSpPr>
        <p:spPr>
          <a:xfrm>
            <a:off x="4766149" y="1325023"/>
            <a:ext cx="2659702" cy="523220"/>
          </a:xfrm>
          <a:prstGeom prst="rect">
            <a:avLst/>
          </a:prstGeom>
          <a:noFill/>
        </p:spPr>
        <p:txBody>
          <a:bodyPr wrap="none" rtlCol="0">
            <a:spAutoFit/>
          </a:bodyPr>
          <a:lstStyle/>
          <a:p>
            <a:pPr algn="ctr"/>
            <a:r>
              <a:rPr lang="es-ES_tradnl" sz="2800" dirty="0"/>
              <a:t>PROYECTO FINAL</a:t>
            </a:r>
            <a:endParaRPr lang="es-MX" sz="2800" dirty="0"/>
          </a:p>
        </p:txBody>
      </p:sp>
      <p:sp>
        <p:nvSpPr>
          <p:cNvPr id="6" name="CuadroTexto 5">
            <a:extLst>
              <a:ext uri="{FF2B5EF4-FFF2-40B4-BE49-F238E27FC236}">
                <a16:creationId xmlns:a16="http://schemas.microsoft.com/office/drawing/2014/main" id="{DFFC587D-0F80-6445-8198-ED0814592AE9}"/>
              </a:ext>
            </a:extLst>
          </p:cNvPr>
          <p:cNvSpPr txBox="1"/>
          <p:nvPr/>
        </p:nvSpPr>
        <p:spPr>
          <a:xfrm>
            <a:off x="1523999" y="153857"/>
            <a:ext cx="9143999" cy="984885"/>
          </a:xfrm>
          <a:prstGeom prst="rect">
            <a:avLst/>
          </a:prstGeom>
          <a:noFill/>
        </p:spPr>
        <p:txBody>
          <a:bodyPr wrap="square" rtlCol="0">
            <a:spAutoFit/>
          </a:bodyPr>
          <a:lstStyle/>
          <a:p>
            <a:pPr algn="ctr"/>
            <a:r>
              <a:rPr lang="es-ES_tradnl" sz="2900" dirty="0"/>
              <a:t>UNIVERSIDAD NACIONAL AUTÓNOMA DE MÉXICO</a:t>
            </a:r>
            <a:endParaRPr lang="es-MX" sz="2900" dirty="0"/>
          </a:p>
          <a:p>
            <a:pPr algn="ctr"/>
            <a:r>
              <a:rPr lang="es-ES_tradnl" sz="2900" dirty="0"/>
              <a:t>POSGRADO EN CIENCIA E INGENIERÍA DE LA COMPUTACIÓN</a:t>
            </a:r>
            <a:endParaRPr lang="es-MX" sz="2900" dirty="0"/>
          </a:p>
        </p:txBody>
      </p:sp>
    </p:spTree>
    <p:extLst>
      <p:ext uri="{BB962C8B-B14F-4D97-AF65-F5344CB8AC3E}">
        <p14:creationId xmlns:p14="http://schemas.microsoft.com/office/powerpoint/2010/main" val="154202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690688"/>
            <a:ext cx="10515600" cy="4486275"/>
          </a:xfrm>
        </p:spPr>
        <p:txBody>
          <a:bodyPr/>
          <a:lstStyle/>
          <a:p>
            <a:r>
              <a:rPr lang="es-MX" dirty="0"/>
              <a:t>Caracteristicas del equipo:</a:t>
            </a:r>
          </a:p>
          <a:p>
            <a:endParaRPr lang="es-MX" dirty="0"/>
          </a:p>
          <a:p>
            <a:endParaRPr lang="es-MX" dirty="0"/>
          </a:p>
        </p:txBody>
      </p:sp>
      <p:sp>
        <p:nvSpPr>
          <p:cNvPr id="5" name="Marcador de número de diapositiva 4">
            <a:extLst>
              <a:ext uri="{FF2B5EF4-FFF2-40B4-BE49-F238E27FC236}">
                <a16:creationId xmlns:a16="http://schemas.microsoft.com/office/drawing/2014/main" id="{25859135-F70D-EE46-B264-E16EC15AC6E3}"/>
              </a:ext>
            </a:extLst>
          </p:cNvPr>
          <p:cNvSpPr>
            <a:spLocks noGrp="1"/>
          </p:cNvSpPr>
          <p:nvPr>
            <p:ph type="sldNum" sz="quarter" idx="12"/>
          </p:nvPr>
        </p:nvSpPr>
        <p:spPr/>
        <p:txBody>
          <a:bodyPr/>
          <a:lstStyle/>
          <a:p>
            <a:fld id="{4B3B723F-4985-3548-A835-41696CC91E1B}" type="slidenum">
              <a:rPr lang="es-MX" smtClean="0"/>
              <a:t>10</a:t>
            </a:fld>
            <a:endParaRPr lang="es-MX"/>
          </a:p>
        </p:txBody>
      </p:sp>
      <p:graphicFrame>
        <p:nvGraphicFramePr>
          <p:cNvPr id="4" name="Tabla 3">
            <a:extLst>
              <a:ext uri="{FF2B5EF4-FFF2-40B4-BE49-F238E27FC236}">
                <a16:creationId xmlns:a16="http://schemas.microsoft.com/office/drawing/2014/main" id="{B5735ADF-F554-7B40-95F6-874684C2DDC8}"/>
              </a:ext>
            </a:extLst>
          </p:cNvPr>
          <p:cNvGraphicFramePr>
            <a:graphicFrameLocks noGrp="1"/>
          </p:cNvGraphicFramePr>
          <p:nvPr>
            <p:extLst>
              <p:ext uri="{D42A27DB-BD31-4B8C-83A1-F6EECF244321}">
                <p14:modId xmlns:p14="http://schemas.microsoft.com/office/powerpoint/2010/main" val="4058603998"/>
              </p:ext>
            </p:extLst>
          </p:nvPr>
        </p:nvGraphicFramePr>
        <p:xfrm>
          <a:off x="2483309" y="2399400"/>
          <a:ext cx="6028514" cy="3033928"/>
        </p:xfrm>
        <a:graphic>
          <a:graphicData uri="http://schemas.openxmlformats.org/drawingml/2006/table">
            <a:tbl>
              <a:tblPr firstRow="1" firstCol="1" bandRow="1">
                <a:tableStyleId>{D7AC3CCA-C797-4891-BE02-D94E43425B78}</a:tableStyleId>
              </a:tblPr>
              <a:tblGrid>
                <a:gridCol w="2867624">
                  <a:extLst>
                    <a:ext uri="{9D8B030D-6E8A-4147-A177-3AD203B41FA5}">
                      <a16:colId xmlns:a16="http://schemas.microsoft.com/office/drawing/2014/main" val="171100791"/>
                    </a:ext>
                  </a:extLst>
                </a:gridCol>
                <a:gridCol w="3160890">
                  <a:extLst>
                    <a:ext uri="{9D8B030D-6E8A-4147-A177-3AD203B41FA5}">
                      <a16:colId xmlns:a16="http://schemas.microsoft.com/office/drawing/2014/main" val="2062696345"/>
                    </a:ext>
                  </a:extLst>
                </a:gridCol>
              </a:tblGrid>
              <a:tr h="294081">
                <a:tc>
                  <a:txBody>
                    <a:bodyPr/>
                    <a:lstStyle/>
                    <a:p>
                      <a:pPr algn="just">
                        <a:spcAft>
                          <a:spcPts val="0"/>
                        </a:spcAft>
                      </a:pPr>
                      <a:r>
                        <a:rPr lang="es-MX" sz="1600">
                          <a:effectLst/>
                        </a:rPr>
                        <a:t>Sistema Operativo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CentOS Linux release 7.3.1611</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2501000"/>
                  </a:ext>
                </a:extLst>
              </a:tr>
              <a:tr h="294081">
                <a:tc>
                  <a:txBody>
                    <a:bodyPr/>
                    <a:lstStyle/>
                    <a:p>
                      <a:pPr marL="449580" algn="just">
                        <a:spcAft>
                          <a:spcPts val="0"/>
                        </a:spcAft>
                      </a:pPr>
                      <a:r>
                        <a:rPr lang="es-MX" sz="1600">
                          <a:effectLst/>
                        </a:rPr>
                        <a:t>Arquitectura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64 bits</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5700692"/>
                  </a:ext>
                </a:extLst>
              </a:tr>
              <a:tr h="294081">
                <a:tc>
                  <a:txBody>
                    <a:bodyPr/>
                    <a:lstStyle/>
                    <a:p>
                      <a:pPr algn="just">
                        <a:spcAft>
                          <a:spcPts val="0"/>
                        </a:spcAft>
                      </a:pPr>
                      <a:r>
                        <a:rPr lang="es-MX" sz="1600">
                          <a:effectLst/>
                        </a:rPr>
                        <a:t>Disco duro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1TB</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8553338"/>
                  </a:ext>
                </a:extLst>
              </a:tr>
              <a:tr h="294081">
                <a:tc>
                  <a:txBody>
                    <a:bodyPr/>
                    <a:lstStyle/>
                    <a:p>
                      <a:pPr algn="just">
                        <a:spcAft>
                          <a:spcPts val="0"/>
                        </a:spcAft>
                      </a:pPr>
                      <a:r>
                        <a:rPr lang="es-MX" sz="1600">
                          <a:effectLst/>
                        </a:rPr>
                        <a:t>Procesador</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n-US" sz="1600">
                          <a:effectLst/>
                        </a:rPr>
                        <a:t>Intel(R) Core(TM) i7-7700 @ 3.60GHz</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20778"/>
                  </a:ext>
                </a:extLst>
              </a:tr>
              <a:tr h="294081">
                <a:tc>
                  <a:txBody>
                    <a:bodyPr/>
                    <a:lstStyle/>
                    <a:p>
                      <a:pPr algn="just">
                        <a:spcAft>
                          <a:spcPts val="0"/>
                        </a:spcAft>
                      </a:pPr>
                      <a:r>
                        <a:rPr lang="es-ES_tradnl" sz="1600">
                          <a:effectLst/>
                        </a:rPr>
                        <a:t>Tarjeta</a:t>
                      </a:r>
                      <a:r>
                        <a:rPr lang="en-US" sz="1600">
                          <a:effectLst/>
                        </a:rPr>
                        <a:t>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dirty="0">
                          <a:effectLst/>
                        </a:rPr>
                        <a:t>Nvidia </a:t>
                      </a:r>
                      <a:r>
                        <a:rPr lang="es-MX" sz="1600" b="1" dirty="0">
                          <a:effectLst/>
                        </a:rPr>
                        <a:t>GeForce</a:t>
                      </a:r>
                      <a:r>
                        <a:rPr lang="es-MX" sz="1600" dirty="0">
                          <a:effectLst/>
                        </a:rPr>
                        <a:t> GTX 1060 6GB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3509461"/>
                  </a:ext>
                </a:extLst>
              </a:tr>
              <a:tr h="294081">
                <a:tc>
                  <a:txBody>
                    <a:bodyPr/>
                    <a:lstStyle/>
                    <a:p>
                      <a:pPr marL="449580" algn="just">
                        <a:spcAft>
                          <a:spcPts val="0"/>
                        </a:spcAft>
                      </a:pPr>
                      <a:r>
                        <a:rPr lang="es-MX" sz="1600">
                          <a:effectLst/>
                        </a:rPr>
                        <a:t>Arquitectura de tarjeta de video</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Pascal</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01123763"/>
                  </a:ext>
                </a:extLst>
              </a:tr>
              <a:tr h="588163">
                <a:tc>
                  <a:txBody>
                    <a:bodyPr/>
                    <a:lstStyle/>
                    <a:p>
                      <a:pPr marL="449580" algn="just">
                        <a:spcAft>
                          <a:spcPts val="0"/>
                        </a:spcAft>
                      </a:pPr>
                      <a:r>
                        <a:rPr lang="es-MX" sz="1600">
                          <a:effectLst/>
                        </a:rPr>
                        <a:t>Máximo de nucleos CUDA (threads) por bloque</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a:effectLst/>
                        </a:rPr>
                        <a:t>1280</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034485"/>
                  </a:ext>
                </a:extLst>
              </a:tr>
              <a:tr h="294081">
                <a:tc>
                  <a:txBody>
                    <a:bodyPr/>
                    <a:lstStyle/>
                    <a:p>
                      <a:pPr marL="449580" algn="just">
                        <a:spcAft>
                          <a:spcPts val="0"/>
                        </a:spcAft>
                      </a:pPr>
                      <a:r>
                        <a:rPr lang="es-MX" sz="1600">
                          <a:effectLst/>
                        </a:rPr>
                        <a:t>Memoria</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0"/>
                        </a:spcAft>
                      </a:pPr>
                      <a:r>
                        <a:rPr lang="es-MX" sz="1600" dirty="0">
                          <a:effectLst/>
                        </a:rPr>
                        <a:t>6GB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60276853"/>
                  </a:ext>
                </a:extLst>
              </a:tr>
            </a:tbl>
          </a:graphicData>
        </a:graphic>
      </p:graphicFrame>
    </p:spTree>
    <p:extLst>
      <p:ext uri="{BB962C8B-B14F-4D97-AF65-F5344CB8AC3E}">
        <p14:creationId xmlns:p14="http://schemas.microsoft.com/office/powerpoint/2010/main" val="10330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pPr algn="just"/>
            <a:r>
              <a:rPr lang="es-MX" dirty="0"/>
              <a:t>Matrices Vector: Ya que, como se verá más adelante, en la implementación en CUDA es conveniente que las matrices sean declaradas como arreglos unidimensionales. Todas las implentaciones fueron realizadas así.</a:t>
            </a:r>
          </a:p>
          <a:p>
            <a:pPr algn="just"/>
            <a:r>
              <a:rPr lang="es-MX" dirty="0"/>
              <a:t>Pasando así de </a:t>
            </a:r>
            <a:r>
              <a:rPr lang="es-MX" i="1" dirty="0"/>
              <a:t>A[i][j] a Am[i*n+j].</a:t>
            </a:r>
            <a:endParaRPr lang="es-MX" dirty="0"/>
          </a:p>
          <a:p>
            <a:endParaRPr lang="es-MX" dirty="0"/>
          </a:p>
          <a:p>
            <a:endParaRPr lang="es-MX" dirty="0"/>
          </a:p>
          <a:p>
            <a:endParaRPr lang="es-MX" dirty="0"/>
          </a:p>
        </p:txBody>
      </p:sp>
      <p:sp>
        <p:nvSpPr>
          <p:cNvPr id="6" name="Marcador de número de diapositiva 5">
            <a:extLst>
              <a:ext uri="{FF2B5EF4-FFF2-40B4-BE49-F238E27FC236}">
                <a16:creationId xmlns:a16="http://schemas.microsoft.com/office/drawing/2014/main" id="{1C8ACDDE-12A8-3B4B-A338-924BFF1315FC}"/>
              </a:ext>
            </a:extLst>
          </p:cNvPr>
          <p:cNvSpPr>
            <a:spLocks noGrp="1"/>
          </p:cNvSpPr>
          <p:nvPr>
            <p:ph type="sldNum" sz="quarter" idx="12"/>
          </p:nvPr>
        </p:nvSpPr>
        <p:spPr/>
        <p:txBody>
          <a:bodyPr/>
          <a:lstStyle/>
          <a:p>
            <a:fld id="{4B3B723F-4985-3548-A835-41696CC91E1B}" type="slidenum">
              <a:rPr lang="es-MX" smtClean="0"/>
              <a:t>11</a:t>
            </a:fld>
            <a:endParaRPr lang="es-MX"/>
          </a:p>
        </p:txBody>
      </p:sp>
      <p:pic>
        <p:nvPicPr>
          <p:cNvPr id="5" name="Imagen 4" descr="../../../../Capturas%20de%20pantalla/Captura%20de%20pantalla%202018-07-13%2018.17.35.png">
            <a:extLst>
              <a:ext uri="{FF2B5EF4-FFF2-40B4-BE49-F238E27FC236}">
                <a16:creationId xmlns:a16="http://schemas.microsoft.com/office/drawing/2014/main" id="{5CABD0AC-227B-D346-BB49-C0A8F460E7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85791" y="3567661"/>
            <a:ext cx="5620417" cy="2925214"/>
          </a:xfrm>
          <a:prstGeom prst="rect">
            <a:avLst/>
          </a:prstGeom>
          <a:noFill/>
          <a:ln>
            <a:noFill/>
          </a:ln>
        </p:spPr>
      </p:pic>
    </p:spTree>
    <p:extLst>
      <p:ext uri="{BB962C8B-B14F-4D97-AF65-F5344CB8AC3E}">
        <p14:creationId xmlns:p14="http://schemas.microsoft.com/office/powerpoint/2010/main" val="205799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creaMatrix.c</a:t>
            </a:r>
          </a:p>
          <a:p>
            <a:r>
              <a:rPr lang="es-MX" dirty="0"/>
              <a:t>Emula matrices cuadráticas, que siguen la forma que las de la ecuación de Khon-Sham. Genera archivos con extensión “.txt”.</a:t>
            </a:r>
          </a:p>
          <a:p>
            <a:endParaRPr lang="es-MX" dirty="0"/>
          </a:p>
        </p:txBody>
      </p:sp>
      <p:sp>
        <p:nvSpPr>
          <p:cNvPr id="4" name="Marcador de número de diapositiva 3">
            <a:extLst>
              <a:ext uri="{FF2B5EF4-FFF2-40B4-BE49-F238E27FC236}">
                <a16:creationId xmlns:a16="http://schemas.microsoft.com/office/drawing/2014/main" id="{DE0FE57B-5691-2E49-A7C2-938093449DEC}"/>
              </a:ext>
            </a:extLst>
          </p:cNvPr>
          <p:cNvSpPr>
            <a:spLocks noGrp="1"/>
          </p:cNvSpPr>
          <p:nvPr>
            <p:ph type="sldNum" sz="quarter" idx="12"/>
          </p:nvPr>
        </p:nvSpPr>
        <p:spPr/>
        <p:txBody>
          <a:bodyPr/>
          <a:lstStyle/>
          <a:p>
            <a:fld id="{4B3B723F-4985-3548-A835-41696CC91E1B}" type="slidenum">
              <a:rPr lang="es-MX" smtClean="0"/>
              <a:t>12</a:t>
            </a:fld>
            <a:endParaRPr lang="es-MX"/>
          </a:p>
        </p:txBody>
      </p:sp>
      <p:pic>
        <p:nvPicPr>
          <p:cNvPr id="5" name="Imagen 4">
            <a:extLst>
              <a:ext uri="{FF2B5EF4-FFF2-40B4-BE49-F238E27FC236}">
                <a16:creationId xmlns:a16="http://schemas.microsoft.com/office/drawing/2014/main" id="{D7DEAC57-CFAF-1A4D-A7B7-F781C3681415}"/>
              </a:ext>
            </a:extLst>
          </p:cNvPr>
          <p:cNvPicPr>
            <a:picLocks noChangeAspect="1"/>
          </p:cNvPicPr>
          <p:nvPr/>
        </p:nvPicPr>
        <p:blipFill rotWithShape="1">
          <a:blip r:embed="rId2"/>
          <a:srcRect r="855" b="3642"/>
          <a:stretch/>
        </p:blipFill>
        <p:spPr>
          <a:xfrm>
            <a:off x="3707130" y="3754816"/>
            <a:ext cx="5154648" cy="2738059"/>
          </a:xfrm>
          <a:prstGeom prst="rect">
            <a:avLst/>
          </a:prstGeom>
        </p:spPr>
      </p:pic>
    </p:spTree>
    <p:extLst>
      <p:ext uri="{BB962C8B-B14F-4D97-AF65-F5344CB8AC3E}">
        <p14:creationId xmlns:p14="http://schemas.microsoft.com/office/powerpoint/2010/main" val="71887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lnSpcReduction="10000"/>
          </a:bodyPr>
          <a:lstStyle/>
          <a:p>
            <a:r>
              <a:rPr lang="es-MX" dirty="0"/>
              <a:t>Funciones auxiliares.</a:t>
            </a:r>
          </a:p>
          <a:p>
            <a:r>
              <a:rPr lang="es-MX" dirty="0"/>
              <a:t>auxFuncs.h</a:t>
            </a:r>
          </a:p>
          <a:p>
            <a:r>
              <a:rPr lang="es-MX" dirty="0"/>
              <a:t>Fue necesario crear una biblioteca llamada </a:t>
            </a:r>
            <a:r>
              <a:rPr lang="es-MX" b="1" dirty="0"/>
              <a:t>auxFuncs.h </a:t>
            </a:r>
            <a:r>
              <a:rPr lang="es-MX" dirty="0"/>
              <a:t>que contuviera algunas funciones auxiliares que se utilizarían a lo largo de los programas.</a:t>
            </a:r>
          </a:p>
          <a:p>
            <a:pPr lvl="1"/>
            <a:r>
              <a:rPr lang="es-MX" dirty="0"/>
              <a:t>Funciones para obtener el tiempo del Sistema.</a:t>
            </a:r>
          </a:p>
          <a:p>
            <a:pPr lvl="1"/>
            <a:r>
              <a:rPr lang="es-MX" dirty="0"/>
              <a:t>Funciones para reservar memoria.</a:t>
            </a:r>
          </a:p>
          <a:p>
            <a:pPr lvl="1"/>
            <a:r>
              <a:rPr lang="es-MX" dirty="0"/>
              <a:t>Funciones de ayuda, en caso que ocurra algun error en la asignación de memoria.</a:t>
            </a:r>
          </a:p>
          <a:p>
            <a:r>
              <a:rPr lang="es-MX" dirty="0"/>
              <a:t>Está biblioteca se basó en la que contiene el libro de Numerical Recipes </a:t>
            </a:r>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6C6CC356-4331-D040-9FB6-2AB5FEB49ACF}"/>
              </a:ext>
            </a:extLst>
          </p:cNvPr>
          <p:cNvSpPr>
            <a:spLocks noGrp="1"/>
          </p:cNvSpPr>
          <p:nvPr>
            <p:ph type="sldNum" sz="quarter" idx="12"/>
          </p:nvPr>
        </p:nvSpPr>
        <p:spPr/>
        <p:txBody>
          <a:bodyPr/>
          <a:lstStyle/>
          <a:p>
            <a:fld id="{4B3B723F-4985-3548-A835-41696CC91E1B}" type="slidenum">
              <a:rPr lang="es-MX" smtClean="0"/>
              <a:t>13</a:t>
            </a:fld>
            <a:endParaRPr lang="es-MX"/>
          </a:p>
        </p:txBody>
      </p:sp>
    </p:spTree>
    <p:extLst>
      <p:ext uri="{BB962C8B-B14F-4D97-AF65-F5344CB8AC3E}">
        <p14:creationId xmlns:p14="http://schemas.microsoft.com/office/powerpoint/2010/main" val="83503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lstStyle/>
          <a:p>
            <a:r>
              <a:rPr lang="es-MX" dirty="0"/>
              <a:t>Funciones auxiliares.</a:t>
            </a:r>
          </a:p>
          <a:p>
            <a:r>
              <a:rPr lang="es-MX" dirty="0"/>
              <a:t>driverA.c</a:t>
            </a:r>
          </a:p>
          <a:p>
            <a:r>
              <a:rPr lang="es-MX" dirty="0"/>
              <a:t>Contiene la función main(), y llama a las bibliotecas auxFunc.h y jacobiA.h</a:t>
            </a:r>
          </a:p>
          <a:p>
            <a:endParaRPr lang="es-MX" dirty="0"/>
          </a:p>
          <a:p>
            <a:r>
              <a:rPr lang="es-MX" dirty="0"/>
              <a:t>Flujo del programa:</a:t>
            </a:r>
          </a:p>
          <a:p>
            <a:endParaRPr lang="es-MX" dirty="0"/>
          </a:p>
          <a:p>
            <a:endParaRPr lang="es-MX" dirty="0"/>
          </a:p>
        </p:txBody>
      </p:sp>
      <p:sp>
        <p:nvSpPr>
          <p:cNvPr id="4" name="Marcador de número de diapositiva 3">
            <a:extLst>
              <a:ext uri="{FF2B5EF4-FFF2-40B4-BE49-F238E27FC236}">
                <a16:creationId xmlns:a16="http://schemas.microsoft.com/office/drawing/2014/main" id="{071B3F3C-19BD-2941-BA3F-5B543BFF5B8D}"/>
              </a:ext>
            </a:extLst>
          </p:cNvPr>
          <p:cNvSpPr>
            <a:spLocks noGrp="1"/>
          </p:cNvSpPr>
          <p:nvPr>
            <p:ph type="sldNum" sz="quarter" idx="12"/>
          </p:nvPr>
        </p:nvSpPr>
        <p:spPr/>
        <p:txBody>
          <a:bodyPr/>
          <a:lstStyle/>
          <a:p>
            <a:fld id="{4B3B723F-4985-3548-A835-41696CC91E1B}" type="slidenum">
              <a:rPr lang="es-MX" smtClean="0"/>
              <a:t>14</a:t>
            </a:fld>
            <a:endParaRPr lang="es-MX"/>
          </a:p>
        </p:txBody>
      </p:sp>
      <p:graphicFrame>
        <p:nvGraphicFramePr>
          <p:cNvPr id="6" name="Marcador de contenido 3">
            <a:extLst>
              <a:ext uri="{FF2B5EF4-FFF2-40B4-BE49-F238E27FC236}">
                <a16:creationId xmlns:a16="http://schemas.microsoft.com/office/drawing/2014/main" id="{6C6AC9B3-C3F6-9A4A-80E1-25A848C1028E}"/>
              </a:ext>
            </a:extLst>
          </p:cNvPr>
          <p:cNvGraphicFramePr>
            <a:graphicFrameLocks/>
          </p:cNvGraphicFramePr>
          <p:nvPr>
            <p:extLst>
              <p:ext uri="{D42A27DB-BD31-4B8C-83A1-F6EECF244321}">
                <p14:modId xmlns:p14="http://schemas.microsoft.com/office/powerpoint/2010/main" val="2331150840"/>
              </p:ext>
            </p:extLst>
          </p:nvPr>
        </p:nvGraphicFramePr>
        <p:xfrm>
          <a:off x="838200" y="4935220"/>
          <a:ext cx="10515600" cy="1557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9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a:xfrm>
            <a:off x="838200" y="1825625"/>
            <a:ext cx="10515600" cy="4153144"/>
          </a:xfrm>
        </p:spPr>
        <p:txBody>
          <a:bodyPr>
            <a:normAutofit fontScale="55000" lnSpcReduction="20000"/>
          </a:bodyPr>
          <a:lstStyle/>
          <a:p>
            <a:r>
              <a:rPr lang="es-MX" sz="5100" dirty="0"/>
              <a:t>Funciones Jacobi.</a:t>
            </a:r>
          </a:p>
          <a:p>
            <a:r>
              <a:rPr lang="es-MX" sz="5100" dirty="0"/>
              <a:t>jacobiA.c</a:t>
            </a:r>
          </a:p>
          <a:p>
            <a:r>
              <a:rPr lang="es-MX" sz="5100" dirty="0"/>
              <a:t>Contiene la función jacobiMultip(), la cual es el núcleo de operación del método numérico para resolver la matriz de Khon-Sham. </a:t>
            </a:r>
          </a:p>
          <a:p>
            <a:pPr lvl="1"/>
            <a:r>
              <a:rPr lang="es-MX" sz="4500" dirty="0"/>
              <a:t>Se empezará a iterar el método buscando el elemento máximo en el triangulo superior de la matriz.</a:t>
            </a:r>
          </a:p>
          <a:p>
            <a:pPr lvl="1"/>
            <a:r>
              <a:rPr lang="es-MX" sz="4500" dirty="0"/>
              <a:t>Las iteraciones las realizará hasta que </a:t>
            </a:r>
          </a:p>
          <a:p>
            <a:pPr lvl="2"/>
            <a:r>
              <a:rPr lang="es-MX" sz="3200" dirty="0"/>
              <a:t>Se encuentre que el máximo elemento a eliminar es menor que el umbral (threshole) recomendado por Numerical Recipies de 1x10-7</a:t>
            </a:r>
            <a:r>
              <a:rPr lang="es-MX" sz="3200" baseline="30000" dirty="0"/>
              <a:t> [1]</a:t>
            </a:r>
            <a:r>
              <a:rPr lang="es-MX" sz="3200" dirty="0"/>
              <a:t>.</a:t>
            </a:r>
          </a:p>
          <a:p>
            <a:pPr lvl="2"/>
            <a:r>
              <a:rPr lang="es-MX" sz="3200" dirty="0"/>
              <a:t>O que se hayan superado las 50,000 iteraciones, </a:t>
            </a:r>
          </a:p>
          <a:p>
            <a:pPr lvl="1"/>
            <a:r>
              <a:rPr lang="es-MX" sz="4500" dirty="0"/>
              <a:t>En cualquiera de los casos termina el ciclo por que ha tomado el máximo elemento como |0|. </a:t>
            </a:r>
            <a:endParaRPr lang="es-MX" dirty="0"/>
          </a:p>
          <a:p>
            <a:endParaRPr lang="es-MX" dirty="0"/>
          </a:p>
        </p:txBody>
      </p:sp>
      <p:sp>
        <p:nvSpPr>
          <p:cNvPr id="4" name="Marcador de número de diapositiva 3">
            <a:extLst>
              <a:ext uri="{FF2B5EF4-FFF2-40B4-BE49-F238E27FC236}">
                <a16:creationId xmlns:a16="http://schemas.microsoft.com/office/drawing/2014/main" id="{E972B428-3839-0540-86E5-0B3FA06ECCE9}"/>
              </a:ext>
            </a:extLst>
          </p:cNvPr>
          <p:cNvSpPr>
            <a:spLocks noGrp="1"/>
          </p:cNvSpPr>
          <p:nvPr>
            <p:ph type="sldNum" sz="quarter" idx="12"/>
          </p:nvPr>
        </p:nvSpPr>
        <p:spPr/>
        <p:txBody>
          <a:bodyPr/>
          <a:lstStyle/>
          <a:p>
            <a:fld id="{4B3B723F-4985-3548-A835-41696CC91E1B}" type="slidenum">
              <a:rPr lang="es-MX" smtClean="0"/>
              <a:t>15</a:t>
            </a:fld>
            <a:endParaRPr lang="es-MX"/>
          </a:p>
        </p:txBody>
      </p:sp>
      <p:sp>
        <p:nvSpPr>
          <p:cNvPr id="6" name="CuadroTexto 5">
            <a:extLst>
              <a:ext uri="{FF2B5EF4-FFF2-40B4-BE49-F238E27FC236}">
                <a16:creationId xmlns:a16="http://schemas.microsoft.com/office/drawing/2014/main" id="{A7EE8ED3-452C-1349-9D47-2EF20B827DFE}"/>
              </a:ext>
            </a:extLst>
          </p:cNvPr>
          <p:cNvSpPr txBox="1"/>
          <p:nvPr/>
        </p:nvSpPr>
        <p:spPr>
          <a:xfrm>
            <a:off x="1037491" y="5798145"/>
            <a:ext cx="9566031" cy="584775"/>
          </a:xfrm>
          <a:prstGeom prst="rect">
            <a:avLst/>
          </a:prstGeom>
          <a:noFill/>
        </p:spPr>
        <p:txBody>
          <a:bodyPr wrap="square" rtlCol="0">
            <a:spAutoFit/>
          </a:bodyPr>
          <a:lstStyle/>
          <a:p>
            <a:r>
              <a:rPr lang="es-ES" baseline="30000" dirty="0"/>
              <a:t>[1]</a:t>
            </a:r>
            <a:r>
              <a:rPr lang="es-ES" sz="1400" dirty="0"/>
              <a:t>W. H. </a:t>
            </a:r>
            <a:r>
              <a:rPr lang="es-ES" sz="1400" dirty="0" err="1"/>
              <a:t>Press</a:t>
            </a:r>
            <a:r>
              <a:rPr lang="es-ES" sz="1400" dirty="0"/>
              <a:t>, </a:t>
            </a:r>
            <a:r>
              <a:rPr lang="es-ES" sz="1400" dirty="0" err="1"/>
              <a:t>Numerical</a:t>
            </a:r>
            <a:r>
              <a:rPr lang="es-ES" sz="1400" dirty="0"/>
              <a:t> </a:t>
            </a:r>
            <a:r>
              <a:rPr lang="es-ES" sz="1400" dirty="0" err="1"/>
              <a:t>Recipes</a:t>
            </a:r>
            <a:r>
              <a:rPr lang="es-ES" sz="1400" dirty="0"/>
              <a:t> in C. </a:t>
            </a:r>
            <a:r>
              <a:rPr lang="es-ES" sz="1400" dirty="0" err="1"/>
              <a:t>The</a:t>
            </a:r>
            <a:r>
              <a:rPr lang="es-ES" sz="1400" dirty="0"/>
              <a:t> Art of </a:t>
            </a:r>
            <a:r>
              <a:rPr lang="es-ES" sz="1400" dirty="0" err="1"/>
              <a:t>Scientific</a:t>
            </a:r>
            <a:r>
              <a:rPr lang="es-ES" sz="1400" dirty="0"/>
              <a:t> Computing, </a:t>
            </a:r>
            <a:r>
              <a:rPr lang="es-ES" sz="1400" dirty="0" err="1"/>
              <a:t>United</a:t>
            </a:r>
            <a:r>
              <a:rPr lang="es-ES" sz="1400" dirty="0"/>
              <a:t> </a:t>
            </a:r>
            <a:r>
              <a:rPr lang="es-ES" sz="1400" dirty="0" err="1"/>
              <a:t>States</a:t>
            </a:r>
            <a:r>
              <a:rPr lang="es-ES" sz="1400" dirty="0"/>
              <a:t> of </a:t>
            </a:r>
            <a:r>
              <a:rPr lang="es-ES" sz="1400" dirty="0" err="1"/>
              <a:t>America</a:t>
            </a:r>
            <a:r>
              <a:rPr lang="es-ES" sz="1400" dirty="0"/>
              <a:t>: Cambridge </a:t>
            </a:r>
            <a:r>
              <a:rPr lang="es-ES" sz="1400" dirty="0" err="1"/>
              <a:t>University</a:t>
            </a:r>
            <a:r>
              <a:rPr lang="es-ES" sz="1400" dirty="0"/>
              <a:t> Pres, 2002. </a:t>
            </a:r>
            <a:endParaRPr lang="es-MX" sz="1400" dirty="0"/>
          </a:p>
          <a:p>
            <a:endParaRPr lang="es-MX" dirty="0"/>
          </a:p>
        </p:txBody>
      </p:sp>
    </p:spTree>
    <p:extLst>
      <p:ext uri="{BB962C8B-B14F-4D97-AF65-F5344CB8AC3E}">
        <p14:creationId xmlns:p14="http://schemas.microsoft.com/office/powerpoint/2010/main" val="90875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Funciones Jacobi.</a:t>
            </a:r>
          </a:p>
          <a:p>
            <a:r>
              <a:rPr lang="pt" i="1" dirty="0" err="1"/>
              <a:t>jacobiMultip</a:t>
            </a:r>
            <a:r>
              <a:rPr lang="pt" i="1" dirty="0"/>
              <a:t>(</a:t>
            </a:r>
            <a:r>
              <a:rPr lang="pt" i="1" dirty="0" err="1"/>
              <a:t>mat,n,evec,eval,nrot</a:t>
            </a:r>
            <a:r>
              <a:rPr lang="pt" i="1" dirty="0"/>
              <a:t>); </a:t>
            </a:r>
            <a:endParaRPr lang="pt" dirty="0"/>
          </a:p>
          <a:p>
            <a:endParaRPr lang="es-MX" dirty="0"/>
          </a:p>
          <a:p>
            <a:endParaRPr lang="es-MX" dirty="0"/>
          </a:p>
          <a:p>
            <a:endParaRPr lang="es-MX" dirty="0"/>
          </a:p>
          <a:p>
            <a:endParaRPr lang="es-MX" dirty="0"/>
          </a:p>
        </p:txBody>
      </p:sp>
      <p:sp>
        <p:nvSpPr>
          <p:cNvPr id="5" name="Marcador de número de diapositiva 4">
            <a:extLst>
              <a:ext uri="{FF2B5EF4-FFF2-40B4-BE49-F238E27FC236}">
                <a16:creationId xmlns:a16="http://schemas.microsoft.com/office/drawing/2014/main" id="{BE5836F8-4405-EC42-B716-F9F0B34DDB1C}"/>
              </a:ext>
            </a:extLst>
          </p:cNvPr>
          <p:cNvSpPr>
            <a:spLocks noGrp="1"/>
          </p:cNvSpPr>
          <p:nvPr>
            <p:ph type="sldNum" sz="quarter" idx="12"/>
          </p:nvPr>
        </p:nvSpPr>
        <p:spPr/>
        <p:txBody>
          <a:bodyPr/>
          <a:lstStyle/>
          <a:p>
            <a:fld id="{4B3B723F-4985-3548-A835-41696CC91E1B}" type="slidenum">
              <a:rPr lang="es-MX" smtClean="0"/>
              <a:t>16</a:t>
            </a:fld>
            <a:endParaRPr lang="es-MX"/>
          </a:p>
        </p:txBody>
      </p:sp>
      <p:graphicFrame>
        <p:nvGraphicFramePr>
          <p:cNvPr id="4" name="Tabla 3">
            <a:extLst>
              <a:ext uri="{FF2B5EF4-FFF2-40B4-BE49-F238E27FC236}">
                <a16:creationId xmlns:a16="http://schemas.microsoft.com/office/drawing/2014/main" id="{4566D2DC-76EF-4F4C-9BDB-38CECD00201D}"/>
              </a:ext>
            </a:extLst>
          </p:cNvPr>
          <p:cNvGraphicFramePr>
            <a:graphicFrameLocks noGrp="1"/>
          </p:cNvGraphicFramePr>
          <p:nvPr>
            <p:extLst>
              <p:ext uri="{D42A27DB-BD31-4B8C-83A1-F6EECF244321}">
                <p14:modId xmlns:p14="http://schemas.microsoft.com/office/powerpoint/2010/main" val="1960869982"/>
              </p:ext>
            </p:extLst>
          </p:nvPr>
        </p:nvGraphicFramePr>
        <p:xfrm>
          <a:off x="1133856" y="3361214"/>
          <a:ext cx="9601200" cy="2436083"/>
        </p:xfrm>
        <a:graphic>
          <a:graphicData uri="http://schemas.openxmlformats.org/drawingml/2006/table">
            <a:tbl>
              <a:tblPr firstRow="1" firstCol="1" bandRow="1">
                <a:tableStyleId>{D7AC3CCA-C797-4891-BE02-D94E43425B78}</a:tableStyleId>
              </a:tblPr>
              <a:tblGrid>
                <a:gridCol w="4800600">
                  <a:extLst>
                    <a:ext uri="{9D8B030D-6E8A-4147-A177-3AD203B41FA5}">
                      <a16:colId xmlns:a16="http://schemas.microsoft.com/office/drawing/2014/main" val="3937520052"/>
                    </a:ext>
                  </a:extLst>
                </a:gridCol>
                <a:gridCol w="4800600">
                  <a:extLst>
                    <a:ext uri="{9D8B030D-6E8A-4147-A177-3AD203B41FA5}">
                      <a16:colId xmlns:a16="http://schemas.microsoft.com/office/drawing/2014/main" val="2800691432"/>
                    </a:ext>
                  </a:extLst>
                </a:gridCol>
              </a:tblGrid>
              <a:tr h="348012">
                <a:tc rowSpan="5">
                  <a:txBody>
                    <a:bodyPr/>
                    <a:lstStyle/>
                    <a:p>
                      <a:pPr algn="ctr">
                        <a:spcAft>
                          <a:spcPts val="0"/>
                        </a:spcAft>
                      </a:pPr>
                      <a:r>
                        <a:rPr lang="en-US" sz="2000">
                          <a:effectLst/>
                        </a:rPr>
                        <a:t>jacobiMultip(mat,n,evec,eval,nrot);</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Aft>
                          <a:spcPts val="0"/>
                        </a:spcAft>
                      </a:pPr>
                      <a:r>
                        <a:rPr lang="es-MX" sz="2000">
                          <a:effectLst/>
                        </a:rPr>
                        <a:t>mat -&gt; La matriz de operación.</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3898180"/>
                  </a:ext>
                </a:extLst>
              </a:tr>
              <a:tr h="348012">
                <a:tc vMerge="1">
                  <a:txBody>
                    <a:bodyPr/>
                    <a:lstStyle/>
                    <a:p>
                      <a:endParaRPr lang="es-MX"/>
                    </a:p>
                  </a:txBody>
                  <a:tcPr/>
                </a:tc>
                <a:tc>
                  <a:txBody>
                    <a:bodyPr/>
                    <a:lstStyle/>
                    <a:p>
                      <a:pPr algn="just">
                        <a:spcAft>
                          <a:spcPts val="0"/>
                        </a:spcAft>
                      </a:pPr>
                      <a:r>
                        <a:rPr lang="es-MX" sz="2000">
                          <a:effectLst/>
                        </a:rPr>
                        <a:t>n -&gt; El orden de la matriz.</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5727613"/>
                  </a:ext>
                </a:extLst>
              </a:tr>
              <a:tr h="348012">
                <a:tc vMerge="1">
                  <a:txBody>
                    <a:bodyPr/>
                    <a:lstStyle/>
                    <a:p>
                      <a:endParaRPr lang="es-MX"/>
                    </a:p>
                  </a:txBody>
                  <a:tcPr/>
                </a:tc>
                <a:tc>
                  <a:txBody>
                    <a:bodyPr/>
                    <a:lstStyle/>
                    <a:p>
                      <a:pPr algn="just">
                        <a:spcAft>
                          <a:spcPts val="0"/>
                        </a:spcAft>
                      </a:pPr>
                      <a:r>
                        <a:rPr lang="es-MX" sz="2000">
                          <a:effectLst/>
                        </a:rPr>
                        <a:t>evec -&gt; El eigenvector</a:t>
                      </a:r>
                      <a:endParaRPr lang="es-MX"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1579150"/>
                  </a:ext>
                </a:extLst>
              </a:tr>
              <a:tr h="348012">
                <a:tc vMerge="1">
                  <a:txBody>
                    <a:bodyPr/>
                    <a:lstStyle/>
                    <a:p>
                      <a:endParaRPr lang="es-MX"/>
                    </a:p>
                  </a:txBody>
                  <a:tcPr/>
                </a:tc>
                <a:tc>
                  <a:txBody>
                    <a:bodyPr/>
                    <a:lstStyle/>
                    <a:p>
                      <a:pPr algn="just">
                        <a:spcAft>
                          <a:spcPts val="0"/>
                        </a:spcAft>
                      </a:pPr>
                      <a:r>
                        <a:rPr lang="es-MX" sz="2000" dirty="0">
                          <a:effectLst/>
                        </a:rPr>
                        <a:t>eval -&gt; El arreglo de eigval</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8751263"/>
                  </a:ext>
                </a:extLst>
              </a:tr>
              <a:tr h="1044035">
                <a:tc vMerge="1">
                  <a:txBody>
                    <a:bodyPr/>
                    <a:lstStyle/>
                    <a:p>
                      <a:endParaRPr lang="es-MX"/>
                    </a:p>
                  </a:txBody>
                  <a:tcPr/>
                </a:tc>
                <a:tc>
                  <a:txBody>
                    <a:bodyPr/>
                    <a:lstStyle/>
                    <a:p>
                      <a:pPr algn="just">
                        <a:spcAft>
                          <a:spcPts val="0"/>
                        </a:spcAft>
                      </a:pPr>
                      <a:r>
                        <a:rPr lang="es-MX" sz="2000" dirty="0">
                          <a:effectLst/>
                        </a:rPr>
                        <a:t>nrot -&gt; Variable inicializada en 0 que da el número de rotaciones que realizo el algoritmo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9711226"/>
                  </a:ext>
                </a:extLst>
              </a:tr>
            </a:tbl>
          </a:graphicData>
        </a:graphic>
      </p:graphicFrame>
    </p:spTree>
    <p:extLst>
      <p:ext uri="{BB962C8B-B14F-4D97-AF65-F5344CB8AC3E}">
        <p14:creationId xmlns:p14="http://schemas.microsoft.com/office/powerpoint/2010/main" val="422914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6" name="Marcador de número de diapositiva 5">
            <a:extLst>
              <a:ext uri="{FF2B5EF4-FFF2-40B4-BE49-F238E27FC236}">
                <a16:creationId xmlns:a16="http://schemas.microsoft.com/office/drawing/2014/main" id="{D62B850C-E3C1-1B4D-A4D8-5BEBF6CEE6CC}"/>
              </a:ext>
            </a:extLst>
          </p:cNvPr>
          <p:cNvSpPr>
            <a:spLocks noGrp="1"/>
          </p:cNvSpPr>
          <p:nvPr>
            <p:ph type="sldNum" sz="quarter" idx="12"/>
          </p:nvPr>
        </p:nvSpPr>
        <p:spPr/>
        <p:txBody>
          <a:bodyPr/>
          <a:lstStyle/>
          <a:p>
            <a:fld id="{4B3B723F-4985-3548-A835-41696CC91E1B}" type="slidenum">
              <a:rPr lang="es-MX" smtClean="0"/>
              <a:t>17</a:t>
            </a:fld>
            <a:endParaRPr lang="es-MX"/>
          </a:p>
        </p:txBody>
      </p:sp>
      <p:graphicFrame>
        <p:nvGraphicFramePr>
          <p:cNvPr id="4" name="Marcador de contenido 3">
            <a:extLst>
              <a:ext uri="{FF2B5EF4-FFF2-40B4-BE49-F238E27FC236}">
                <a16:creationId xmlns:a16="http://schemas.microsoft.com/office/drawing/2014/main" id="{E4DC3E19-B0AA-7F43-8D13-1ED056488CB7}"/>
              </a:ext>
            </a:extLst>
          </p:cNvPr>
          <p:cNvGraphicFramePr>
            <a:graphicFrameLocks/>
          </p:cNvGraphicFramePr>
          <p:nvPr>
            <p:extLst>
              <p:ext uri="{D42A27DB-BD31-4B8C-83A1-F6EECF244321}">
                <p14:modId xmlns:p14="http://schemas.microsoft.com/office/powerpoint/2010/main" val="2108779637"/>
              </p:ext>
            </p:extLst>
          </p:nvPr>
        </p:nvGraphicFramePr>
        <p:xfrm>
          <a:off x="925689" y="1664599"/>
          <a:ext cx="9742311" cy="4673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58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a:xfrm>
            <a:off x="838200" y="1334530"/>
            <a:ext cx="10515600" cy="4842433"/>
          </a:xfrm>
        </p:spPr>
        <p:txBody>
          <a:bodyPr>
            <a:normAutofit/>
          </a:bodyPr>
          <a:lstStyle/>
          <a:p>
            <a:r>
              <a:rPr lang="es-MX" dirty="0"/>
              <a:t>Referencia código serial.</a:t>
            </a:r>
          </a:p>
          <a:p>
            <a:r>
              <a:rPr lang="es-MX" dirty="0"/>
              <a:t>Compilación y ejecición.</a:t>
            </a:r>
          </a:p>
          <a:p>
            <a:endParaRPr lang="es-MX" dirty="0"/>
          </a:p>
          <a:p>
            <a:endParaRPr lang="es-MX" dirty="0"/>
          </a:p>
          <a:p>
            <a:endParaRPr lang="es-MX" dirty="0"/>
          </a:p>
          <a:p>
            <a:endParaRPr lang="es-MX" dirty="0"/>
          </a:p>
          <a:p>
            <a:endParaRPr lang="es-MX" dirty="0"/>
          </a:p>
          <a:p>
            <a:endParaRPr lang="es-MX" dirty="0"/>
          </a:p>
        </p:txBody>
      </p:sp>
      <p:sp>
        <p:nvSpPr>
          <p:cNvPr id="5" name="Marcador de número de diapositiva 4">
            <a:extLst>
              <a:ext uri="{FF2B5EF4-FFF2-40B4-BE49-F238E27FC236}">
                <a16:creationId xmlns:a16="http://schemas.microsoft.com/office/drawing/2014/main" id="{6651867B-A3EF-4843-8531-3C408F3CEA14}"/>
              </a:ext>
            </a:extLst>
          </p:cNvPr>
          <p:cNvSpPr>
            <a:spLocks noGrp="1"/>
          </p:cNvSpPr>
          <p:nvPr>
            <p:ph type="sldNum" sz="quarter" idx="12"/>
          </p:nvPr>
        </p:nvSpPr>
        <p:spPr/>
        <p:txBody>
          <a:bodyPr/>
          <a:lstStyle/>
          <a:p>
            <a:fld id="{4B3B723F-4985-3548-A835-41696CC91E1B}" type="slidenum">
              <a:rPr lang="es-MX" smtClean="0"/>
              <a:t>18</a:t>
            </a:fld>
            <a:endParaRPr lang="es-MX"/>
          </a:p>
        </p:txBody>
      </p:sp>
      <p:pic>
        <p:nvPicPr>
          <p:cNvPr id="4" name="Imagen 3">
            <a:extLst>
              <a:ext uri="{FF2B5EF4-FFF2-40B4-BE49-F238E27FC236}">
                <a16:creationId xmlns:a16="http://schemas.microsoft.com/office/drawing/2014/main" id="{00B8BF77-4B8A-A34D-A373-37A274CA335B}"/>
              </a:ext>
            </a:extLst>
          </p:cNvPr>
          <p:cNvPicPr/>
          <p:nvPr/>
        </p:nvPicPr>
        <p:blipFill>
          <a:blip r:embed="rId2">
            <a:extLst>
              <a:ext uri="{28A0092B-C50C-407E-A947-70E740481C1C}">
                <a14:useLocalDpi xmlns:a14="http://schemas.microsoft.com/office/drawing/2010/main" val="0"/>
              </a:ext>
            </a:extLst>
          </a:blip>
          <a:stretch>
            <a:fillRect/>
          </a:stretch>
        </p:blipFill>
        <p:spPr>
          <a:xfrm>
            <a:off x="3151217" y="2345199"/>
            <a:ext cx="5889566" cy="4376276"/>
          </a:xfrm>
          <a:prstGeom prst="rect">
            <a:avLst/>
          </a:prstGeom>
        </p:spPr>
      </p:pic>
    </p:spTree>
    <p:extLst>
      <p:ext uri="{BB962C8B-B14F-4D97-AF65-F5344CB8AC3E}">
        <p14:creationId xmlns:p14="http://schemas.microsoft.com/office/powerpoint/2010/main" val="267386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p:txBody>
          <a:bodyPr>
            <a:normAutofit fontScale="92500" lnSpcReduction="10000"/>
          </a:bodyPr>
          <a:lstStyle/>
          <a:p>
            <a:r>
              <a:rPr lang="es-MX" dirty="0"/>
              <a:t>Introducción a OpenACC.</a:t>
            </a:r>
          </a:p>
          <a:p>
            <a:endParaRPr lang="es-MX" dirty="0"/>
          </a:p>
          <a:p>
            <a:r>
              <a:rPr lang="es-MX" dirty="0"/>
              <a:t>El estandar de programación permite que con algunas directivas se le indique al compilador que cierta sección de código podría ser paralelizable, y éste se encargaría de verificar si existen dependencias de dato o si es posible realizarse. </a:t>
            </a:r>
          </a:p>
          <a:p>
            <a:endParaRPr lang="es-MX" dirty="0"/>
          </a:p>
          <a:p>
            <a:r>
              <a:rPr lang="es-MX" dirty="0"/>
              <a:t>Para poder utilizar el estándar es necesario tener el compilador PGI que tiene las bibliotecas de automatización del paralelismo. </a:t>
            </a:r>
          </a:p>
          <a:p>
            <a:endParaRPr lang="es-MX" dirty="0"/>
          </a:p>
          <a:p>
            <a:r>
              <a:rPr lang="es-MX" dirty="0"/>
              <a:t>El estandar puede utilizarse en tarjetas gráficas de cualquier marca.</a:t>
            </a:r>
          </a:p>
          <a:p>
            <a:endParaRPr lang="es-MX" dirty="0"/>
          </a:p>
          <a:p>
            <a:endParaRPr lang="es-MX" dirty="0"/>
          </a:p>
        </p:txBody>
      </p:sp>
      <p:sp>
        <p:nvSpPr>
          <p:cNvPr id="4" name="Marcador de número de diapositiva 3">
            <a:extLst>
              <a:ext uri="{FF2B5EF4-FFF2-40B4-BE49-F238E27FC236}">
                <a16:creationId xmlns:a16="http://schemas.microsoft.com/office/drawing/2014/main" id="{0F318F0E-5B36-0449-A63F-BFB08D1E7E61}"/>
              </a:ext>
            </a:extLst>
          </p:cNvPr>
          <p:cNvSpPr>
            <a:spLocks noGrp="1"/>
          </p:cNvSpPr>
          <p:nvPr>
            <p:ph type="sldNum" sz="quarter" idx="12"/>
          </p:nvPr>
        </p:nvSpPr>
        <p:spPr/>
        <p:txBody>
          <a:bodyPr/>
          <a:lstStyle/>
          <a:p>
            <a:fld id="{4B3B723F-4985-3548-A835-41696CC91E1B}" type="slidenum">
              <a:rPr lang="es-MX" smtClean="0"/>
              <a:t>19</a:t>
            </a:fld>
            <a:endParaRPr lang="es-MX"/>
          </a:p>
        </p:txBody>
      </p:sp>
    </p:spTree>
    <p:extLst>
      <p:ext uri="{BB962C8B-B14F-4D97-AF65-F5344CB8AC3E}">
        <p14:creationId xmlns:p14="http://schemas.microsoft.com/office/powerpoint/2010/main" val="34422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21DBB-C9A6-C444-9E5F-238D56B27F40}"/>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7151A063-CF85-D64D-B620-3D789AFEA551}"/>
              </a:ext>
            </a:extLst>
          </p:cNvPr>
          <p:cNvSpPr>
            <a:spLocks noGrp="1"/>
          </p:cNvSpPr>
          <p:nvPr>
            <p:ph idx="1"/>
          </p:nvPr>
        </p:nvSpPr>
        <p:spPr/>
        <p:txBody>
          <a:bodyPr/>
          <a:lstStyle/>
          <a:p>
            <a:pPr marL="514350" indent="-514350">
              <a:buFont typeface="+mj-lt"/>
              <a:buAutoNum type="arabicPeriod"/>
            </a:pPr>
            <a:r>
              <a:rPr lang="es-MX" dirty="0"/>
              <a:t>Objetivo.</a:t>
            </a:r>
          </a:p>
          <a:p>
            <a:pPr marL="514350" indent="-514350">
              <a:buFont typeface="+mj-lt"/>
              <a:buAutoNum type="arabicPeriod"/>
            </a:pPr>
            <a:r>
              <a:rPr lang="es-MX" dirty="0"/>
              <a:t>Matriz de Khon-Sham.</a:t>
            </a:r>
          </a:p>
          <a:p>
            <a:pPr marL="514350" indent="-514350">
              <a:buFont typeface="+mj-lt"/>
              <a:buAutoNum type="arabicPeriod"/>
            </a:pPr>
            <a:r>
              <a:rPr lang="es-MX" dirty="0"/>
              <a:t>Algoritmo de Jacobi.</a:t>
            </a:r>
          </a:p>
          <a:p>
            <a:pPr marL="514350" indent="-514350">
              <a:buFont typeface="+mj-lt"/>
              <a:buAutoNum type="arabicPeriod"/>
            </a:pPr>
            <a:r>
              <a:rPr lang="es-MX" dirty="0"/>
              <a:t>Implementación en C, OpenACC y CUDA.</a:t>
            </a:r>
          </a:p>
          <a:p>
            <a:pPr marL="514350" indent="-514350">
              <a:buFont typeface="+mj-lt"/>
              <a:buAutoNum type="arabicPeriod"/>
            </a:pPr>
            <a:r>
              <a:rPr lang="es-MX" dirty="0"/>
              <a:t>Pruebas y resultados.</a:t>
            </a:r>
          </a:p>
          <a:p>
            <a:pPr marL="514350" indent="-514350">
              <a:buFont typeface="+mj-lt"/>
              <a:buAutoNum type="arabicPeriod"/>
            </a:pPr>
            <a:r>
              <a:rPr lang="es-MX" dirty="0"/>
              <a:t>Conclusiones.</a:t>
            </a:r>
          </a:p>
        </p:txBody>
      </p:sp>
      <p:sp>
        <p:nvSpPr>
          <p:cNvPr id="4" name="Marcador de número de diapositiva 3">
            <a:extLst>
              <a:ext uri="{FF2B5EF4-FFF2-40B4-BE49-F238E27FC236}">
                <a16:creationId xmlns:a16="http://schemas.microsoft.com/office/drawing/2014/main" id="{3650459F-B03F-B741-8D43-A4FA51CC55A9}"/>
              </a:ext>
            </a:extLst>
          </p:cNvPr>
          <p:cNvSpPr>
            <a:spLocks noGrp="1"/>
          </p:cNvSpPr>
          <p:nvPr>
            <p:ph type="sldNum" sz="quarter" idx="12"/>
          </p:nvPr>
        </p:nvSpPr>
        <p:spPr/>
        <p:txBody>
          <a:bodyPr/>
          <a:lstStyle/>
          <a:p>
            <a:fld id="{4B3B723F-4985-3548-A835-41696CC91E1B}" type="slidenum">
              <a:rPr lang="es-MX" smtClean="0"/>
              <a:t>2</a:t>
            </a:fld>
            <a:endParaRPr lang="es-MX"/>
          </a:p>
        </p:txBody>
      </p:sp>
    </p:spTree>
    <p:extLst>
      <p:ext uri="{BB962C8B-B14F-4D97-AF65-F5344CB8AC3E}">
        <p14:creationId xmlns:p14="http://schemas.microsoft.com/office/powerpoint/2010/main" val="2688612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38200" y="1825625"/>
            <a:ext cx="5686778" cy="4351338"/>
          </a:xfrm>
        </p:spPr>
        <p:txBody>
          <a:bodyPr/>
          <a:lstStyle/>
          <a:p>
            <a:r>
              <a:rPr lang="es-MX" dirty="0"/>
              <a:t>Directivas.</a:t>
            </a:r>
          </a:p>
          <a:p>
            <a:r>
              <a:rPr lang="es-MX" dirty="0"/>
              <a:t>Para darle los parámetros de la configuración de bloques al compilador, debe usarse:</a:t>
            </a:r>
          </a:p>
          <a:p>
            <a:r>
              <a:rPr lang="es-MX" sz="2000" i="1" dirty="0"/>
              <a:t>Vectors: Es el elemento de granularidad más fina, (core o thread).</a:t>
            </a:r>
          </a:p>
          <a:p>
            <a:r>
              <a:rPr lang="es-MX" sz="2000" i="1" dirty="0"/>
              <a:t>Gangs: Es un grupo o bloque de vectors.</a:t>
            </a:r>
          </a:p>
          <a:p>
            <a:endParaRPr lang="es-MX" sz="2000" dirty="0"/>
          </a:p>
          <a:p>
            <a:endParaRPr lang="es-MX" dirty="0"/>
          </a:p>
          <a:p>
            <a:endParaRPr lang="es-MX" dirty="0"/>
          </a:p>
        </p:txBody>
      </p:sp>
      <p:sp>
        <p:nvSpPr>
          <p:cNvPr id="4" name="Marcador de número de diapositiva 3">
            <a:extLst>
              <a:ext uri="{FF2B5EF4-FFF2-40B4-BE49-F238E27FC236}">
                <a16:creationId xmlns:a16="http://schemas.microsoft.com/office/drawing/2014/main" id="{8103DBDA-46ED-6F4C-8BE0-9E2593A68FEA}"/>
              </a:ext>
            </a:extLst>
          </p:cNvPr>
          <p:cNvSpPr>
            <a:spLocks noGrp="1"/>
          </p:cNvSpPr>
          <p:nvPr>
            <p:ph type="sldNum" sz="quarter" idx="12"/>
          </p:nvPr>
        </p:nvSpPr>
        <p:spPr/>
        <p:txBody>
          <a:bodyPr/>
          <a:lstStyle/>
          <a:p>
            <a:fld id="{4B3B723F-4985-3548-A835-41696CC91E1B}" type="slidenum">
              <a:rPr lang="es-MX" smtClean="0"/>
              <a:t>20</a:t>
            </a:fld>
            <a:endParaRPr lang="es-MX"/>
          </a:p>
        </p:txBody>
      </p:sp>
      <p:pic>
        <p:nvPicPr>
          <p:cNvPr id="5" name="Imagen 4">
            <a:extLst>
              <a:ext uri="{FF2B5EF4-FFF2-40B4-BE49-F238E27FC236}">
                <a16:creationId xmlns:a16="http://schemas.microsoft.com/office/drawing/2014/main" id="{01510DAF-627F-674B-B064-0087B2EE1217}"/>
              </a:ext>
            </a:extLst>
          </p:cNvPr>
          <p:cNvPicPr>
            <a:picLocks noChangeAspect="1"/>
          </p:cNvPicPr>
          <p:nvPr/>
        </p:nvPicPr>
        <p:blipFill>
          <a:blip r:embed="rId2"/>
          <a:stretch>
            <a:fillRect/>
          </a:stretch>
        </p:blipFill>
        <p:spPr>
          <a:xfrm>
            <a:off x="6524978" y="2339975"/>
            <a:ext cx="5383311" cy="3322637"/>
          </a:xfrm>
          <a:prstGeom prst="rect">
            <a:avLst/>
          </a:prstGeom>
        </p:spPr>
      </p:pic>
    </p:spTree>
    <p:extLst>
      <p:ext uri="{BB962C8B-B14F-4D97-AF65-F5344CB8AC3E}">
        <p14:creationId xmlns:p14="http://schemas.microsoft.com/office/powerpoint/2010/main" val="393425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2896D-7CD4-3049-A245-5D777B85222D}"/>
              </a:ext>
            </a:extLst>
          </p:cNvPr>
          <p:cNvSpPr>
            <a:spLocks noGrp="1"/>
          </p:cNvSpPr>
          <p:nvPr>
            <p:ph type="title"/>
          </p:nvPr>
        </p:nvSpPr>
        <p:spPr>
          <a:xfrm>
            <a:off x="804672" y="723578"/>
            <a:ext cx="3387106" cy="1645501"/>
          </a:xfrm>
        </p:spPr>
        <p:txBody>
          <a:bodyPr>
            <a:normAutofit/>
          </a:bodyPr>
          <a:lstStyle/>
          <a:p>
            <a:r>
              <a:rPr lang="es-MX" sz="3700" dirty="0"/>
              <a:t>4. Implementación en OpenACC.</a:t>
            </a:r>
          </a:p>
        </p:txBody>
      </p:sp>
      <p:sp>
        <p:nvSpPr>
          <p:cNvPr id="3" name="Marcador de contenido 2">
            <a:extLst>
              <a:ext uri="{FF2B5EF4-FFF2-40B4-BE49-F238E27FC236}">
                <a16:creationId xmlns:a16="http://schemas.microsoft.com/office/drawing/2014/main" id="{269300A9-70CA-744F-A878-4C80FF745699}"/>
              </a:ext>
            </a:extLst>
          </p:cNvPr>
          <p:cNvSpPr>
            <a:spLocks noGrp="1"/>
          </p:cNvSpPr>
          <p:nvPr>
            <p:ph idx="1"/>
          </p:nvPr>
        </p:nvSpPr>
        <p:spPr>
          <a:xfrm>
            <a:off x="804672" y="2548467"/>
            <a:ext cx="3387105" cy="3628495"/>
          </a:xfrm>
        </p:spPr>
        <p:txBody>
          <a:bodyPr>
            <a:normAutofit/>
          </a:bodyPr>
          <a:lstStyle/>
          <a:p>
            <a:r>
              <a:rPr lang="es-MX" sz="1800" dirty="0"/>
              <a:t>Las posibles regiones donde exite paralelismo:</a:t>
            </a:r>
          </a:p>
          <a:p>
            <a:endParaRPr lang="es-MX" sz="1800" i="1" dirty="0"/>
          </a:p>
          <a:p>
            <a:endParaRPr lang="es-MX" sz="1800" dirty="0"/>
          </a:p>
          <a:p>
            <a:endParaRPr lang="es-MX" sz="1800" dirty="0"/>
          </a:p>
          <a:p>
            <a:endParaRPr lang="es-MX" sz="1800" dirty="0"/>
          </a:p>
        </p:txBody>
      </p:sp>
      <p:sp>
        <p:nvSpPr>
          <p:cNvPr id="13" name="Marcador de número de diapositiva 12">
            <a:extLst>
              <a:ext uri="{FF2B5EF4-FFF2-40B4-BE49-F238E27FC236}">
                <a16:creationId xmlns:a16="http://schemas.microsoft.com/office/drawing/2014/main" id="{AA05BCF6-37AD-B047-B97F-0022EBDD5B9E}"/>
              </a:ext>
            </a:extLst>
          </p:cNvPr>
          <p:cNvSpPr>
            <a:spLocks noGrp="1"/>
          </p:cNvSpPr>
          <p:nvPr>
            <p:ph type="sldNum" sz="quarter" idx="12"/>
          </p:nvPr>
        </p:nvSpPr>
        <p:spPr/>
        <p:txBody>
          <a:bodyPr/>
          <a:lstStyle/>
          <a:p>
            <a:fld id="{4B3B723F-4985-3548-A835-41696CC91E1B}" type="slidenum">
              <a:rPr lang="es-MX" smtClean="0"/>
              <a:t>21</a:t>
            </a:fld>
            <a:endParaRPr lang="es-MX"/>
          </a:p>
        </p:txBody>
      </p:sp>
      <p:pic>
        <p:nvPicPr>
          <p:cNvPr id="12" name="Imagen 11">
            <a:extLst>
              <a:ext uri="{FF2B5EF4-FFF2-40B4-BE49-F238E27FC236}">
                <a16:creationId xmlns:a16="http://schemas.microsoft.com/office/drawing/2014/main" id="{1F16011A-EA49-EF49-A017-4C495DD6A42F}"/>
              </a:ext>
            </a:extLst>
          </p:cNvPr>
          <p:cNvPicPr>
            <a:picLocks noChangeAspect="1"/>
          </p:cNvPicPr>
          <p:nvPr/>
        </p:nvPicPr>
        <p:blipFill>
          <a:blip r:embed="rId3"/>
          <a:stretch>
            <a:fillRect/>
          </a:stretch>
        </p:blipFill>
        <p:spPr>
          <a:xfrm>
            <a:off x="4191777" y="870298"/>
            <a:ext cx="4040717" cy="2222394"/>
          </a:xfrm>
          <a:prstGeom prst="rect">
            <a:avLst/>
          </a:prstGeom>
        </p:spPr>
      </p:pic>
      <p:pic>
        <p:nvPicPr>
          <p:cNvPr id="10" name="Imagen 9" descr="Imagen que contiene texto&#10;&#10;&#10;&#10;Descripción generada automáticamente">
            <a:extLst>
              <a:ext uri="{FF2B5EF4-FFF2-40B4-BE49-F238E27FC236}">
                <a16:creationId xmlns:a16="http://schemas.microsoft.com/office/drawing/2014/main" id="{48CEDC29-07D7-604D-8AA2-41238AB9CCD9}"/>
              </a:ext>
            </a:extLst>
          </p:cNvPr>
          <p:cNvPicPr>
            <a:picLocks noChangeAspect="1"/>
          </p:cNvPicPr>
          <p:nvPr/>
        </p:nvPicPr>
        <p:blipFill>
          <a:blip r:embed="rId4"/>
          <a:stretch>
            <a:fillRect/>
          </a:stretch>
        </p:blipFill>
        <p:spPr>
          <a:xfrm>
            <a:off x="8340436" y="520395"/>
            <a:ext cx="3543961" cy="2798348"/>
          </a:xfrm>
          <a:prstGeom prst="rect">
            <a:avLst/>
          </a:prstGeom>
        </p:spPr>
      </p:pic>
      <p:pic>
        <p:nvPicPr>
          <p:cNvPr id="6" name="Imagen 5">
            <a:extLst>
              <a:ext uri="{FF2B5EF4-FFF2-40B4-BE49-F238E27FC236}">
                <a16:creationId xmlns:a16="http://schemas.microsoft.com/office/drawing/2014/main" id="{40C33554-6482-944F-BD68-F0AD2FD6F148}"/>
              </a:ext>
            </a:extLst>
          </p:cNvPr>
          <p:cNvPicPr>
            <a:picLocks noChangeAspect="1"/>
          </p:cNvPicPr>
          <p:nvPr/>
        </p:nvPicPr>
        <p:blipFill>
          <a:blip r:embed="rId5"/>
          <a:stretch>
            <a:fillRect/>
          </a:stretch>
        </p:blipFill>
        <p:spPr>
          <a:xfrm>
            <a:off x="473858" y="4100218"/>
            <a:ext cx="4693208" cy="2076744"/>
          </a:xfrm>
          <a:prstGeom prst="rect">
            <a:avLst/>
          </a:prstGeom>
        </p:spPr>
      </p:pic>
      <p:pic>
        <p:nvPicPr>
          <p:cNvPr id="8" name="Imagen 7" descr="Imagen que contiene texto&#10;&#10;&#10;&#10;Descripción generada automáticamente">
            <a:extLst>
              <a:ext uri="{FF2B5EF4-FFF2-40B4-BE49-F238E27FC236}">
                <a16:creationId xmlns:a16="http://schemas.microsoft.com/office/drawing/2014/main" id="{F49CA15E-E275-E54D-8B64-9D8E71B17546}"/>
              </a:ext>
            </a:extLst>
          </p:cNvPr>
          <p:cNvPicPr>
            <a:picLocks noChangeAspect="1"/>
          </p:cNvPicPr>
          <p:nvPr/>
        </p:nvPicPr>
        <p:blipFill>
          <a:blip r:embed="rId6"/>
          <a:stretch>
            <a:fillRect/>
          </a:stretch>
        </p:blipFill>
        <p:spPr>
          <a:xfrm>
            <a:off x="6457620" y="3429000"/>
            <a:ext cx="4305960" cy="3186410"/>
          </a:xfrm>
          <a:prstGeom prst="rect">
            <a:avLst/>
          </a:prstGeom>
        </p:spPr>
      </p:pic>
    </p:spTree>
    <p:extLst>
      <p:ext uri="{BB962C8B-B14F-4D97-AF65-F5344CB8AC3E}">
        <p14:creationId xmlns:p14="http://schemas.microsoft.com/office/powerpoint/2010/main" val="279657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OpenACC.</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 y ejecución.</a:t>
            </a:r>
          </a:p>
          <a:p>
            <a:endParaRPr lang="es-MX" dirty="0"/>
          </a:p>
          <a:p>
            <a:endParaRPr lang="es-MX" dirty="0"/>
          </a:p>
          <a:p>
            <a:endParaRPr lang="es-MX" dirty="0"/>
          </a:p>
          <a:p>
            <a:endParaRPr lang="es-MX" dirty="0"/>
          </a:p>
          <a:p>
            <a:endParaRPr lang="es-MX" dirty="0"/>
          </a:p>
          <a:p>
            <a:endParaRPr lang="es-MX" dirty="0"/>
          </a:p>
        </p:txBody>
      </p:sp>
      <p:sp>
        <p:nvSpPr>
          <p:cNvPr id="6" name="Marcador de número de diapositiva 5">
            <a:extLst>
              <a:ext uri="{FF2B5EF4-FFF2-40B4-BE49-F238E27FC236}">
                <a16:creationId xmlns:a16="http://schemas.microsoft.com/office/drawing/2014/main" id="{6596ADD2-817D-3D4A-8D6B-8B01E0BE058A}"/>
              </a:ext>
            </a:extLst>
          </p:cNvPr>
          <p:cNvSpPr>
            <a:spLocks noGrp="1"/>
          </p:cNvSpPr>
          <p:nvPr>
            <p:ph type="sldNum" sz="quarter" idx="12"/>
          </p:nvPr>
        </p:nvSpPr>
        <p:spPr/>
        <p:txBody>
          <a:bodyPr/>
          <a:lstStyle/>
          <a:p>
            <a:fld id="{4B3B723F-4985-3548-A835-41696CC91E1B}" type="slidenum">
              <a:rPr lang="es-MX" smtClean="0"/>
              <a:t>22</a:t>
            </a:fld>
            <a:endParaRPr lang="es-MX"/>
          </a:p>
        </p:txBody>
      </p:sp>
      <p:pic>
        <p:nvPicPr>
          <p:cNvPr id="5" name="Imagen 4">
            <a:extLst>
              <a:ext uri="{FF2B5EF4-FFF2-40B4-BE49-F238E27FC236}">
                <a16:creationId xmlns:a16="http://schemas.microsoft.com/office/drawing/2014/main" id="{CB1198CC-9C17-AC48-8D91-365EE97D0280}"/>
              </a:ext>
            </a:extLst>
          </p:cNvPr>
          <p:cNvPicPr>
            <a:picLocks/>
          </p:cNvPicPr>
          <p:nvPr/>
        </p:nvPicPr>
        <p:blipFill rotWithShape="1">
          <a:blip r:embed="rId2">
            <a:extLst>
              <a:ext uri="{28A0092B-C50C-407E-A947-70E740481C1C}">
                <a14:useLocalDpi xmlns:a14="http://schemas.microsoft.com/office/drawing/2010/main" val="0"/>
              </a:ext>
            </a:extLst>
          </a:blip>
          <a:srcRect l="836" r="-1"/>
          <a:stretch/>
        </p:blipFill>
        <p:spPr>
          <a:xfrm>
            <a:off x="3200400" y="2459035"/>
            <a:ext cx="5840400" cy="4262440"/>
          </a:xfrm>
          <a:prstGeom prst="rect">
            <a:avLst/>
          </a:prstGeom>
        </p:spPr>
      </p:pic>
    </p:spTree>
    <p:extLst>
      <p:ext uri="{BB962C8B-B14F-4D97-AF65-F5344CB8AC3E}">
        <p14:creationId xmlns:p14="http://schemas.microsoft.com/office/powerpoint/2010/main" val="63399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lstStyle/>
          <a:p>
            <a:r>
              <a:rPr lang="es-MX" dirty="0"/>
              <a:t>Introducción a CUDA.</a:t>
            </a:r>
          </a:p>
          <a:p>
            <a:r>
              <a:rPr lang="es-MX" dirty="0"/>
              <a:t>Arquitectura de hardware y de software que permite ejecutar programas en las tarjetas gráficas de la marca NVIDIA.</a:t>
            </a:r>
          </a:p>
          <a:p>
            <a:r>
              <a:rPr lang="es-MX" dirty="0"/>
              <a:t>Un programa en CUDA consiste en la mezcla de dos códigos, el host code (CPU) y el device code (GPU). El compilador de NVIDIA, </a:t>
            </a:r>
            <a:r>
              <a:rPr lang="es-MX" i="1" dirty="0"/>
              <a:t>nvcc</a:t>
            </a:r>
            <a:r>
              <a:rPr lang="es-MX" dirty="0"/>
              <a:t>, separa ambos códigos durante el proceso de compilación. </a:t>
            </a:r>
          </a:p>
          <a:p>
            <a:r>
              <a:rPr lang="es-MX" dirty="0"/>
              <a:t>Funciones que se realizan en GPU(conveniente llamarlas kernel_nombre de func).</a:t>
            </a:r>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23</a:t>
            </a:fld>
            <a:endParaRPr lang="es-MX" dirty="0"/>
          </a:p>
        </p:txBody>
      </p:sp>
      <p:graphicFrame>
        <p:nvGraphicFramePr>
          <p:cNvPr id="5" name="Diagrama 4">
            <a:extLst>
              <a:ext uri="{FF2B5EF4-FFF2-40B4-BE49-F238E27FC236}">
                <a16:creationId xmlns:a16="http://schemas.microsoft.com/office/drawing/2014/main" id="{C9821D36-F357-A74C-9E23-ECDFFCDE1BBF}"/>
              </a:ext>
            </a:extLst>
          </p:cNvPr>
          <p:cNvGraphicFramePr/>
          <p:nvPr>
            <p:extLst>
              <p:ext uri="{D42A27DB-BD31-4B8C-83A1-F6EECF244321}">
                <p14:modId xmlns:p14="http://schemas.microsoft.com/office/powerpoint/2010/main" val="653485682"/>
              </p:ext>
            </p:extLst>
          </p:nvPr>
        </p:nvGraphicFramePr>
        <p:xfrm>
          <a:off x="3134591" y="5560940"/>
          <a:ext cx="5922818" cy="116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63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A6AF2-218F-0143-A4F6-080C6733692E}"/>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F581531E-AEBA-E744-B249-22DB992EC786}"/>
              </a:ext>
            </a:extLst>
          </p:cNvPr>
          <p:cNvSpPr>
            <a:spLocks noGrp="1"/>
          </p:cNvSpPr>
          <p:nvPr>
            <p:ph idx="1"/>
          </p:nvPr>
        </p:nvSpPr>
        <p:spPr/>
        <p:txBody>
          <a:bodyPr>
            <a:normAutofit lnSpcReduction="10000"/>
          </a:bodyPr>
          <a:lstStyle/>
          <a:p>
            <a:r>
              <a:rPr lang="es-MX" dirty="0"/>
              <a:t>Por las características que se tienen en la computadora, se decidió tener una dimensión de grids con </a:t>
            </a:r>
            <a:r>
              <a:rPr lang="es-MX" b="1" dirty="0"/>
              <a:t>32 bloques</a:t>
            </a:r>
            <a:r>
              <a:rPr lang="es-MX" dirty="0"/>
              <a:t> de </a:t>
            </a:r>
            <a:r>
              <a:rPr lang="es-MX" b="1" dirty="0"/>
              <a:t>64 threads </a:t>
            </a:r>
            <a:r>
              <a:rPr lang="es-MX" dirty="0"/>
              <a:t>cada uno, esto nos permitirá realizar matrices máximo de </a:t>
            </a:r>
            <a:r>
              <a:rPr lang="es-MX" b="1" dirty="0"/>
              <a:t>2048 x 2048</a:t>
            </a:r>
            <a:r>
              <a:rPr lang="es-MX" dirty="0"/>
              <a:t>. </a:t>
            </a:r>
          </a:p>
          <a:p>
            <a:r>
              <a:rPr lang="es-MX" dirty="0"/>
              <a:t>Thread: Ejecuta una instancia de un kernel.</a:t>
            </a:r>
          </a:p>
          <a:p>
            <a:r>
              <a:rPr lang="es-MX" dirty="0"/>
              <a:t>Bloque: Agrupación de threads que utilizan memoria compartida.</a:t>
            </a:r>
          </a:p>
          <a:p>
            <a:endParaRPr lang="es-MX" dirty="0"/>
          </a:p>
          <a:p>
            <a:r>
              <a:rPr lang="es-MX" dirty="0"/>
              <a:t>Ejemplo de una función:</a:t>
            </a:r>
          </a:p>
          <a:p>
            <a:pPr lvl="1"/>
            <a:r>
              <a:rPr lang="es-MX" i="1" dirty="0"/>
              <a:t>__global__ void kernel_helloFromGPU(argument list){} </a:t>
            </a:r>
          </a:p>
          <a:p>
            <a:r>
              <a:rPr lang="es-MX" i="1" dirty="0"/>
              <a:t>Ejemplo de cómo llamarla:</a:t>
            </a:r>
            <a:endParaRPr lang="es-MX" dirty="0"/>
          </a:p>
          <a:p>
            <a:pPr lvl="1"/>
            <a:r>
              <a:rPr lang="es-MX" i="1" dirty="0"/>
              <a:t>kernel_name &lt;&lt;&lt;#blocks, #threads&gt;&gt;&gt;(argument list); </a:t>
            </a:r>
            <a:endParaRPr lang="es-MX" dirty="0"/>
          </a:p>
          <a:p>
            <a:endParaRPr lang="es-MX" dirty="0"/>
          </a:p>
        </p:txBody>
      </p:sp>
      <p:sp>
        <p:nvSpPr>
          <p:cNvPr id="4" name="Marcador de número de diapositiva 3">
            <a:extLst>
              <a:ext uri="{FF2B5EF4-FFF2-40B4-BE49-F238E27FC236}">
                <a16:creationId xmlns:a16="http://schemas.microsoft.com/office/drawing/2014/main" id="{845D9787-7C66-3441-865B-EA6BF742081C}"/>
              </a:ext>
            </a:extLst>
          </p:cNvPr>
          <p:cNvSpPr>
            <a:spLocks noGrp="1"/>
          </p:cNvSpPr>
          <p:nvPr>
            <p:ph type="sldNum" sz="quarter" idx="12"/>
          </p:nvPr>
        </p:nvSpPr>
        <p:spPr/>
        <p:txBody>
          <a:bodyPr/>
          <a:lstStyle/>
          <a:p>
            <a:fld id="{4B3B723F-4985-3548-A835-41696CC91E1B}" type="slidenum">
              <a:rPr lang="es-MX" smtClean="0"/>
              <a:t>24</a:t>
            </a:fld>
            <a:endParaRPr lang="es-MX"/>
          </a:p>
        </p:txBody>
      </p:sp>
    </p:spTree>
    <p:extLst>
      <p:ext uri="{BB962C8B-B14F-4D97-AF65-F5344CB8AC3E}">
        <p14:creationId xmlns:p14="http://schemas.microsoft.com/office/powerpoint/2010/main" val="423916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B17-8F73-554A-AC9E-874C80A86AA5}"/>
              </a:ext>
            </a:extLst>
          </p:cNvPr>
          <p:cNvSpPr>
            <a:spLocks noGrp="1"/>
          </p:cNvSpPr>
          <p:nvPr>
            <p:ph type="title"/>
          </p:nvPr>
        </p:nvSpPr>
        <p:spPr/>
        <p:txBody>
          <a:bodyPr/>
          <a:lstStyle/>
          <a:p>
            <a:r>
              <a:rPr lang="es-MX" dirty="0"/>
              <a:t>4. Implementación en CUDA.</a:t>
            </a:r>
          </a:p>
        </p:txBody>
      </p:sp>
      <p:sp>
        <p:nvSpPr>
          <p:cNvPr id="3" name="Marcador de contenido 2">
            <a:extLst>
              <a:ext uri="{FF2B5EF4-FFF2-40B4-BE49-F238E27FC236}">
                <a16:creationId xmlns:a16="http://schemas.microsoft.com/office/drawing/2014/main" id="{169394FD-8F80-4243-A446-CCD7655BD303}"/>
              </a:ext>
            </a:extLst>
          </p:cNvPr>
          <p:cNvSpPr>
            <a:spLocks noGrp="1"/>
          </p:cNvSpPr>
          <p:nvPr>
            <p:ph idx="1"/>
          </p:nvPr>
        </p:nvSpPr>
        <p:spPr/>
        <p:txBody>
          <a:bodyPr>
            <a:normAutofit/>
          </a:bodyPr>
          <a:lstStyle/>
          <a:p>
            <a:r>
              <a:rPr lang="es-MX" dirty="0"/>
              <a:t>Compilación y ejecución.</a:t>
            </a:r>
          </a:p>
          <a:p>
            <a:endParaRPr lang="es-MX" dirty="0"/>
          </a:p>
          <a:p>
            <a:endParaRPr lang="es-MX" dirty="0"/>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72D77E96-EFD8-4249-9302-40FE88EA1B53}"/>
              </a:ext>
            </a:extLst>
          </p:cNvPr>
          <p:cNvSpPr>
            <a:spLocks noGrp="1"/>
          </p:cNvSpPr>
          <p:nvPr>
            <p:ph type="sldNum" sz="quarter" idx="12"/>
          </p:nvPr>
        </p:nvSpPr>
        <p:spPr/>
        <p:txBody>
          <a:bodyPr/>
          <a:lstStyle/>
          <a:p>
            <a:fld id="{4B3B723F-4985-3548-A835-41696CC91E1B}" type="slidenum">
              <a:rPr lang="es-MX" smtClean="0"/>
              <a:t>25</a:t>
            </a:fld>
            <a:endParaRPr lang="es-MX"/>
          </a:p>
        </p:txBody>
      </p:sp>
      <p:pic>
        <p:nvPicPr>
          <p:cNvPr id="6" name="Imagen 5">
            <a:extLst>
              <a:ext uri="{FF2B5EF4-FFF2-40B4-BE49-F238E27FC236}">
                <a16:creationId xmlns:a16="http://schemas.microsoft.com/office/drawing/2014/main" id="{B8DA41EF-053F-424F-AC8F-185FD6BE8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636" y="2515150"/>
            <a:ext cx="5902728" cy="3841200"/>
          </a:xfrm>
          <a:prstGeom prst="rect">
            <a:avLst/>
          </a:prstGeom>
        </p:spPr>
      </p:pic>
    </p:spTree>
    <p:extLst>
      <p:ext uri="{BB962C8B-B14F-4D97-AF65-F5344CB8AC3E}">
        <p14:creationId xmlns:p14="http://schemas.microsoft.com/office/powerpoint/2010/main" val="2042434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graphicFrame>
        <p:nvGraphicFramePr>
          <p:cNvPr id="5" name="Marcador de contenido 4">
            <a:extLst>
              <a:ext uri="{FF2B5EF4-FFF2-40B4-BE49-F238E27FC236}">
                <a16:creationId xmlns:a16="http://schemas.microsoft.com/office/drawing/2014/main" id="{774F0E79-B0E0-DB49-BE79-6C7A17961FF9}"/>
              </a:ext>
            </a:extLst>
          </p:cNvPr>
          <p:cNvGraphicFramePr>
            <a:graphicFrameLocks noGrp="1"/>
          </p:cNvGraphicFramePr>
          <p:nvPr>
            <p:ph idx="1"/>
            <p:extLst>
              <p:ext uri="{D42A27DB-BD31-4B8C-83A1-F6EECF244321}">
                <p14:modId xmlns:p14="http://schemas.microsoft.com/office/powerpoint/2010/main" val="250541557"/>
              </p:ext>
            </p:extLst>
          </p:nvPr>
        </p:nvGraphicFramePr>
        <p:xfrm>
          <a:off x="1435335" y="3441988"/>
          <a:ext cx="3486746" cy="2438400"/>
        </p:xfrm>
        <a:graphic>
          <a:graphicData uri="http://schemas.openxmlformats.org/drawingml/2006/table">
            <a:tbl>
              <a:tblPr firstRow="1" firstCol="1" bandRow="1">
                <a:tableStyleId>{EB344D84-9AFB-497E-A393-DC336BA19D2E}</a:tableStyleId>
              </a:tblPr>
              <a:tblGrid>
                <a:gridCol w="557747">
                  <a:extLst>
                    <a:ext uri="{9D8B030D-6E8A-4147-A177-3AD203B41FA5}">
                      <a16:colId xmlns:a16="http://schemas.microsoft.com/office/drawing/2014/main" val="2493674677"/>
                    </a:ext>
                  </a:extLst>
                </a:gridCol>
                <a:gridCol w="987801">
                  <a:extLst>
                    <a:ext uri="{9D8B030D-6E8A-4147-A177-3AD203B41FA5}">
                      <a16:colId xmlns:a16="http://schemas.microsoft.com/office/drawing/2014/main" val="3178819446"/>
                    </a:ext>
                  </a:extLst>
                </a:gridCol>
                <a:gridCol w="970599">
                  <a:extLst>
                    <a:ext uri="{9D8B030D-6E8A-4147-A177-3AD203B41FA5}">
                      <a16:colId xmlns:a16="http://schemas.microsoft.com/office/drawing/2014/main" val="3543076309"/>
                    </a:ext>
                  </a:extLst>
                </a:gridCol>
                <a:gridCol w="970599">
                  <a:extLst>
                    <a:ext uri="{9D8B030D-6E8A-4147-A177-3AD203B41FA5}">
                      <a16:colId xmlns:a16="http://schemas.microsoft.com/office/drawing/2014/main" val="1243841529"/>
                    </a:ext>
                  </a:extLst>
                </a:gridCol>
              </a:tblGrid>
              <a:tr h="203200">
                <a:tc gridSpan="4">
                  <a:txBody>
                    <a:bodyPr/>
                    <a:lstStyle/>
                    <a:p>
                      <a:pPr algn="ctr">
                        <a:spcAft>
                          <a:spcPts val="0"/>
                        </a:spcAft>
                      </a:pPr>
                      <a:r>
                        <a:rPr lang="es-MX" sz="1200" dirty="0">
                          <a:effectLst/>
                        </a:rPr>
                        <a:t>RUNTIME [s]</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77231560"/>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3425711"/>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0.009269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0.667713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6762594"/>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0.105867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0.667437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23034720"/>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0.277441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71263880"/>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0.606796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0.693325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5677583"/>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6.420716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1.075765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6487419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61.942851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6.336773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857318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592.659655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87.821701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2558558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10417.17143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5429.11005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516.680462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59895869"/>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76337.37146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46845.537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2495.80583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6690778"/>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381686.8573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93691.0741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12754.6959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63291950"/>
                  </a:ext>
                </a:extLst>
              </a:tr>
            </a:tbl>
          </a:graphicData>
        </a:graphic>
      </p:graphicFrame>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26</a:t>
            </a:fld>
            <a:endParaRPr lang="es-MX"/>
          </a:p>
        </p:txBody>
      </p:sp>
      <p:graphicFrame>
        <p:nvGraphicFramePr>
          <p:cNvPr id="6" name="Gráfico 5">
            <a:extLst>
              <a:ext uri="{FF2B5EF4-FFF2-40B4-BE49-F238E27FC236}">
                <a16:creationId xmlns:a16="http://schemas.microsoft.com/office/drawing/2014/main" id="{910E1F3C-8CE5-DC49-BF47-62A394FCA07A}"/>
              </a:ext>
            </a:extLst>
          </p:cNvPr>
          <p:cNvGraphicFramePr/>
          <p:nvPr>
            <p:extLst>
              <p:ext uri="{D42A27DB-BD31-4B8C-83A1-F6EECF244321}">
                <p14:modId xmlns:p14="http://schemas.microsoft.com/office/powerpoint/2010/main" val="3627533444"/>
              </p:ext>
            </p:extLst>
          </p:nvPr>
        </p:nvGraphicFramePr>
        <p:xfrm>
          <a:off x="6305259" y="999439"/>
          <a:ext cx="5612130" cy="2386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F5849C3-9B5A-A342-AE72-3ED2FBECBE8B}"/>
              </a:ext>
            </a:extLst>
          </p:cNvPr>
          <p:cNvGraphicFramePr/>
          <p:nvPr>
            <p:extLst>
              <p:ext uri="{D42A27DB-BD31-4B8C-83A1-F6EECF244321}">
                <p14:modId xmlns:p14="http://schemas.microsoft.com/office/powerpoint/2010/main" val="1790367233"/>
              </p:ext>
            </p:extLst>
          </p:nvPr>
        </p:nvGraphicFramePr>
        <p:xfrm>
          <a:off x="6264228" y="3689324"/>
          <a:ext cx="5612130" cy="236410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8601FB3B-E5A1-F64F-92CD-158EFD9B5B60}"/>
                  </a:ext>
                </a:extLst>
              </p:cNvPr>
              <p:cNvSpPr txBox="1"/>
              <p:nvPr/>
            </p:nvSpPr>
            <p:spPr>
              <a:xfrm>
                <a:off x="686808" y="1892538"/>
                <a:ext cx="4680477" cy="769441"/>
              </a:xfrm>
              <a:prstGeom prst="rect">
                <a:avLst/>
              </a:prstGeom>
              <a:noFill/>
            </p:spPr>
            <p:txBody>
              <a:bodyPr wrap="square" rtlCol="0">
                <a:spAutoFit/>
              </a:bodyPr>
              <a:lstStyle/>
              <a:p>
                <a:r>
                  <a:rPr lang="es-MX" sz="2400" b="1" dirty="0"/>
                  <a:t>1. Runtime.</a:t>
                </a:r>
                <a:r>
                  <a:rPr lang="es-MX" sz="2400" dirty="0"/>
                  <a:t> Tiempo de ejecución.</a:t>
                </a:r>
              </a:p>
              <a:p>
                <a:pPr lvl="1"/>
                <a14:m>
                  <m:oMath xmlns:m="http://schemas.openxmlformats.org/officeDocument/2006/math">
                    <m:r>
                      <a:rPr lang="es-MX" sz="2000" i="1">
                        <a:latin typeface="Cambria Math" panose="02040503050406030204" pitchFamily="18" charset="0"/>
                      </a:rPr>
                      <m:t>𝑡</m:t>
                    </m:r>
                    <m:r>
                      <a:rPr lang="es-MX" sz="2000" i="1">
                        <a:latin typeface="Cambria Math" panose="02040503050406030204" pitchFamily="18" charset="0"/>
                      </a:rPr>
                      <m:t>(</m:t>
                    </m:r>
                    <m:r>
                      <a:rPr lang="es-MX" sz="2000" i="1">
                        <a:latin typeface="Cambria Math" panose="02040503050406030204" pitchFamily="18" charset="0"/>
                      </a:rPr>
                      <m:t>𝑝</m:t>
                    </m:r>
                    <m:r>
                      <a:rPr lang="es-MX" sz="2000" i="1">
                        <a:latin typeface="Cambria Math" panose="02040503050406030204" pitchFamily="18" charset="0"/>
                      </a:rPr>
                      <m:t>)</m:t>
                    </m:r>
                  </m:oMath>
                </a14:m>
                <a:r>
                  <a:rPr lang="es-MX" sz="2000" dirty="0"/>
                  <a:t>.</a:t>
                </a:r>
              </a:p>
            </p:txBody>
          </p:sp>
        </mc:Choice>
        <mc:Fallback xmlns="">
          <p:sp>
            <p:nvSpPr>
              <p:cNvPr id="8" name="CuadroTexto 7">
                <a:extLst>
                  <a:ext uri="{FF2B5EF4-FFF2-40B4-BE49-F238E27FC236}">
                    <a16:creationId xmlns:a16="http://schemas.microsoft.com/office/drawing/2014/main" id="{8601FB3B-E5A1-F64F-92CD-158EFD9B5B60}"/>
                  </a:ext>
                </a:extLst>
              </p:cNvPr>
              <p:cNvSpPr txBox="1">
                <a:spLocks noRot="1" noChangeAspect="1" noMove="1" noResize="1" noEditPoints="1" noAdjustHandles="1" noChangeArrowheads="1" noChangeShapeType="1" noTextEdit="1"/>
              </p:cNvSpPr>
              <p:nvPr/>
            </p:nvSpPr>
            <p:spPr>
              <a:xfrm>
                <a:off x="686808" y="1892538"/>
                <a:ext cx="4680477" cy="769441"/>
              </a:xfrm>
              <a:prstGeom prst="rect">
                <a:avLst/>
              </a:prstGeom>
              <a:blipFill>
                <a:blip r:embed="rId4"/>
                <a:stretch>
                  <a:fillRect l="-1892" t="-6452" b="-11290"/>
                </a:stretch>
              </a:blipFill>
            </p:spPr>
            <p:txBody>
              <a:bodyPr/>
              <a:lstStyle/>
              <a:p>
                <a:r>
                  <a:rPr lang="es-MX">
                    <a:noFill/>
                  </a:rPr>
                  <a:t> </a:t>
                </a:r>
              </a:p>
            </p:txBody>
          </p:sp>
        </mc:Fallback>
      </mc:AlternateContent>
    </p:spTree>
    <p:extLst>
      <p:ext uri="{BB962C8B-B14F-4D97-AF65-F5344CB8AC3E}">
        <p14:creationId xmlns:p14="http://schemas.microsoft.com/office/powerpoint/2010/main" val="684142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1ABDD-B74D-E647-96D7-709D73C962B2}"/>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46C7F314-FC64-6649-BCFC-F2D6BE36B20B}"/>
              </a:ext>
            </a:extLst>
          </p:cNvPr>
          <p:cNvSpPr>
            <a:spLocks noGrp="1"/>
          </p:cNvSpPr>
          <p:nvPr>
            <p:ph type="sldNum" sz="quarter" idx="12"/>
          </p:nvPr>
        </p:nvSpPr>
        <p:spPr/>
        <p:txBody>
          <a:bodyPr/>
          <a:lstStyle/>
          <a:p>
            <a:fld id="{4B3B723F-4985-3548-A835-41696CC91E1B}" type="slidenum">
              <a:rPr lang="es-MX" smtClean="0"/>
              <a:t>27</a:t>
            </a:fld>
            <a:endParaRPr lang="es-MX"/>
          </a:p>
        </p:txBody>
      </p:sp>
      <p:graphicFrame>
        <p:nvGraphicFramePr>
          <p:cNvPr id="9" name="Tabla 8">
            <a:extLst>
              <a:ext uri="{FF2B5EF4-FFF2-40B4-BE49-F238E27FC236}">
                <a16:creationId xmlns:a16="http://schemas.microsoft.com/office/drawing/2014/main" id="{62F3CD88-F3CD-9441-8002-86D4884FD9D2}"/>
              </a:ext>
            </a:extLst>
          </p:cNvPr>
          <p:cNvGraphicFramePr>
            <a:graphicFrameLocks noGrp="1"/>
          </p:cNvGraphicFramePr>
          <p:nvPr>
            <p:extLst>
              <p:ext uri="{D42A27DB-BD31-4B8C-83A1-F6EECF244321}">
                <p14:modId xmlns:p14="http://schemas.microsoft.com/office/powerpoint/2010/main" val="2438518457"/>
              </p:ext>
            </p:extLst>
          </p:nvPr>
        </p:nvGraphicFramePr>
        <p:xfrm>
          <a:off x="7178881" y="365125"/>
          <a:ext cx="4708319" cy="2438400"/>
        </p:xfrm>
        <a:graphic>
          <a:graphicData uri="http://schemas.openxmlformats.org/drawingml/2006/table">
            <a:tbl>
              <a:tblPr firstRow="1" firstCol="1" bandRow="1">
                <a:tableStyleId>{F5AB1C69-6EDB-4FF4-983F-18BD219EF322}</a:tableStyleId>
              </a:tblPr>
              <a:tblGrid>
                <a:gridCol w="535305">
                  <a:extLst>
                    <a:ext uri="{9D8B030D-6E8A-4147-A177-3AD203B41FA5}">
                      <a16:colId xmlns:a16="http://schemas.microsoft.com/office/drawing/2014/main" val="3121909402"/>
                    </a:ext>
                  </a:extLst>
                </a:gridCol>
                <a:gridCol w="542444">
                  <a:extLst>
                    <a:ext uri="{9D8B030D-6E8A-4147-A177-3AD203B41FA5}">
                      <a16:colId xmlns:a16="http://schemas.microsoft.com/office/drawing/2014/main" val="62258253"/>
                    </a:ext>
                  </a:extLst>
                </a:gridCol>
                <a:gridCol w="910273">
                  <a:extLst>
                    <a:ext uri="{9D8B030D-6E8A-4147-A177-3AD203B41FA5}">
                      <a16:colId xmlns:a16="http://schemas.microsoft.com/office/drawing/2014/main" val="393373078"/>
                    </a:ext>
                  </a:extLst>
                </a:gridCol>
                <a:gridCol w="447421">
                  <a:extLst>
                    <a:ext uri="{9D8B030D-6E8A-4147-A177-3AD203B41FA5}">
                      <a16:colId xmlns:a16="http://schemas.microsoft.com/office/drawing/2014/main" val="676735288"/>
                    </a:ext>
                  </a:extLst>
                </a:gridCol>
                <a:gridCol w="910273">
                  <a:extLst>
                    <a:ext uri="{9D8B030D-6E8A-4147-A177-3AD203B41FA5}">
                      <a16:colId xmlns:a16="http://schemas.microsoft.com/office/drawing/2014/main" val="836157880"/>
                    </a:ext>
                  </a:extLst>
                </a:gridCol>
                <a:gridCol w="483235">
                  <a:extLst>
                    <a:ext uri="{9D8B030D-6E8A-4147-A177-3AD203B41FA5}">
                      <a16:colId xmlns:a16="http://schemas.microsoft.com/office/drawing/2014/main" val="3451604740"/>
                    </a:ext>
                  </a:extLst>
                </a:gridCol>
                <a:gridCol w="879368">
                  <a:extLst>
                    <a:ext uri="{9D8B030D-6E8A-4147-A177-3AD203B41FA5}">
                      <a16:colId xmlns:a16="http://schemas.microsoft.com/office/drawing/2014/main" val="489636425"/>
                    </a:ext>
                  </a:extLst>
                </a:gridCol>
              </a:tblGrid>
              <a:tr h="203200">
                <a:tc gridSpan="7">
                  <a:txBody>
                    <a:bodyPr/>
                    <a:lstStyle/>
                    <a:p>
                      <a:pPr algn="ctr">
                        <a:spcAft>
                          <a:spcPts val="0"/>
                        </a:spcAft>
                      </a:pPr>
                      <a:r>
                        <a:rPr lang="es-MX" sz="1200">
                          <a:effectLst/>
                        </a:rPr>
                        <a:t>COST FACTOR</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6641040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Proc</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8061480"/>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0.000074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0.296608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2.003139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18455359"/>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0.079594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3.387744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3.337185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38839435"/>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0.537204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8.878112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6.63814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4745819"/>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2.272125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19.417472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11.0932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2187338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16.624936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205.462912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34.42448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6910922"/>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127.455333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1982.17123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405.553472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75282982"/>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1127.73628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18965.109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11241.1777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29749758"/>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10417.1714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173731.522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132270.198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8591744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76337.3715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1499057.19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1277852.59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023998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381686.857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2998114.37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13060808.6</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38570058"/>
                  </a:ext>
                </a:extLst>
              </a:tr>
            </a:tbl>
          </a:graphicData>
        </a:graphic>
      </p:graphicFrame>
      <p:graphicFrame>
        <p:nvGraphicFramePr>
          <p:cNvPr id="10" name="Gráfico 9">
            <a:extLst>
              <a:ext uri="{FF2B5EF4-FFF2-40B4-BE49-F238E27FC236}">
                <a16:creationId xmlns:a16="http://schemas.microsoft.com/office/drawing/2014/main" id="{C5E50096-A726-B049-BB3D-92407D370255}"/>
              </a:ext>
            </a:extLst>
          </p:cNvPr>
          <p:cNvGraphicFramePr/>
          <p:nvPr>
            <p:extLst>
              <p:ext uri="{D42A27DB-BD31-4B8C-83A1-F6EECF244321}">
                <p14:modId xmlns:p14="http://schemas.microsoft.com/office/powerpoint/2010/main" val="2712176688"/>
              </p:ext>
            </p:extLst>
          </p:nvPr>
        </p:nvGraphicFramePr>
        <p:xfrm>
          <a:off x="838199" y="3753167"/>
          <a:ext cx="4568825" cy="2785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áfico 10">
            <a:extLst>
              <a:ext uri="{FF2B5EF4-FFF2-40B4-BE49-F238E27FC236}">
                <a16:creationId xmlns:a16="http://schemas.microsoft.com/office/drawing/2014/main" id="{352AD2D9-57B8-B242-8800-69F0BCD90B4D}"/>
              </a:ext>
            </a:extLst>
          </p:cNvPr>
          <p:cNvGraphicFramePr/>
          <p:nvPr>
            <p:extLst>
              <p:ext uri="{D42A27DB-BD31-4B8C-83A1-F6EECF244321}">
                <p14:modId xmlns:p14="http://schemas.microsoft.com/office/powerpoint/2010/main" val="2097696501"/>
              </p:ext>
            </p:extLst>
          </p:nvPr>
        </p:nvGraphicFramePr>
        <p:xfrm>
          <a:off x="5772112" y="3805475"/>
          <a:ext cx="4568825" cy="27857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2214096-D9C1-AE46-A5C3-001C0CA0AC68}"/>
                  </a:ext>
                </a:extLst>
              </p:cNvPr>
              <p:cNvSpPr txBox="1"/>
              <p:nvPr/>
            </p:nvSpPr>
            <p:spPr>
              <a:xfrm>
                <a:off x="572862" y="1588168"/>
                <a:ext cx="6606019" cy="1406411"/>
              </a:xfrm>
              <a:prstGeom prst="rect">
                <a:avLst/>
              </a:prstGeom>
              <a:noFill/>
            </p:spPr>
            <p:txBody>
              <a:bodyPr wrap="square" rtlCol="0">
                <a:spAutoFit/>
              </a:bodyPr>
              <a:lstStyle/>
              <a:p>
                <a:r>
                  <a:rPr lang="es-MX" sz="2400" b="1" dirty="0"/>
                  <a:t>2. Cost Factor. </a:t>
                </a:r>
                <a:r>
                  <a:rPr lang="es-MX" sz="2400" dirty="0"/>
                  <a:t>Cantidad de trabajo realizado por el programa.</a:t>
                </a:r>
              </a:p>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r>
                        <a:rPr lang="es-MX" i="1">
                          <a:latin typeface="Cambria Math" panose="02040503050406030204" pitchFamily="18" charset="0"/>
                        </a:rPr>
                        <m:t>𝑛</m:t>
                      </m:r>
                      <m:r>
                        <a:rPr lang="es-MX" i="1">
                          <a:latin typeface="Cambria Math" panose="02040503050406030204" pitchFamily="18" charset="0"/>
                        </a:rPr>
                        <m:t>ú</m:t>
                      </m:r>
                      <m:r>
                        <a:rPr lang="es-MX" i="1">
                          <a:latin typeface="Cambria Math" panose="02040503050406030204" pitchFamily="18" charset="0"/>
                        </a:rPr>
                        <m:t>𝑚𝑒𝑟𝑜</m:t>
                      </m:r>
                      <m:r>
                        <a:rPr lang="es-MX" i="1">
                          <a:latin typeface="Cambria Math" panose="02040503050406030204" pitchFamily="18" charset="0"/>
                        </a:rPr>
                        <m:t> </m:t>
                      </m:r>
                      <m:r>
                        <a:rPr lang="es-MX" i="1">
                          <a:latin typeface="Cambria Math" panose="02040503050406030204" pitchFamily="18" charset="0"/>
                        </a:rPr>
                        <m:t>𝑑𝑒</m:t>
                      </m:r>
                      <m:r>
                        <a:rPr lang="es-MX" i="1">
                          <a:latin typeface="Cambria Math" panose="02040503050406030204" pitchFamily="18" charset="0"/>
                        </a:rPr>
                        <m:t> </m:t>
                      </m:r>
                      <m:r>
                        <a:rPr lang="es-MX" i="1">
                          <a:latin typeface="Cambria Math" panose="02040503050406030204" pitchFamily="18" charset="0"/>
                        </a:rPr>
                        <m:t>𝑝𝑟𝑜𝑐𝑒𝑠𝑎𝑑𝑜𝑟𝑒𝑠</m:t>
                      </m:r>
                      <m:r>
                        <a:rPr lang="es-MX" i="1">
                          <a:latin typeface="Cambria Math" panose="02040503050406030204" pitchFamily="18" charset="0"/>
                        </a:rPr>
                        <m:t>∗</m:t>
                      </m:r>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r>
                        <a:rPr lang="es-MX" i="1">
                          <a:latin typeface="Cambria Math" panose="02040503050406030204" pitchFamily="18" charset="0"/>
                        </a:rPr>
                        <m:t>𝑝</m:t>
                      </m:r>
                      <m:sSub>
                        <m:sSubPr>
                          <m:ctrlPr>
                            <a:rPr lang="es-MX" i="1">
                              <a:latin typeface="Cambria Math" panose="02040503050406030204" pitchFamily="18" charset="0"/>
                            </a:rPr>
                          </m:ctrlPr>
                        </m:sSubPr>
                        <m:e>
                          <m:r>
                            <a:rPr lang="es-MX" i="1">
                              <a:latin typeface="Cambria Math" panose="02040503050406030204" pitchFamily="18" charset="0"/>
                            </a:rPr>
                            <m:t>∗</m:t>
                          </m:r>
                          <m:r>
                            <a:rPr lang="es-MX" i="1">
                              <a:latin typeface="Cambria Math" panose="02040503050406030204" pitchFamily="18" charset="0"/>
                            </a:rPr>
                            <m:t>𝑡</m:t>
                          </m:r>
                        </m:e>
                        <m:sub>
                          <m:r>
                            <a:rPr lang="es-MX" i="1">
                              <a:latin typeface="Cambria Math" panose="02040503050406030204" pitchFamily="18" charset="0"/>
                            </a:rPr>
                            <m:t>𝑝</m:t>
                          </m:r>
                        </m:sub>
                      </m:sSub>
                    </m:oMath>
                  </m:oMathPara>
                </a14:m>
                <a:endParaRPr lang="es-MX" dirty="0"/>
              </a:p>
            </p:txBody>
          </p:sp>
        </mc:Choice>
        <mc:Fallback xmlns="">
          <p:sp>
            <p:nvSpPr>
              <p:cNvPr id="3" name="CuadroTexto 2">
                <a:extLst>
                  <a:ext uri="{FF2B5EF4-FFF2-40B4-BE49-F238E27FC236}">
                    <a16:creationId xmlns:a16="http://schemas.microsoft.com/office/drawing/2014/main" id="{42214096-D9C1-AE46-A5C3-001C0CA0AC68}"/>
                  </a:ext>
                </a:extLst>
              </p:cNvPr>
              <p:cNvSpPr txBox="1">
                <a:spLocks noRot="1" noChangeAspect="1" noMove="1" noResize="1" noEditPoints="1" noAdjustHandles="1" noChangeArrowheads="1" noChangeShapeType="1" noTextEdit="1"/>
              </p:cNvSpPr>
              <p:nvPr/>
            </p:nvSpPr>
            <p:spPr>
              <a:xfrm>
                <a:off x="572862" y="1588168"/>
                <a:ext cx="6606019" cy="1406411"/>
              </a:xfrm>
              <a:prstGeom prst="rect">
                <a:avLst/>
              </a:prstGeom>
              <a:blipFill>
                <a:blip r:embed="rId4"/>
                <a:stretch>
                  <a:fillRect l="-1344" t="-3571"/>
                </a:stretch>
              </a:blipFill>
            </p:spPr>
            <p:txBody>
              <a:bodyPr/>
              <a:lstStyle/>
              <a:p>
                <a:r>
                  <a:rPr lang="es-MX">
                    <a:noFill/>
                  </a:rPr>
                  <a:t> </a:t>
                </a:r>
              </a:p>
            </p:txBody>
          </p:sp>
        </mc:Fallback>
      </mc:AlternateContent>
    </p:spTree>
    <p:extLst>
      <p:ext uri="{BB962C8B-B14F-4D97-AF65-F5344CB8AC3E}">
        <p14:creationId xmlns:p14="http://schemas.microsoft.com/office/powerpoint/2010/main" val="88326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692FF-BBCE-F141-8FAD-50E75AA9066C}"/>
              </a:ext>
            </a:extLst>
          </p:cNvPr>
          <p:cNvSpPr>
            <a:spLocks noGrp="1"/>
          </p:cNvSpPr>
          <p:nvPr>
            <p:ph type="title"/>
          </p:nvPr>
        </p:nvSpPr>
        <p:spPr>
          <a:xfrm>
            <a:off x="838200" y="230434"/>
            <a:ext cx="10515600" cy="1325563"/>
          </a:xfrm>
        </p:spPr>
        <p:txBody>
          <a:bodyPr/>
          <a:lstStyle/>
          <a:p>
            <a:r>
              <a:rPr lang="es-MX" dirty="0"/>
              <a:t>5. Pruebas y resultados.</a:t>
            </a:r>
          </a:p>
        </p:txBody>
      </p:sp>
      <p:graphicFrame>
        <p:nvGraphicFramePr>
          <p:cNvPr id="6" name="Marcador de contenido 5">
            <a:extLst>
              <a:ext uri="{FF2B5EF4-FFF2-40B4-BE49-F238E27FC236}">
                <a16:creationId xmlns:a16="http://schemas.microsoft.com/office/drawing/2014/main" id="{35EA6ED1-0DC2-1A46-91C8-F577D4E223C6}"/>
              </a:ext>
            </a:extLst>
          </p:cNvPr>
          <p:cNvGraphicFramePr>
            <a:graphicFrameLocks noGrp="1"/>
          </p:cNvGraphicFramePr>
          <p:nvPr>
            <p:ph idx="1"/>
            <p:extLst>
              <p:ext uri="{D42A27DB-BD31-4B8C-83A1-F6EECF244321}">
                <p14:modId xmlns:p14="http://schemas.microsoft.com/office/powerpoint/2010/main" val="2027762421"/>
              </p:ext>
            </p:extLst>
          </p:nvPr>
        </p:nvGraphicFramePr>
        <p:xfrm>
          <a:off x="7576435" y="1081572"/>
          <a:ext cx="2901633" cy="2438400"/>
        </p:xfrm>
        <a:graphic>
          <a:graphicData uri="http://schemas.openxmlformats.org/drawingml/2006/table">
            <a:tbl>
              <a:tblPr firstRow="1" firstCol="1" bandRow="1">
                <a:tableStyleId>{F5AB1C69-6EDB-4FF4-983F-18BD219EF322}</a:tableStyleId>
              </a:tblPr>
              <a:tblGrid>
                <a:gridCol w="614680">
                  <a:extLst>
                    <a:ext uri="{9D8B030D-6E8A-4147-A177-3AD203B41FA5}">
                      <a16:colId xmlns:a16="http://schemas.microsoft.com/office/drawing/2014/main" val="2424803617"/>
                    </a:ext>
                  </a:extLst>
                </a:gridCol>
                <a:gridCol w="430213">
                  <a:extLst>
                    <a:ext uri="{9D8B030D-6E8A-4147-A177-3AD203B41FA5}">
                      <a16:colId xmlns:a16="http://schemas.microsoft.com/office/drawing/2014/main" val="3582241009"/>
                    </a:ext>
                  </a:extLst>
                </a:gridCol>
                <a:gridCol w="911225">
                  <a:extLst>
                    <a:ext uri="{9D8B030D-6E8A-4147-A177-3AD203B41FA5}">
                      <a16:colId xmlns:a16="http://schemas.microsoft.com/office/drawing/2014/main" val="2011075415"/>
                    </a:ext>
                  </a:extLst>
                </a:gridCol>
                <a:gridCol w="945515">
                  <a:extLst>
                    <a:ext uri="{9D8B030D-6E8A-4147-A177-3AD203B41FA5}">
                      <a16:colId xmlns:a16="http://schemas.microsoft.com/office/drawing/2014/main" val="3548221109"/>
                    </a:ext>
                  </a:extLst>
                </a:gridCol>
              </a:tblGrid>
              <a:tr h="203200">
                <a:tc gridSpan="4">
                  <a:txBody>
                    <a:bodyPr/>
                    <a:lstStyle/>
                    <a:p>
                      <a:pPr algn="ctr">
                        <a:spcAft>
                          <a:spcPts val="0"/>
                        </a:spcAft>
                      </a:pPr>
                      <a:r>
                        <a:rPr lang="es-MX" sz="1200">
                          <a:effectLst/>
                        </a:rPr>
                        <a:t>Speed UP</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63364121"/>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Serial </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OpenACC</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CUDA</a:t>
                      </a:r>
                    </a:p>
                  </a:txBody>
                  <a:tcPr marL="9525" marR="9525" marT="9525" marB="0" anchor="b"/>
                </a:tc>
                <a:extLst>
                  <a:ext uri="{0D108BD9-81ED-4DB2-BD59-A6C34878D82A}">
                    <a16:rowId xmlns:a16="http://schemas.microsoft.com/office/drawing/2014/main" val="2918837466"/>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0.0079836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0.00011083</a:t>
                      </a:r>
                    </a:p>
                  </a:txBody>
                  <a:tcPr marL="9525" marR="9525" marT="9525" marB="0" anchor="b"/>
                </a:tc>
                <a:extLst>
                  <a:ext uri="{0D108BD9-81ED-4DB2-BD59-A6C34878D82A}">
                    <a16:rowId xmlns:a16="http://schemas.microsoft.com/office/drawing/2014/main" val="659725076"/>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0.75183013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0.1192532</a:t>
                      </a:r>
                    </a:p>
                  </a:txBody>
                  <a:tcPr marL="9525" marR="9525" marT="9525" marB="0" anchor="b"/>
                </a:tc>
                <a:extLst>
                  <a:ext uri="{0D108BD9-81ED-4DB2-BD59-A6C34878D82A}">
                    <a16:rowId xmlns:a16="http://schemas.microsoft.com/office/drawing/2014/main" val="3180505776"/>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1.93628195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0.80926886</a:t>
                      </a:r>
                    </a:p>
                  </a:txBody>
                  <a:tcPr marL="9525" marR="9525" marT="9525" marB="0" anchor="b"/>
                </a:tc>
                <a:extLst>
                  <a:ext uri="{0D108BD9-81ED-4DB2-BD59-A6C34878D82A}">
                    <a16:rowId xmlns:a16="http://schemas.microsoft.com/office/drawing/2014/main" val="79201344"/>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3.74446272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3.27714275</a:t>
                      </a:r>
                    </a:p>
                  </a:txBody>
                  <a:tcPr marL="9525" marR="9525" marT="9525" marB="0" anchor="b"/>
                </a:tc>
                <a:extLst>
                  <a:ext uri="{0D108BD9-81ED-4DB2-BD59-A6C34878D82A}">
                    <a16:rowId xmlns:a16="http://schemas.microsoft.com/office/drawing/2014/main" val="2182931374"/>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2.58926512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15.4540592</a:t>
                      </a:r>
                    </a:p>
                  </a:txBody>
                  <a:tcPr marL="9525" marR="9525" marT="9525" marB="0" anchor="b"/>
                </a:tc>
                <a:extLst>
                  <a:ext uri="{0D108BD9-81ED-4DB2-BD59-A6C34878D82A}">
                    <a16:rowId xmlns:a16="http://schemas.microsoft.com/office/drawing/2014/main" val="4198097653"/>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2.05762781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20.1136025</a:t>
                      </a:r>
                    </a:p>
                  </a:txBody>
                  <a:tcPr marL="9525" marR="9525" marT="9525" marB="0" anchor="b"/>
                </a:tc>
                <a:extLst>
                  <a:ext uri="{0D108BD9-81ED-4DB2-BD59-A6C34878D82A}">
                    <a16:rowId xmlns:a16="http://schemas.microsoft.com/office/drawing/2014/main" val="3646608731"/>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1.90283963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12.8412029</a:t>
                      </a:r>
                    </a:p>
                  </a:txBody>
                  <a:tcPr marL="9525" marR="9525" marT="9525" marB="0" anchor="b"/>
                </a:tc>
                <a:extLst>
                  <a:ext uri="{0D108BD9-81ED-4DB2-BD59-A6C34878D82A}">
                    <a16:rowId xmlns:a16="http://schemas.microsoft.com/office/drawing/2014/main" val="159168045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1.91876225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20.161729</a:t>
                      </a:r>
                    </a:p>
                  </a:txBody>
                  <a:tcPr marL="9525" marR="9525" marT="9525" marB="0" anchor="b"/>
                </a:tc>
                <a:extLst>
                  <a:ext uri="{0D108BD9-81ED-4DB2-BD59-A6C34878D82A}">
                    <a16:rowId xmlns:a16="http://schemas.microsoft.com/office/drawing/2014/main" val="378607337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1.62955484</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30.5862622</a:t>
                      </a:r>
                    </a:p>
                  </a:txBody>
                  <a:tcPr marL="9525" marR="9525" marT="9525" marB="0" anchor="b"/>
                </a:tc>
                <a:extLst>
                  <a:ext uri="{0D108BD9-81ED-4DB2-BD59-A6C34878D82A}">
                    <a16:rowId xmlns:a16="http://schemas.microsoft.com/office/drawing/2014/main" val="312850427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fontAlgn="b"/>
                      <a:r>
                        <a:rPr lang="es-MX" sz="12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4.07388709</a:t>
                      </a:r>
                    </a:p>
                  </a:txBody>
                  <a:tcPr marL="9525" marR="9525" marT="9525" marB="0" anchor="b"/>
                </a:tc>
                <a:tc>
                  <a:txBody>
                    <a:bodyPr/>
                    <a:lstStyle/>
                    <a:p>
                      <a:pPr algn="ctr" fontAlgn="b"/>
                      <a:r>
                        <a:rPr lang="es-MX" sz="1200" b="0" i="0" u="none" strike="noStrike" dirty="0">
                          <a:solidFill>
                            <a:srgbClr val="000000"/>
                          </a:solidFill>
                          <a:effectLst/>
                          <a:latin typeface="Calibri" panose="020F0502020204030204" pitchFamily="34" charset="0"/>
                        </a:rPr>
                        <a:t>29.9252025</a:t>
                      </a:r>
                    </a:p>
                  </a:txBody>
                  <a:tcPr marL="9525" marR="9525" marT="9525" marB="0" anchor="b"/>
                </a:tc>
                <a:extLst>
                  <a:ext uri="{0D108BD9-81ED-4DB2-BD59-A6C34878D82A}">
                    <a16:rowId xmlns:a16="http://schemas.microsoft.com/office/drawing/2014/main" val="3946337250"/>
                  </a:ext>
                </a:extLst>
              </a:tr>
            </a:tbl>
          </a:graphicData>
        </a:graphic>
      </p:graphicFrame>
      <p:sp>
        <p:nvSpPr>
          <p:cNvPr id="4" name="Marcador de número de diapositiva 3">
            <a:extLst>
              <a:ext uri="{FF2B5EF4-FFF2-40B4-BE49-F238E27FC236}">
                <a16:creationId xmlns:a16="http://schemas.microsoft.com/office/drawing/2014/main" id="{2028EB94-9E0A-6E4A-A2A4-500F867857A3}"/>
              </a:ext>
            </a:extLst>
          </p:cNvPr>
          <p:cNvSpPr>
            <a:spLocks noGrp="1"/>
          </p:cNvSpPr>
          <p:nvPr>
            <p:ph type="sldNum" sz="quarter" idx="12"/>
          </p:nvPr>
        </p:nvSpPr>
        <p:spPr/>
        <p:txBody>
          <a:bodyPr/>
          <a:lstStyle/>
          <a:p>
            <a:fld id="{4B3B723F-4985-3548-A835-41696CC91E1B}" type="slidenum">
              <a:rPr lang="es-MX" smtClean="0"/>
              <a:t>28</a:t>
            </a:fld>
            <a:endParaRPr lang="es-MX"/>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60A12CEA-E957-7342-8D67-B5E477401EAB}"/>
                  </a:ext>
                </a:extLst>
              </p:cNvPr>
              <p:cNvSpPr txBox="1"/>
              <p:nvPr/>
            </p:nvSpPr>
            <p:spPr>
              <a:xfrm>
                <a:off x="451339" y="1420252"/>
                <a:ext cx="5644661" cy="1982530"/>
              </a:xfrm>
              <a:prstGeom prst="rect">
                <a:avLst/>
              </a:prstGeom>
              <a:noFill/>
            </p:spPr>
            <p:txBody>
              <a:bodyPr wrap="square" rtlCol="0">
                <a:spAutoFit/>
              </a:bodyPr>
              <a:lstStyle/>
              <a:p>
                <a:r>
                  <a:rPr lang="es-MX" sz="2400" b="1" dirty="0"/>
                  <a:t>3. Speedup Factor. </a:t>
                </a:r>
                <a:r>
                  <a:rPr lang="es-MX" sz="2400" dirty="0"/>
                  <a:t>Medición relativa del rendimiento de un programa en paralelo. </a:t>
                </a:r>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𝑠</m:t>
                          </m:r>
                          <m:r>
                            <a:rPr lang="es-MX" i="1">
                              <a:latin typeface="Cambria Math" panose="02040503050406030204" pitchFamily="18" charset="0"/>
                            </a:rPr>
                            <m:t>ó</m:t>
                          </m:r>
                          <m:r>
                            <a:rPr lang="es-MX" i="1">
                              <a:latin typeface="Cambria Math" panose="02040503050406030204" pitchFamily="18" charset="0"/>
                            </a:rPr>
                            <m:t>𝑙𝑜</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den>
                      </m:f>
                    </m:oMath>
                  </m:oMathPara>
                </a14:m>
                <a:endParaRPr lang="es-MX" dirty="0"/>
              </a:p>
            </p:txBody>
          </p:sp>
        </mc:Choice>
        <mc:Fallback xmlns="">
          <p:sp>
            <p:nvSpPr>
              <p:cNvPr id="3" name="CuadroTexto 2">
                <a:extLst>
                  <a:ext uri="{FF2B5EF4-FFF2-40B4-BE49-F238E27FC236}">
                    <a16:creationId xmlns:a16="http://schemas.microsoft.com/office/drawing/2014/main" id="{60A12CEA-E957-7342-8D67-B5E477401EAB}"/>
                  </a:ext>
                </a:extLst>
              </p:cNvPr>
              <p:cNvSpPr txBox="1">
                <a:spLocks noRot="1" noChangeAspect="1" noMove="1" noResize="1" noEditPoints="1" noAdjustHandles="1" noChangeArrowheads="1" noChangeShapeType="1" noTextEdit="1"/>
              </p:cNvSpPr>
              <p:nvPr/>
            </p:nvSpPr>
            <p:spPr>
              <a:xfrm>
                <a:off x="451339" y="1420252"/>
                <a:ext cx="5644661" cy="1982530"/>
              </a:xfrm>
              <a:prstGeom prst="rect">
                <a:avLst/>
              </a:prstGeom>
              <a:blipFill>
                <a:blip r:embed="rId4"/>
                <a:stretch>
                  <a:fillRect l="-2027" t="-1911"/>
                </a:stretch>
              </a:blipFill>
            </p:spPr>
            <p:txBody>
              <a:bodyPr/>
              <a:lstStyle/>
              <a:p>
                <a:r>
                  <a:rPr lang="es-MX">
                    <a:noFill/>
                  </a:rPr>
                  <a:t> </a:t>
                </a:r>
              </a:p>
            </p:txBody>
          </p:sp>
        </mc:Fallback>
      </mc:AlternateContent>
      <p:graphicFrame>
        <p:nvGraphicFramePr>
          <p:cNvPr id="9" name="Gráfico 8">
            <a:extLst>
              <a:ext uri="{FF2B5EF4-FFF2-40B4-BE49-F238E27FC236}">
                <a16:creationId xmlns:a16="http://schemas.microsoft.com/office/drawing/2014/main" id="{824DBB86-C30D-7D4D-8914-678DE2F93DDA}"/>
              </a:ext>
            </a:extLst>
          </p:cNvPr>
          <p:cNvGraphicFramePr>
            <a:graphicFrameLocks/>
          </p:cNvGraphicFramePr>
          <p:nvPr>
            <p:extLst>
              <p:ext uri="{D42A27DB-BD31-4B8C-83A1-F6EECF244321}">
                <p14:modId xmlns:p14="http://schemas.microsoft.com/office/powerpoint/2010/main" val="615096737"/>
              </p:ext>
            </p:extLst>
          </p:nvPr>
        </p:nvGraphicFramePr>
        <p:xfrm>
          <a:off x="1262226" y="3915874"/>
          <a:ext cx="4587011" cy="2711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Gráfico 9">
            <a:extLst>
              <a:ext uri="{FF2B5EF4-FFF2-40B4-BE49-F238E27FC236}">
                <a16:creationId xmlns:a16="http://schemas.microsoft.com/office/drawing/2014/main" id="{E75BB08F-3105-E846-BDFF-9BADEAE02112}"/>
              </a:ext>
            </a:extLst>
          </p:cNvPr>
          <p:cNvGraphicFramePr>
            <a:graphicFrameLocks/>
          </p:cNvGraphicFramePr>
          <p:nvPr>
            <p:extLst>
              <p:ext uri="{D42A27DB-BD31-4B8C-83A1-F6EECF244321}">
                <p14:modId xmlns:p14="http://schemas.microsoft.com/office/powerpoint/2010/main" val="2676434704"/>
              </p:ext>
            </p:extLst>
          </p:nvPr>
        </p:nvGraphicFramePr>
        <p:xfrm>
          <a:off x="6345718" y="3915874"/>
          <a:ext cx="4584056" cy="27116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2689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D5030-FEC5-4F40-A2F3-1AE64EFA77F7}"/>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A23EFDFE-176C-C14B-982D-3800B81ACBEF}"/>
              </a:ext>
            </a:extLst>
          </p:cNvPr>
          <p:cNvSpPr>
            <a:spLocks noGrp="1"/>
          </p:cNvSpPr>
          <p:nvPr>
            <p:ph type="sldNum" sz="quarter" idx="12"/>
          </p:nvPr>
        </p:nvSpPr>
        <p:spPr/>
        <p:txBody>
          <a:bodyPr/>
          <a:lstStyle/>
          <a:p>
            <a:fld id="{4B3B723F-4985-3548-A835-41696CC91E1B}" type="slidenum">
              <a:rPr lang="es-MX" smtClean="0"/>
              <a:t>29</a:t>
            </a:fld>
            <a:endParaRPr lang="es-MX"/>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4F4E8B9-63AA-F74B-BDE1-C22DB8B0E8EB}"/>
                  </a:ext>
                </a:extLst>
              </p:cNvPr>
              <p:cNvSpPr txBox="1"/>
              <p:nvPr/>
            </p:nvSpPr>
            <p:spPr>
              <a:xfrm>
                <a:off x="384541" y="1408303"/>
                <a:ext cx="7071963" cy="2519792"/>
              </a:xfrm>
              <a:prstGeom prst="rect">
                <a:avLst/>
              </a:prstGeom>
              <a:noFill/>
            </p:spPr>
            <p:txBody>
              <a:bodyPr wrap="square" rtlCol="0">
                <a:spAutoFit/>
              </a:bodyPr>
              <a:lstStyle/>
              <a:p>
                <a:r>
                  <a:rPr lang="es-MX" sz="2400" b="1" dirty="0"/>
                  <a:t>4. Speedup en porcentaje</a:t>
                </a:r>
                <a:r>
                  <a:rPr lang="es-MX" sz="2400" dirty="0"/>
                  <a:t>. Da el porcentaje del Speedup con respecto al programa en un solo procesador. </a:t>
                </a:r>
                <a:endParaRPr lang="es-E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𝐴𝐶</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𝑐𝑜𝑛</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𝑝𝑟𝑜𝑐𝑒𝑠𝑎𝑑𝑜𝑟</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𝐴𝑐</m:t>
                      </m:r>
                      <m:d>
                        <m:dPr>
                          <m:ctrlPr>
                            <a:rPr lang="es-MX" i="1">
                              <a:latin typeface="Cambria Math" panose="02040503050406030204" pitchFamily="18" charset="0"/>
                            </a:rPr>
                          </m:ctrlPr>
                        </m:dPr>
                        <m:e>
                          <m:r>
                            <a:rPr lang="es-MX" i="1">
                              <a:latin typeface="Cambria Math" panose="02040503050406030204" pitchFamily="18" charset="0"/>
                            </a:rPr>
                            <m:t>𝑝</m:t>
                          </m:r>
                        </m:e>
                      </m:d>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den>
                      </m:f>
                      <m:r>
                        <a:rPr lang="es-MX" i="1">
                          <a:latin typeface="Cambria Math" panose="02040503050406030204" pitchFamily="18" charset="0"/>
                        </a:rPr>
                        <m:t>100%−100%</m:t>
                      </m:r>
                    </m:oMath>
                  </m:oMathPara>
                </a14:m>
                <a:endParaRPr lang="es-MX" dirty="0"/>
              </a:p>
              <a:p>
                <a:endParaRPr lang="es-MX" sz="1100" dirty="0"/>
              </a:p>
            </p:txBody>
          </p:sp>
        </mc:Choice>
        <mc:Fallback xmlns="">
          <p:sp>
            <p:nvSpPr>
              <p:cNvPr id="3" name="CuadroTexto 2">
                <a:extLst>
                  <a:ext uri="{FF2B5EF4-FFF2-40B4-BE49-F238E27FC236}">
                    <a16:creationId xmlns:a16="http://schemas.microsoft.com/office/drawing/2014/main" id="{14F4E8B9-63AA-F74B-BDE1-C22DB8B0E8EB}"/>
                  </a:ext>
                </a:extLst>
              </p:cNvPr>
              <p:cNvSpPr txBox="1">
                <a:spLocks noRot="1" noChangeAspect="1" noMove="1" noResize="1" noEditPoints="1" noAdjustHandles="1" noChangeArrowheads="1" noChangeShapeType="1" noTextEdit="1"/>
              </p:cNvSpPr>
              <p:nvPr/>
            </p:nvSpPr>
            <p:spPr>
              <a:xfrm>
                <a:off x="384541" y="1408303"/>
                <a:ext cx="7071963" cy="2519792"/>
              </a:xfrm>
              <a:prstGeom prst="rect">
                <a:avLst/>
              </a:prstGeom>
              <a:blipFill>
                <a:blip r:embed="rId4"/>
                <a:stretch>
                  <a:fillRect l="-1254" t="-1508"/>
                </a:stretch>
              </a:blipFill>
            </p:spPr>
            <p:txBody>
              <a:bodyPr/>
              <a:lstStyle/>
              <a:p>
                <a:r>
                  <a:rPr lang="es-MX">
                    <a:noFill/>
                  </a:rPr>
                  <a:t> </a:t>
                </a:r>
              </a:p>
            </p:txBody>
          </p:sp>
        </mc:Fallback>
      </mc:AlternateContent>
      <p:graphicFrame>
        <p:nvGraphicFramePr>
          <p:cNvPr id="7" name="Tabla 6">
            <a:extLst>
              <a:ext uri="{FF2B5EF4-FFF2-40B4-BE49-F238E27FC236}">
                <a16:creationId xmlns:a16="http://schemas.microsoft.com/office/drawing/2014/main" id="{B8A6FC0D-9426-D445-9219-987C03F4AB0F}"/>
              </a:ext>
            </a:extLst>
          </p:cNvPr>
          <p:cNvGraphicFramePr>
            <a:graphicFrameLocks noGrp="1"/>
          </p:cNvGraphicFramePr>
          <p:nvPr>
            <p:extLst>
              <p:ext uri="{D42A27DB-BD31-4B8C-83A1-F6EECF244321}">
                <p14:modId xmlns:p14="http://schemas.microsoft.com/office/powerpoint/2010/main" val="3887014681"/>
              </p:ext>
            </p:extLst>
          </p:nvPr>
        </p:nvGraphicFramePr>
        <p:xfrm>
          <a:off x="8051800" y="1050631"/>
          <a:ext cx="3302000" cy="2438400"/>
        </p:xfrm>
        <a:graphic>
          <a:graphicData uri="http://schemas.openxmlformats.org/drawingml/2006/table">
            <a:tbl>
              <a:tblPr firstRow="1" firstCol="1" bandRow="1">
                <a:tableStyleId>{F5AB1C69-6EDB-4FF4-983F-18BD219EF322}</a:tableStyleId>
              </a:tblPr>
              <a:tblGrid>
                <a:gridCol w="661670">
                  <a:extLst>
                    <a:ext uri="{9D8B030D-6E8A-4147-A177-3AD203B41FA5}">
                      <a16:colId xmlns:a16="http://schemas.microsoft.com/office/drawing/2014/main" val="1888190727"/>
                    </a:ext>
                  </a:extLst>
                </a:gridCol>
                <a:gridCol w="643890">
                  <a:extLst>
                    <a:ext uri="{9D8B030D-6E8A-4147-A177-3AD203B41FA5}">
                      <a16:colId xmlns:a16="http://schemas.microsoft.com/office/drawing/2014/main" val="570359006"/>
                    </a:ext>
                  </a:extLst>
                </a:gridCol>
                <a:gridCol w="979805">
                  <a:extLst>
                    <a:ext uri="{9D8B030D-6E8A-4147-A177-3AD203B41FA5}">
                      <a16:colId xmlns:a16="http://schemas.microsoft.com/office/drawing/2014/main" val="1144782536"/>
                    </a:ext>
                  </a:extLst>
                </a:gridCol>
                <a:gridCol w="1016635">
                  <a:extLst>
                    <a:ext uri="{9D8B030D-6E8A-4147-A177-3AD203B41FA5}">
                      <a16:colId xmlns:a16="http://schemas.microsoft.com/office/drawing/2014/main" val="2241197250"/>
                    </a:ext>
                  </a:extLst>
                </a:gridCol>
              </a:tblGrid>
              <a:tr h="203200">
                <a:tc gridSpan="4">
                  <a:txBody>
                    <a:bodyPr/>
                    <a:lstStyle/>
                    <a:p>
                      <a:pPr algn="ctr">
                        <a:spcAft>
                          <a:spcPts val="0"/>
                        </a:spcAft>
                      </a:pPr>
                      <a:r>
                        <a:rPr lang="es-MX" sz="1200">
                          <a:effectLst/>
                        </a:rPr>
                        <a:t>Speedup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80393795"/>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3856159"/>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-99.20%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-99.99%</a:t>
                      </a:r>
                    </a:p>
                  </a:txBody>
                  <a:tcPr marL="9525" marR="9525" marT="9525" marB="0" anchor="b"/>
                </a:tc>
                <a:extLst>
                  <a:ext uri="{0D108BD9-81ED-4DB2-BD59-A6C34878D82A}">
                    <a16:rowId xmlns:a16="http://schemas.microsoft.com/office/drawing/2014/main" val="387880789"/>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-24.82%</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-88.07%</a:t>
                      </a:r>
                    </a:p>
                  </a:txBody>
                  <a:tcPr marL="9525" marR="9525" marT="9525" marB="0" anchor="b"/>
                </a:tc>
                <a:extLst>
                  <a:ext uri="{0D108BD9-81ED-4DB2-BD59-A6C34878D82A}">
                    <a16:rowId xmlns:a16="http://schemas.microsoft.com/office/drawing/2014/main" val="3126628614"/>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93.63%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-19.07%</a:t>
                      </a:r>
                    </a:p>
                  </a:txBody>
                  <a:tcPr marL="9525" marR="9525" marT="9525" marB="0" anchor="b"/>
                </a:tc>
                <a:extLst>
                  <a:ext uri="{0D108BD9-81ED-4DB2-BD59-A6C34878D82A}">
                    <a16:rowId xmlns:a16="http://schemas.microsoft.com/office/drawing/2014/main" val="3884883667"/>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274.45%</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227.71%</a:t>
                      </a:r>
                    </a:p>
                  </a:txBody>
                  <a:tcPr marL="9525" marR="9525" marT="9525" marB="0" anchor="b"/>
                </a:tc>
                <a:extLst>
                  <a:ext uri="{0D108BD9-81ED-4DB2-BD59-A6C34878D82A}">
                    <a16:rowId xmlns:a16="http://schemas.microsoft.com/office/drawing/2014/main" val="2140891931"/>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158.93%</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1445.41%</a:t>
                      </a:r>
                    </a:p>
                  </a:txBody>
                  <a:tcPr marL="9525" marR="9525" marT="9525" marB="0" anchor="b"/>
                </a:tc>
                <a:extLst>
                  <a:ext uri="{0D108BD9-81ED-4DB2-BD59-A6C34878D82A}">
                    <a16:rowId xmlns:a16="http://schemas.microsoft.com/office/drawing/2014/main" val="3146240875"/>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105.76%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1911.36%</a:t>
                      </a:r>
                    </a:p>
                  </a:txBody>
                  <a:tcPr marL="9525" marR="9525" marT="9525" marB="0" anchor="b"/>
                </a:tc>
                <a:extLst>
                  <a:ext uri="{0D108BD9-81ED-4DB2-BD59-A6C34878D82A}">
                    <a16:rowId xmlns:a16="http://schemas.microsoft.com/office/drawing/2014/main" val="769734644"/>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90.28%</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1184.12%</a:t>
                      </a:r>
                    </a:p>
                  </a:txBody>
                  <a:tcPr marL="9525" marR="9525" marT="9525" marB="0" anchor="b"/>
                </a:tc>
                <a:extLst>
                  <a:ext uri="{0D108BD9-81ED-4DB2-BD59-A6C34878D82A}">
                    <a16:rowId xmlns:a16="http://schemas.microsoft.com/office/drawing/2014/main" val="401492691"/>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91.88%</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1916.17%</a:t>
                      </a:r>
                    </a:p>
                  </a:txBody>
                  <a:tcPr marL="9525" marR="9525" marT="9525" marB="0" anchor="b"/>
                </a:tc>
                <a:extLst>
                  <a:ext uri="{0D108BD9-81ED-4DB2-BD59-A6C34878D82A}">
                    <a16:rowId xmlns:a16="http://schemas.microsoft.com/office/drawing/2014/main" val="576895423"/>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62.96%</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2958.63%</a:t>
                      </a:r>
                    </a:p>
                  </a:txBody>
                  <a:tcPr marL="9525" marR="9525" marT="9525" marB="0" anchor="b"/>
                </a:tc>
                <a:extLst>
                  <a:ext uri="{0D108BD9-81ED-4DB2-BD59-A6C34878D82A}">
                    <a16:rowId xmlns:a16="http://schemas.microsoft.com/office/drawing/2014/main" val="1459480471"/>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
                      <a:r>
                        <a:rPr lang="es-MX" sz="1200" b="0" i="0" u="none" strike="noStrike">
                          <a:solidFill>
                            <a:srgbClr val="000000"/>
                          </a:solidFill>
                          <a:effectLst/>
                          <a:latin typeface="Calibri" panose="020F0502020204030204" pitchFamily="34" charset="0"/>
                        </a:rPr>
                        <a:t>0.00%</a:t>
                      </a:r>
                    </a:p>
                  </a:txBody>
                  <a:tcPr marL="9525" marR="9525" marT="9525" marB="0" anchor="b"/>
                </a:tc>
                <a:tc>
                  <a:txBody>
                    <a:bodyPr/>
                    <a:lstStyle/>
                    <a:p>
                      <a:pPr algn="ctr" fontAlgn="b"/>
                      <a:r>
                        <a:rPr lang="es-MX" sz="1200" b="0" i="0" u="none" strike="noStrike">
                          <a:solidFill>
                            <a:srgbClr val="000000"/>
                          </a:solidFill>
                          <a:effectLst/>
                          <a:latin typeface="Calibri" panose="020F0502020204030204" pitchFamily="34" charset="0"/>
                        </a:rPr>
                        <a:t>307.39%</a:t>
                      </a:r>
                    </a:p>
                  </a:txBody>
                  <a:tcPr marL="9525" marR="9525" marT="9525" marB="0" anchor="b"/>
                </a:tc>
                <a:tc>
                  <a:txBody>
                    <a:bodyPr/>
                    <a:lstStyle/>
                    <a:p>
                      <a:pPr algn="ctr" fontAlgn="b"/>
                      <a:r>
                        <a:rPr lang="es-MX" sz="1200" b="0" i="0" u="none" strike="noStrike" dirty="0">
                          <a:solidFill>
                            <a:srgbClr val="000000"/>
                          </a:solidFill>
                          <a:effectLst/>
                          <a:latin typeface="Calibri" panose="020F0502020204030204" pitchFamily="34" charset="0"/>
                        </a:rPr>
                        <a:t>2892.52%</a:t>
                      </a:r>
                    </a:p>
                  </a:txBody>
                  <a:tcPr marL="9525" marR="9525" marT="9525" marB="0" anchor="b"/>
                </a:tc>
                <a:extLst>
                  <a:ext uri="{0D108BD9-81ED-4DB2-BD59-A6C34878D82A}">
                    <a16:rowId xmlns:a16="http://schemas.microsoft.com/office/drawing/2014/main" val="3894613373"/>
                  </a:ext>
                </a:extLst>
              </a:tr>
            </a:tbl>
          </a:graphicData>
        </a:graphic>
      </p:graphicFrame>
      <p:graphicFrame>
        <p:nvGraphicFramePr>
          <p:cNvPr id="12" name="Gráfico 11">
            <a:extLst>
              <a:ext uri="{FF2B5EF4-FFF2-40B4-BE49-F238E27FC236}">
                <a16:creationId xmlns:a16="http://schemas.microsoft.com/office/drawing/2014/main" id="{07FD43CC-1CD4-4047-9B6C-C8801A239CB7}"/>
              </a:ext>
            </a:extLst>
          </p:cNvPr>
          <p:cNvGraphicFramePr>
            <a:graphicFrameLocks/>
          </p:cNvGraphicFramePr>
          <p:nvPr>
            <p:extLst>
              <p:ext uri="{D42A27DB-BD31-4B8C-83A1-F6EECF244321}">
                <p14:modId xmlns:p14="http://schemas.microsoft.com/office/powerpoint/2010/main" val="667135728"/>
              </p:ext>
            </p:extLst>
          </p:nvPr>
        </p:nvGraphicFramePr>
        <p:xfrm>
          <a:off x="612980" y="4043019"/>
          <a:ext cx="4587011" cy="27169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Gráfico 13">
            <a:extLst>
              <a:ext uri="{FF2B5EF4-FFF2-40B4-BE49-F238E27FC236}">
                <a16:creationId xmlns:a16="http://schemas.microsoft.com/office/drawing/2014/main" id="{07FD43CC-1CD4-4047-9B6C-C8801A239CB7}"/>
              </a:ext>
            </a:extLst>
          </p:cNvPr>
          <p:cNvGraphicFramePr>
            <a:graphicFrameLocks/>
          </p:cNvGraphicFramePr>
          <p:nvPr>
            <p:extLst>
              <p:ext uri="{D42A27DB-BD31-4B8C-83A1-F6EECF244321}">
                <p14:modId xmlns:p14="http://schemas.microsoft.com/office/powerpoint/2010/main" val="1265440624"/>
              </p:ext>
            </p:extLst>
          </p:nvPr>
        </p:nvGraphicFramePr>
        <p:xfrm>
          <a:off x="6096000" y="4042993"/>
          <a:ext cx="4587011" cy="271698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3666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94B17-B4C7-AE41-87F6-F8F4C2D8063D}"/>
              </a:ext>
            </a:extLst>
          </p:cNvPr>
          <p:cNvSpPr>
            <a:spLocks noGrp="1"/>
          </p:cNvSpPr>
          <p:nvPr>
            <p:ph type="title"/>
          </p:nvPr>
        </p:nvSpPr>
        <p:spPr/>
        <p:txBody>
          <a:bodyPr/>
          <a:lstStyle/>
          <a:p>
            <a:r>
              <a:rPr lang="es-MX" dirty="0"/>
              <a:t>1. Objetivo.</a:t>
            </a:r>
          </a:p>
        </p:txBody>
      </p:sp>
      <p:sp>
        <p:nvSpPr>
          <p:cNvPr id="3" name="Marcador de contenido 2">
            <a:extLst>
              <a:ext uri="{FF2B5EF4-FFF2-40B4-BE49-F238E27FC236}">
                <a16:creationId xmlns:a16="http://schemas.microsoft.com/office/drawing/2014/main" id="{83C55108-A88F-9142-9403-37BCA32F5FCF}"/>
              </a:ext>
            </a:extLst>
          </p:cNvPr>
          <p:cNvSpPr>
            <a:spLocks noGrp="1"/>
          </p:cNvSpPr>
          <p:nvPr>
            <p:ph idx="1"/>
          </p:nvPr>
        </p:nvSpPr>
        <p:spPr/>
        <p:txBody>
          <a:bodyPr/>
          <a:lstStyle/>
          <a:p>
            <a:endParaRPr lang="es-MX" dirty="0"/>
          </a:p>
          <a:p>
            <a:endParaRPr lang="es-MX" dirty="0"/>
          </a:p>
          <a:p>
            <a:pPr algn="just"/>
            <a:r>
              <a:rPr lang="es-MX" dirty="0"/>
              <a:t>El objetivo del trabajo es </a:t>
            </a:r>
            <a:r>
              <a:rPr lang="es-MX" b="1" u="sng" dirty="0"/>
              <a:t>programar</a:t>
            </a:r>
            <a:r>
              <a:rPr lang="es-MX" dirty="0"/>
              <a:t> el método númerico de Jacobi para resolver la matriz de Khon-Sham, y paralelizar la implementación en tarjetas gráficas </a:t>
            </a:r>
            <a:r>
              <a:rPr lang="es-MX" u="sng" dirty="0"/>
              <a:t>utilizando</a:t>
            </a:r>
            <a:r>
              <a:rPr lang="es-MX" dirty="0"/>
              <a:t> las tecnologías de </a:t>
            </a:r>
            <a:r>
              <a:rPr lang="es-MX" u="sng" dirty="0"/>
              <a:t>OpenACC</a:t>
            </a:r>
            <a:r>
              <a:rPr lang="es-MX" dirty="0"/>
              <a:t> y </a:t>
            </a:r>
            <a:r>
              <a:rPr lang="es-MX" u="sng" dirty="0"/>
              <a:t>CUDA</a:t>
            </a:r>
            <a:r>
              <a:rPr lang="es-MX" dirty="0"/>
              <a:t>. Y posteriormente </a:t>
            </a:r>
            <a:r>
              <a:rPr lang="es-MX" b="1" u="sng" dirty="0"/>
              <a:t>comparar</a:t>
            </a:r>
            <a:r>
              <a:rPr lang="es-MX" dirty="0"/>
              <a:t> el desempeño de los tres programas con algunas métricas de cómputo de alto desempeño.</a:t>
            </a:r>
          </a:p>
        </p:txBody>
      </p:sp>
      <p:sp>
        <p:nvSpPr>
          <p:cNvPr id="4" name="Marcador de número de diapositiva 3">
            <a:extLst>
              <a:ext uri="{FF2B5EF4-FFF2-40B4-BE49-F238E27FC236}">
                <a16:creationId xmlns:a16="http://schemas.microsoft.com/office/drawing/2014/main" id="{1AB33885-D8C0-EB4B-816E-86BA93663B8C}"/>
              </a:ext>
            </a:extLst>
          </p:cNvPr>
          <p:cNvSpPr>
            <a:spLocks noGrp="1"/>
          </p:cNvSpPr>
          <p:nvPr>
            <p:ph type="sldNum" sz="quarter" idx="12"/>
          </p:nvPr>
        </p:nvSpPr>
        <p:spPr/>
        <p:txBody>
          <a:bodyPr/>
          <a:lstStyle/>
          <a:p>
            <a:fld id="{4B3B723F-4985-3548-A835-41696CC91E1B}" type="slidenum">
              <a:rPr lang="es-MX" smtClean="0"/>
              <a:t>3</a:t>
            </a:fld>
            <a:endParaRPr lang="es-MX"/>
          </a:p>
        </p:txBody>
      </p:sp>
    </p:spTree>
    <p:extLst>
      <p:ext uri="{BB962C8B-B14F-4D97-AF65-F5344CB8AC3E}">
        <p14:creationId xmlns:p14="http://schemas.microsoft.com/office/powerpoint/2010/main" val="11956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9A7B8-3BCE-054D-8912-4ADF0FBF9A85}"/>
              </a:ext>
            </a:extLst>
          </p:cNvPr>
          <p:cNvSpPr>
            <a:spLocks noGrp="1"/>
          </p:cNvSpPr>
          <p:nvPr>
            <p:ph type="title"/>
          </p:nvPr>
        </p:nvSpPr>
        <p:spPr/>
        <p:txBody>
          <a:bodyPr/>
          <a:lstStyle/>
          <a:p>
            <a:r>
              <a:rPr lang="es-MX" dirty="0"/>
              <a:t>5. Pruebas y resultados.</a:t>
            </a:r>
          </a:p>
        </p:txBody>
      </p:sp>
      <p:sp>
        <p:nvSpPr>
          <p:cNvPr id="4" name="Marcador de número de diapositiva 3">
            <a:extLst>
              <a:ext uri="{FF2B5EF4-FFF2-40B4-BE49-F238E27FC236}">
                <a16:creationId xmlns:a16="http://schemas.microsoft.com/office/drawing/2014/main" id="{3CA48072-60E8-524F-8311-7374EADA2B5D}"/>
              </a:ext>
            </a:extLst>
          </p:cNvPr>
          <p:cNvSpPr>
            <a:spLocks noGrp="1"/>
          </p:cNvSpPr>
          <p:nvPr>
            <p:ph type="sldNum" sz="quarter" idx="12"/>
          </p:nvPr>
        </p:nvSpPr>
        <p:spPr/>
        <p:txBody>
          <a:bodyPr/>
          <a:lstStyle/>
          <a:p>
            <a:fld id="{4B3B723F-4985-3548-A835-41696CC91E1B}" type="slidenum">
              <a:rPr lang="es-MX" smtClean="0"/>
              <a:t>30</a:t>
            </a:fld>
            <a:endParaRPr lang="es-MX"/>
          </a:p>
        </p:txBody>
      </p:sp>
      <p:graphicFrame>
        <p:nvGraphicFramePr>
          <p:cNvPr id="5" name="Tabla 4">
            <a:extLst>
              <a:ext uri="{FF2B5EF4-FFF2-40B4-BE49-F238E27FC236}">
                <a16:creationId xmlns:a16="http://schemas.microsoft.com/office/drawing/2014/main" id="{1968C24C-EF8B-634C-9A0F-1D880456102A}"/>
              </a:ext>
            </a:extLst>
          </p:cNvPr>
          <p:cNvGraphicFramePr>
            <a:graphicFrameLocks noGrp="1"/>
          </p:cNvGraphicFramePr>
          <p:nvPr>
            <p:extLst>
              <p:ext uri="{D42A27DB-BD31-4B8C-83A1-F6EECF244321}">
                <p14:modId xmlns:p14="http://schemas.microsoft.com/office/powerpoint/2010/main" val="2336343853"/>
              </p:ext>
            </p:extLst>
          </p:nvPr>
        </p:nvGraphicFramePr>
        <p:xfrm>
          <a:off x="7748954" y="1027906"/>
          <a:ext cx="3302000" cy="2438400"/>
        </p:xfrm>
        <a:graphic>
          <a:graphicData uri="http://schemas.openxmlformats.org/drawingml/2006/table">
            <a:tbl>
              <a:tblPr firstRow="1" firstCol="1" bandRow="1">
                <a:tableStyleId>{F5AB1C69-6EDB-4FF4-983F-18BD219EF322}</a:tableStyleId>
              </a:tblPr>
              <a:tblGrid>
                <a:gridCol w="661670">
                  <a:extLst>
                    <a:ext uri="{9D8B030D-6E8A-4147-A177-3AD203B41FA5}">
                      <a16:colId xmlns:a16="http://schemas.microsoft.com/office/drawing/2014/main" val="2948538069"/>
                    </a:ext>
                  </a:extLst>
                </a:gridCol>
                <a:gridCol w="892810">
                  <a:extLst>
                    <a:ext uri="{9D8B030D-6E8A-4147-A177-3AD203B41FA5}">
                      <a16:colId xmlns:a16="http://schemas.microsoft.com/office/drawing/2014/main" val="1187993989"/>
                    </a:ext>
                  </a:extLst>
                </a:gridCol>
                <a:gridCol w="979805">
                  <a:extLst>
                    <a:ext uri="{9D8B030D-6E8A-4147-A177-3AD203B41FA5}">
                      <a16:colId xmlns:a16="http://schemas.microsoft.com/office/drawing/2014/main" val="2448380514"/>
                    </a:ext>
                  </a:extLst>
                </a:gridCol>
                <a:gridCol w="767715">
                  <a:extLst>
                    <a:ext uri="{9D8B030D-6E8A-4147-A177-3AD203B41FA5}">
                      <a16:colId xmlns:a16="http://schemas.microsoft.com/office/drawing/2014/main" val="614253320"/>
                    </a:ext>
                  </a:extLst>
                </a:gridCol>
              </a:tblGrid>
              <a:tr h="203200">
                <a:tc gridSpan="4">
                  <a:txBody>
                    <a:bodyPr/>
                    <a:lstStyle/>
                    <a:p>
                      <a:pPr algn="ctr">
                        <a:spcAft>
                          <a:spcPts val="0"/>
                        </a:spcAft>
                      </a:pPr>
                      <a:r>
                        <a:rPr lang="es-MX" sz="1200">
                          <a:effectLst/>
                        </a:rPr>
                        <a:t>Efficiency</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947432"/>
                  </a:ext>
                </a:extLst>
              </a:tr>
              <a:tr h="203200">
                <a:tc>
                  <a:txBody>
                    <a:bodyPr/>
                    <a:lstStyle/>
                    <a:p>
                      <a:pPr algn="ctr">
                        <a:spcAft>
                          <a:spcPts val="0"/>
                        </a:spcAft>
                      </a:pPr>
                      <a:r>
                        <a:rPr lang="es-MX" sz="1200">
                          <a:effectLst/>
                        </a:rPr>
                        <a:t>Orden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5692323"/>
                  </a:ext>
                </a:extLst>
              </a:tr>
              <a:tr h="20320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82912248"/>
                  </a:ext>
                </a:extLst>
              </a:tr>
              <a:tr h="20320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43001441"/>
                  </a:ext>
                </a:extLst>
              </a:tr>
              <a:tr h="20320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1729171"/>
                  </a:ext>
                </a:extLst>
              </a:tr>
              <a:tr h="203200">
                <a:tc>
                  <a:txBody>
                    <a:bodyPr/>
                    <a:lstStyle/>
                    <a:p>
                      <a:pPr algn="ctr">
                        <a:spcAft>
                          <a:spcPts val="0"/>
                        </a:spcAft>
                      </a:pPr>
                      <a:r>
                        <a:rPr lang="es-MX" sz="1200">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11.70%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20.48%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6385198"/>
                  </a:ext>
                </a:extLst>
              </a:tr>
              <a:tr h="203200">
                <a:tc>
                  <a:txBody>
                    <a:bodyPr/>
                    <a:lstStyle/>
                    <a:p>
                      <a:pPr algn="ctr">
                        <a:spcAft>
                          <a:spcPts val="0"/>
                        </a:spcAft>
                      </a:pPr>
                      <a:r>
                        <a:rPr lang="es-MX" sz="1200">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48.29%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9278965"/>
                  </a:ext>
                </a:extLst>
              </a:tr>
              <a:tr h="203200">
                <a:tc>
                  <a:txBody>
                    <a:bodyPr/>
                    <a:lstStyle/>
                    <a:p>
                      <a:pPr algn="ctr">
                        <a:spcAft>
                          <a:spcPts val="0"/>
                        </a:spcAft>
                      </a:pPr>
                      <a:r>
                        <a:rPr lang="es-MX" sz="1200">
                          <a:effectLst/>
                        </a:rPr>
                        <a:t>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31.43%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7842650"/>
                  </a:ext>
                </a:extLst>
              </a:tr>
              <a:tr h="203200">
                <a:tc>
                  <a:txBody>
                    <a:bodyPr/>
                    <a:lstStyle/>
                    <a:p>
                      <a:pPr algn="ctr">
                        <a:spcAft>
                          <a:spcPts val="0"/>
                        </a:spcAft>
                      </a:pPr>
                      <a:r>
                        <a:rPr lang="es-MX" sz="1200">
                          <a:effectLst/>
                        </a:rPr>
                        <a:t>128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10.03%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91335922"/>
                  </a:ext>
                </a:extLst>
              </a:tr>
              <a:tr h="203200">
                <a:tc>
                  <a:txBody>
                    <a:bodyPr/>
                    <a:lstStyle/>
                    <a:p>
                      <a:pPr algn="ctr">
                        <a:spcAft>
                          <a:spcPts val="0"/>
                        </a:spcAft>
                      </a:pPr>
                      <a:r>
                        <a:rPr lang="es-MX" sz="1200">
                          <a:effectLst/>
                        </a:rPr>
                        <a:t>256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6.00%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7.88%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01265871"/>
                  </a:ext>
                </a:extLst>
              </a:tr>
              <a:tr h="203200">
                <a:tc>
                  <a:txBody>
                    <a:bodyPr/>
                    <a:lstStyle/>
                    <a:p>
                      <a:pPr algn="ctr">
                        <a:spcAft>
                          <a:spcPts val="0"/>
                        </a:spcAft>
                      </a:pPr>
                      <a:r>
                        <a:rPr lang="es-MX" sz="1200">
                          <a:effectLst/>
                        </a:rPr>
                        <a:t>512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5.97%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48807772"/>
                  </a:ext>
                </a:extLst>
              </a:tr>
              <a:tr h="203200">
                <a:tc>
                  <a:txBody>
                    <a:bodyPr/>
                    <a:lstStyle/>
                    <a:p>
                      <a:pPr algn="ctr">
                        <a:spcAft>
                          <a:spcPts val="0"/>
                        </a:spcAft>
                      </a:pPr>
                      <a:r>
                        <a:rPr lang="es-MX" sz="1200">
                          <a:effectLst/>
                        </a:rPr>
                        <a:t>1024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100.00%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a:effectLst/>
                        </a:rPr>
                        <a:t>12.73%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s-MX" sz="1200" dirty="0">
                          <a:effectLst/>
                        </a:rPr>
                        <a:t>2.92%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68374647"/>
                  </a:ext>
                </a:extLst>
              </a:tr>
            </a:tbl>
          </a:graphicData>
        </a:graphic>
      </p:graphicFrame>
      <p:graphicFrame>
        <p:nvGraphicFramePr>
          <p:cNvPr id="6" name="Gráfico 5">
            <a:extLst>
              <a:ext uri="{FF2B5EF4-FFF2-40B4-BE49-F238E27FC236}">
                <a16:creationId xmlns:a16="http://schemas.microsoft.com/office/drawing/2014/main" id="{513C8AE5-404A-5447-A094-C0414AD44E96}"/>
              </a:ext>
            </a:extLst>
          </p:cNvPr>
          <p:cNvGraphicFramePr/>
          <p:nvPr>
            <p:extLst>
              <p:ext uri="{D42A27DB-BD31-4B8C-83A1-F6EECF244321}">
                <p14:modId xmlns:p14="http://schemas.microsoft.com/office/powerpoint/2010/main" val="78511482"/>
              </p:ext>
            </p:extLst>
          </p:nvPr>
        </p:nvGraphicFramePr>
        <p:xfrm>
          <a:off x="1081478" y="3861677"/>
          <a:ext cx="4568825" cy="27857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2194D06-0BF1-8549-B3BA-8047E909BAB4}"/>
                  </a:ext>
                </a:extLst>
              </p:cNvPr>
              <p:cNvSpPr txBox="1"/>
              <p:nvPr/>
            </p:nvSpPr>
            <p:spPr>
              <a:xfrm>
                <a:off x="562708" y="1331569"/>
                <a:ext cx="6910754" cy="2782172"/>
              </a:xfrm>
              <a:prstGeom prst="rect">
                <a:avLst/>
              </a:prstGeom>
              <a:noFill/>
            </p:spPr>
            <p:txBody>
              <a:bodyPr wrap="square" rtlCol="0">
                <a:spAutoFit/>
              </a:bodyPr>
              <a:lstStyle/>
              <a:p>
                <a:r>
                  <a:rPr lang="es-MX" sz="2400" b="1" dirty="0"/>
                  <a:t>5. Efficiency.</a:t>
                </a:r>
                <a:r>
                  <a:rPr lang="es-MX" sz="2400" dirty="0"/>
                  <a:t> Tiempo tarda cada procesador en realizar su tarea. </a:t>
                </a:r>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𝑒𝑛</m:t>
                          </m:r>
                          <m:r>
                            <a:rPr lang="es-MX" i="1">
                              <a:latin typeface="Cambria Math" panose="02040503050406030204" pitchFamily="18" charset="0"/>
                            </a:rPr>
                            <m:t> </m:t>
                          </m:r>
                          <m:r>
                            <a:rPr lang="es-MX" i="1">
                              <a:latin typeface="Cambria Math" panose="02040503050406030204" pitchFamily="18" charset="0"/>
                            </a:rPr>
                            <m:t>𝑢𝑛</m:t>
                          </m:r>
                          <m:r>
                            <a:rPr lang="es-MX" i="1">
                              <a:latin typeface="Cambria Math" panose="02040503050406030204" pitchFamily="18" charset="0"/>
                            </a:rPr>
                            <m:t> </m:t>
                          </m:r>
                          <m:r>
                            <a:rPr lang="es-MX" i="1">
                              <a:latin typeface="Cambria Math" panose="02040503050406030204" pitchFamily="18" charset="0"/>
                            </a:rPr>
                            <m:t>𝑠</m:t>
                          </m:r>
                          <m:r>
                            <a:rPr lang="es-MX" i="1">
                              <a:latin typeface="Cambria Math" panose="02040503050406030204" pitchFamily="18" charset="0"/>
                            </a:rPr>
                            <m:t>ó</m:t>
                          </m:r>
                          <m:r>
                            <a:rPr lang="es-MX" i="1">
                              <a:latin typeface="Cambria Math" panose="02040503050406030204" pitchFamily="18" charset="0"/>
                            </a:rPr>
                            <m:t>𝑙𝑜</m:t>
                          </m:r>
                          <m:r>
                            <a:rPr lang="es-MX" i="1">
                              <a:latin typeface="Cambria Math" panose="02040503050406030204" pitchFamily="18" charset="0"/>
                            </a:rPr>
                            <m:t> </m:t>
                          </m:r>
                          <m:r>
                            <a:rPr lang="es-MX" i="1">
                              <a:latin typeface="Cambria Math" panose="02040503050406030204" pitchFamily="18" charset="0"/>
                            </a:rPr>
                            <m:t>𝑝𝑟𝑜𝑐𝑒𝑠𝑎𝑑𝑜𝑟</m:t>
                          </m:r>
                        </m:num>
                        <m:den>
                          <m:r>
                            <a:rPr lang="es-MX" i="1">
                              <a:latin typeface="Cambria Math" panose="02040503050406030204" pitchFamily="18" charset="0"/>
                            </a:rPr>
                            <m:t>𝑟𝑢𝑛𝑡𝑖𝑚𝑒</m:t>
                          </m:r>
                          <m:r>
                            <a:rPr lang="es-MX" i="1">
                              <a:latin typeface="Cambria Math" panose="02040503050406030204" pitchFamily="18" charset="0"/>
                            </a:rPr>
                            <m:t> </m:t>
                          </m:r>
                          <m:r>
                            <a:rPr lang="es-MX" i="1">
                              <a:latin typeface="Cambria Math" panose="02040503050406030204" pitchFamily="18" charset="0"/>
                            </a:rPr>
                            <m:t>𝑝</m:t>
                          </m:r>
                          <m:r>
                            <a:rPr lang="es-MX" i="1">
                              <a:latin typeface="Cambria Math" panose="02040503050406030204" pitchFamily="18" charset="0"/>
                            </a:rPr>
                            <m:t> </m:t>
                          </m:r>
                          <m:r>
                            <a:rPr lang="es-MX" i="1">
                              <a:latin typeface="Cambria Math" panose="02040503050406030204" pitchFamily="18" charset="0"/>
                            </a:rPr>
                            <m:t>𝑝𝑟𝑜𝑐𝑒𝑠𝑎𝑑𝑜𝑟𝑒𝑠</m:t>
                          </m:r>
                          <m:r>
                            <a:rPr lang="es-MX" i="1">
                              <a:latin typeface="Cambria Math" panose="02040503050406030204" pitchFamily="18" charset="0"/>
                            </a:rPr>
                            <m:t> ∗ </m:t>
                          </m:r>
                          <m:r>
                            <a:rPr lang="es-MX" i="1">
                              <a:latin typeface="Cambria Math" panose="02040503050406030204" pitchFamily="18" charset="0"/>
                            </a:rPr>
                            <m:t>𝑛</m:t>
                          </m:r>
                          <m:r>
                            <a:rPr lang="es-MX" i="1">
                              <a:latin typeface="Cambria Math" panose="02040503050406030204" pitchFamily="18" charset="0"/>
                            </a:rPr>
                            <m:t>ú</m:t>
                          </m:r>
                          <m:r>
                            <a:rPr lang="es-MX" i="1">
                              <a:latin typeface="Cambria Math" panose="02040503050406030204" pitchFamily="18" charset="0"/>
                            </a:rPr>
                            <m:t>𝑚𝑒𝑟𝑜</m:t>
                          </m:r>
                          <m:r>
                            <a:rPr lang="es-MX" i="1">
                              <a:latin typeface="Cambria Math" panose="02040503050406030204" pitchFamily="18" charset="0"/>
                            </a:rPr>
                            <m:t> </m:t>
                          </m:r>
                          <m:r>
                            <a:rPr lang="es-MX" i="1">
                              <a:latin typeface="Cambria Math" panose="02040503050406030204" pitchFamily="18" charset="0"/>
                            </a:rPr>
                            <m:t>𝑑𝑒</m:t>
                          </m:r>
                          <m:r>
                            <a:rPr lang="es-MX" i="1">
                              <a:latin typeface="Cambria Math" panose="02040503050406030204" pitchFamily="18" charset="0"/>
                            </a:rPr>
                            <m:t> </m:t>
                          </m:r>
                          <m:r>
                            <a:rPr lang="es-MX" i="1">
                              <a:latin typeface="Cambria Math" panose="02040503050406030204" pitchFamily="18" charset="0"/>
                            </a:rPr>
                            <m:t>𝑝𝑟𝑜𝑐𝑒𝑠𝑎𝑑𝑜𝑟𝑒𝑠</m:t>
                          </m:r>
                        </m:den>
                      </m:f>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𝑠</m:t>
                              </m:r>
                            </m:sub>
                          </m:sSub>
                        </m:num>
                        <m:den>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𝑝</m:t>
                              </m:r>
                            </m:sub>
                          </m:sSub>
                          <m:r>
                            <a:rPr lang="es-MX" i="1">
                              <a:latin typeface="Cambria Math" panose="02040503050406030204" pitchFamily="18" charset="0"/>
                            </a:rPr>
                            <m:t>∗</m:t>
                          </m:r>
                          <m:r>
                            <a:rPr lang="es-MX" i="1">
                              <a:latin typeface="Cambria Math" panose="02040503050406030204" pitchFamily="18" charset="0"/>
                            </a:rPr>
                            <m:t>𝑝</m:t>
                          </m:r>
                        </m:den>
                      </m:f>
                      <m:r>
                        <a:rPr lang="es-MX" i="1">
                          <a:latin typeface="Cambria Math" panose="02040503050406030204" pitchFamily="18" charset="0"/>
                        </a:rPr>
                        <m:t>100%</m:t>
                      </m:r>
                    </m:oMath>
                  </m:oMathPara>
                </a14:m>
                <a:endParaRPr lang="es-ES" i="1" dirty="0"/>
              </a:p>
              <a:p>
                <a:pPr lvl="1"/>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𝐸</m:t>
                      </m:r>
                      <m:r>
                        <a:rPr lang="es-MX" i="1">
                          <a:latin typeface="Cambria Math" panose="02040503050406030204" pitchFamily="18" charset="0"/>
                        </a:rPr>
                        <m:t>=</m:t>
                      </m:r>
                      <m:f>
                        <m:fPr>
                          <m:ctrlPr>
                            <a:rPr lang="es-MX" i="1">
                              <a:latin typeface="Cambria Math" panose="02040503050406030204" pitchFamily="18" charset="0"/>
                            </a:rPr>
                          </m:ctrlPr>
                        </m:fPr>
                        <m:num>
                          <m:r>
                            <a:rPr lang="es-MX" i="1">
                              <a:latin typeface="Cambria Math" panose="02040503050406030204" pitchFamily="18" charset="0"/>
                            </a:rPr>
                            <m:t>𝑆</m:t>
                          </m:r>
                          <m:d>
                            <m:dPr>
                              <m:ctrlPr>
                                <a:rPr lang="es-MX" i="1">
                                  <a:latin typeface="Cambria Math" panose="02040503050406030204" pitchFamily="18" charset="0"/>
                                </a:rPr>
                              </m:ctrlPr>
                            </m:dPr>
                            <m:e>
                              <m:r>
                                <a:rPr lang="es-MX" i="1">
                                  <a:latin typeface="Cambria Math" panose="02040503050406030204" pitchFamily="18" charset="0"/>
                                </a:rPr>
                                <m:t>𝑝</m:t>
                              </m:r>
                            </m:e>
                          </m:d>
                        </m:num>
                        <m:den>
                          <m:r>
                            <a:rPr lang="es-MX" i="1">
                              <a:latin typeface="Cambria Math" panose="02040503050406030204" pitchFamily="18" charset="0"/>
                            </a:rPr>
                            <m:t>𝑝</m:t>
                          </m:r>
                        </m:den>
                      </m:f>
                      <m:r>
                        <a:rPr lang="es-MX" i="1">
                          <a:latin typeface="Cambria Math" panose="02040503050406030204" pitchFamily="18" charset="0"/>
                        </a:rPr>
                        <m:t>100%</m:t>
                      </m:r>
                    </m:oMath>
                  </m:oMathPara>
                </a14:m>
                <a:endParaRPr lang="es-MX" dirty="0"/>
              </a:p>
              <a:p>
                <a:endParaRPr lang="es-MX" sz="1400" dirty="0"/>
              </a:p>
            </p:txBody>
          </p:sp>
        </mc:Choice>
        <mc:Fallback xmlns="">
          <p:sp>
            <p:nvSpPr>
              <p:cNvPr id="3" name="CuadroTexto 2">
                <a:extLst>
                  <a:ext uri="{FF2B5EF4-FFF2-40B4-BE49-F238E27FC236}">
                    <a16:creationId xmlns:a16="http://schemas.microsoft.com/office/drawing/2014/main" id="{C2194D06-0BF1-8549-B3BA-8047E909BAB4}"/>
                  </a:ext>
                </a:extLst>
              </p:cNvPr>
              <p:cNvSpPr txBox="1">
                <a:spLocks noRot="1" noChangeAspect="1" noMove="1" noResize="1" noEditPoints="1" noAdjustHandles="1" noChangeArrowheads="1" noChangeShapeType="1" noTextEdit="1"/>
              </p:cNvSpPr>
              <p:nvPr/>
            </p:nvSpPr>
            <p:spPr>
              <a:xfrm>
                <a:off x="562708" y="1331569"/>
                <a:ext cx="6910754" cy="2782172"/>
              </a:xfrm>
              <a:prstGeom prst="rect">
                <a:avLst/>
              </a:prstGeom>
              <a:blipFill>
                <a:blip r:embed="rId4"/>
                <a:stretch>
                  <a:fillRect l="-1284" t="-1818"/>
                </a:stretch>
              </a:blipFill>
            </p:spPr>
            <p:txBody>
              <a:bodyPr/>
              <a:lstStyle/>
              <a:p>
                <a:r>
                  <a:rPr lang="es-MX">
                    <a:noFill/>
                  </a:rPr>
                  <a:t> </a:t>
                </a:r>
              </a:p>
            </p:txBody>
          </p:sp>
        </mc:Fallback>
      </mc:AlternateContent>
      <p:graphicFrame>
        <p:nvGraphicFramePr>
          <p:cNvPr id="9" name="Gráfico 8">
            <a:extLst>
              <a:ext uri="{FF2B5EF4-FFF2-40B4-BE49-F238E27FC236}">
                <a16:creationId xmlns:a16="http://schemas.microsoft.com/office/drawing/2014/main" id="{7B4488BD-F907-3649-B9AA-B6FA88EE3219}"/>
              </a:ext>
            </a:extLst>
          </p:cNvPr>
          <p:cNvGraphicFramePr>
            <a:graphicFrameLocks/>
          </p:cNvGraphicFramePr>
          <p:nvPr>
            <p:extLst>
              <p:ext uri="{D42A27DB-BD31-4B8C-83A1-F6EECF244321}">
                <p14:modId xmlns:p14="http://schemas.microsoft.com/office/powerpoint/2010/main" val="1841966128"/>
              </p:ext>
            </p:extLst>
          </p:nvPr>
        </p:nvGraphicFramePr>
        <p:xfrm>
          <a:off x="6169073" y="3896058"/>
          <a:ext cx="4584056" cy="27169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68121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45ADC-2004-CA40-9100-A17C82B461A9}"/>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45D70CAA-3641-B145-925B-6A3BE8F6AA19}"/>
              </a:ext>
            </a:extLst>
          </p:cNvPr>
          <p:cNvSpPr>
            <a:spLocks noGrp="1"/>
          </p:cNvSpPr>
          <p:nvPr>
            <p:ph idx="1"/>
          </p:nvPr>
        </p:nvSpPr>
        <p:spPr>
          <a:xfrm>
            <a:off x="838200" y="1450428"/>
            <a:ext cx="7990490" cy="4726535"/>
          </a:xfrm>
        </p:spPr>
        <p:txBody>
          <a:bodyPr/>
          <a:lstStyle/>
          <a:p>
            <a:r>
              <a:rPr lang="es-MX" dirty="0"/>
              <a:t>Al momento de paralelizar el trabajo empiezan a surgir ciertos errores en el cálculo de resultados.</a:t>
            </a:r>
          </a:p>
          <a:p>
            <a:pPr lvl="1"/>
            <a:r>
              <a:rPr lang="es-MX" dirty="0"/>
              <a:t>truncamiento </a:t>
            </a:r>
          </a:p>
          <a:p>
            <a:pPr lvl="1"/>
            <a:r>
              <a:rPr lang="es-MX" dirty="0"/>
              <a:t>redondeo </a:t>
            </a:r>
          </a:p>
          <a:p>
            <a:r>
              <a:rPr lang="es-MX" dirty="0"/>
              <a:t>Al no contar con un dispositivo que esté construido para cálculos de </a:t>
            </a:r>
            <a:r>
              <a:rPr lang="es-MX" b="1" u="sng" dirty="0"/>
              <a:t>cómputo cientifico</a:t>
            </a:r>
            <a:r>
              <a:rPr lang="es-MX" dirty="0"/>
              <a:t> (</a:t>
            </a:r>
            <a:r>
              <a:rPr lang="es-MX" b="1" u="sng" dirty="0"/>
              <a:t>Tesla</a:t>
            </a:r>
            <a:r>
              <a:rPr lang="es-MX" dirty="0"/>
              <a:t>), los núcleos de la tarjeta gráfica tienen una precisión de punto flotante menor.</a:t>
            </a:r>
          </a:p>
        </p:txBody>
      </p:sp>
      <p:sp>
        <p:nvSpPr>
          <p:cNvPr id="4" name="Marcador de número de diapositiva 3">
            <a:extLst>
              <a:ext uri="{FF2B5EF4-FFF2-40B4-BE49-F238E27FC236}">
                <a16:creationId xmlns:a16="http://schemas.microsoft.com/office/drawing/2014/main" id="{3EA26CFD-BC61-8C45-BD3A-F564A9A99032}"/>
              </a:ext>
            </a:extLst>
          </p:cNvPr>
          <p:cNvSpPr>
            <a:spLocks noGrp="1"/>
          </p:cNvSpPr>
          <p:nvPr>
            <p:ph type="sldNum" sz="quarter" idx="12"/>
          </p:nvPr>
        </p:nvSpPr>
        <p:spPr/>
        <p:txBody>
          <a:bodyPr/>
          <a:lstStyle/>
          <a:p>
            <a:fld id="{4B3B723F-4985-3548-A835-41696CC91E1B}" type="slidenum">
              <a:rPr lang="es-MX" smtClean="0"/>
              <a:t>31</a:t>
            </a:fld>
            <a:endParaRPr lang="es-MX"/>
          </a:p>
        </p:txBody>
      </p:sp>
      <p:graphicFrame>
        <p:nvGraphicFramePr>
          <p:cNvPr id="5" name="Tabla 4">
            <a:extLst>
              <a:ext uri="{FF2B5EF4-FFF2-40B4-BE49-F238E27FC236}">
                <a16:creationId xmlns:a16="http://schemas.microsoft.com/office/drawing/2014/main" id="{421DAA8C-5577-364E-949F-8FC46C7922BA}"/>
              </a:ext>
            </a:extLst>
          </p:cNvPr>
          <p:cNvGraphicFramePr>
            <a:graphicFrameLocks noGrp="1"/>
          </p:cNvGraphicFramePr>
          <p:nvPr>
            <p:extLst>
              <p:ext uri="{D42A27DB-BD31-4B8C-83A1-F6EECF244321}">
                <p14:modId xmlns:p14="http://schemas.microsoft.com/office/powerpoint/2010/main" val="2186585938"/>
              </p:ext>
            </p:extLst>
          </p:nvPr>
        </p:nvGraphicFramePr>
        <p:xfrm>
          <a:off x="1273558" y="4896803"/>
          <a:ext cx="2827401" cy="109728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555573449"/>
                    </a:ext>
                  </a:extLst>
                </a:gridCol>
                <a:gridCol w="792480">
                  <a:extLst>
                    <a:ext uri="{9D8B030D-6E8A-4147-A177-3AD203B41FA5}">
                      <a16:colId xmlns:a16="http://schemas.microsoft.com/office/drawing/2014/main" val="1004121290"/>
                    </a:ext>
                  </a:extLst>
                </a:gridCol>
                <a:gridCol w="800735">
                  <a:extLst>
                    <a:ext uri="{9D8B030D-6E8A-4147-A177-3AD203B41FA5}">
                      <a16:colId xmlns:a16="http://schemas.microsoft.com/office/drawing/2014/main" val="1571370247"/>
                    </a:ext>
                  </a:extLst>
                </a:gridCol>
                <a:gridCol w="792480">
                  <a:extLst>
                    <a:ext uri="{9D8B030D-6E8A-4147-A177-3AD203B41FA5}">
                      <a16:colId xmlns:a16="http://schemas.microsoft.com/office/drawing/2014/main" val="1543346732"/>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24350144"/>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218404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3.414215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0449460"/>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7900898"/>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0.585786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67142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a:effectLst/>
                        </a:rPr>
                        <a:t>29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MX" sz="1200" dirty="0">
                          <a:effectLst/>
                        </a:rPr>
                        <a:t>10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0328834"/>
                  </a:ext>
                </a:extLst>
              </a:tr>
            </a:tbl>
          </a:graphicData>
        </a:graphic>
      </p:graphicFrame>
      <p:graphicFrame>
        <p:nvGraphicFramePr>
          <p:cNvPr id="6" name="Tabla 5">
            <a:extLst>
              <a:ext uri="{FF2B5EF4-FFF2-40B4-BE49-F238E27FC236}">
                <a16:creationId xmlns:a16="http://schemas.microsoft.com/office/drawing/2014/main" id="{60E2FB8E-4AEC-8645-824F-1703CFCAEE1B}"/>
              </a:ext>
            </a:extLst>
          </p:cNvPr>
          <p:cNvGraphicFramePr>
            <a:graphicFrameLocks noGrp="1"/>
          </p:cNvGraphicFramePr>
          <p:nvPr>
            <p:extLst>
              <p:ext uri="{D42A27DB-BD31-4B8C-83A1-F6EECF244321}">
                <p14:modId xmlns:p14="http://schemas.microsoft.com/office/powerpoint/2010/main" val="523676863"/>
              </p:ext>
            </p:extLst>
          </p:nvPr>
        </p:nvGraphicFramePr>
        <p:xfrm>
          <a:off x="5051124" y="4713923"/>
          <a:ext cx="2827401" cy="146304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2191181714"/>
                    </a:ext>
                  </a:extLst>
                </a:gridCol>
                <a:gridCol w="792480">
                  <a:extLst>
                    <a:ext uri="{9D8B030D-6E8A-4147-A177-3AD203B41FA5}">
                      <a16:colId xmlns:a16="http://schemas.microsoft.com/office/drawing/2014/main" val="166419501"/>
                    </a:ext>
                  </a:extLst>
                </a:gridCol>
                <a:gridCol w="800735">
                  <a:extLst>
                    <a:ext uri="{9D8B030D-6E8A-4147-A177-3AD203B41FA5}">
                      <a16:colId xmlns:a16="http://schemas.microsoft.com/office/drawing/2014/main" val="2510689573"/>
                    </a:ext>
                  </a:extLst>
                </a:gridCol>
                <a:gridCol w="792480">
                  <a:extLst>
                    <a:ext uri="{9D8B030D-6E8A-4147-A177-3AD203B41FA5}">
                      <a16:colId xmlns:a16="http://schemas.microsoft.com/office/drawing/2014/main" val="2942482001"/>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21720348"/>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0521967"/>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5.630342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638786"/>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-0.277601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7047262"/>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-0.391460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-0.390448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0830242"/>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-0.786500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-0.786441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-0.784438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946520"/>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-4.177853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5658069"/>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50001</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32</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2902395"/>
                  </a:ext>
                </a:extLst>
              </a:tr>
            </a:tbl>
          </a:graphicData>
        </a:graphic>
      </p:graphicFrame>
      <p:graphicFrame>
        <p:nvGraphicFramePr>
          <p:cNvPr id="7" name="Tabla 6">
            <a:extLst>
              <a:ext uri="{FF2B5EF4-FFF2-40B4-BE49-F238E27FC236}">
                <a16:creationId xmlns:a16="http://schemas.microsoft.com/office/drawing/2014/main" id="{F31D81F3-7F3E-9948-A7B6-23C3C316733B}"/>
              </a:ext>
            </a:extLst>
          </p:cNvPr>
          <p:cNvGraphicFramePr>
            <a:graphicFrameLocks noGrp="1"/>
          </p:cNvGraphicFramePr>
          <p:nvPr>
            <p:extLst>
              <p:ext uri="{D42A27DB-BD31-4B8C-83A1-F6EECF244321}">
                <p14:modId xmlns:p14="http://schemas.microsoft.com/office/powerpoint/2010/main" val="2561203290"/>
              </p:ext>
            </p:extLst>
          </p:nvPr>
        </p:nvGraphicFramePr>
        <p:xfrm>
          <a:off x="8972790" y="2717661"/>
          <a:ext cx="2939161" cy="2377440"/>
        </p:xfrm>
        <a:graphic>
          <a:graphicData uri="http://schemas.openxmlformats.org/drawingml/2006/table">
            <a:tbl>
              <a:tblPr firstRow="1" firstCol="1" bandRow="1">
                <a:tableStyleId>{F5AB1C69-6EDB-4FF4-983F-18BD219EF322}</a:tableStyleId>
              </a:tblPr>
              <a:tblGrid>
                <a:gridCol w="441706">
                  <a:extLst>
                    <a:ext uri="{9D8B030D-6E8A-4147-A177-3AD203B41FA5}">
                      <a16:colId xmlns:a16="http://schemas.microsoft.com/office/drawing/2014/main" val="2165133860"/>
                    </a:ext>
                  </a:extLst>
                </a:gridCol>
                <a:gridCol w="832485">
                  <a:extLst>
                    <a:ext uri="{9D8B030D-6E8A-4147-A177-3AD203B41FA5}">
                      <a16:colId xmlns:a16="http://schemas.microsoft.com/office/drawing/2014/main" val="2457551786"/>
                    </a:ext>
                  </a:extLst>
                </a:gridCol>
                <a:gridCol w="832485">
                  <a:extLst>
                    <a:ext uri="{9D8B030D-6E8A-4147-A177-3AD203B41FA5}">
                      <a16:colId xmlns:a16="http://schemas.microsoft.com/office/drawing/2014/main" val="4277943756"/>
                    </a:ext>
                  </a:extLst>
                </a:gridCol>
                <a:gridCol w="832485">
                  <a:extLst>
                    <a:ext uri="{9D8B030D-6E8A-4147-A177-3AD203B41FA5}">
                      <a16:colId xmlns:a16="http://schemas.microsoft.com/office/drawing/2014/main" val="1291050617"/>
                    </a:ext>
                  </a:extLst>
                </a:gridCol>
              </a:tblGrid>
              <a:tr h="0">
                <a:tc gridSpan="4">
                  <a:txBody>
                    <a:bodyPr/>
                    <a:lstStyle/>
                    <a:p>
                      <a:pPr algn="ctr">
                        <a:spcAft>
                          <a:spcPts val="0"/>
                        </a:spcAft>
                      </a:pPr>
                      <a:r>
                        <a:rPr lang="es-MX" sz="1200">
                          <a:effectLst/>
                        </a:rPr>
                        <a:t>Eigenvalores</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357302887"/>
                  </a:ext>
                </a:extLst>
              </a:tr>
              <a:tr h="0">
                <a:tc>
                  <a:txBody>
                    <a:bodyPr/>
                    <a:lstStyle/>
                    <a:p>
                      <a:pPr algn="ctr">
                        <a:spcAft>
                          <a:spcPts val="0"/>
                        </a:spcAft>
                      </a:pPr>
                      <a:r>
                        <a:rPr lang="es-MX" sz="1200">
                          <a:effectLst/>
                        </a:rPr>
                        <a:t>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Serial</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OpenACC</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CUDA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9097492"/>
                  </a:ext>
                </a:extLst>
              </a:tr>
              <a:tr h="0">
                <a:tc>
                  <a:txBody>
                    <a:bodyPr/>
                    <a:lstStyle/>
                    <a:p>
                      <a:pPr algn="ctr">
                        <a:spcAft>
                          <a:spcPts val="0"/>
                        </a:spcAft>
                      </a:pPr>
                      <a:r>
                        <a:rPr lang="es-MX" sz="1200">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20.431740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20.431728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0417664"/>
                  </a:ext>
                </a:extLst>
              </a:tr>
              <a:tr h="0">
                <a:tc>
                  <a:txBody>
                    <a:bodyPr/>
                    <a:lstStyle/>
                    <a:p>
                      <a:pPr algn="ctr">
                        <a:spcAft>
                          <a:spcPts val="0"/>
                        </a:spcAft>
                      </a:pPr>
                      <a:r>
                        <a:rPr lang="es-MX" sz="1200">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20.431759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20.431734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4536214"/>
                  </a:ext>
                </a:extLst>
              </a:tr>
              <a:tr h="0">
                <a:tc>
                  <a:txBody>
                    <a:bodyPr/>
                    <a:lstStyle/>
                    <a:p>
                      <a:pPr algn="ctr">
                        <a:spcAft>
                          <a:spcPts val="0"/>
                        </a:spcAft>
                      </a:pPr>
                      <a:r>
                        <a:rPr lang="es-MX" sz="1200">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9982400"/>
                  </a:ext>
                </a:extLst>
              </a:tr>
              <a:tr h="0">
                <a:tc>
                  <a:txBody>
                    <a:bodyPr/>
                    <a:lstStyle/>
                    <a:p>
                      <a:pPr algn="ctr">
                        <a:spcAft>
                          <a:spcPts val="0"/>
                        </a:spcAft>
                      </a:pPr>
                      <a:r>
                        <a:rPr lang="es-MX" sz="1200">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2.425920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696161"/>
                  </a:ext>
                </a:extLst>
              </a:tr>
              <a:tr h="0">
                <a:tc>
                  <a:txBody>
                    <a:bodyPr/>
                    <a:lstStyle/>
                    <a:p>
                      <a:pPr algn="ctr">
                        <a:spcAft>
                          <a:spcPts val="0"/>
                        </a:spcAft>
                      </a:pPr>
                      <a:r>
                        <a:rPr lang="es-MX" sz="1200">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1.001523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7603419"/>
                  </a:ext>
                </a:extLst>
              </a:tr>
              <a:tr h="0">
                <a:tc>
                  <a:txBody>
                    <a:bodyPr/>
                    <a:lstStyle/>
                    <a:p>
                      <a:pPr algn="ctr">
                        <a:spcAft>
                          <a:spcPts val="0"/>
                        </a:spcAft>
                      </a:pPr>
                      <a:r>
                        <a:rPr lang="es-MX" sz="1200">
                          <a:effectLst/>
                        </a:rPr>
                        <a:t>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1.001456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1.001410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1.000000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658769"/>
                  </a:ext>
                </a:extLst>
              </a:tr>
              <a:tr h="0">
                <a:tc>
                  <a:txBody>
                    <a:bodyPr/>
                    <a:lstStyle/>
                    <a:p>
                      <a:pPr algn="ctr">
                        <a:spcAft>
                          <a:spcPts val="0"/>
                        </a:spcAft>
                      </a:pPr>
                      <a:r>
                        <a:rPr lang="es-MX" sz="1200">
                          <a:effectLst/>
                        </a:rPr>
                        <a:t>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0.630436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0.630444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100717"/>
                  </a:ext>
                </a:extLst>
              </a:tr>
              <a:tr h="0">
                <a:tc>
                  <a:txBody>
                    <a:bodyPr/>
                    <a:lstStyle/>
                    <a:p>
                      <a:pPr algn="ctr">
                        <a:spcAft>
                          <a:spcPts val="0"/>
                        </a:spcAft>
                      </a:pPr>
                      <a:r>
                        <a:rPr lang="es-MX" sz="1200">
                          <a:effectLst/>
                        </a:rPr>
                        <a:t>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0.630389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0.630422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0.629808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8016803"/>
                  </a:ext>
                </a:extLst>
              </a:tr>
              <a:tr h="0">
                <a:tc>
                  <a:txBody>
                    <a:bodyPr/>
                    <a:lstStyle/>
                    <a:p>
                      <a:pPr algn="ctr">
                        <a:spcAft>
                          <a:spcPts val="0"/>
                        </a:spcAft>
                      </a:pPr>
                      <a:r>
                        <a:rPr lang="es-MX" sz="1200">
                          <a:effectLst/>
                        </a:rPr>
                        <a:t>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2201211"/>
                  </a:ext>
                </a:extLst>
              </a:tr>
              <a:tr h="0">
                <a:tc>
                  <a:txBody>
                    <a:bodyPr/>
                    <a:lstStyle/>
                    <a:p>
                      <a:pPr algn="ctr">
                        <a:spcAft>
                          <a:spcPts val="0"/>
                        </a:spcAft>
                      </a:pPr>
                      <a:r>
                        <a:rPr lang="es-MX" sz="1200">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0.512565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0.512543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161251"/>
                  </a:ext>
                </a:extLst>
              </a:tr>
              <a:tr h="0">
                <a:tc>
                  <a:txBody>
                    <a:bodyPr/>
                    <a:lstStyle/>
                    <a:p>
                      <a:pPr algn="ctr">
                        <a:spcAft>
                          <a:spcPts val="0"/>
                        </a:spcAft>
                      </a:pPr>
                      <a:r>
                        <a:rPr lang="es-MX" sz="1200">
                          <a:effectLst/>
                        </a:rPr>
                        <a:t>nrot</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a:effectLst/>
                        </a:rPr>
                        <a:t>50001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s-MX" sz="1200" dirty="0">
                          <a:effectLst/>
                        </a:rPr>
                        <a:t>158</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7922397"/>
                  </a:ext>
                </a:extLst>
              </a:tr>
            </a:tbl>
          </a:graphicData>
        </a:graphic>
      </p:graphicFrame>
    </p:spTree>
    <p:extLst>
      <p:ext uri="{BB962C8B-B14F-4D97-AF65-F5344CB8AC3E}">
        <p14:creationId xmlns:p14="http://schemas.microsoft.com/office/powerpoint/2010/main" val="2450905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7DB09-B4F7-9D40-9EA8-B78480445C8B}"/>
              </a:ext>
            </a:extLst>
          </p:cNvPr>
          <p:cNvSpPr>
            <a:spLocks noGrp="1"/>
          </p:cNvSpPr>
          <p:nvPr>
            <p:ph type="title"/>
          </p:nvPr>
        </p:nvSpPr>
        <p:spPr/>
        <p:txBody>
          <a:bodyPr/>
          <a:lstStyle/>
          <a:p>
            <a:r>
              <a:rPr lang="es-MX" dirty="0"/>
              <a:t>6. Conclusiones.</a:t>
            </a:r>
          </a:p>
        </p:txBody>
      </p:sp>
      <p:sp>
        <p:nvSpPr>
          <p:cNvPr id="3" name="Marcador de contenido 2">
            <a:extLst>
              <a:ext uri="{FF2B5EF4-FFF2-40B4-BE49-F238E27FC236}">
                <a16:creationId xmlns:a16="http://schemas.microsoft.com/office/drawing/2014/main" id="{7B4B1DA6-2D56-CF40-92F8-5D215AE84362}"/>
              </a:ext>
            </a:extLst>
          </p:cNvPr>
          <p:cNvSpPr>
            <a:spLocks noGrp="1"/>
          </p:cNvSpPr>
          <p:nvPr>
            <p:ph idx="1"/>
          </p:nvPr>
        </p:nvSpPr>
        <p:spPr/>
        <p:txBody>
          <a:bodyPr/>
          <a:lstStyle/>
          <a:p>
            <a:r>
              <a:rPr lang="es-ES_tradnl" dirty="0"/>
              <a:t>Para un programador que se encuentra fuera del área del cómputo científico, le será fácil la implementación de OpenACC en los sistemas ya creados, ya que con pocas directivas se le indica al compilador las posibles secciones </a:t>
            </a:r>
            <a:r>
              <a:rPr lang="es-ES_tradnl" dirty="0" err="1"/>
              <a:t>paralelizables</a:t>
            </a:r>
            <a:r>
              <a:rPr lang="es-MX" dirty="0"/>
              <a:t>.</a:t>
            </a:r>
          </a:p>
          <a:p>
            <a:r>
              <a:rPr lang="es-ES_tradnl" dirty="0"/>
              <a:t>En cambio, CUDA requiere de un conocimiento especializado de la arquitectura de la computadora y de la tarjeta gráfica, así como para el análisis del algoritmo.</a:t>
            </a:r>
            <a:r>
              <a:rPr lang="es-MX" dirty="0"/>
              <a:t> </a:t>
            </a:r>
          </a:p>
          <a:p>
            <a:r>
              <a:rPr lang="es-ES_tradnl" dirty="0"/>
              <a:t>Para utilizar el estándar CUDA, es indispensable el contar con las </a:t>
            </a:r>
            <a:r>
              <a:rPr lang="es-ES_tradnl" dirty="0" err="1"/>
              <a:t>GPUs</a:t>
            </a:r>
            <a:r>
              <a:rPr lang="es-ES_tradnl" dirty="0"/>
              <a:t> de la marca NVIDIA, en cambio OpenACC puede utilizar una tarjeta gráfica de cualquier marca.</a:t>
            </a:r>
            <a:endParaRPr lang="es-MX" dirty="0"/>
          </a:p>
          <a:p>
            <a:endParaRPr lang="es-MX" dirty="0"/>
          </a:p>
        </p:txBody>
      </p:sp>
      <p:sp>
        <p:nvSpPr>
          <p:cNvPr id="4" name="Marcador de número de diapositiva 3">
            <a:extLst>
              <a:ext uri="{FF2B5EF4-FFF2-40B4-BE49-F238E27FC236}">
                <a16:creationId xmlns:a16="http://schemas.microsoft.com/office/drawing/2014/main" id="{403082AC-252C-0042-B67D-506062BF5E0C}"/>
              </a:ext>
            </a:extLst>
          </p:cNvPr>
          <p:cNvSpPr>
            <a:spLocks noGrp="1"/>
          </p:cNvSpPr>
          <p:nvPr>
            <p:ph type="sldNum" sz="quarter" idx="12"/>
          </p:nvPr>
        </p:nvSpPr>
        <p:spPr/>
        <p:txBody>
          <a:bodyPr/>
          <a:lstStyle/>
          <a:p>
            <a:fld id="{4B3B723F-4985-3548-A835-41696CC91E1B}" type="slidenum">
              <a:rPr lang="es-MX" smtClean="0"/>
              <a:t>32</a:t>
            </a:fld>
            <a:endParaRPr lang="es-MX"/>
          </a:p>
        </p:txBody>
      </p:sp>
    </p:spTree>
    <p:extLst>
      <p:ext uri="{BB962C8B-B14F-4D97-AF65-F5344CB8AC3E}">
        <p14:creationId xmlns:p14="http://schemas.microsoft.com/office/powerpoint/2010/main" val="951222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a:t>3. Algoritmo de Jacobi.</a:t>
            </a:r>
            <a:endParaRPr lang="es-MX" dirty="0"/>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10515600" cy="4768787"/>
          </a:xfrm>
        </p:spPr>
        <p:txBody>
          <a:bodyPr/>
          <a:lstStyle/>
          <a:p>
            <a:r>
              <a:rPr lang="es-MX" dirty="0"/>
              <a:t>Obtencion de eigenvectores. (Multiplicaciones sucesivas de matriz de rotación).</a:t>
            </a:r>
          </a:p>
          <a:p>
            <a:endParaRPr lang="es-MX" dirty="0"/>
          </a:p>
        </p:txBody>
      </p:sp>
      <p:sp>
        <p:nvSpPr>
          <p:cNvPr id="4" name="Marcador de número de diapositiva 3">
            <a:extLst>
              <a:ext uri="{FF2B5EF4-FFF2-40B4-BE49-F238E27FC236}">
                <a16:creationId xmlns:a16="http://schemas.microsoft.com/office/drawing/2014/main" id="{F739FDB8-097F-0D4A-A3D8-705D54740153}"/>
              </a:ext>
            </a:extLst>
          </p:cNvPr>
          <p:cNvSpPr>
            <a:spLocks noGrp="1"/>
          </p:cNvSpPr>
          <p:nvPr>
            <p:ph type="sldNum" sz="quarter" idx="12"/>
          </p:nvPr>
        </p:nvSpPr>
        <p:spPr/>
        <p:txBody>
          <a:bodyPr/>
          <a:lstStyle/>
          <a:p>
            <a:fld id="{4B3B723F-4985-3548-A835-41696CC91E1B}" type="slidenum">
              <a:rPr lang="es-MX" smtClean="0"/>
              <a:t>33</a:t>
            </a:fld>
            <a:endParaRPr lang="es-MX"/>
          </a:p>
        </p:txBody>
      </p:sp>
      <p:pic>
        <p:nvPicPr>
          <p:cNvPr id="5" name="Imagen 4">
            <a:extLst>
              <a:ext uri="{FF2B5EF4-FFF2-40B4-BE49-F238E27FC236}">
                <a16:creationId xmlns:a16="http://schemas.microsoft.com/office/drawing/2014/main" id="{6BE3EC72-DBF2-9D40-9FB1-7DD530CA629E}"/>
              </a:ext>
            </a:extLst>
          </p:cNvPr>
          <p:cNvPicPr>
            <a:picLocks noChangeAspect="1"/>
          </p:cNvPicPr>
          <p:nvPr/>
        </p:nvPicPr>
        <p:blipFill>
          <a:blip r:embed="rId2"/>
          <a:stretch>
            <a:fillRect/>
          </a:stretch>
        </p:blipFill>
        <p:spPr>
          <a:xfrm>
            <a:off x="1715068" y="2250040"/>
            <a:ext cx="9184580" cy="4461656"/>
          </a:xfrm>
          <a:prstGeom prst="rect">
            <a:avLst/>
          </a:prstGeom>
        </p:spPr>
      </p:pic>
    </p:spTree>
    <p:extLst>
      <p:ext uri="{BB962C8B-B14F-4D97-AF65-F5344CB8AC3E}">
        <p14:creationId xmlns:p14="http://schemas.microsoft.com/office/powerpoint/2010/main" val="321120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799E0-FBF4-0541-9D4F-A269A941042C}"/>
              </a:ext>
            </a:extLst>
          </p:cNvPr>
          <p:cNvSpPr>
            <a:spLocks noGrp="1"/>
          </p:cNvSpPr>
          <p:nvPr>
            <p:ph type="title"/>
          </p:nvPr>
        </p:nvSpPr>
        <p:spPr/>
        <p:txBody>
          <a:bodyPr/>
          <a:lstStyle/>
          <a:p>
            <a:r>
              <a:rPr lang="es-MX" dirty="0"/>
              <a:t>5. Pruebas y resultados.</a:t>
            </a:r>
          </a:p>
        </p:txBody>
      </p:sp>
      <p:pic>
        <p:nvPicPr>
          <p:cNvPr id="5" name="Marcador de contenido 4" descr="Imagen que contiene texto&#10;&#10;&#10;&#10;Descripción generada automáticamente">
            <a:extLst>
              <a:ext uri="{FF2B5EF4-FFF2-40B4-BE49-F238E27FC236}">
                <a16:creationId xmlns:a16="http://schemas.microsoft.com/office/drawing/2014/main" id="{9624AEEA-C356-3045-B130-CED37740B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85" y="1431519"/>
            <a:ext cx="3223489" cy="5220000"/>
          </a:xfrm>
          <a:prstGeom prst="rect">
            <a:avLst/>
          </a:prstGeom>
        </p:spPr>
      </p:pic>
      <p:sp>
        <p:nvSpPr>
          <p:cNvPr id="4" name="Marcador de número de diapositiva 3">
            <a:extLst>
              <a:ext uri="{FF2B5EF4-FFF2-40B4-BE49-F238E27FC236}">
                <a16:creationId xmlns:a16="http://schemas.microsoft.com/office/drawing/2014/main" id="{91D87785-8567-BF42-8D3A-C9D1AAA2FE29}"/>
              </a:ext>
            </a:extLst>
          </p:cNvPr>
          <p:cNvSpPr>
            <a:spLocks noGrp="1"/>
          </p:cNvSpPr>
          <p:nvPr>
            <p:ph type="sldNum" sz="quarter" idx="12"/>
          </p:nvPr>
        </p:nvSpPr>
        <p:spPr/>
        <p:txBody>
          <a:bodyPr/>
          <a:lstStyle/>
          <a:p>
            <a:fld id="{4B3B723F-4985-3548-A835-41696CC91E1B}" type="slidenum">
              <a:rPr lang="es-MX" smtClean="0"/>
              <a:t>34</a:t>
            </a:fld>
            <a:endParaRPr lang="es-MX"/>
          </a:p>
        </p:txBody>
      </p:sp>
      <p:pic>
        <p:nvPicPr>
          <p:cNvPr id="6" name="Imagen 5" descr="Imagen que contiene texto&#10;&#10;&#10;&#10;Descripción generada automáticamente">
            <a:extLst>
              <a:ext uri="{FF2B5EF4-FFF2-40B4-BE49-F238E27FC236}">
                <a16:creationId xmlns:a16="http://schemas.microsoft.com/office/drawing/2014/main" id="{25D82933-CA56-094A-A069-CF9CECDAC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547" y="1431519"/>
            <a:ext cx="3250102" cy="5220000"/>
          </a:xfrm>
          <a:prstGeom prst="rect">
            <a:avLst/>
          </a:prstGeom>
        </p:spPr>
      </p:pic>
      <p:pic>
        <p:nvPicPr>
          <p:cNvPr id="7" name="Imagen 6" descr="Imagen que contiene texto&#10;&#10;&#10;&#10;Descripción generada automáticamente">
            <a:extLst>
              <a:ext uri="{FF2B5EF4-FFF2-40B4-BE49-F238E27FC236}">
                <a16:creationId xmlns:a16="http://schemas.microsoft.com/office/drawing/2014/main" id="{43FF62C3-10AD-C945-9E6E-83E8D9173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431519"/>
            <a:ext cx="3226009" cy="5220000"/>
          </a:xfrm>
          <a:prstGeom prst="rect">
            <a:avLst/>
          </a:prstGeom>
        </p:spPr>
      </p:pic>
    </p:spTree>
    <p:extLst>
      <p:ext uri="{BB962C8B-B14F-4D97-AF65-F5344CB8AC3E}">
        <p14:creationId xmlns:p14="http://schemas.microsoft.com/office/powerpoint/2010/main" val="296452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C68E9-EA41-CF48-A90E-674FA45FC3EC}"/>
              </a:ext>
            </a:extLst>
          </p:cNvPr>
          <p:cNvSpPr>
            <a:spLocks noGrp="1"/>
          </p:cNvSpPr>
          <p:nvPr>
            <p:ph type="title"/>
          </p:nvPr>
        </p:nvSpPr>
        <p:spPr/>
        <p:txBody>
          <a:bodyPr/>
          <a:lstStyle/>
          <a:p>
            <a:r>
              <a:rPr lang="es-MX" dirty="0"/>
              <a:t>5. Pruebas y resultados.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203E76-362E-9948-A987-31DFF0FD2014}"/>
                  </a:ext>
                </a:extLst>
              </p:cNvPr>
              <p:cNvSpPr>
                <a:spLocks noGrp="1"/>
              </p:cNvSpPr>
              <p:nvPr>
                <p:ph idx="1"/>
              </p:nvPr>
            </p:nvSpPr>
            <p:spPr>
              <a:xfrm>
                <a:off x="838199" y="1825625"/>
                <a:ext cx="5822245" cy="4351338"/>
              </a:xfrm>
            </p:spPr>
            <p:txBody>
              <a:bodyPr>
                <a:normAutofit fontScale="92500" lnSpcReduction="10000"/>
              </a:bodyPr>
              <a:lstStyle/>
              <a:p>
                <a:r>
                  <a:rPr lang="es-MX" dirty="0"/>
                  <a:t>Métricas de desempeño:</a:t>
                </a:r>
              </a:p>
              <a:p>
                <a:pPr marL="514350" indent="-514350">
                  <a:buFont typeface="+mj-lt"/>
                  <a:buAutoNum type="arabicPeriod"/>
                </a:pPr>
                <a:r>
                  <a:rPr lang="es-MX" sz="2400" b="1" dirty="0"/>
                  <a:t>Runtime.</a:t>
                </a:r>
                <a:r>
                  <a:rPr lang="es-MX" sz="2400" dirty="0"/>
                  <a:t> Tiempo de ejecución.</a:t>
                </a:r>
              </a:p>
              <a:p>
                <a:pPr lvl="1"/>
                <a14:m>
                  <m:oMath xmlns:m="http://schemas.openxmlformats.org/officeDocument/2006/math">
                    <m:r>
                      <a:rPr lang="es-MX" sz="2000" i="1">
                        <a:latin typeface="Cambria Math" panose="02040503050406030204" pitchFamily="18" charset="0"/>
                      </a:rPr>
                      <m:t>𝑡</m:t>
                    </m:r>
                    <m:r>
                      <a:rPr lang="es-MX" sz="2000" i="1">
                        <a:latin typeface="Cambria Math" panose="02040503050406030204" pitchFamily="18" charset="0"/>
                      </a:rPr>
                      <m:t>(</m:t>
                    </m:r>
                    <m:r>
                      <a:rPr lang="es-MX" sz="2000" i="1">
                        <a:latin typeface="Cambria Math" panose="02040503050406030204" pitchFamily="18" charset="0"/>
                      </a:rPr>
                      <m:t>𝑝</m:t>
                    </m:r>
                    <m:r>
                      <a:rPr lang="es-MX" sz="2000" i="1">
                        <a:latin typeface="Cambria Math" panose="02040503050406030204" pitchFamily="18" charset="0"/>
                      </a:rPr>
                      <m:t>)</m:t>
                    </m:r>
                  </m:oMath>
                </a14:m>
                <a:r>
                  <a:rPr lang="es-MX" sz="2000" dirty="0"/>
                  <a:t>.</a:t>
                </a:r>
              </a:p>
              <a:p>
                <a:pPr marL="514350" indent="-514350">
                  <a:buFont typeface="+mj-lt"/>
                  <a:buAutoNum type="arabicPeriod"/>
                </a:pPr>
                <a:r>
                  <a:rPr lang="es-MX" sz="2400" b="1" dirty="0"/>
                  <a:t>Cost Factor. </a:t>
                </a:r>
                <a:r>
                  <a:rPr lang="es-MX" sz="2400" dirty="0"/>
                  <a:t>Cantidad de trabajo realizado por el programa.</a:t>
                </a:r>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𝑛</m:t>
                    </m:r>
                    <m:r>
                      <a:rPr lang="es-MX" sz="1800" i="1">
                        <a:latin typeface="Cambria Math" panose="02040503050406030204" pitchFamily="18" charset="0"/>
                      </a:rPr>
                      <m:t>ú</m:t>
                    </m:r>
                    <m:r>
                      <a:rPr lang="es-MX" sz="1800" i="1">
                        <a:latin typeface="Cambria Math" panose="02040503050406030204" pitchFamily="18" charset="0"/>
                      </a:rPr>
                      <m:t>𝑚𝑒𝑟𝑜</m:t>
                    </m:r>
                    <m:r>
                      <a:rPr lang="es-MX" sz="1800" i="1">
                        <a:latin typeface="Cambria Math" panose="02040503050406030204" pitchFamily="18" charset="0"/>
                      </a:rPr>
                      <m:t> </m:t>
                    </m:r>
                    <m:r>
                      <a:rPr lang="es-MX" sz="1800" i="1">
                        <a:latin typeface="Cambria Math" panose="02040503050406030204" pitchFamily="18" charset="0"/>
                      </a:rPr>
                      <m:t>𝑑𝑒</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r>
                      <a:rPr lang="es-MX" sz="1800" i="1">
                        <a:latin typeface="Cambria Math" panose="02040503050406030204" pitchFamily="18" charset="0"/>
                      </a:rPr>
                      <m:t>∗</m:t>
                    </m:r>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oMath>
                </a14:m>
                <a:endParaRPr lang="es-ES" sz="1800" i="1" dirty="0"/>
              </a:p>
              <a:p>
                <a:pPr lvl="1"/>
                <a14:m>
                  <m:oMath xmlns:m="http://schemas.openxmlformats.org/officeDocument/2006/math">
                    <m:r>
                      <a:rPr lang="es-MX" sz="1800" i="1">
                        <a:latin typeface="Cambria Math" panose="02040503050406030204" pitchFamily="18" charset="0"/>
                      </a:rPr>
                      <m:t>𝐶</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r>
                      <a:rPr lang="es-MX" sz="1800" i="1">
                        <a:latin typeface="Cambria Math" panose="02040503050406030204" pitchFamily="18" charset="0"/>
                      </a:rPr>
                      <m:t>𝑝</m:t>
                    </m:r>
                    <m:sSub>
                      <m:sSubPr>
                        <m:ctrlPr>
                          <a:rPr lang="es-MX" sz="1800" i="1">
                            <a:latin typeface="Cambria Math" panose="02040503050406030204" pitchFamily="18" charset="0"/>
                          </a:rPr>
                        </m:ctrlPr>
                      </m:sSubPr>
                      <m:e>
                        <m:r>
                          <a:rPr lang="es-MX" sz="1800" i="1">
                            <a:latin typeface="Cambria Math" panose="02040503050406030204" pitchFamily="18" charset="0"/>
                          </a:rPr>
                          <m:t>∗</m:t>
                        </m:r>
                        <m:r>
                          <a:rPr lang="es-MX" sz="1800" i="1">
                            <a:latin typeface="Cambria Math" panose="02040503050406030204" pitchFamily="18" charset="0"/>
                          </a:rPr>
                          <m:t>𝑡</m:t>
                        </m:r>
                      </m:e>
                      <m:sub>
                        <m:r>
                          <a:rPr lang="es-MX" sz="1800" i="1">
                            <a:latin typeface="Cambria Math" panose="02040503050406030204" pitchFamily="18" charset="0"/>
                          </a:rPr>
                          <m:t>𝑝</m:t>
                        </m:r>
                      </m:sub>
                    </m:sSub>
                  </m:oMath>
                </a14:m>
                <a:endParaRPr lang="es-MX" sz="2000" dirty="0"/>
              </a:p>
              <a:p>
                <a:pPr marL="457200" indent="-457200">
                  <a:buFont typeface="+mj-lt"/>
                  <a:buAutoNum type="arabicPeriod"/>
                </a:pPr>
                <a:r>
                  <a:rPr lang="es-MX" sz="2400" b="1" dirty="0"/>
                  <a:t>Speedup Factor. </a:t>
                </a:r>
                <a:r>
                  <a:rPr lang="es-MX" sz="2400" dirty="0"/>
                  <a:t>Medición relativa del rendimiento de un programa en paralelo. </a:t>
                </a:r>
                <a:endParaRPr lang="es-ES"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𝑒𝑛</m:t>
                        </m:r>
                        <m:r>
                          <a:rPr lang="es-MX" sz="1800" i="1">
                            <a:latin typeface="Cambria Math" panose="02040503050406030204" pitchFamily="18" charset="0"/>
                          </a:rPr>
                          <m:t> </m:t>
                        </m:r>
                        <m:r>
                          <a:rPr lang="es-MX" sz="1800" i="1">
                            <a:latin typeface="Cambria Math" panose="02040503050406030204" pitchFamily="18" charset="0"/>
                          </a:rPr>
                          <m:t>𝑢𝑛</m:t>
                        </m:r>
                        <m:r>
                          <a:rPr lang="es-MX" sz="1800" i="1">
                            <a:latin typeface="Cambria Math" panose="02040503050406030204" pitchFamily="18" charset="0"/>
                          </a:rPr>
                          <m:t> </m:t>
                        </m:r>
                        <m:r>
                          <a:rPr lang="es-MX" sz="1800" i="1">
                            <a:latin typeface="Cambria Math" panose="02040503050406030204" pitchFamily="18" charset="0"/>
                          </a:rPr>
                          <m:t>𝑠</m:t>
                        </m:r>
                        <m:r>
                          <a:rPr lang="es-MX" sz="1800" i="1">
                            <a:latin typeface="Cambria Math" panose="02040503050406030204" pitchFamily="18" charset="0"/>
                          </a:rPr>
                          <m:t>ó</m:t>
                        </m:r>
                        <m:r>
                          <a:rPr lang="es-MX" sz="1800" i="1">
                            <a:latin typeface="Cambria Math" panose="02040503050406030204" pitchFamily="18" charset="0"/>
                          </a:rPr>
                          <m:t>𝑙𝑜</m:t>
                        </m:r>
                        <m:r>
                          <a:rPr lang="es-MX" sz="1800" i="1">
                            <a:latin typeface="Cambria Math" panose="02040503050406030204" pitchFamily="18" charset="0"/>
                          </a:rPr>
                          <m:t> </m:t>
                        </m:r>
                        <m:r>
                          <a:rPr lang="es-MX" sz="1800" i="1">
                            <a:latin typeface="Cambria Math" panose="02040503050406030204" pitchFamily="18" charset="0"/>
                          </a:rPr>
                          <m:t>𝑝𝑟𝑜𝑐𝑒𝑠𝑎𝑑𝑜𝑟</m:t>
                        </m:r>
                      </m:num>
                      <m:den>
                        <m:r>
                          <a:rPr lang="es-MX" sz="1800" i="1">
                            <a:latin typeface="Cambria Math" panose="02040503050406030204" pitchFamily="18" charset="0"/>
                          </a:rPr>
                          <m:t>𝑟𝑢𝑛𝑡𝑖𝑚𝑒</m:t>
                        </m:r>
                        <m:r>
                          <a:rPr lang="es-MX" sz="1800" i="1">
                            <a:latin typeface="Cambria Math" panose="02040503050406030204" pitchFamily="18" charset="0"/>
                          </a:rPr>
                          <m:t> </m:t>
                        </m:r>
                        <m:r>
                          <a:rPr lang="es-MX" sz="1800" i="1">
                            <a:latin typeface="Cambria Math" panose="02040503050406030204" pitchFamily="18" charset="0"/>
                          </a:rPr>
                          <m:t>𝑐𝑜𝑛</m:t>
                        </m:r>
                        <m:r>
                          <a:rPr lang="es-MX" sz="1800" i="1">
                            <a:latin typeface="Cambria Math" panose="02040503050406030204" pitchFamily="18" charset="0"/>
                          </a:rPr>
                          <m:t> </m:t>
                        </m:r>
                        <m:r>
                          <a:rPr lang="es-MX" sz="1800" i="1">
                            <a:latin typeface="Cambria Math" panose="02040503050406030204" pitchFamily="18" charset="0"/>
                          </a:rPr>
                          <m:t>𝑝</m:t>
                        </m:r>
                        <m:r>
                          <a:rPr lang="es-MX" sz="1800" i="1">
                            <a:latin typeface="Cambria Math" panose="02040503050406030204" pitchFamily="18" charset="0"/>
                          </a:rPr>
                          <m:t> </m:t>
                        </m:r>
                        <m:r>
                          <a:rPr lang="es-MX" sz="1800" i="1">
                            <a:latin typeface="Cambria Math" panose="02040503050406030204" pitchFamily="18" charset="0"/>
                          </a:rPr>
                          <m:t>𝑝𝑟𝑜𝑐𝑒𝑠𝑎𝑑𝑜𝑟𝑒𝑠</m:t>
                        </m:r>
                      </m:den>
                    </m:f>
                  </m:oMath>
                </a14:m>
                <a:endParaRPr lang="es-ES" sz="1800" i="1" dirty="0"/>
              </a:p>
              <a:p>
                <a:pPr lvl="1"/>
                <a14:m>
                  <m:oMath xmlns:m="http://schemas.openxmlformats.org/officeDocument/2006/math">
                    <m:r>
                      <a:rPr lang="es-MX" sz="1800" i="1">
                        <a:latin typeface="Cambria Math" panose="02040503050406030204" pitchFamily="18" charset="0"/>
                      </a:rPr>
                      <m:t>𝑆</m:t>
                    </m:r>
                    <m:d>
                      <m:dPr>
                        <m:ctrlPr>
                          <a:rPr lang="es-MX" sz="1800" i="1">
                            <a:latin typeface="Cambria Math" panose="02040503050406030204" pitchFamily="18" charset="0"/>
                          </a:rPr>
                        </m:ctrlPr>
                      </m:dPr>
                      <m:e>
                        <m:r>
                          <a:rPr lang="es-MX" sz="1800" i="1">
                            <a:latin typeface="Cambria Math" panose="02040503050406030204" pitchFamily="18" charset="0"/>
                          </a:rPr>
                          <m:t>𝑝</m:t>
                        </m:r>
                      </m:e>
                    </m:d>
                    <m:r>
                      <a:rPr lang="es-MX" sz="1800" i="1">
                        <a:latin typeface="Cambria Math" panose="02040503050406030204" pitchFamily="18" charset="0"/>
                      </a:rPr>
                      <m:t>=</m:t>
                    </m:r>
                    <m:f>
                      <m:fPr>
                        <m:ctrlPr>
                          <a:rPr lang="es-MX" sz="1800" i="1">
                            <a:latin typeface="Cambria Math" panose="02040503050406030204" pitchFamily="18" charset="0"/>
                          </a:rPr>
                        </m:ctrlPr>
                      </m:fPr>
                      <m:num>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𝑠</m:t>
                            </m:r>
                          </m:sub>
                        </m:sSub>
                      </m:num>
                      <m:den>
                        <m:sSub>
                          <m:sSubPr>
                            <m:ctrlPr>
                              <a:rPr lang="es-MX" sz="1800" i="1">
                                <a:latin typeface="Cambria Math" panose="02040503050406030204" pitchFamily="18" charset="0"/>
                              </a:rPr>
                            </m:ctrlPr>
                          </m:sSubPr>
                          <m:e>
                            <m:r>
                              <a:rPr lang="es-MX" sz="1800" i="1">
                                <a:latin typeface="Cambria Math" panose="02040503050406030204" pitchFamily="18" charset="0"/>
                              </a:rPr>
                              <m:t>𝑡</m:t>
                            </m:r>
                          </m:e>
                          <m:sub>
                            <m:r>
                              <a:rPr lang="es-MX" sz="1800" i="1">
                                <a:latin typeface="Cambria Math" panose="02040503050406030204" pitchFamily="18" charset="0"/>
                              </a:rPr>
                              <m:t>𝑝</m:t>
                            </m:r>
                          </m:sub>
                        </m:sSub>
                      </m:den>
                    </m:f>
                  </m:oMath>
                </a14:m>
                <a:endParaRPr lang="es-MX" sz="1800" dirty="0"/>
              </a:p>
              <a:p>
                <a:pPr marL="514350" indent="-514350">
                  <a:buFont typeface="+mj-lt"/>
                  <a:buAutoNum type="arabicPeriod"/>
                </a:pPr>
                <a:endParaRPr lang="es-MX" sz="2400" dirty="0"/>
              </a:p>
              <a:p>
                <a:pPr marL="514350" indent="-514350">
                  <a:buFont typeface="+mj-lt"/>
                  <a:buAutoNum type="arabicPeriod"/>
                </a:pPr>
                <a:endParaRPr lang="es-MX" dirty="0"/>
              </a:p>
              <a:p>
                <a:pPr marL="514350" indent="-514350">
                  <a:buFont typeface="+mj-lt"/>
                  <a:buAutoNum type="arabicPeriod"/>
                </a:pPr>
                <a:endParaRPr lang="es-MX" dirty="0"/>
              </a:p>
            </p:txBody>
          </p:sp>
        </mc:Choice>
        <mc:Fallback xmlns="">
          <p:sp>
            <p:nvSpPr>
              <p:cNvPr id="3" name="Marcador de contenido 2">
                <a:extLst>
                  <a:ext uri="{FF2B5EF4-FFF2-40B4-BE49-F238E27FC236}">
                    <a16:creationId xmlns:a16="http://schemas.microsoft.com/office/drawing/2014/main" id="{B8203E76-362E-9948-A987-31DFF0FD2014}"/>
                  </a:ext>
                </a:extLst>
              </p:cNvPr>
              <p:cNvSpPr>
                <a:spLocks noGrp="1" noRot="1" noChangeAspect="1" noMove="1" noResize="1" noEditPoints="1" noAdjustHandles="1" noChangeArrowheads="1" noChangeShapeType="1" noTextEdit="1"/>
              </p:cNvSpPr>
              <p:nvPr>
                <p:ph idx="1"/>
              </p:nvPr>
            </p:nvSpPr>
            <p:spPr>
              <a:xfrm>
                <a:off x="838199" y="1825625"/>
                <a:ext cx="5822245" cy="4351338"/>
              </a:xfrm>
              <a:blipFill>
                <a:blip r:embed="rId2"/>
                <a:stretch>
                  <a:fillRect l="-1525" t="-2924"/>
                </a:stretch>
              </a:blipFill>
            </p:spPr>
            <p:txBody>
              <a:bodyPr/>
              <a:lstStyle/>
              <a:p>
                <a:r>
                  <a:rPr lang="es-MX">
                    <a:noFill/>
                  </a:rPr>
                  <a:t> </a:t>
                </a:r>
              </a:p>
            </p:txBody>
          </p:sp>
        </mc:Fallback>
      </mc:AlternateContent>
      <p:sp>
        <p:nvSpPr>
          <p:cNvPr id="4" name="Marcador de número de diapositiva 3">
            <a:extLst>
              <a:ext uri="{FF2B5EF4-FFF2-40B4-BE49-F238E27FC236}">
                <a16:creationId xmlns:a16="http://schemas.microsoft.com/office/drawing/2014/main" id="{30BD5848-72B4-7B4D-987D-D8BCAAC8B983}"/>
              </a:ext>
            </a:extLst>
          </p:cNvPr>
          <p:cNvSpPr>
            <a:spLocks noGrp="1"/>
          </p:cNvSpPr>
          <p:nvPr>
            <p:ph type="sldNum" sz="quarter" idx="12"/>
          </p:nvPr>
        </p:nvSpPr>
        <p:spPr/>
        <p:txBody>
          <a:bodyPr/>
          <a:lstStyle/>
          <a:p>
            <a:fld id="{4B3B723F-4985-3548-A835-41696CC91E1B}" type="slidenum">
              <a:rPr lang="es-MX" smtClean="0"/>
              <a:t>35</a:t>
            </a:fld>
            <a:endParaRPr lang="es-MX"/>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B6D14AFB-E0CF-164A-99AD-C212AEA78836}"/>
                  </a:ext>
                </a:extLst>
              </p:cNvPr>
              <p:cNvSpPr txBox="1">
                <a:spLocks/>
              </p:cNvSpPr>
              <p:nvPr/>
            </p:nvSpPr>
            <p:spPr>
              <a:xfrm>
                <a:off x="6251222" y="1960562"/>
                <a:ext cx="5822245"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s-MX" sz="2400" b="1" dirty="0"/>
              </a:p>
              <a:p>
                <a:pPr marL="514350" indent="-514350">
                  <a:buFont typeface="+mj-lt"/>
                  <a:buAutoNum type="arabicPeriod" startAt="4"/>
                </a:pPr>
                <a:r>
                  <a:rPr lang="es-MX" sz="3100" b="1" dirty="0"/>
                  <a:t>Aceleración</a:t>
                </a:r>
                <a:r>
                  <a:rPr lang="es-MX" sz="3100" dirty="0"/>
                  <a:t>. similar al Speedup, pero da el porcentaje de la aceleración con respecto al programa en un solo procesador. </a:t>
                </a:r>
              </a:p>
              <a:p>
                <a:pPr lvl="1"/>
                <a14:m>
                  <m:oMath xmlns:m="http://schemas.openxmlformats.org/officeDocument/2006/math">
                    <m:r>
                      <a:rPr lang="es-MX" sz="2300" i="1">
                        <a:latin typeface="Cambria Math" panose="02040503050406030204" pitchFamily="18" charset="0"/>
                      </a:rPr>
                      <m:t>𝐴𝐶</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den>
                    </m:f>
                  </m:oMath>
                </a14:m>
                <a:endParaRPr lang="es-ES" sz="2300" i="1" dirty="0"/>
              </a:p>
              <a:p>
                <a:pPr lvl="1"/>
                <a14:m>
                  <m:oMath xmlns:m="http://schemas.openxmlformats.org/officeDocument/2006/math">
                    <m:r>
                      <a:rPr lang="es-MX" sz="2300" i="1">
                        <a:latin typeface="Cambria Math" panose="02040503050406030204" pitchFamily="18" charset="0"/>
                      </a:rPr>
                      <m:t>𝐴𝑐</m:t>
                    </m:r>
                    <m:d>
                      <m:dPr>
                        <m:ctrlPr>
                          <a:rPr lang="es-MX" sz="2300" i="1">
                            <a:latin typeface="Cambria Math" panose="02040503050406030204" pitchFamily="18" charset="0"/>
                          </a:rPr>
                        </m:ctrlPr>
                      </m:dPr>
                      <m:e>
                        <m:r>
                          <a:rPr lang="es-MX" sz="2300" i="1">
                            <a:latin typeface="Cambria Math" panose="02040503050406030204" pitchFamily="18" charset="0"/>
                          </a:rPr>
                          <m:t>𝑝</m:t>
                        </m:r>
                      </m:e>
                    </m:d>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den>
                    </m:f>
                    <m:r>
                      <a:rPr lang="es-MX" sz="2300" i="1">
                        <a:latin typeface="Cambria Math" panose="02040503050406030204" pitchFamily="18" charset="0"/>
                      </a:rPr>
                      <m:t>100%−100%</m:t>
                    </m:r>
                  </m:oMath>
                </a14:m>
                <a:endParaRPr lang="es-MX" sz="2300" dirty="0"/>
              </a:p>
              <a:p>
                <a:pPr marL="342900" indent="-342900">
                  <a:buFont typeface="+mj-lt"/>
                  <a:buAutoNum type="arabicPeriod" startAt="4"/>
                </a:pPr>
                <a:r>
                  <a:rPr lang="es-MX" sz="3100" b="1" dirty="0"/>
                  <a:t>Efficiency.</a:t>
                </a:r>
                <a:r>
                  <a:rPr lang="es-MX" sz="3100" dirty="0"/>
                  <a:t> Tiempo tarda cada procesador en realizar su tarea. </a:t>
                </a:r>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𝑒𝑛</m:t>
                        </m:r>
                        <m:r>
                          <a:rPr lang="es-MX" sz="2300" i="1">
                            <a:latin typeface="Cambria Math" panose="02040503050406030204" pitchFamily="18" charset="0"/>
                          </a:rPr>
                          <m:t> </m:t>
                        </m:r>
                        <m:r>
                          <a:rPr lang="es-MX" sz="2300" i="1">
                            <a:latin typeface="Cambria Math" panose="02040503050406030204" pitchFamily="18" charset="0"/>
                          </a:rPr>
                          <m:t>𝑢𝑛</m:t>
                        </m:r>
                        <m:r>
                          <a:rPr lang="es-MX" sz="2300" i="1">
                            <a:latin typeface="Cambria Math" panose="02040503050406030204" pitchFamily="18" charset="0"/>
                          </a:rPr>
                          <m:t> </m:t>
                        </m:r>
                        <m:r>
                          <a:rPr lang="es-MX" sz="2300" i="1">
                            <a:latin typeface="Cambria Math" panose="02040503050406030204" pitchFamily="18" charset="0"/>
                          </a:rPr>
                          <m:t>𝑠</m:t>
                        </m:r>
                        <m:r>
                          <a:rPr lang="es-MX" sz="2300" i="1">
                            <a:latin typeface="Cambria Math" panose="02040503050406030204" pitchFamily="18" charset="0"/>
                          </a:rPr>
                          <m:t>ó</m:t>
                        </m:r>
                        <m:r>
                          <a:rPr lang="es-MX" sz="2300" i="1">
                            <a:latin typeface="Cambria Math" panose="02040503050406030204" pitchFamily="18" charset="0"/>
                          </a:rPr>
                          <m:t>𝑙𝑜</m:t>
                        </m:r>
                        <m:r>
                          <a:rPr lang="es-MX" sz="2300" i="1">
                            <a:latin typeface="Cambria Math" panose="02040503050406030204" pitchFamily="18" charset="0"/>
                          </a:rPr>
                          <m:t> </m:t>
                        </m:r>
                        <m:r>
                          <a:rPr lang="es-MX" sz="2300" i="1">
                            <a:latin typeface="Cambria Math" panose="02040503050406030204" pitchFamily="18" charset="0"/>
                          </a:rPr>
                          <m:t>𝑝𝑟𝑜𝑐𝑒𝑠𝑎𝑑𝑜𝑟</m:t>
                        </m:r>
                      </m:num>
                      <m:den>
                        <m:r>
                          <a:rPr lang="es-MX" sz="2300" i="1">
                            <a:latin typeface="Cambria Math" panose="02040503050406030204" pitchFamily="18" charset="0"/>
                          </a:rPr>
                          <m:t>𝑟𝑢𝑛𝑡𝑖𝑚𝑒</m:t>
                        </m:r>
                        <m:r>
                          <a:rPr lang="es-MX" sz="2300" i="1">
                            <a:latin typeface="Cambria Math" panose="02040503050406030204" pitchFamily="18" charset="0"/>
                          </a:rPr>
                          <m:t> </m:t>
                        </m:r>
                        <m:r>
                          <a:rPr lang="es-MX" sz="2300" i="1">
                            <a:latin typeface="Cambria Math" panose="02040503050406030204" pitchFamily="18" charset="0"/>
                          </a:rPr>
                          <m:t>𝑐𝑜𝑛</m:t>
                        </m:r>
                        <m:r>
                          <a:rPr lang="es-MX" sz="2300" i="1">
                            <a:latin typeface="Cambria Math" panose="02040503050406030204" pitchFamily="18" charset="0"/>
                          </a:rPr>
                          <m:t> </m:t>
                        </m:r>
                        <m:r>
                          <a:rPr lang="es-MX" sz="2300" i="1">
                            <a:latin typeface="Cambria Math" panose="02040503050406030204" pitchFamily="18" charset="0"/>
                          </a:rPr>
                          <m:t>𝑝</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r>
                          <a:rPr lang="es-MX" sz="2300" i="1">
                            <a:latin typeface="Cambria Math" panose="02040503050406030204" pitchFamily="18" charset="0"/>
                          </a:rPr>
                          <m:t> </m:t>
                        </m:r>
                        <m:r>
                          <a:rPr lang="es-MX" sz="2300" i="1">
                            <a:latin typeface="Cambria Math" panose="02040503050406030204" pitchFamily="18" charset="0"/>
                          </a:rPr>
                          <m:t>𝑥</m:t>
                        </m:r>
                        <m:r>
                          <a:rPr lang="es-MX" sz="2300" i="1">
                            <a:latin typeface="Cambria Math" panose="02040503050406030204" pitchFamily="18" charset="0"/>
                          </a:rPr>
                          <m:t> </m:t>
                        </m:r>
                        <m:r>
                          <a:rPr lang="es-MX" sz="2300" i="1">
                            <a:latin typeface="Cambria Math" panose="02040503050406030204" pitchFamily="18" charset="0"/>
                          </a:rPr>
                          <m:t>𝑛</m:t>
                        </m:r>
                        <m:r>
                          <a:rPr lang="es-MX" sz="2300" i="1">
                            <a:latin typeface="Cambria Math" panose="02040503050406030204" pitchFamily="18" charset="0"/>
                          </a:rPr>
                          <m:t>ú</m:t>
                        </m:r>
                        <m:r>
                          <a:rPr lang="es-MX" sz="2300" i="1">
                            <a:latin typeface="Cambria Math" panose="02040503050406030204" pitchFamily="18" charset="0"/>
                          </a:rPr>
                          <m:t>𝑚𝑒𝑟𝑜</m:t>
                        </m:r>
                        <m:r>
                          <a:rPr lang="es-MX" sz="2300" i="1">
                            <a:latin typeface="Cambria Math" panose="02040503050406030204" pitchFamily="18" charset="0"/>
                          </a:rPr>
                          <m:t> </m:t>
                        </m:r>
                        <m:r>
                          <a:rPr lang="es-MX" sz="2300" i="1">
                            <a:latin typeface="Cambria Math" panose="02040503050406030204" pitchFamily="18" charset="0"/>
                          </a:rPr>
                          <m:t>𝑑𝑒</m:t>
                        </m:r>
                        <m:r>
                          <a:rPr lang="es-MX" sz="2300" i="1">
                            <a:latin typeface="Cambria Math" panose="02040503050406030204" pitchFamily="18" charset="0"/>
                          </a:rPr>
                          <m:t> </m:t>
                        </m:r>
                        <m:r>
                          <a:rPr lang="es-MX" sz="2300" i="1">
                            <a:latin typeface="Cambria Math" panose="02040503050406030204" pitchFamily="18" charset="0"/>
                          </a:rPr>
                          <m:t>𝑝𝑟𝑜𝑐𝑒𝑠𝑎𝑑𝑜𝑟𝑒𝑠</m:t>
                        </m:r>
                      </m:den>
                    </m:f>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𝑝</m:t>
                            </m:r>
                          </m:sub>
                        </m:sSub>
                        <m:r>
                          <a:rPr lang="es-MX" sz="2300" i="1">
                            <a:latin typeface="Cambria Math" panose="02040503050406030204" pitchFamily="18" charset="0"/>
                          </a:rPr>
                          <m:t>∗</m:t>
                        </m:r>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sSub>
                          <m:sSubPr>
                            <m:ctrlPr>
                              <a:rPr lang="es-MX" sz="2300" i="1">
                                <a:latin typeface="Cambria Math" panose="02040503050406030204" pitchFamily="18" charset="0"/>
                              </a:rPr>
                            </m:ctrlPr>
                          </m:sSubPr>
                          <m:e>
                            <m:r>
                              <a:rPr lang="es-MX" sz="2300" i="1">
                                <a:latin typeface="Cambria Math" panose="02040503050406030204" pitchFamily="18" charset="0"/>
                              </a:rPr>
                              <m:t>𝑡</m:t>
                            </m:r>
                          </m:e>
                          <m:sub>
                            <m:r>
                              <a:rPr lang="es-MX" sz="2300" i="1">
                                <a:latin typeface="Cambria Math" panose="02040503050406030204" pitchFamily="18" charset="0"/>
                              </a:rPr>
                              <m:t>𝑠</m:t>
                            </m:r>
                          </m:sub>
                        </m:sSub>
                      </m:num>
                      <m:den>
                        <m:r>
                          <a:rPr lang="es-MX" sz="2300" i="1">
                            <a:latin typeface="Cambria Math" panose="02040503050406030204" pitchFamily="18" charset="0"/>
                          </a:rPr>
                          <m:t>𝐶</m:t>
                        </m:r>
                        <m:r>
                          <a:rPr lang="es-MX" sz="2300" i="1">
                            <a:latin typeface="Cambria Math" panose="02040503050406030204" pitchFamily="18" charset="0"/>
                          </a:rPr>
                          <m:t>(</m:t>
                        </m:r>
                        <m:r>
                          <a:rPr lang="es-MX" sz="2300" i="1">
                            <a:latin typeface="Cambria Math" panose="02040503050406030204" pitchFamily="18" charset="0"/>
                          </a:rPr>
                          <m:t>𝑝</m:t>
                        </m:r>
                        <m:r>
                          <a:rPr lang="es-MX" sz="2300" i="1">
                            <a:latin typeface="Cambria Math" panose="02040503050406030204" pitchFamily="18" charset="0"/>
                          </a:rPr>
                          <m:t>)</m:t>
                        </m:r>
                      </m:den>
                    </m:f>
                    <m:r>
                      <a:rPr lang="es-MX" sz="2300" i="1">
                        <a:latin typeface="Cambria Math" panose="02040503050406030204" pitchFamily="18" charset="0"/>
                      </a:rPr>
                      <m:t>100%</m:t>
                    </m:r>
                  </m:oMath>
                </a14:m>
                <a:endParaRPr lang="es-ES" sz="2300" i="1" dirty="0"/>
              </a:p>
              <a:p>
                <a:pPr lvl="1"/>
                <a14:m>
                  <m:oMath xmlns:m="http://schemas.openxmlformats.org/officeDocument/2006/math">
                    <m:r>
                      <a:rPr lang="es-MX" sz="2300" i="1">
                        <a:latin typeface="Cambria Math" panose="02040503050406030204" pitchFamily="18" charset="0"/>
                      </a:rPr>
                      <m:t>𝐸</m:t>
                    </m:r>
                    <m:r>
                      <a:rPr lang="es-MX" sz="2300" i="1">
                        <a:latin typeface="Cambria Math" panose="02040503050406030204" pitchFamily="18" charset="0"/>
                      </a:rPr>
                      <m:t>=</m:t>
                    </m:r>
                    <m:f>
                      <m:fPr>
                        <m:ctrlPr>
                          <a:rPr lang="es-MX" sz="2300" i="1">
                            <a:latin typeface="Cambria Math" panose="02040503050406030204" pitchFamily="18" charset="0"/>
                          </a:rPr>
                        </m:ctrlPr>
                      </m:fPr>
                      <m:num>
                        <m:r>
                          <a:rPr lang="es-MX" sz="2300" i="1">
                            <a:latin typeface="Cambria Math" panose="02040503050406030204" pitchFamily="18" charset="0"/>
                          </a:rPr>
                          <m:t>𝑆</m:t>
                        </m:r>
                        <m:d>
                          <m:dPr>
                            <m:ctrlPr>
                              <a:rPr lang="es-MX" sz="2300" i="1">
                                <a:latin typeface="Cambria Math" panose="02040503050406030204" pitchFamily="18" charset="0"/>
                              </a:rPr>
                            </m:ctrlPr>
                          </m:dPr>
                          <m:e>
                            <m:r>
                              <a:rPr lang="es-MX" sz="2300" i="1">
                                <a:latin typeface="Cambria Math" panose="02040503050406030204" pitchFamily="18" charset="0"/>
                              </a:rPr>
                              <m:t>𝑝</m:t>
                            </m:r>
                          </m:e>
                        </m:d>
                      </m:num>
                      <m:den>
                        <m:r>
                          <a:rPr lang="es-MX" sz="2300" i="1">
                            <a:latin typeface="Cambria Math" panose="02040503050406030204" pitchFamily="18" charset="0"/>
                          </a:rPr>
                          <m:t>𝑝</m:t>
                        </m:r>
                      </m:den>
                    </m:f>
                    <m:r>
                      <a:rPr lang="es-MX" sz="2300" i="1">
                        <a:latin typeface="Cambria Math" panose="02040503050406030204" pitchFamily="18" charset="0"/>
                      </a:rPr>
                      <m:t>100%</m:t>
                    </m:r>
                  </m:oMath>
                </a14:m>
                <a:endParaRPr lang="es-MX" sz="2300" dirty="0"/>
              </a:p>
              <a:p>
                <a:pPr marL="342900" indent="-342900">
                  <a:buFont typeface="+mj-lt"/>
                  <a:buAutoNum type="arabicPeriod" startAt="4"/>
                </a:pPr>
                <a:endParaRPr lang="es-MX" sz="2000" dirty="0"/>
              </a:p>
              <a:p>
                <a:pPr marL="514350" indent="-514350">
                  <a:buFont typeface="+mj-lt"/>
                  <a:buAutoNum type="arabicPeriod" startAt="4"/>
                </a:pPr>
                <a:endParaRPr lang="es-MX" sz="2400" dirty="0"/>
              </a:p>
              <a:p>
                <a:pPr marL="514350" indent="-514350">
                  <a:buFont typeface="+mj-lt"/>
                  <a:buAutoNum type="arabicPeriod" startAt="4"/>
                </a:pPr>
                <a:endParaRPr lang="es-MX" dirty="0"/>
              </a:p>
              <a:p>
                <a:pPr marL="514350" indent="-514350">
                  <a:buFont typeface="+mj-lt"/>
                  <a:buAutoNum type="arabicPeriod" startAt="4"/>
                </a:pPr>
                <a:endParaRPr lang="es-MX" dirty="0"/>
              </a:p>
            </p:txBody>
          </p:sp>
        </mc:Choice>
        <mc:Fallback xmlns="">
          <p:sp>
            <p:nvSpPr>
              <p:cNvPr id="5" name="Marcador de contenido 2">
                <a:extLst>
                  <a:ext uri="{FF2B5EF4-FFF2-40B4-BE49-F238E27FC236}">
                    <a16:creationId xmlns:a16="http://schemas.microsoft.com/office/drawing/2014/main" id="{B6D14AFB-E0CF-164A-99AD-C212AEA78836}"/>
                  </a:ext>
                </a:extLst>
              </p:cNvPr>
              <p:cNvSpPr txBox="1">
                <a:spLocks noRot="1" noChangeAspect="1" noMove="1" noResize="1" noEditPoints="1" noAdjustHandles="1" noChangeArrowheads="1" noChangeShapeType="1" noTextEdit="1"/>
              </p:cNvSpPr>
              <p:nvPr/>
            </p:nvSpPr>
            <p:spPr>
              <a:xfrm>
                <a:off x="6251222" y="1960562"/>
                <a:ext cx="5822245" cy="4351338"/>
              </a:xfrm>
              <a:prstGeom prst="rect">
                <a:avLst/>
              </a:prstGeom>
              <a:blipFill>
                <a:blip r:embed="rId3"/>
                <a:stretch>
                  <a:fillRect l="-1089"/>
                </a:stretch>
              </a:blipFill>
            </p:spPr>
            <p:txBody>
              <a:bodyPr/>
              <a:lstStyle/>
              <a:p>
                <a:r>
                  <a:rPr lang="es-MX">
                    <a:noFill/>
                  </a:rPr>
                  <a:t> </a:t>
                </a:r>
              </a:p>
            </p:txBody>
          </p:sp>
        </mc:Fallback>
      </mc:AlternateContent>
    </p:spTree>
    <p:extLst>
      <p:ext uri="{BB962C8B-B14F-4D97-AF65-F5344CB8AC3E}">
        <p14:creationId xmlns:p14="http://schemas.microsoft.com/office/powerpoint/2010/main" val="149429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20205-669B-6649-ABDB-029DC09A34CA}"/>
              </a:ext>
            </a:extLst>
          </p:cNvPr>
          <p:cNvSpPr>
            <a:spLocks noGrp="1"/>
          </p:cNvSpPr>
          <p:nvPr>
            <p:ph type="title"/>
          </p:nvPr>
        </p:nvSpPr>
        <p:spPr/>
        <p:txBody>
          <a:bodyPr/>
          <a:lstStyle/>
          <a:p>
            <a:r>
              <a:rPr lang="es-MX" dirty="0"/>
              <a:t>2. Matriz de Khon-Sham.</a:t>
            </a:r>
          </a:p>
        </p:txBody>
      </p:sp>
      <p:sp>
        <p:nvSpPr>
          <p:cNvPr id="3" name="Marcador de contenido 2">
            <a:extLst>
              <a:ext uri="{FF2B5EF4-FFF2-40B4-BE49-F238E27FC236}">
                <a16:creationId xmlns:a16="http://schemas.microsoft.com/office/drawing/2014/main" id="{1B96EAF1-2C30-794E-AA1F-E82AA217BDDA}"/>
              </a:ext>
            </a:extLst>
          </p:cNvPr>
          <p:cNvSpPr>
            <a:spLocks noGrp="1"/>
          </p:cNvSpPr>
          <p:nvPr>
            <p:ph idx="1"/>
          </p:nvPr>
        </p:nvSpPr>
        <p:spPr/>
        <p:txBody>
          <a:bodyPr/>
          <a:lstStyle/>
          <a:p>
            <a:pPr algn="just"/>
            <a:r>
              <a:rPr lang="es-MX" dirty="0"/>
              <a:t>La ecuación de Khon-Sham se usa para determinar, de manera aproximada, el nivel de energía más bajo de un sistema atómico.</a:t>
            </a:r>
          </a:p>
          <a:p>
            <a:pPr algn="just"/>
            <a:r>
              <a:rPr lang="es-MX" dirty="0"/>
              <a:t>El método para su obtención, consiste en proponer una función tentativa que depende de varios parámetros, entre ellos la posicion de los electrones con respecto a los nucleos, los cuales se varían hasta que se tenga una energía mínima. </a:t>
            </a:r>
          </a:p>
          <a:p>
            <a:pPr algn="just"/>
            <a:endParaRPr lang="es-MX" dirty="0"/>
          </a:p>
          <a:p>
            <a:pPr algn="just"/>
            <a:r>
              <a:rPr lang="es-MX" dirty="0"/>
              <a:t>La ecuación es de tipo cuadrática, por lo que puede transformarse en una matriz cuadrática para encontrar su solución.</a:t>
            </a:r>
          </a:p>
          <a:p>
            <a:endParaRPr lang="es-MX" dirty="0"/>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C6046369-73C2-B54D-B181-DB446C7E0AE8}"/>
              </a:ext>
            </a:extLst>
          </p:cNvPr>
          <p:cNvSpPr>
            <a:spLocks noGrp="1"/>
          </p:cNvSpPr>
          <p:nvPr>
            <p:ph type="sldNum" sz="quarter" idx="12"/>
          </p:nvPr>
        </p:nvSpPr>
        <p:spPr/>
        <p:txBody>
          <a:bodyPr/>
          <a:lstStyle/>
          <a:p>
            <a:fld id="{4B3B723F-4985-3548-A835-41696CC91E1B}" type="slidenum">
              <a:rPr lang="es-MX" smtClean="0"/>
              <a:t>4</a:t>
            </a:fld>
            <a:endParaRPr lang="es-MX"/>
          </a:p>
        </p:txBody>
      </p:sp>
    </p:spTree>
    <p:extLst>
      <p:ext uri="{BB962C8B-B14F-4D97-AF65-F5344CB8AC3E}">
        <p14:creationId xmlns:p14="http://schemas.microsoft.com/office/powerpoint/2010/main" val="281717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E562E-E09A-9547-A95C-3BA19BF08B21}"/>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862E152D-9771-3846-9968-39AA1B8FAE6E}"/>
              </a:ext>
            </a:extLst>
          </p:cNvPr>
          <p:cNvSpPr>
            <a:spLocks noGrp="1"/>
          </p:cNvSpPr>
          <p:nvPr>
            <p:ph idx="1"/>
          </p:nvPr>
        </p:nvSpPr>
        <p:spPr/>
        <p:txBody>
          <a:bodyPr/>
          <a:lstStyle/>
          <a:p>
            <a:r>
              <a:rPr lang="es-MX" dirty="0"/>
              <a:t>Un método numerico utilizado para resolver la matriz de Khon-Sham, es el método de Jacobi.</a:t>
            </a:r>
          </a:p>
          <a:p>
            <a:r>
              <a:rPr lang="es-MX" dirty="0"/>
              <a:t>Matriz Khon-Sham tiene forma cuadrática (matriz simétrica o Hermitiana):</a:t>
            </a:r>
          </a:p>
          <a:p>
            <a:endParaRPr lang="es-MX" dirty="0"/>
          </a:p>
        </p:txBody>
      </p:sp>
      <p:sp>
        <p:nvSpPr>
          <p:cNvPr id="4" name="Marcador de número de diapositiva 3">
            <a:extLst>
              <a:ext uri="{FF2B5EF4-FFF2-40B4-BE49-F238E27FC236}">
                <a16:creationId xmlns:a16="http://schemas.microsoft.com/office/drawing/2014/main" id="{F5D9AA50-8069-8A42-B1CA-C5F056C664F8}"/>
              </a:ext>
            </a:extLst>
          </p:cNvPr>
          <p:cNvSpPr>
            <a:spLocks noGrp="1"/>
          </p:cNvSpPr>
          <p:nvPr>
            <p:ph type="sldNum" sz="quarter" idx="12"/>
          </p:nvPr>
        </p:nvSpPr>
        <p:spPr/>
        <p:txBody>
          <a:bodyPr/>
          <a:lstStyle/>
          <a:p>
            <a:fld id="{4B3B723F-4985-3548-A835-41696CC91E1B}" type="slidenum">
              <a:rPr lang="es-MX" smtClean="0"/>
              <a:t>5</a:t>
            </a:fld>
            <a:endParaRPr lang="es-MX"/>
          </a:p>
        </p:txBody>
      </p:sp>
      <p:sp>
        <p:nvSpPr>
          <p:cNvPr id="6" name="Rectángulo 5">
            <a:extLst>
              <a:ext uri="{FF2B5EF4-FFF2-40B4-BE49-F238E27FC236}">
                <a16:creationId xmlns:a16="http://schemas.microsoft.com/office/drawing/2014/main" id="{8F54865B-B4D8-4845-AA4C-6F546D12AE96}"/>
              </a:ext>
            </a:extLst>
          </p:cNvPr>
          <p:cNvSpPr/>
          <p:nvPr/>
        </p:nvSpPr>
        <p:spPr>
          <a:xfrm>
            <a:off x="838200" y="3781671"/>
            <a:ext cx="10582089" cy="2933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a:extLst>
              <a:ext uri="{FF2B5EF4-FFF2-40B4-BE49-F238E27FC236}">
                <a16:creationId xmlns:a16="http://schemas.microsoft.com/office/drawing/2014/main" id="{2461AE03-958C-CF46-A9D3-0CF877C43964}"/>
              </a:ext>
            </a:extLst>
          </p:cNvPr>
          <p:cNvPicPr>
            <a:picLocks noChangeAspect="1"/>
          </p:cNvPicPr>
          <p:nvPr/>
        </p:nvPicPr>
        <p:blipFill>
          <a:blip r:embed="rId2"/>
          <a:stretch>
            <a:fillRect/>
          </a:stretch>
        </p:blipFill>
        <p:spPr>
          <a:xfrm>
            <a:off x="887730" y="3935098"/>
            <a:ext cx="2971800" cy="990600"/>
          </a:xfrm>
          <a:prstGeom prst="rect">
            <a:avLst/>
          </a:prstGeom>
        </p:spPr>
      </p:pic>
      <p:pic>
        <p:nvPicPr>
          <p:cNvPr id="7" name="Imagen 6">
            <a:extLst>
              <a:ext uri="{FF2B5EF4-FFF2-40B4-BE49-F238E27FC236}">
                <a16:creationId xmlns:a16="http://schemas.microsoft.com/office/drawing/2014/main" id="{E3060F6F-93F1-3B42-A06E-A576234AC2DE}"/>
              </a:ext>
            </a:extLst>
          </p:cNvPr>
          <p:cNvPicPr>
            <a:picLocks noChangeAspect="1"/>
          </p:cNvPicPr>
          <p:nvPr/>
        </p:nvPicPr>
        <p:blipFill>
          <a:blip r:embed="rId3"/>
          <a:stretch>
            <a:fillRect/>
          </a:stretch>
        </p:blipFill>
        <p:spPr>
          <a:xfrm>
            <a:off x="4111061" y="3813585"/>
            <a:ext cx="7309228" cy="1233625"/>
          </a:xfrm>
          <a:prstGeom prst="rect">
            <a:avLst/>
          </a:prstGeom>
        </p:spPr>
      </p:pic>
      <p:pic>
        <p:nvPicPr>
          <p:cNvPr id="9" name="Imagen 8">
            <a:extLst>
              <a:ext uri="{FF2B5EF4-FFF2-40B4-BE49-F238E27FC236}">
                <a16:creationId xmlns:a16="http://schemas.microsoft.com/office/drawing/2014/main" id="{623B6206-4509-B244-895D-2160F421607E}"/>
              </a:ext>
            </a:extLst>
          </p:cNvPr>
          <p:cNvPicPr>
            <a:picLocks noChangeAspect="1"/>
          </p:cNvPicPr>
          <p:nvPr/>
        </p:nvPicPr>
        <p:blipFill>
          <a:blip r:embed="rId4"/>
          <a:stretch>
            <a:fillRect/>
          </a:stretch>
        </p:blipFill>
        <p:spPr>
          <a:xfrm>
            <a:off x="3703968" y="4887090"/>
            <a:ext cx="4191929" cy="1592933"/>
          </a:xfrm>
          <a:prstGeom prst="rect">
            <a:avLst/>
          </a:prstGeom>
        </p:spPr>
      </p:pic>
    </p:spTree>
    <p:extLst>
      <p:ext uri="{BB962C8B-B14F-4D97-AF65-F5344CB8AC3E}">
        <p14:creationId xmlns:p14="http://schemas.microsoft.com/office/powerpoint/2010/main" val="270295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6662E-FCE5-C44C-BF01-9CB9115A0424}"/>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A9487D94-3921-F844-8F21-A6CF7D7422ED}"/>
              </a:ext>
            </a:extLst>
          </p:cNvPr>
          <p:cNvSpPr>
            <a:spLocks noGrp="1"/>
          </p:cNvSpPr>
          <p:nvPr>
            <p:ph idx="1"/>
          </p:nvPr>
        </p:nvSpPr>
        <p:spPr/>
        <p:txBody>
          <a:bodyPr/>
          <a:lstStyle/>
          <a:p>
            <a:r>
              <a:rPr lang="es-MX" dirty="0"/>
              <a:t>Objetivo. Encontrar:</a:t>
            </a:r>
          </a:p>
          <a:p>
            <a:r>
              <a:rPr lang="es-MX" dirty="0"/>
              <a:t>Los </a:t>
            </a:r>
            <a:r>
              <a:rPr lang="es-MX" b="1" dirty="0"/>
              <a:t>eigenvalores</a:t>
            </a:r>
            <a:r>
              <a:rPr lang="es-MX" dirty="0"/>
              <a:t>, tambien llamados valores caracteristicos de la matriz, son los escalares alojados en la diagonal principal (en caso de la matriz de Khon-Sham, estos escalares son las energías de los electrones del sistema atómico).</a:t>
            </a:r>
          </a:p>
          <a:p>
            <a:r>
              <a:rPr lang="es-MX" dirty="0"/>
              <a:t>y los </a:t>
            </a:r>
            <a:r>
              <a:rPr lang="es-MX" b="1" dirty="0"/>
              <a:t>eigenvectores</a:t>
            </a:r>
            <a:r>
              <a:rPr lang="es-MX" dirty="0"/>
              <a:t>, vectores columna a los que les corresponde un eigenvalor, (representan los estados en los que están los electrones).</a:t>
            </a:r>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4641B32B-13CA-3C43-B712-CD372DABE9DD}"/>
              </a:ext>
            </a:extLst>
          </p:cNvPr>
          <p:cNvSpPr>
            <a:spLocks noGrp="1"/>
          </p:cNvSpPr>
          <p:nvPr>
            <p:ph type="sldNum" sz="quarter" idx="12"/>
          </p:nvPr>
        </p:nvSpPr>
        <p:spPr/>
        <p:txBody>
          <a:bodyPr/>
          <a:lstStyle/>
          <a:p>
            <a:fld id="{4B3B723F-4985-3548-A835-41696CC91E1B}" type="slidenum">
              <a:rPr lang="es-MX" smtClean="0"/>
              <a:t>6</a:t>
            </a:fld>
            <a:endParaRPr lang="es-MX"/>
          </a:p>
        </p:txBody>
      </p:sp>
      <p:pic>
        <p:nvPicPr>
          <p:cNvPr id="5" name="Imagen 4">
            <a:extLst>
              <a:ext uri="{FF2B5EF4-FFF2-40B4-BE49-F238E27FC236}">
                <a16:creationId xmlns:a16="http://schemas.microsoft.com/office/drawing/2014/main" id="{F120184B-CFA9-F44A-A22B-45286C4E03EA}"/>
              </a:ext>
            </a:extLst>
          </p:cNvPr>
          <p:cNvPicPr>
            <a:picLocks noChangeAspect="1"/>
          </p:cNvPicPr>
          <p:nvPr/>
        </p:nvPicPr>
        <p:blipFill>
          <a:blip r:embed="rId2"/>
          <a:stretch>
            <a:fillRect/>
          </a:stretch>
        </p:blipFill>
        <p:spPr>
          <a:xfrm>
            <a:off x="4057071" y="4935564"/>
            <a:ext cx="4077858" cy="1094490"/>
          </a:xfrm>
          <a:prstGeom prst="rect">
            <a:avLst/>
          </a:prstGeom>
        </p:spPr>
      </p:pic>
    </p:spTree>
    <p:extLst>
      <p:ext uri="{BB962C8B-B14F-4D97-AF65-F5344CB8AC3E}">
        <p14:creationId xmlns:p14="http://schemas.microsoft.com/office/powerpoint/2010/main" val="348574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278A794-D6E3-4E4B-997F-6B20A23FB67A}"/>
              </a:ext>
            </a:extLst>
          </p:cNvPr>
          <p:cNvSpPr/>
          <p:nvPr/>
        </p:nvSpPr>
        <p:spPr>
          <a:xfrm>
            <a:off x="1300595" y="3325092"/>
            <a:ext cx="9590810" cy="34060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299F5637-BB55-A242-9AC4-B999803FCEC9}"/>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349E876B-C632-784F-BE11-CBCBFC6B7A5C}"/>
              </a:ext>
            </a:extLst>
          </p:cNvPr>
          <p:cNvSpPr>
            <a:spLocks noGrp="1"/>
          </p:cNvSpPr>
          <p:nvPr>
            <p:ph idx="1"/>
          </p:nvPr>
        </p:nvSpPr>
        <p:spPr/>
        <p:txBody>
          <a:bodyPr/>
          <a:lstStyle/>
          <a:p>
            <a:r>
              <a:rPr lang="es-MX" dirty="0"/>
              <a:t>Diagonalización. </a:t>
            </a:r>
          </a:p>
          <a:p>
            <a:r>
              <a:rPr lang="es-MX" dirty="0"/>
              <a:t>El método de Jacobi elimina los elementos fuera de la diagonal de una matriz simétrica o Hermitiana, rotando los ejes de la matriz.</a:t>
            </a:r>
          </a:p>
        </p:txBody>
      </p:sp>
      <p:sp>
        <p:nvSpPr>
          <p:cNvPr id="4" name="Marcador de número de diapositiva 3">
            <a:extLst>
              <a:ext uri="{FF2B5EF4-FFF2-40B4-BE49-F238E27FC236}">
                <a16:creationId xmlns:a16="http://schemas.microsoft.com/office/drawing/2014/main" id="{2F6265FF-5580-4C47-AB1D-2DDD2CA0D363}"/>
              </a:ext>
            </a:extLst>
          </p:cNvPr>
          <p:cNvSpPr>
            <a:spLocks noGrp="1"/>
          </p:cNvSpPr>
          <p:nvPr>
            <p:ph type="sldNum" sz="quarter" idx="12"/>
          </p:nvPr>
        </p:nvSpPr>
        <p:spPr/>
        <p:txBody>
          <a:bodyPr/>
          <a:lstStyle/>
          <a:p>
            <a:fld id="{4B3B723F-4985-3548-A835-41696CC91E1B}" type="slidenum">
              <a:rPr lang="es-MX" smtClean="0"/>
              <a:t>7</a:t>
            </a:fld>
            <a:endParaRPr lang="es-MX"/>
          </a:p>
        </p:txBody>
      </p:sp>
      <p:pic>
        <p:nvPicPr>
          <p:cNvPr id="7" name="Imagen 6">
            <a:extLst>
              <a:ext uri="{FF2B5EF4-FFF2-40B4-BE49-F238E27FC236}">
                <a16:creationId xmlns:a16="http://schemas.microsoft.com/office/drawing/2014/main" id="{EFA7C346-3EAC-0E40-A820-91A7FA74E0D9}"/>
              </a:ext>
            </a:extLst>
          </p:cNvPr>
          <p:cNvPicPr>
            <a:picLocks noChangeAspect="1"/>
          </p:cNvPicPr>
          <p:nvPr/>
        </p:nvPicPr>
        <p:blipFill>
          <a:blip r:embed="rId2"/>
          <a:stretch>
            <a:fillRect/>
          </a:stretch>
        </p:blipFill>
        <p:spPr>
          <a:xfrm>
            <a:off x="1314000" y="3443121"/>
            <a:ext cx="3641598" cy="3302127"/>
          </a:xfrm>
          <a:prstGeom prst="rect">
            <a:avLst/>
          </a:prstGeom>
        </p:spPr>
      </p:pic>
      <p:pic>
        <p:nvPicPr>
          <p:cNvPr id="5" name="Imagen 4">
            <a:extLst>
              <a:ext uri="{FF2B5EF4-FFF2-40B4-BE49-F238E27FC236}">
                <a16:creationId xmlns:a16="http://schemas.microsoft.com/office/drawing/2014/main" id="{6AC82F44-1889-8C4E-965A-7E85F1E7E2A4}"/>
              </a:ext>
            </a:extLst>
          </p:cNvPr>
          <p:cNvPicPr>
            <a:picLocks noChangeAspect="1"/>
          </p:cNvPicPr>
          <p:nvPr/>
        </p:nvPicPr>
        <p:blipFill>
          <a:blip r:embed="rId3"/>
          <a:stretch>
            <a:fillRect/>
          </a:stretch>
        </p:blipFill>
        <p:spPr>
          <a:xfrm>
            <a:off x="6096000" y="5320412"/>
            <a:ext cx="3772903" cy="856551"/>
          </a:xfrm>
          <a:prstGeom prst="rect">
            <a:avLst/>
          </a:prstGeom>
        </p:spPr>
      </p:pic>
      <p:pic>
        <p:nvPicPr>
          <p:cNvPr id="11" name="Imagen 10">
            <a:extLst>
              <a:ext uri="{FF2B5EF4-FFF2-40B4-BE49-F238E27FC236}">
                <a16:creationId xmlns:a16="http://schemas.microsoft.com/office/drawing/2014/main" id="{C884121F-796F-2742-A9BD-F380659B895B}"/>
              </a:ext>
            </a:extLst>
          </p:cNvPr>
          <p:cNvPicPr>
            <a:picLocks noChangeAspect="1"/>
          </p:cNvPicPr>
          <p:nvPr/>
        </p:nvPicPr>
        <p:blipFill>
          <a:blip r:embed="rId4"/>
          <a:stretch>
            <a:fillRect/>
          </a:stretch>
        </p:blipFill>
        <p:spPr>
          <a:xfrm>
            <a:off x="6096000" y="4320135"/>
            <a:ext cx="3156107" cy="904616"/>
          </a:xfrm>
          <a:prstGeom prst="rect">
            <a:avLst/>
          </a:prstGeom>
        </p:spPr>
      </p:pic>
    </p:spTree>
    <p:extLst>
      <p:ext uri="{BB962C8B-B14F-4D97-AF65-F5344CB8AC3E}">
        <p14:creationId xmlns:p14="http://schemas.microsoft.com/office/powerpoint/2010/main" val="20850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C743636-5D59-AE46-AE79-D03DB71D4C79}"/>
              </a:ext>
            </a:extLst>
          </p:cNvPr>
          <p:cNvSpPr/>
          <p:nvPr/>
        </p:nvSpPr>
        <p:spPr>
          <a:xfrm>
            <a:off x="1080655" y="2387819"/>
            <a:ext cx="10030690" cy="4179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41CE71C-D945-F945-AF1D-ED13B90DA13E}"/>
              </a:ext>
            </a:extLst>
          </p:cNvPr>
          <p:cNvSpPr>
            <a:spLocks noGrp="1"/>
          </p:cNvSpPr>
          <p:nvPr>
            <p:ph type="title"/>
          </p:nvPr>
        </p:nvSpPr>
        <p:spPr/>
        <p:txBody>
          <a:bodyPr/>
          <a:lstStyle/>
          <a:p>
            <a:r>
              <a:rPr lang="es-MX" dirty="0"/>
              <a:t>3. Algoritmo de Jacobi.</a:t>
            </a:r>
          </a:p>
        </p:txBody>
      </p:sp>
      <p:sp>
        <p:nvSpPr>
          <p:cNvPr id="3" name="Marcador de contenido 2">
            <a:extLst>
              <a:ext uri="{FF2B5EF4-FFF2-40B4-BE49-F238E27FC236}">
                <a16:creationId xmlns:a16="http://schemas.microsoft.com/office/drawing/2014/main" id="{7D69280B-A353-924E-80A1-939556AF59FA}"/>
              </a:ext>
            </a:extLst>
          </p:cNvPr>
          <p:cNvSpPr>
            <a:spLocks noGrp="1"/>
          </p:cNvSpPr>
          <p:nvPr>
            <p:ph idx="1"/>
          </p:nvPr>
        </p:nvSpPr>
        <p:spPr/>
        <p:txBody>
          <a:bodyPr/>
          <a:lstStyle/>
          <a:p>
            <a:r>
              <a:rPr lang="es-MX" dirty="0"/>
              <a:t>Obtención de Eigenvalores:</a:t>
            </a:r>
          </a:p>
          <a:p>
            <a:endParaRPr lang="es-MX" dirty="0"/>
          </a:p>
          <a:p>
            <a:endParaRPr lang="es-MX" dirty="0"/>
          </a:p>
        </p:txBody>
      </p:sp>
      <p:sp>
        <p:nvSpPr>
          <p:cNvPr id="4" name="Marcador de número de diapositiva 3">
            <a:extLst>
              <a:ext uri="{FF2B5EF4-FFF2-40B4-BE49-F238E27FC236}">
                <a16:creationId xmlns:a16="http://schemas.microsoft.com/office/drawing/2014/main" id="{817161C2-4E49-9E4E-AD53-F54AB7EB9E7A}"/>
              </a:ext>
            </a:extLst>
          </p:cNvPr>
          <p:cNvSpPr>
            <a:spLocks noGrp="1"/>
          </p:cNvSpPr>
          <p:nvPr>
            <p:ph type="sldNum" sz="quarter" idx="12"/>
          </p:nvPr>
        </p:nvSpPr>
        <p:spPr/>
        <p:txBody>
          <a:bodyPr/>
          <a:lstStyle/>
          <a:p>
            <a:fld id="{4B3B723F-4985-3548-A835-41696CC91E1B}" type="slidenum">
              <a:rPr lang="es-MX" smtClean="0"/>
              <a:t>8</a:t>
            </a:fld>
            <a:endParaRPr lang="es-MX"/>
          </a:p>
        </p:txBody>
      </p:sp>
      <p:pic>
        <p:nvPicPr>
          <p:cNvPr id="5" name="Imagen 4">
            <a:extLst>
              <a:ext uri="{FF2B5EF4-FFF2-40B4-BE49-F238E27FC236}">
                <a16:creationId xmlns:a16="http://schemas.microsoft.com/office/drawing/2014/main" id="{8EC231FE-9BA3-4445-A0E3-9B130CB1C7B5}"/>
              </a:ext>
            </a:extLst>
          </p:cNvPr>
          <p:cNvPicPr>
            <a:picLocks noChangeAspect="1"/>
          </p:cNvPicPr>
          <p:nvPr/>
        </p:nvPicPr>
        <p:blipFill>
          <a:blip r:embed="rId2"/>
          <a:stretch>
            <a:fillRect/>
          </a:stretch>
        </p:blipFill>
        <p:spPr>
          <a:xfrm>
            <a:off x="3551924" y="2475736"/>
            <a:ext cx="5088151" cy="1008030"/>
          </a:xfrm>
          <a:prstGeom prst="rect">
            <a:avLst/>
          </a:prstGeom>
        </p:spPr>
      </p:pic>
      <p:pic>
        <p:nvPicPr>
          <p:cNvPr id="7" name="Imagen 6">
            <a:extLst>
              <a:ext uri="{FF2B5EF4-FFF2-40B4-BE49-F238E27FC236}">
                <a16:creationId xmlns:a16="http://schemas.microsoft.com/office/drawing/2014/main" id="{CD09597E-29C7-F54B-828F-F2F10F7114CC}"/>
              </a:ext>
            </a:extLst>
          </p:cNvPr>
          <p:cNvPicPr>
            <a:picLocks noChangeAspect="1"/>
          </p:cNvPicPr>
          <p:nvPr/>
        </p:nvPicPr>
        <p:blipFill>
          <a:blip r:embed="rId3"/>
          <a:stretch>
            <a:fillRect/>
          </a:stretch>
        </p:blipFill>
        <p:spPr>
          <a:xfrm>
            <a:off x="1142743" y="3321485"/>
            <a:ext cx="9968602" cy="996860"/>
          </a:xfrm>
          <a:prstGeom prst="rect">
            <a:avLst/>
          </a:prstGeom>
        </p:spPr>
      </p:pic>
      <p:pic>
        <p:nvPicPr>
          <p:cNvPr id="9" name="Imagen 8">
            <a:extLst>
              <a:ext uri="{FF2B5EF4-FFF2-40B4-BE49-F238E27FC236}">
                <a16:creationId xmlns:a16="http://schemas.microsoft.com/office/drawing/2014/main" id="{800111CB-C59F-C144-9CD0-C2AE643BB8CB}"/>
              </a:ext>
            </a:extLst>
          </p:cNvPr>
          <p:cNvPicPr>
            <a:picLocks noChangeAspect="1"/>
          </p:cNvPicPr>
          <p:nvPr/>
        </p:nvPicPr>
        <p:blipFill>
          <a:blip r:embed="rId4"/>
          <a:stretch>
            <a:fillRect/>
          </a:stretch>
        </p:blipFill>
        <p:spPr>
          <a:xfrm>
            <a:off x="4779575" y="5622777"/>
            <a:ext cx="2377186" cy="938889"/>
          </a:xfrm>
          <a:prstGeom prst="rect">
            <a:avLst/>
          </a:prstGeom>
        </p:spPr>
      </p:pic>
      <p:pic>
        <p:nvPicPr>
          <p:cNvPr id="13" name="Imagen 12">
            <a:extLst>
              <a:ext uri="{FF2B5EF4-FFF2-40B4-BE49-F238E27FC236}">
                <a16:creationId xmlns:a16="http://schemas.microsoft.com/office/drawing/2014/main" id="{3FCE455B-FD73-FA4A-BE34-AC553F887E68}"/>
              </a:ext>
            </a:extLst>
          </p:cNvPr>
          <p:cNvPicPr>
            <a:picLocks noChangeAspect="1"/>
          </p:cNvPicPr>
          <p:nvPr/>
        </p:nvPicPr>
        <p:blipFill>
          <a:blip r:embed="rId5"/>
          <a:stretch>
            <a:fillRect/>
          </a:stretch>
        </p:blipFill>
        <p:spPr>
          <a:xfrm>
            <a:off x="1330692" y="4472236"/>
            <a:ext cx="9575744" cy="1181149"/>
          </a:xfrm>
          <a:prstGeom prst="rect">
            <a:avLst/>
          </a:prstGeom>
        </p:spPr>
      </p:pic>
    </p:spTree>
    <p:extLst>
      <p:ext uri="{BB962C8B-B14F-4D97-AF65-F5344CB8AC3E}">
        <p14:creationId xmlns:p14="http://schemas.microsoft.com/office/powerpoint/2010/main" val="105553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44513-036F-DE4B-AEED-8B1D5852CB7E}"/>
              </a:ext>
            </a:extLst>
          </p:cNvPr>
          <p:cNvSpPr>
            <a:spLocks noGrp="1"/>
          </p:cNvSpPr>
          <p:nvPr>
            <p:ph type="title"/>
          </p:nvPr>
        </p:nvSpPr>
        <p:spPr/>
        <p:txBody>
          <a:bodyPr/>
          <a:lstStyle/>
          <a:p>
            <a:r>
              <a:rPr lang="es-MX" dirty="0"/>
              <a:t>4. Implementación</a:t>
            </a:r>
          </a:p>
        </p:txBody>
      </p:sp>
      <p:sp>
        <p:nvSpPr>
          <p:cNvPr id="3" name="Marcador de contenido 2">
            <a:extLst>
              <a:ext uri="{FF2B5EF4-FFF2-40B4-BE49-F238E27FC236}">
                <a16:creationId xmlns:a16="http://schemas.microsoft.com/office/drawing/2014/main" id="{E51448A0-1A79-0D41-B40C-752D42923086}"/>
              </a:ext>
            </a:extLst>
          </p:cNvPr>
          <p:cNvSpPr>
            <a:spLocks noGrp="1"/>
          </p:cNvSpPr>
          <p:nvPr>
            <p:ph idx="1"/>
          </p:nvPr>
        </p:nvSpPr>
        <p:spPr>
          <a:xfrm>
            <a:off x="838200" y="1408176"/>
            <a:ext cx="5257800" cy="4768787"/>
          </a:xfrm>
        </p:spPr>
        <p:txBody>
          <a:bodyPr>
            <a:normAutofit lnSpcReduction="10000"/>
          </a:bodyPr>
          <a:lstStyle/>
          <a:p>
            <a:pPr algn="just"/>
            <a:r>
              <a:rPr lang="es-MX" dirty="0"/>
              <a:t>Cómputo en GPGPU. (Cómputo de propósito general en unidades de procesamiento de gráficos).</a:t>
            </a:r>
          </a:p>
          <a:p>
            <a:r>
              <a:rPr lang="es-MX" dirty="0"/>
              <a:t>Con aplicaciones computacionales intensivas, las secciones del programa a menudo muestran una gran cantidad de paralelismo de datos. </a:t>
            </a:r>
          </a:p>
          <a:p>
            <a:pPr algn="just"/>
            <a:r>
              <a:rPr lang="es-MX" dirty="0"/>
              <a:t>Es posible delegar al GPU para acelerar el cálculo de dichas secciones.</a:t>
            </a:r>
          </a:p>
          <a:p>
            <a:endParaRPr lang="es-MX" dirty="0"/>
          </a:p>
          <a:p>
            <a:endParaRPr lang="es-MX" dirty="0"/>
          </a:p>
          <a:p>
            <a:endParaRPr lang="es-MX" dirty="0"/>
          </a:p>
          <a:p>
            <a:endParaRPr lang="es-MX" dirty="0"/>
          </a:p>
        </p:txBody>
      </p:sp>
      <p:sp>
        <p:nvSpPr>
          <p:cNvPr id="4" name="Marcador de número de diapositiva 3">
            <a:extLst>
              <a:ext uri="{FF2B5EF4-FFF2-40B4-BE49-F238E27FC236}">
                <a16:creationId xmlns:a16="http://schemas.microsoft.com/office/drawing/2014/main" id="{FBE2498F-CC0B-4E48-9EF5-2F74889E71AE}"/>
              </a:ext>
            </a:extLst>
          </p:cNvPr>
          <p:cNvSpPr>
            <a:spLocks noGrp="1"/>
          </p:cNvSpPr>
          <p:nvPr>
            <p:ph type="sldNum" sz="quarter" idx="12"/>
          </p:nvPr>
        </p:nvSpPr>
        <p:spPr/>
        <p:txBody>
          <a:bodyPr/>
          <a:lstStyle/>
          <a:p>
            <a:fld id="{4B3B723F-4985-3548-A835-41696CC91E1B}" type="slidenum">
              <a:rPr lang="es-MX" smtClean="0"/>
              <a:t>9</a:t>
            </a:fld>
            <a:endParaRPr lang="es-MX"/>
          </a:p>
        </p:txBody>
      </p:sp>
      <p:pic>
        <p:nvPicPr>
          <p:cNvPr id="7" name="Imagen 6" descr="Imagen que contiene captura de pantalla&#10;&#10;&#10;&#10;Descripción generada automáticamente">
            <a:extLst>
              <a:ext uri="{FF2B5EF4-FFF2-40B4-BE49-F238E27FC236}">
                <a16:creationId xmlns:a16="http://schemas.microsoft.com/office/drawing/2014/main" id="{1A374FEA-CBA2-AA4D-B444-BCC36C5171B6}"/>
              </a:ext>
            </a:extLst>
          </p:cNvPr>
          <p:cNvPicPr>
            <a:picLocks noChangeAspect="1"/>
          </p:cNvPicPr>
          <p:nvPr/>
        </p:nvPicPr>
        <p:blipFill>
          <a:blip r:embed="rId2"/>
          <a:stretch>
            <a:fillRect/>
          </a:stretch>
        </p:blipFill>
        <p:spPr>
          <a:xfrm>
            <a:off x="6610129" y="1801108"/>
            <a:ext cx="5089322" cy="3600000"/>
          </a:xfrm>
          <a:prstGeom prst="rect">
            <a:avLst/>
          </a:prstGeom>
        </p:spPr>
      </p:pic>
    </p:spTree>
    <p:extLst>
      <p:ext uri="{BB962C8B-B14F-4D97-AF65-F5344CB8AC3E}">
        <p14:creationId xmlns:p14="http://schemas.microsoft.com/office/powerpoint/2010/main" val="3030305974"/>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090630CE-C50D-AF45-9DC2-FF5E575E1405}" vid="{75592163-F3ED-3C45-8FE1-C790F95819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1481</TotalTime>
  <Words>2488</Words>
  <Application>Microsoft Macintosh PowerPoint</Application>
  <PresentationFormat>Panorámica</PresentationFormat>
  <Paragraphs>683</Paragraphs>
  <Slides>35</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Cambria Math</vt:lpstr>
      <vt:lpstr>Tema1</vt:lpstr>
      <vt:lpstr>DIAGONALIZACIÓN DE LA MATRIZ DE KHON-SHAM CON TARJETAS GRÁFICAS</vt:lpstr>
      <vt:lpstr>Índice</vt:lpstr>
      <vt:lpstr>1. Objetivo.</vt:lpstr>
      <vt:lpstr>2. Matriz de Khon-Sham.</vt:lpstr>
      <vt:lpstr>3. Algoritmo de Jacobi.</vt:lpstr>
      <vt:lpstr>3. Algoritmo de Jacobi.</vt:lpstr>
      <vt:lpstr>3. Algoritmo de Jacobi.</vt:lpstr>
      <vt:lpstr>3. Algoritmo de Jacobi.</vt:lpstr>
      <vt:lpstr>4. Implementación</vt:lpstr>
      <vt:lpstr>4. Implementación.</vt:lpstr>
      <vt:lpstr>4. Implementación.</vt:lpstr>
      <vt:lpstr>4. Implementación en C.</vt:lpstr>
      <vt:lpstr>4. Implementación en C.</vt:lpstr>
      <vt:lpstr>4. Implementación en C.</vt:lpstr>
      <vt:lpstr>4. Implementación en C.</vt:lpstr>
      <vt:lpstr>4. Implementación en C.</vt:lpstr>
      <vt:lpstr>4. Implementación en C.</vt:lpstr>
      <vt:lpstr>4. Implementación en C.</vt:lpstr>
      <vt:lpstr>4. Implementación en OpenACC.</vt:lpstr>
      <vt:lpstr>4. Implementación en OpenACC.</vt:lpstr>
      <vt:lpstr>4. Implementación en OpenACC.</vt:lpstr>
      <vt:lpstr>4. Implementación en OpenACC.</vt:lpstr>
      <vt:lpstr>4. Implementación en CUDA.</vt:lpstr>
      <vt:lpstr>4. Implementación en CUDA.</vt:lpstr>
      <vt:lpstr>4. Implementación en CUDA.</vt:lpstr>
      <vt:lpstr>5. Pruebas y resultados.</vt:lpstr>
      <vt:lpstr>5. Pruebas y resultados.</vt:lpstr>
      <vt:lpstr>5. Pruebas y resultados.</vt:lpstr>
      <vt:lpstr>5. Pruebas y resultados.</vt:lpstr>
      <vt:lpstr>5. Pruebas y resultados.</vt:lpstr>
      <vt:lpstr>6. Conclusiones.</vt:lpstr>
      <vt:lpstr>6. Conclusiones.</vt:lpstr>
      <vt:lpstr>3. Algoritmo de Jacobi.</vt:lpstr>
      <vt:lpstr>5. Pruebas y resultados.</vt:lpstr>
      <vt:lpstr>5. Pruebas y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DIAGONALIZACIÓN DE LA MATRIZ DE KHON-SHAM CON TARJETAS GRÁFICAS</dc:title>
  <dc:creator>JOSE ANTONIO AYALA BARBOSA</dc:creator>
  <cp:lastModifiedBy>JOSE ANTONIO AYALA BARBOSA</cp:lastModifiedBy>
  <cp:revision>76</cp:revision>
  <cp:lastPrinted>2019-01-10T17:52:16Z</cp:lastPrinted>
  <dcterms:created xsi:type="dcterms:W3CDTF">2019-01-09T02:47:12Z</dcterms:created>
  <dcterms:modified xsi:type="dcterms:W3CDTF">2019-01-11T02:27:16Z</dcterms:modified>
</cp:coreProperties>
</file>