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6"/>
    <p:restoredTop sz="94754"/>
  </p:normalViewPr>
  <p:slideViewPr>
    <p:cSldViewPr snapToGrid="0" snapToObjects="1">
      <p:cViewPr>
        <p:scale>
          <a:sx n="71" d="100"/>
          <a:sy n="71" d="100"/>
        </p:scale>
        <p:origin x="-11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796E8E-1C74-8F4D-9DF6-D915EA192450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D483776-E16D-4F4C-B7DA-7E6C6B2CC7D0}">
      <dgm:prSet phldrT="[Texto]"/>
      <dgm:spPr/>
      <dgm:t>
        <a:bodyPr/>
        <a:lstStyle/>
        <a:p>
          <a:r>
            <a:rPr lang="es-ES" dirty="0"/>
            <a:t>Archivo de matriz</a:t>
          </a:r>
        </a:p>
      </dgm:t>
    </dgm:pt>
    <dgm:pt modelId="{487985AF-3DFB-A543-885C-12884693AFBC}" type="parTrans" cxnId="{A36959B8-4632-8F48-BDBC-684B9416F6B7}">
      <dgm:prSet/>
      <dgm:spPr/>
      <dgm:t>
        <a:bodyPr/>
        <a:lstStyle/>
        <a:p>
          <a:endParaRPr lang="es-ES"/>
        </a:p>
      </dgm:t>
    </dgm:pt>
    <dgm:pt modelId="{D1724CD9-6706-D94B-8DE3-AAD96D6962E1}" type="sibTrans" cxnId="{A36959B8-4632-8F48-BDBC-684B9416F6B7}">
      <dgm:prSet/>
      <dgm:spPr/>
      <dgm:t>
        <a:bodyPr/>
        <a:lstStyle/>
        <a:p>
          <a:endParaRPr lang="es-ES"/>
        </a:p>
      </dgm:t>
    </dgm:pt>
    <dgm:pt modelId="{B367B93E-7631-E143-8105-AA82B80097BC}">
      <dgm:prSet phldrT="[Texto]"/>
      <dgm:spPr/>
      <dgm:t>
        <a:bodyPr/>
        <a:lstStyle/>
        <a:p>
          <a:r>
            <a:rPr lang="es-ES" dirty="0"/>
            <a:t>Creación de copia matriz</a:t>
          </a:r>
        </a:p>
      </dgm:t>
    </dgm:pt>
    <dgm:pt modelId="{A0315996-5DA1-2B4E-BED7-87533D510DC6}" type="parTrans" cxnId="{4F603733-D9DD-B240-929E-68FAEE2C956D}">
      <dgm:prSet/>
      <dgm:spPr/>
      <dgm:t>
        <a:bodyPr/>
        <a:lstStyle/>
        <a:p>
          <a:endParaRPr lang="es-ES"/>
        </a:p>
      </dgm:t>
    </dgm:pt>
    <dgm:pt modelId="{7B7E136D-D56A-084E-99D5-9803CCEBEF38}" type="sibTrans" cxnId="{4F603733-D9DD-B240-929E-68FAEE2C956D}">
      <dgm:prSet/>
      <dgm:spPr/>
      <dgm:t>
        <a:bodyPr/>
        <a:lstStyle/>
        <a:p>
          <a:endParaRPr lang="es-ES"/>
        </a:p>
      </dgm:t>
    </dgm:pt>
    <dgm:pt modelId="{417EC146-CEB3-354F-BD4B-E898A4308082}">
      <dgm:prSet phldrT="[Texto]"/>
      <dgm:spPr/>
      <dgm:t>
        <a:bodyPr/>
        <a:lstStyle/>
        <a:p>
          <a:r>
            <a:rPr lang="es-ES" dirty="0"/>
            <a:t>Jacobi</a:t>
          </a:r>
        </a:p>
      </dgm:t>
    </dgm:pt>
    <dgm:pt modelId="{A839DE6C-DFAE-F641-9C25-57808E0DE58F}" type="parTrans" cxnId="{23DFA609-3DE4-4B43-A9C6-7CF101DEA904}">
      <dgm:prSet/>
      <dgm:spPr/>
      <dgm:t>
        <a:bodyPr/>
        <a:lstStyle/>
        <a:p>
          <a:endParaRPr lang="es-ES"/>
        </a:p>
      </dgm:t>
    </dgm:pt>
    <dgm:pt modelId="{B09A380A-1240-7F4D-80C0-AD39D4ACC718}" type="sibTrans" cxnId="{23DFA609-3DE4-4B43-A9C6-7CF101DEA904}">
      <dgm:prSet/>
      <dgm:spPr/>
      <dgm:t>
        <a:bodyPr/>
        <a:lstStyle/>
        <a:p>
          <a:endParaRPr lang="es-ES"/>
        </a:p>
      </dgm:t>
    </dgm:pt>
    <dgm:pt modelId="{AE1703DA-C151-214C-A2B8-F8CB43FEE7B4}">
      <dgm:prSet phldrT="[Texto]"/>
      <dgm:spPr/>
      <dgm:t>
        <a:bodyPr/>
        <a:lstStyle/>
        <a:p>
          <a:r>
            <a:rPr lang="es-ES" dirty="0"/>
            <a:t>Impresión de Eigenvalores y Eigenvectores</a:t>
          </a:r>
        </a:p>
      </dgm:t>
    </dgm:pt>
    <dgm:pt modelId="{FC693C41-1401-9040-A388-5E1F66B29D7C}" type="parTrans" cxnId="{D24C5ACE-7CCD-C84D-963F-9D05928758B6}">
      <dgm:prSet/>
      <dgm:spPr/>
      <dgm:t>
        <a:bodyPr/>
        <a:lstStyle/>
        <a:p>
          <a:endParaRPr lang="es-ES"/>
        </a:p>
      </dgm:t>
    </dgm:pt>
    <dgm:pt modelId="{40A2EC64-D141-8943-BEED-6FE8F78B4EBC}" type="sibTrans" cxnId="{D24C5ACE-7CCD-C84D-963F-9D05928758B6}">
      <dgm:prSet/>
      <dgm:spPr/>
      <dgm:t>
        <a:bodyPr/>
        <a:lstStyle/>
        <a:p>
          <a:endParaRPr lang="es-ES"/>
        </a:p>
      </dgm:t>
    </dgm:pt>
    <dgm:pt modelId="{D84B6F0A-4A64-9145-8A63-918D23E84214}" type="pres">
      <dgm:prSet presAssocID="{F7796E8E-1C74-8F4D-9DF6-D915EA192450}" presName="Name0" presStyleCnt="0">
        <dgm:presLayoutVars>
          <dgm:dir/>
          <dgm:resizeHandles val="exact"/>
        </dgm:presLayoutVars>
      </dgm:prSet>
      <dgm:spPr/>
    </dgm:pt>
    <dgm:pt modelId="{F3DC04D0-9B54-DA46-80B5-C2375BE27EB1}" type="pres">
      <dgm:prSet presAssocID="{0D483776-E16D-4F4C-B7DA-7E6C6B2CC7D0}" presName="parTxOnly" presStyleLbl="node1" presStyleIdx="0" presStyleCnt="4">
        <dgm:presLayoutVars>
          <dgm:bulletEnabled val="1"/>
        </dgm:presLayoutVars>
      </dgm:prSet>
      <dgm:spPr/>
    </dgm:pt>
    <dgm:pt modelId="{F59D7825-704A-0340-840B-903C56DB6AC2}" type="pres">
      <dgm:prSet presAssocID="{D1724CD9-6706-D94B-8DE3-AAD96D6962E1}" presName="parSpace" presStyleCnt="0"/>
      <dgm:spPr/>
    </dgm:pt>
    <dgm:pt modelId="{B270138F-1F91-BF4C-8E77-C6AA3F6381BA}" type="pres">
      <dgm:prSet presAssocID="{B367B93E-7631-E143-8105-AA82B80097BC}" presName="parTxOnly" presStyleLbl="node1" presStyleIdx="1" presStyleCnt="4">
        <dgm:presLayoutVars>
          <dgm:bulletEnabled val="1"/>
        </dgm:presLayoutVars>
      </dgm:prSet>
      <dgm:spPr/>
    </dgm:pt>
    <dgm:pt modelId="{D77178B1-4CD7-5544-9487-9D771D9A54EF}" type="pres">
      <dgm:prSet presAssocID="{7B7E136D-D56A-084E-99D5-9803CCEBEF38}" presName="parSpace" presStyleCnt="0"/>
      <dgm:spPr/>
    </dgm:pt>
    <dgm:pt modelId="{9719B2BB-2E35-8B4A-BEDC-9592F05382AA}" type="pres">
      <dgm:prSet presAssocID="{417EC146-CEB3-354F-BD4B-E898A4308082}" presName="parTxOnly" presStyleLbl="node1" presStyleIdx="2" presStyleCnt="4">
        <dgm:presLayoutVars>
          <dgm:bulletEnabled val="1"/>
        </dgm:presLayoutVars>
      </dgm:prSet>
      <dgm:spPr/>
    </dgm:pt>
    <dgm:pt modelId="{16A1134F-D1CE-754A-BED9-1E7471BC15EF}" type="pres">
      <dgm:prSet presAssocID="{B09A380A-1240-7F4D-80C0-AD39D4ACC718}" presName="parSpace" presStyleCnt="0"/>
      <dgm:spPr/>
    </dgm:pt>
    <dgm:pt modelId="{AC8B7F8B-1C52-244A-A62A-9E44BBB2215A}" type="pres">
      <dgm:prSet presAssocID="{AE1703DA-C151-214C-A2B8-F8CB43FEE7B4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23DFA609-3DE4-4B43-A9C6-7CF101DEA904}" srcId="{F7796E8E-1C74-8F4D-9DF6-D915EA192450}" destId="{417EC146-CEB3-354F-BD4B-E898A4308082}" srcOrd="2" destOrd="0" parTransId="{A839DE6C-DFAE-F641-9C25-57808E0DE58F}" sibTransId="{B09A380A-1240-7F4D-80C0-AD39D4ACC718}"/>
    <dgm:cxn modelId="{4F603733-D9DD-B240-929E-68FAEE2C956D}" srcId="{F7796E8E-1C74-8F4D-9DF6-D915EA192450}" destId="{B367B93E-7631-E143-8105-AA82B80097BC}" srcOrd="1" destOrd="0" parTransId="{A0315996-5DA1-2B4E-BED7-87533D510DC6}" sibTransId="{7B7E136D-D56A-084E-99D5-9803CCEBEF38}"/>
    <dgm:cxn modelId="{5E0FC78C-28BC-F64F-A82D-9DACB2532C17}" type="presOf" srcId="{0D483776-E16D-4F4C-B7DA-7E6C6B2CC7D0}" destId="{F3DC04D0-9B54-DA46-80B5-C2375BE27EB1}" srcOrd="0" destOrd="0" presId="urn:microsoft.com/office/officeart/2005/8/layout/hChevron3"/>
    <dgm:cxn modelId="{B24A9CA4-DBA4-B143-8398-4C7F4393D69F}" type="presOf" srcId="{B367B93E-7631-E143-8105-AA82B80097BC}" destId="{B270138F-1F91-BF4C-8E77-C6AA3F6381BA}" srcOrd="0" destOrd="0" presId="urn:microsoft.com/office/officeart/2005/8/layout/hChevron3"/>
    <dgm:cxn modelId="{9DCB9FB0-6D84-4C49-B640-9875ED353660}" type="presOf" srcId="{F7796E8E-1C74-8F4D-9DF6-D915EA192450}" destId="{D84B6F0A-4A64-9145-8A63-918D23E84214}" srcOrd="0" destOrd="0" presId="urn:microsoft.com/office/officeart/2005/8/layout/hChevron3"/>
    <dgm:cxn modelId="{A36959B8-4632-8F48-BDBC-684B9416F6B7}" srcId="{F7796E8E-1C74-8F4D-9DF6-D915EA192450}" destId="{0D483776-E16D-4F4C-B7DA-7E6C6B2CC7D0}" srcOrd="0" destOrd="0" parTransId="{487985AF-3DFB-A543-885C-12884693AFBC}" sibTransId="{D1724CD9-6706-D94B-8DE3-AAD96D6962E1}"/>
    <dgm:cxn modelId="{1C17C5C5-0BAD-3E41-A033-173C6695E1E9}" type="presOf" srcId="{417EC146-CEB3-354F-BD4B-E898A4308082}" destId="{9719B2BB-2E35-8B4A-BEDC-9592F05382AA}" srcOrd="0" destOrd="0" presId="urn:microsoft.com/office/officeart/2005/8/layout/hChevron3"/>
    <dgm:cxn modelId="{448E6DC7-21C9-6F45-B308-642F6C4BF74F}" type="presOf" srcId="{AE1703DA-C151-214C-A2B8-F8CB43FEE7B4}" destId="{AC8B7F8B-1C52-244A-A62A-9E44BBB2215A}" srcOrd="0" destOrd="0" presId="urn:microsoft.com/office/officeart/2005/8/layout/hChevron3"/>
    <dgm:cxn modelId="{D24C5ACE-7CCD-C84D-963F-9D05928758B6}" srcId="{F7796E8E-1C74-8F4D-9DF6-D915EA192450}" destId="{AE1703DA-C151-214C-A2B8-F8CB43FEE7B4}" srcOrd="3" destOrd="0" parTransId="{FC693C41-1401-9040-A388-5E1F66B29D7C}" sibTransId="{40A2EC64-D141-8943-BEED-6FE8F78B4EBC}"/>
    <dgm:cxn modelId="{4B317581-C38E-0F4D-BA14-E8DAA327B83F}" type="presParOf" srcId="{D84B6F0A-4A64-9145-8A63-918D23E84214}" destId="{F3DC04D0-9B54-DA46-80B5-C2375BE27EB1}" srcOrd="0" destOrd="0" presId="urn:microsoft.com/office/officeart/2005/8/layout/hChevron3"/>
    <dgm:cxn modelId="{48543319-CCBD-2149-948D-B9DEF05D5FE6}" type="presParOf" srcId="{D84B6F0A-4A64-9145-8A63-918D23E84214}" destId="{F59D7825-704A-0340-840B-903C56DB6AC2}" srcOrd="1" destOrd="0" presId="urn:microsoft.com/office/officeart/2005/8/layout/hChevron3"/>
    <dgm:cxn modelId="{F6810988-0620-5D41-BE8D-90EE739C3E0A}" type="presParOf" srcId="{D84B6F0A-4A64-9145-8A63-918D23E84214}" destId="{B270138F-1F91-BF4C-8E77-C6AA3F6381BA}" srcOrd="2" destOrd="0" presId="urn:microsoft.com/office/officeart/2005/8/layout/hChevron3"/>
    <dgm:cxn modelId="{13769427-10AE-4549-B0E8-7EB7C50AD8C9}" type="presParOf" srcId="{D84B6F0A-4A64-9145-8A63-918D23E84214}" destId="{D77178B1-4CD7-5544-9487-9D771D9A54EF}" srcOrd="3" destOrd="0" presId="urn:microsoft.com/office/officeart/2005/8/layout/hChevron3"/>
    <dgm:cxn modelId="{55C592E8-83FB-044A-9C97-6BC36A7FA859}" type="presParOf" srcId="{D84B6F0A-4A64-9145-8A63-918D23E84214}" destId="{9719B2BB-2E35-8B4A-BEDC-9592F05382AA}" srcOrd="4" destOrd="0" presId="urn:microsoft.com/office/officeart/2005/8/layout/hChevron3"/>
    <dgm:cxn modelId="{36D30711-2349-D94D-9876-69442717B22A}" type="presParOf" srcId="{D84B6F0A-4A64-9145-8A63-918D23E84214}" destId="{16A1134F-D1CE-754A-BED9-1E7471BC15EF}" srcOrd="5" destOrd="0" presId="urn:microsoft.com/office/officeart/2005/8/layout/hChevron3"/>
    <dgm:cxn modelId="{1EC7AD01-7FFE-084B-981A-E3B538B8B811}" type="presParOf" srcId="{D84B6F0A-4A64-9145-8A63-918D23E84214}" destId="{AC8B7F8B-1C52-244A-A62A-9E44BBB2215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796E8E-1C74-8F4D-9DF6-D915EA192450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D483776-E16D-4F4C-B7DA-7E6C6B2CC7D0}">
      <dgm:prSet phldrT="[Texto]"/>
      <dgm:spPr/>
      <dgm:t>
        <a:bodyPr/>
        <a:lstStyle/>
        <a:p>
          <a:r>
            <a:rPr lang="es-ES" dirty="0"/>
            <a:t>Crear matriz de Rotación</a:t>
          </a:r>
        </a:p>
      </dgm:t>
    </dgm:pt>
    <dgm:pt modelId="{487985AF-3DFB-A543-885C-12884693AFBC}" type="parTrans" cxnId="{A36959B8-4632-8F48-BDBC-684B9416F6B7}">
      <dgm:prSet/>
      <dgm:spPr/>
      <dgm:t>
        <a:bodyPr/>
        <a:lstStyle/>
        <a:p>
          <a:endParaRPr lang="es-ES"/>
        </a:p>
      </dgm:t>
    </dgm:pt>
    <dgm:pt modelId="{D1724CD9-6706-D94B-8DE3-AAD96D6962E1}" type="sibTrans" cxnId="{A36959B8-4632-8F48-BDBC-684B9416F6B7}">
      <dgm:prSet/>
      <dgm:spPr/>
      <dgm:t>
        <a:bodyPr/>
        <a:lstStyle/>
        <a:p>
          <a:endParaRPr lang="es-ES"/>
        </a:p>
      </dgm:t>
    </dgm:pt>
    <dgm:pt modelId="{B367B93E-7631-E143-8105-AA82B80097BC}">
      <dgm:prSet phldrT="[Texto]"/>
      <dgm:spPr/>
      <dgm:t>
        <a:bodyPr/>
        <a:lstStyle/>
        <a:p>
          <a:r>
            <a:rPr lang="es-ES" dirty="0"/>
            <a:t>Multiplicación de Eigenvector</a:t>
          </a:r>
        </a:p>
      </dgm:t>
    </dgm:pt>
    <dgm:pt modelId="{A0315996-5DA1-2B4E-BED7-87533D510DC6}" type="parTrans" cxnId="{4F603733-D9DD-B240-929E-68FAEE2C956D}">
      <dgm:prSet/>
      <dgm:spPr/>
      <dgm:t>
        <a:bodyPr/>
        <a:lstStyle/>
        <a:p>
          <a:endParaRPr lang="es-ES"/>
        </a:p>
      </dgm:t>
    </dgm:pt>
    <dgm:pt modelId="{7B7E136D-D56A-084E-99D5-9803CCEBEF38}" type="sibTrans" cxnId="{4F603733-D9DD-B240-929E-68FAEE2C956D}">
      <dgm:prSet/>
      <dgm:spPr/>
      <dgm:t>
        <a:bodyPr/>
        <a:lstStyle/>
        <a:p>
          <a:endParaRPr lang="es-ES"/>
        </a:p>
      </dgm:t>
    </dgm:pt>
    <dgm:pt modelId="{417EC146-CEB3-354F-BD4B-E898A4308082}">
      <dgm:prSet phldrT="[Texto]"/>
      <dgm:spPr/>
      <dgm:t>
        <a:bodyPr/>
        <a:lstStyle/>
        <a:p>
          <a:r>
            <a:rPr lang="es-ES" dirty="0" err="1"/>
            <a:t>Premultiplicación</a:t>
          </a:r>
          <a:r>
            <a:rPr lang="es-ES" dirty="0"/>
            <a:t> de matriz de rotaciones</a:t>
          </a:r>
        </a:p>
      </dgm:t>
    </dgm:pt>
    <dgm:pt modelId="{A839DE6C-DFAE-F641-9C25-57808E0DE58F}" type="parTrans" cxnId="{23DFA609-3DE4-4B43-A9C6-7CF101DEA904}">
      <dgm:prSet/>
      <dgm:spPr/>
      <dgm:t>
        <a:bodyPr/>
        <a:lstStyle/>
        <a:p>
          <a:endParaRPr lang="es-ES"/>
        </a:p>
      </dgm:t>
    </dgm:pt>
    <dgm:pt modelId="{B09A380A-1240-7F4D-80C0-AD39D4ACC718}" type="sibTrans" cxnId="{23DFA609-3DE4-4B43-A9C6-7CF101DEA904}">
      <dgm:prSet/>
      <dgm:spPr/>
      <dgm:t>
        <a:bodyPr/>
        <a:lstStyle/>
        <a:p>
          <a:endParaRPr lang="es-ES"/>
        </a:p>
      </dgm:t>
    </dgm:pt>
    <dgm:pt modelId="{AE1703DA-C151-214C-A2B8-F8CB43FEE7B4}">
      <dgm:prSet phldrT="[Texto]"/>
      <dgm:spPr/>
      <dgm:t>
        <a:bodyPr/>
        <a:lstStyle/>
        <a:p>
          <a:r>
            <a:rPr lang="es-ES" dirty="0" err="1"/>
            <a:t>Postmultiplicación</a:t>
          </a:r>
          <a:r>
            <a:rPr lang="es-ES" dirty="0"/>
            <a:t> de matriz de rotaciones</a:t>
          </a:r>
        </a:p>
      </dgm:t>
    </dgm:pt>
    <dgm:pt modelId="{FC693C41-1401-9040-A388-5E1F66B29D7C}" type="parTrans" cxnId="{D24C5ACE-7CCD-C84D-963F-9D05928758B6}">
      <dgm:prSet/>
      <dgm:spPr/>
      <dgm:t>
        <a:bodyPr/>
        <a:lstStyle/>
        <a:p>
          <a:endParaRPr lang="es-ES"/>
        </a:p>
      </dgm:t>
    </dgm:pt>
    <dgm:pt modelId="{40A2EC64-D141-8943-BEED-6FE8F78B4EBC}" type="sibTrans" cxnId="{D24C5ACE-7CCD-C84D-963F-9D05928758B6}">
      <dgm:prSet/>
      <dgm:spPr/>
      <dgm:t>
        <a:bodyPr/>
        <a:lstStyle/>
        <a:p>
          <a:endParaRPr lang="es-ES"/>
        </a:p>
      </dgm:t>
    </dgm:pt>
    <dgm:pt modelId="{D84B6F0A-4A64-9145-8A63-918D23E84214}" type="pres">
      <dgm:prSet presAssocID="{F7796E8E-1C74-8F4D-9DF6-D915EA192450}" presName="Name0" presStyleCnt="0">
        <dgm:presLayoutVars>
          <dgm:dir/>
          <dgm:resizeHandles val="exact"/>
        </dgm:presLayoutVars>
      </dgm:prSet>
      <dgm:spPr/>
    </dgm:pt>
    <dgm:pt modelId="{F3DC04D0-9B54-DA46-80B5-C2375BE27EB1}" type="pres">
      <dgm:prSet presAssocID="{0D483776-E16D-4F4C-B7DA-7E6C6B2CC7D0}" presName="parTxOnly" presStyleLbl="node1" presStyleIdx="0" presStyleCnt="4">
        <dgm:presLayoutVars>
          <dgm:bulletEnabled val="1"/>
        </dgm:presLayoutVars>
      </dgm:prSet>
      <dgm:spPr/>
    </dgm:pt>
    <dgm:pt modelId="{F59D7825-704A-0340-840B-903C56DB6AC2}" type="pres">
      <dgm:prSet presAssocID="{D1724CD9-6706-D94B-8DE3-AAD96D6962E1}" presName="parSpace" presStyleCnt="0"/>
      <dgm:spPr/>
    </dgm:pt>
    <dgm:pt modelId="{B270138F-1F91-BF4C-8E77-C6AA3F6381BA}" type="pres">
      <dgm:prSet presAssocID="{B367B93E-7631-E143-8105-AA82B80097BC}" presName="parTxOnly" presStyleLbl="node1" presStyleIdx="1" presStyleCnt="4">
        <dgm:presLayoutVars>
          <dgm:bulletEnabled val="1"/>
        </dgm:presLayoutVars>
      </dgm:prSet>
      <dgm:spPr/>
    </dgm:pt>
    <dgm:pt modelId="{D77178B1-4CD7-5544-9487-9D771D9A54EF}" type="pres">
      <dgm:prSet presAssocID="{7B7E136D-D56A-084E-99D5-9803CCEBEF38}" presName="parSpace" presStyleCnt="0"/>
      <dgm:spPr/>
    </dgm:pt>
    <dgm:pt modelId="{9719B2BB-2E35-8B4A-BEDC-9592F05382AA}" type="pres">
      <dgm:prSet presAssocID="{417EC146-CEB3-354F-BD4B-E898A4308082}" presName="parTxOnly" presStyleLbl="node1" presStyleIdx="2" presStyleCnt="4">
        <dgm:presLayoutVars>
          <dgm:bulletEnabled val="1"/>
        </dgm:presLayoutVars>
      </dgm:prSet>
      <dgm:spPr/>
    </dgm:pt>
    <dgm:pt modelId="{16A1134F-D1CE-754A-BED9-1E7471BC15EF}" type="pres">
      <dgm:prSet presAssocID="{B09A380A-1240-7F4D-80C0-AD39D4ACC718}" presName="parSpace" presStyleCnt="0"/>
      <dgm:spPr/>
    </dgm:pt>
    <dgm:pt modelId="{AC8B7F8B-1C52-244A-A62A-9E44BBB2215A}" type="pres">
      <dgm:prSet presAssocID="{AE1703DA-C151-214C-A2B8-F8CB43FEE7B4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23DFA609-3DE4-4B43-A9C6-7CF101DEA904}" srcId="{F7796E8E-1C74-8F4D-9DF6-D915EA192450}" destId="{417EC146-CEB3-354F-BD4B-E898A4308082}" srcOrd="2" destOrd="0" parTransId="{A839DE6C-DFAE-F641-9C25-57808E0DE58F}" sibTransId="{B09A380A-1240-7F4D-80C0-AD39D4ACC718}"/>
    <dgm:cxn modelId="{4F603733-D9DD-B240-929E-68FAEE2C956D}" srcId="{F7796E8E-1C74-8F4D-9DF6-D915EA192450}" destId="{B367B93E-7631-E143-8105-AA82B80097BC}" srcOrd="1" destOrd="0" parTransId="{A0315996-5DA1-2B4E-BED7-87533D510DC6}" sibTransId="{7B7E136D-D56A-084E-99D5-9803CCEBEF38}"/>
    <dgm:cxn modelId="{5E0FC78C-28BC-F64F-A82D-9DACB2532C17}" type="presOf" srcId="{0D483776-E16D-4F4C-B7DA-7E6C6B2CC7D0}" destId="{F3DC04D0-9B54-DA46-80B5-C2375BE27EB1}" srcOrd="0" destOrd="0" presId="urn:microsoft.com/office/officeart/2005/8/layout/hChevron3"/>
    <dgm:cxn modelId="{B24A9CA4-DBA4-B143-8398-4C7F4393D69F}" type="presOf" srcId="{B367B93E-7631-E143-8105-AA82B80097BC}" destId="{B270138F-1F91-BF4C-8E77-C6AA3F6381BA}" srcOrd="0" destOrd="0" presId="urn:microsoft.com/office/officeart/2005/8/layout/hChevron3"/>
    <dgm:cxn modelId="{9DCB9FB0-6D84-4C49-B640-9875ED353660}" type="presOf" srcId="{F7796E8E-1C74-8F4D-9DF6-D915EA192450}" destId="{D84B6F0A-4A64-9145-8A63-918D23E84214}" srcOrd="0" destOrd="0" presId="urn:microsoft.com/office/officeart/2005/8/layout/hChevron3"/>
    <dgm:cxn modelId="{A36959B8-4632-8F48-BDBC-684B9416F6B7}" srcId="{F7796E8E-1C74-8F4D-9DF6-D915EA192450}" destId="{0D483776-E16D-4F4C-B7DA-7E6C6B2CC7D0}" srcOrd="0" destOrd="0" parTransId="{487985AF-3DFB-A543-885C-12884693AFBC}" sibTransId="{D1724CD9-6706-D94B-8DE3-AAD96D6962E1}"/>
    <dgm:cxn modelId="{1C17C5C5-0BAD-3E41-A033-173C6695E1E9}" type="presOf" srcId="{417EC146-CEB3-354F-BD4B-E898A4308082}" destId="{9719B2BB-2E35-8B4A-BEDC-9592F05382AA}" srcOrd="0" destOrd="0" presId="urn:microsoft.com/office/officeart/2005/8/layout/hChevron3"/>
    <dgm:cxn modelId="{448E6DC7-21C9-6F45-B308-642F6C4BF74F}" type="presOf" srcId="{AE1703DA-C151-214C-A2B8-F8CB43FEE7B4}" destId="{AC8B7F8B-1C52-244A-A62A-9E44BBB2215A}" srcOrd="0" destOrd="0" presId="urn:microsoft.com/office/officeart/2005/8/layout/hChevron3"/>
    <dgm:cxn modelId="{D24C5ACE-7CCD-C84D-963F-9D05928758B6}" srcId="{F7796E8E-1C74-8F4D-9DF6-D915EA192450}" destId="{AE1703DA-C151-214C-A2B8-F8CB43FEE7B4}" srcOrd="3" destOrd="0" parTransId="{FC693C41-1401-9040-A388-5E1F66B29D7C}" sibTransId="{40A2EC64-D141-8943-BEED-6FE8F78B4EBC}"/>
    <dgm:cxn modelId="{4B317581-C38E-0F4D-BA14-E8DAA327B83F}" type="presParOf" srcId="{D84B6F0A-4A64-9145-8A63-918D23E84214}" destId="{F3DC04D0-9B54-DA46-80B5-C2375BE27EB1}" srcOrd="0" destOrd="0" presId="urn:microsoft.com/office/officeart/2005/8/layout/hChevron3"/>
    <dgm:cxn modelId="{48543319-CCBD-2149-948D-B9DEF05D5FE6}" type="presParOf" srcId="{D84B6F0A-4A64-9145-8A63-918D23E84214}" destId="{F59D7825-704A-0340-840B-903C56DB6AC2}" srcOrd="1" destOrd="0" presId="urn:microsoft.com/office/officeart/2005/8/layout/hChevron3"/>
    <dgm:cxn modelId="{F6810988-0620-5D41-BE8D-90EE739C3E0A}" type="presParOf" srcId="{D84B6F0A-4A64-9145-8A63-918D23E84214}" destId="{B270138F-1F91-BF4C-8E77-C6AA3F6381BA}" srcOrd="2" destOrd="0" presId="urn:microsoft.com/office/officeart/2005/8/layout/hChevron3"/>
    <dgm:cxn modelId="{13769427-10AE-4549-B0E8-7EB7C50AD8C9}" type="presParOf" srcId="{D84B6F0A-4A64-9145-8A63-918D23E84214}" destId="{D77178B1-4CD7-5544-9487-9D771D9A54EF}" srcOrd="3" destOrd="0" presId="urn:microsoft.com/office/officeart/2005/8/layout/hChevron3"/>
    <dgm:cxn modelId="{55C592E8-83FB-044A-9C97-6BC36A7FA859}" type="presParOf" srcId="{D84B6F0A-4A64-9145-8A63-918D23E84214}" destId="{9719B2BB-2E35-8B4A-BEDC-9592F05382AA}" srcOrd="4" destOrd="0" presId="urn:microsoft.com/office/officeart/2005/8/layout/hChevron3"/>
    <dgm:cxn modelId="{36D30711-2349-D94D-9876-69442717B22A}" type="presParOf" srcId="{D84B6F0A-4A64-9145-8A63-918D23E84214}" destId="{16A1134F-D1CE-754A-BED9-1E7471BC15EF}" srcOrd="5" destOrd="0" presId="urn:microsoft.com/office/officeart/2005/8/layout/hChevron3"/>
    <dgm:cxn modelId="{1EC7AD01-7FFE-084B-981A-E3B538B8B811}" type="presParOf" srcId="{D84B6F0A-4A64-9145-8A63-918D23E84214}" destId="{AC8B7F8B-1C52-244A-A62A-9E44BBB2215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C04D0-9B54-DA46-80B5-C2375BE27EB1}">
      <dsp:nvSpPr>
        <dsp:cNvPr id="0" name=""/>
        <dsp:cNvSpPr/>
      </dsp:nvSpPr>
      <dsp:spPr>
        <a:xfrm>
          <a:off x="3080" y="160625"/>
          <a:ext cx="3091011" cy="12364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Archivo de matriz</a:t>
          </a:r>
        </a:p>
      </dsp:txBody>
      <dsp:txXfrm>
        <a:off x="3080" y="160625"/>
        <a:ext cx="2781910" cy="1236404"/>
      </dsp:txXfrm>
    </dsp:sp>
    <dsp:sp modelId="{B270138F-1F91-BF4C-8E77-C6AA3F6381BA}">
      <dsp:nvSpPr>
        <dsp:cNvPr id="0" name=""/>
        <dsp:cNvSpPr/>
      </dsp:nvSpPr>
      <dsp:spPr>
        <a:xfrm>
          <a:off x="2475889" y="160625"/>
          <a:ext cx="3091011" cy="12364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Creación de copia matriz</a:t>
          </a:r>
        </a:p>
      </dsp:txBody>
      <dsp:txXfrm>
        <a:off x="3094091" y="160625"/>
        <a:ext cx="1854607" cy="1236404"/>
      </dsp:txXfrm>
    </dsp:sp>
    <dsp:sp modelId="{9719B2BB-2E35-8B4A-BEDC-9592F05382AA}">
      <dsp:nvSpPr>
        <dsp:cNvPr id="0" name=""/>
        <dsp:cNvSpPr/>
      </dsp:nvSpPr>
      <dsp:spPr>
        <a:xfrm>
          <a:off x="4948698" y="160625"/>
          <a:ext cx="3091011" cy="12364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Jacobi</a:t>
          </a:r>
        </a:p>
      </dsp:txBody>
      <dsp:txXfrm>
        <a:off x="5566900" y="160625"/>
        <a:ext cx="1854607" cy="1236404"/>
      </dsp:txXfrm>
    </dsp:sp>
    <dsp:sp modelId="{AC8B7F8B-1C52-244A-A62A-9E44BBB2215A}">
      <dsp:nvSpPr>
        <dsp:cNvPr id="0" name=""/>
        <dsp:cNvSpPr/>
      </dsp:nvSpPr>
      <dsp:spPr>
        <a:xfrm>
          <a:off x="7421507" y="160625"/>
          <a:ext cx="3091011" cy="12364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Impresión de Eigenvalores y Eigenvectores</a:t>
          </a:r>
        </a:p>
      </dsp:txBody>
      <dsp:txXfrm>
        <a:off x="8039709" y="160625"/>
        <a:ext cx="1854607" cy="12364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C04D0-9B54-DA46-80B5-C2375BE27EB1}">
      <dsp:nvSpPr>
        <dsp:cNvPr id="0" name=""/>
        <dsp:cNvSpPr/>
      </dsp:nvSpPr>
      <dsp:spPr>
        <a:xfrm>
          <a:off x="3080" y="160625"/>
          <a:ext cx="3091011" cy="12364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Crear matriz de Rotación</a:t>
          </a:r>
        </a:p>
      </dsp:txBody>
      <dsp:txXfrm>
        <a:off x="3080" y="160625"/>
        <a:ext cx="2781910" cy="1236404"/>
      </dsp:txXfrm>
    </dsp:sp>
    <dsp:sp modelId="{B270138F-1F91-BF4C-8E77-C6AA3F6381BA}">
      <dsp:nvSpPr>
        <dsp:cNvPr id="0" name=""/>
        <dsp:cNvSpPr/>
      </dsp:nvSpPr>
      <dsp:spPr>
        <a:xfrm>
          <a:off x="2475889" y="160625"/>
          <a:ext cx="3091011" cy="12364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Multiplicación de Eigenvector</a:t>
          </a:r>
        </a:p>
      </dsp:txBody>
      <dsp:txXfrm>
        <a:off x="3094091" y="160625"/>
        <a:ext cx="1854607" cy="1236404"/>
      </dsp:txXfrm>
    </dsp:sp>
    <dsp:sp modelId="{9719B2BB-2E35-8B4A-BEDC-9592F05382AA}">
      <dsp:nvSpPr>
        <dsp:cNvPr id="0" name=""/>
        <dsp:cNvSpPr/>
      </dsp:nvSpPr>
      <dsp:spPr>
        <a:xfrm>
          <a:off x="4948698" y="160625"/>
          <a:ext cx="3091011" cy="12364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Premultiplicación</a:t>
          </a:r>
          <a:r>
            <a:rPr lang="es-ES" sz="1800" kern="1200" dirty="0"/>
            <a:t> de matriz de rotaciones</a:t>
          </a:r>
        </a:p>
      </dsp:txBody>
      <dsp:txXfrm>
        <a:off x="5566900" y="160625"/>
        <a:ext cx="1854607" cy="1236404"/>
      </dsp:txXfrm>
    </dsp:sp>
    <dsp:sp modelId="{AC8B7F8B-1C52-244A-A62A-9E44BBB2215A}">
      <dsp:nvSpPr>
        <dsp:cNvPr id="0" name=""/>
        <dsp:cNvSpPr/>
      </dsp:nvSpPr>
      <dsp:spPr>
        <a:xfrm>
          <a:off x="7421507" y="160625"/>
          <a:ext cx="3091011" cy="12364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Postmultiplicación</a:t>
          </a:r>
          <a:r>
            <a:rPr lang="es-ES" sz="1800" kern="1200" dirty="0"/>
            <a:t> de matriz de rotaciones</a:t>
          </a:r>
        </a:p>
      </dsp:txBody>
      <dsp:txXfrm>
        <a:off x="8039709" y="160625"/>
        <a:ext cx="1854607" cy="1236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C785F-9B3E-384C-B34F-910122D46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B3552C-B0B3-4A42-B464-61C6B4401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797BBF-204B-584D-BD64-29A8DF73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7641-27A4-4A46-8958-C7F0F7A11A3B}" type="datetimeFigureOut">
              <a:rPr lang="es-MX" smtClean="0"/>
              <a:t>07/01/19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27BBC5-DFF3-FD46-8AFB-702C62AC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D828F9-EDEE-A148-A349-388DB56C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723F-4985-3548-A835-41696CC91E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176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F947F-5E08-624D-891C-7F6B935C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7F8B0C-B777-7A4B-98D0-1F4A0239E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50647F-963E-3843-ABA8-51BF0E4E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7641-27A4-4A46-8958-C7F0F7A11A3B}" type="datetimeFigureOut">
              <a:rPr lang="es-MX" smtClean="0"/>
              <a:t>07/01/19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060819-6E7C-5E43-B989-4CAC62B5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04A4EF-93A6-8441-B8DF-E0F8176B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723F-4985-3548-A835-41696CC91E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9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7B8C6E-3BF2-9A44-A971-4C960AE15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22F634-4604-1C4B-B653-372A381D6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1310B2-3511-B44C-B69B-2F7BE0BB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7641-27A4-4A46-8958-C7F0F7A11A3B}" type="datetimeFigureOut">
              <a:rPr lang="es-MX" smtClean="0"/>
              <a:t>07/01/19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67C625-5EDA-6343-986F-25463846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E4F069-880C-3649-BDA6-D42CF861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723F-4985-3548-A835-41696CC91E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113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B5D6D-178C-6B47-882C-2BDC2D4E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1B74D9-6819-154E-91FD-980EEC27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2B1318-3504-1C4B-9064-589C8AAF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7641-27A4-4A46-8958-C7F0F7A11A3B}" type="datetimeFigureOut">
              <a:rPr lang="es-MX" smtClean="0"/>
              <a:t>07/01/19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0EB672-3DDF-CB48-A06F-8A52CBFF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370169-2E92-C84B-8DC2-00BD2697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723F-4985-3548-A835-41696CC91E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327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D8085-8FAD-C24E-B0B6-69268C8D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27194B-BDFD-194A-86FC-C68A3F749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21DBD-4FB7-E447-A4D9-71605FF9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7641-27A4-4A46-8958-C7F0F7A11A3B}" type="datetimeFigureOut">
              <a:rPr lang="es-MX" smtClean="0"/>
              <a:t>07/01/19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5DEB3B-4807-0E4B-8E14-9161BDA8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2BE2A6-A45B-F044-BF42-5F0428BB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723F-4985-3548-A835-41696CC91E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413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DE1DD-2C92-954D-B34E-44EF2928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F81E64-9A89-C749-9555-A12A812AB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034472-038D-A042-AA00-D7A33DA5B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E9CD62-7390-324B-98BF-A883A67F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7641-27A4-4A46-8958-C7F0F7A11A3B}" type="datetimeFigureOut">
              <a:rPr lang="es-MX" smtClean="0"/>
              <a:t>07/01/19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ED11EB-722D-224B-9E37-6B7905BA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4D243A-F8C5-5749-93B2-68F68F51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723F-4985-3548-A835-41696CC91E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2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8DA3E-1025-1440-8013-EBC28FEB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6FED3D-928E-7248-88BF-E4A2EBB10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497743-959D-DB45-BBBE-E30E64059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498DF9-6C8C-4646-B7EF-49F42D225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C57061-0C4E-E542-8542-75204BF56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9DCDDA-2B7B-E643-BD4E-B6517FDF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7641-27A4-4A46-8958-C7F0F7A11A3B}" type="datetimeFigureOut">
              <a:rPr lang="es-MX" smtClean="0"/>
              <a:t>07/01/19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9D0A00-3DB6-FD4A-90A5-10E83D61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6474DA-27C4-2848-9918-D64E4040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723F-4985-3548-A835-41696CC91E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919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D925E-B516-8A4E-A30E-0D21876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596B4D-08A1-3544-9C2B-2E637BC2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7641-27A4-4A46-8958-C7F0F7A11A3B}" type="datetimeFigureOut">
              <a:rPr lang="es-MX" smtClean="0"/>
              <a:t>07/01/19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D7CFFA-9827-FC4B-B904-47E75879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F6AF6F-46DB-C949-9481-6D96E2BB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723F-4985-3548-A835-41696CC91E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354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D4D669-937A-6D42-BF6D-2E52D82D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7641-27A4-4A46-8958-C7F0F7A11A3B}" type="datetimeFigureOut">
              <a:rPr lang="es-MX" smtClean="0"/>
              <a:t>07/01/19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5FD8FD-7189-1D48-B2CA-26459D57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0221D4-2E28-EB47-8E4F-C5AF7DE1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723F-4985-3548-A835-41696CC91E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652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290B6-C2FB-DB4A-9F8F-B1C6E254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1D080F-70B0-1841-A09D-140AAFAD8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1124BF-342C-7349-939A-22556D7A8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39551F-E0DD-9B44-AC01-67C658E3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7641-27A4-4A46-8958-C7F0F7A11A3B}" type="datetimeFigureOut">
              <a:rPr lang="es-MX" smtClean="0"/>
              <a:t>07/01/19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D41F05-26D1-D847-AB14-F3E70DCB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8D1FFF-7443-CA49-BB18-26D03D25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723F-4985-3548-A835-41696CC91E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390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309EA-3106-CE46-A174-00B1C0B6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C238731-D6FA-464C-A4F1-4533050C2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6F873F-BE20-7A4C-BE39-4C9226165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963F96-929E-6042-89FD-3322E016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7641-27A4-4A46-8958-C7F0F7A11A3B}" type="datetimeFigureOut">
              <a:rPr lang="es-MX" smtClean="0"/>
              <a:t>07/01/19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B9C0CC-7285-C645-B610-681F8845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978EAD-E0FF-254A-BE1F-BFC64308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723F-4985-3548-A835-41696CC91E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449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AD470F-C17F-5F4C-A0D8-48551A00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A0BFE-1A14-AE4B-AD56-6E437D9B4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D87820-01C8-E244-8D74-8545A9FA0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7641-27A4-4A46-8958-C7F0F7A11A3B}" type="datetimeFigureOut">
              <a:rPr lang="es-MX" smtClean="0"/>
              <a:t>07/01/19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770DCC-CC08-5D46-9A87-5417BB3DC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E347D9-9B74-7643-AC2A-7B5BC807C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723F-4985-3548-A835-41696CC91E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149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35AA4-0B21-EB4D-BA33-8DABA3F0B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DIAGONALIZACIÓN DE LA MATRIZ DE KHON-SHAM CON TARJETAS GRÁFICAS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9CA592-C659-DE45-968A-044C4D1FA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s-MX" dirty="0"/>
          </a:p>
          <a:p>
            <a:pPr algn="r"/>
            <a:r>
              <a:rPr lang="es-MX" dirty="0"/>
              <a:t>Jose Antonio Ayala Barbosa</a:t>
            </a:r>
          </a:p>
          <a:p>
            <a:pPr algn="r"/>
            <a:endParaRPr lang="es-MX" dirty="0"/>
          </a:p>
          <a:p>
            <a:pPr algn="r"/>
            <a:r>
              <a:rPr lang="es-MX" dirty="0"/>
              <a:t>Tutor: Dr. José Jesús Carlos Quintanar Sierra</a:t>
            </a:r>
          </a:p>
        </p:txBody>
      </p:sp>
    </p:spTree>
    <p:extLst>
      <p:ext uri="{BB962C8B-B14F-4D97-AF65-F5344CB8AC3E}">
        <p14:creationId xmlns:p14="http://schemas.microsoft.com/office/powerpoint/2010/main" val="154202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44513-036F-DE4B-AEED-8B1D5852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/>
              <a:t>3. Algoritmo de Jacobi.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1448A0-1A79-0D41-B40C-752D42923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176"/>
            <a:ext cx="10515600" cy="4768787"/>
          </a:xfrm>
        </p:spPr>
        <p:txBody>
          <a:bodyPr/>
          <a:lstStyle/>
          <a:p>
            <a:r>
              <a:rPr lang="es-MX" dirty="0"/>
              <a:t>Obtencion de eigenvectores. (Multiplicaciones sucesivas de matriz de rotación.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E3EC72-DBF2-9D40-9FB1-7DD530CA6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68" y="2250040"/>
            <a:ext cx="9184580" cy="44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0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B4B17-8F73-554A-AC9E-874C80A8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Implementación en C.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9394FD-8F80-4243-A446-CCD7655B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Funciones auxiliares.</a:t>
            </a:r>
          </a:p>
          <a:p>
            <a:r>
              <a:rPr lang="es-MX" dirty="0"/>
              <a:t>creaMatrix.c</a:t>
            </a:r>
          </a:p>
          <a:p>
            <a:r>
              <a:rPr lang="es-MX" dirty="0"/>
              <a:t>Emula matrices cuadráticas, que siguen la forma que las de la ecuación de Khon-Sham. Genera archivos con extensión “.txt”.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DEAC57-CFAF-1A4D-A7B7-F781C3681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130" y="3754816"/>
            <a:ext cx="5199126" cy="284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7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B4B17-8F73-554A-AC9E-874C80A8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Implementación en C.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9394FD-8F80-4243-A446-CCD7655B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Funciones auxiliares.</a:t>
            </a:r>
          </a:p>
          <a:p>
            <a:r>
              <a:rPr lang="es-MX" dirty="0"/>
              <a:t>auxFuncs.h</a:t>
            </a:r>
          </a:p>
          <a:p>
            <a:r>
              <a:rPr lang="es-MX" dirty="0"/>
              <a:t>Fue necesario crear una biblioteca llamada </a:t>
            </a:r>
            <a:r>
              <a:rPr lang="es-MX" b="1" dirty="0"/>
              <a:t>auxFuncs.h </a:t>
            </a:r>
            <a:r>
              <a:rPr lang="es-MX" dirty="0"/>
              <a:t>que contuviera algunas funciones auxiliares que se utilizarían a lo largo del programa completo. </a:t>
            </a:r>
          </a:p>
          <a:p>
            <a:pPr lvl="1"/>
            <a:r>
              <a:rPr lang="es-MX" dirty="0"/>
              <a:t>Funciones para obtener el tiempo del Sistema.</a:t>
            </a:r>
          </a:p>
          <a:p>
            <a:pPr lvl="1"/>
            <a:r>
              <a:rPr lang="es-MX" dirty="0"/>
              <a:t>Funciones para reservar memoria.</a:t>
            </a:r>
          </a:p>
          <a:p>
            <a:pPr lvl="1"/>
            <a:r>
              <a:rPr lang="es-MX" dirty="0"/>
              <a:t>Funciones de ayuda, en caso que ocurra algun error en la asignación de memoria.</a:t>
            </a:r>
          </a:p>
          <a:p>
            <a:r>
              <a:rPr lang="es-MX" dirty="0"/>
              <a:t>Está biblioteca se basó en la que contiene el libro de Numerical Recipes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5038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B4B17-8F73-554A-AC9E-874C80A8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Implementación en C.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9394FD-8F80-4243-A446-CCD7655B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Funciones auxiliares.</a:t>
            </a:r>
          </a:p>
          <a:p>
            <a:r>
              <a:rPr lang="es-MX" dirty="0"/>
              <a:t>driverA.c</a:t>
            </a:r>
          </a:p>
          <a:p>
            <a:r>
              <a:rPr lang="es-MX" dirty="0"/>
              <a:t>Contiene la función main(), y llama a las librerias auxFunc.h y jacobiA.h</a:t>
            </a:r>
          </a:p>
          <a:p>
            <a:endParaRPr lang="es-MX" dirty="0"/>
          </a:p>
          <a:p>
            <a:r>
              <a:rPr lang="es-MX" dirty="0"/>
              <a:t>Flujo del programa:</a:t>
            </a:r>
          </a:p>
          <a:p>
            <a:endParaRPr lang="es-MX" dirty="0"/>
          </a:p>
          <a:p>
            <a:endParaRPr lang="es-MX" dirty="0"/>
          </a:p>
        </p:txBody>
      </p: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6C6AC9B3-C3F6-9A4A-80E1-25A848C10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844835"/>
              </p:ext>
            </p:extLst>
          </p:nvPr>
        </p:nvGraphicFramePr>
        <p:xfrm>
          <a:off x="838200" y="4513358"/>
          <a:ext cx="10515600" cy="1557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91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B4B17-8F73-554A-AC9E-874C80A8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Implementación en C.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9394FD-8F80-4243-A446-CCD7655B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Funciones Jacobi.</a:t>
            </a:r>
          </a:p>
          <a:p>
            <a:r>
              <a:rPr lang="es-MX" dirty="0"/>
              <a:t>jacobiA.c</a:t>
            </a:r>
          </a:p>
          <a:p>
            <a:r>
              <a:rPr lang="es-MX" dirty="0"/>
              <a:t>Contiene la función jacobiMultip(), la cual es el núcleo de operación del método numérico para resolver la matriz de Khon-Sham. </a:t>
            </a:r>
          </a:p>
          <a:p>
            <a:endParaRPr lang="es-MX" dirty="0"/>
          </a:p>
          <a:p>
            <a:r>
              <a:rPr lang="es-MX" dirty="0"/>
              <a:t>Flujo de la función:</a:t>
            </a:r>
          </a:p>
          <a:p>
            <a:endParaRPr lang="es-MX" dirty="0"/>
          </a:p>
          <a:p>
            <a:endParaRPr lang="es-MX" dirty="0"/>
          </a:p>
        </p:txBody>
      </p:sp>
      <p:graphicFrame>
        <p:nvGraphicFramePr>
          <p:cNvPr id="5" name="Marcador de contenido 3">
            <a:extLst>
              <a:ext uri="{FF2B5EF4-FFF2-40B4-BE49-F238E27FC236}">
                <a16:creationId xmlns:a16="http://schemas.microsoft.com/office/drawing/2014/main" id="{D3C551ED-DC24-B648-AA32-2505226B68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260196"/>
              </p:ext>
            </p:extLst>
          </p:nvPr>
        </p:nvGraphicFramePr>
        <p:xfrm>
          <a:off x="880872" y="4572000"/>
          <a:ext cx="10515600" cy="1557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8759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B4B17-8F73-554A-AC9E-874C80A8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Implementación en C.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9394FD-8F80-4243-A446-CCD7655B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Funciones Jacobi.</a:t>
            </a:r>
          </a:p>
          <a:p>
            <a:r>
              <a:rPr lang="es-MX" dirty="0"/>
              <a:t>jacobiA.c</a:t>
            </a:r>
          </a:p>
          <a:p>
            <a:r>
              <a:rPr lang="es-MX" dirty="0"/>
              <a:t>Se empezará a iterar el método buscando el elemento máximo en el triangulo superior de la matriz.</a:t>
            </a:r>
          </a:p>
          <a:p>
            <a:r>
              <a:rPr lang="es-MX" dirty="0"/>
              <a:t>Las iteraciones las realizará hasta que </a:t>
            </a:r>
          </a:p>
          <a:p>
            <a:pPr lvl="1"/>
            <a:r>
              <a:rPr lang="es-MX" dirty="0"/>
              <a:t>Se encuentre que el máximo elemento a eliminar es menor que el umbral (threshole) recomendado por Numerical Recipies de 1x10-7.</a:t>
            </a:r>
          </a:p>
          <a:p>
            <a:pPr lvl="1"/>
            <a:r>
              <a:rPr lang="es-MX" dirty="0"/>
              <a:t>O que se hayan superado las 50,000 iteraciones, </a:t>
            </a:r>
          </a:p>
          <a:p>
            <a:r>
              <a:rPr lang="es-MX" dirty="0"/>
              <a:t>En cualquiera de los casos termina el ciclo por que ha tomado el máximo elemento como |0|.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516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B4B17-8F73-554A-AC9E-874C80A8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Implementación en C.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9394FD-8F80-4243-A446-CCD7655B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Funciones Jacobi.</a:t>
            </a:r>
          </a:p>
          <a:p>
            <a:r>
              <a:rPr lang="pt" i="1" dirty="0" err="1"/>
              <a:t>jacobiMultip</a:t>
            </a:r>
            <a:r>
              <a:rPr lang="pt" i="1" dirty="0"/>
              <a:t>(</a:t>
            </a:r>
            <a:r>
              <a:rPr lang="pt" i="1" dirty="0" err="1"/>
              <a:t>mat,n,evec,eval,nrot</a:t>
            </a:r>
            <a:r>
              <a:rPr lang="pt" i="1" dirty="0"/>
              <a:t>); </a:t>
            </a:r>
            <a:endParaRPr lang="pt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566D2DC-76EF-4F4C-9BDB-38CECD002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869982"/>
              </p:ext>
            </p:extLst>
          </p:nvPr>
        </p:nvGraphicFramePr>
        <p:xfrm>
          <a:off x="1133856" y="3361214"/>
          <a:ext cx="9601200" cy="2436083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393752005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800691432"/>
                    </a:ext>
                  </a:extLst>
                </a:gridCol>
              </a:tblGrid>
              <a:tr h="348012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jacobiMultip(mat,n,evec,eval,nrot);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>
                          <a:effectLst/>
                        </a:rPr>
                        <a:t>mat -&gt; La matriz de operación.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3898180"/>
                  </a:ext>
                </a:extLst>
              </a:tr>
              <a:tr h="34801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>
                          <a:effectLst/>
                        </a:rPr>
                        <a:t>n -&gt; El orden de la matriz.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5727613"/>
                  </a:ext>
                </a:extLst>
              </a:tr>
              <a:tr h="34801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>
                          <a:effectLst/>
                        </a:rPr>
                        <a:t>evec -&gt; El eigenvector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1579150"/>
                  </a:ext>
                </a:extLst>
              </a:tr>
              <a:tr h="34801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eval -&gt; El arreglo de eigval</a:t>
                      </a:r>
                      <a:endParaRPr lang="es-MX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8751263"/>
                  </a:ext>
                </a:extLst>
              </a:tr>
              <a:tr h="104403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nrot -&gt; Variable inicializada en 0 que da el número de rotaciones que realizo el algoritmo</a:t>
                      </a:r>
                      <a:endParaRPr lang="es-MX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9711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147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B4B17-8F73-554A-AC9E-874C80A8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Implementación en C.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9394FD-8F80-4243-A446-CCD7655B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Funciones Jacobi.</a:t>
            </a:r>
          </a:p>
          <a:p>
            <a:r>
              <a:rPr lang="es-MX" i="1" dirty="0"/>
              <a:t>new_T_mat(piv_elem[0],piv_elem[1],n,mat,T,mat_temp); </a:t>
            </a:r>
          </a:p>
          <a:p>
            <a:endParaRPr lang="es-MX" dirty="0"/>
          </a:p>
          <a:p>
            <a:r>
              <a:rPr lang="es-MX" dirty="0"/>
              <a:t>Recibe como parametros la posicion en i y en j del elemento máximo, el orden de la matriz, y la matriz T donde se guardaran las transformaciones de coordenadas. Inicializa la matriz T con la identidad, calcula el seno, el coseno y la tangente y los agrega en las posiciones necesarias para ir eliminando los valores de la matriz de operación.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535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B4B17-8F73-554A-AC9E-874C80A8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Implementación en C.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9394FD-8F80-4243-A446-CCD7655B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Funciones Jacobi.</a:t>
            </a:r>
          </a:p>
          <a:p>
            <a:r>
              <a:rPr lang="es-MX" i="1" dirty="0"/>
              <a:t>mat_mult(n,eigvec,T,mat_temp); </a:t>
            </a:r>
            <a:endParaRPr lang="es-MX" dirty="0"/>
          </a:p>
          <a:p>
            <a:endParaRPr lang="es-MX" dirty="0"/>
          </a:p>
          <a:p>
            <a:r>
              <a:rPr lang="es-MX" dirty="0"/>
              <a:t>Esta función multiplica el eigenvector con la matriz T y la asigna en la matriz auxiliar. La multiplicación de matrices que se realiza es trivial ya que se utilizan 3 ciclos for para recorrer las matrices y almacenar el producto en la tercera matriz.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3049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B4B17-8F73-554A-AC9E-874C80A8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Implementación en C.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9394FD-8F80-4243-A446-CCD7655B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Funciones Jacobi.</a:t>
            </a:r>
          </a:p>
          <a:p>
            <a:r>
              <a:rPr lang="es-MX" i="1" dirty="0"/>
              <a:t>copy_mat(n,mat_temp,eigvec); </a:t>
            </a:r>
            <a:endParaRPr lang="es-MX" dirty="0"/>
          </a:p>
          <a:p>
            <a:endParaRPr lang="es-MX" dirty="0"/>
          </a:p>
          <a:p>
            <a:r>
              <a:rPr lang="es-MX" dirty="0"/>
              <a:t>Recibe como parámetro el orden de la matriz original, la matriz auxiliar y el eigenvector. Lo que se realiza aquí es el copiado elemento a elemento de lo obtenido en la función anterior al eigenvector para que se mantenga actualizado con los últimos valores.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733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21DBB-C9A6-C444-9E5F-238D56B2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51A063-CF85-D64D-B620-3D789AFEA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Objetivo.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Matriz de Khon-Sham.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Algoritmo de Jacobi.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Implementación en C, OpenACC y CUDA.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Pruebas y resultados.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Conclusiones.</a:t>
            </a:r>
          </a:p>
        </p:txBody>
      </p:sp>
    </p:spTree>
    <p:extLst>
      <p:ext uri="{BB962C8B-B14F-4D97-AF65-F5344CB8AC3E}">
        <p14:creationId xmlns:p14="http://schemas.microsoft.com/office/powerpoint/2010/main" val="2688612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B4B17-8F73-554A-AC9E-874C80A8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Implementación en C.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9394FD-8F80-4243-A446-CCD7655B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Funciones Jacobi.</a:t>
            </a:r>
          </a:p>
          <a:p>
            <a:r>
              <a:rPr lang="es-MX" i="1" dirty="0"/>
              <a:t>mat_mult_tra(n,T,mat,mat_temp); </a:t>
            </a:r>
            <a:endParaRPr lang="es-MX" dirty="0"/>
          </a:p>
          <a:p>
            <a:endParaRPr lang="es-MX" dirty="0"/>
          </a:p>
          <a:p>
            <a:r>
              <a:rPr lang="es-MX" dirty="0"/>
              <a:t>En esta sección es necesario realizar la premultiplicación y la postmultiplicación de la Matriz T por la matriz de operación, por lo que esta función realiza la operación de la traspuesta de T por mat, para evitar el calculo de la traspuesta, se modifica un poco la función de </a:t>
            </a:r>
            <a:r>
              <a:rPr lang="es-MX" i="1" dirty="0"/>
              <a:t>mat_mult() </a:t>
            </a:r>
            <a:r>
              <a:rPr lang="es-MX" dirty="0"/>
              <a:t>y se cambia el orden de recorrido de los renglones de T, para que ahora recorra por columnas y la operación se guarda en la matriz auxiliar.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257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B4B17-8F73-554A-AC9E-874C80A8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Implementación en C.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9394FD-8F80-4243-A446-CCD7655B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Funciones Jacobi.</a:t>
            </a:r>
          </a:p>
          <a:p>
            <a:r>
              <a:rPr lang="es-MX" i="1" dirty="0"/>
              <a:t>mat_mult(n,mat_temp,T,mat); </a:t>
            </a:r>
            <a:endParaRPr lang="es-MX" dirty="0"/>
          </a:p>
          <a:p>
            <a:endParaRPr lang="es-MX" dirty="0"/>
          </a:p>
          <a:p>
            <a:r>
              <a:rPr lang="es-MX" dirty="0"/>
              <a:t>Por último se realiza la posmultiplicación de la matriz auxiliar por T y se almacena el resultado en la matriz de operación.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8923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B4B17-8F73-554A-AC9E-874C80A8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Implementación en C.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9394FD-8F80-4243-A446-CCD7655B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Compilación.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B8BF77-4B8A-A34D-A373-37A274CA33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74" y="2190778"/>
            <a:ext cx="5889566" cy="437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67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2896D-7CD4-3049-A245-5D777B85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Implementación en OpenACC.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9300A9-70CA-744F-A878-4C80FF745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Introducción a OpenACC.</a:t>
            </a:r>
          </a:p>
          <a:p>
            <a:r>
              <a:rPr lang="es-MX" dirty="0"/>
              <a:t>El estandar de programación permite que con algunas directivas se le indique al compilador que cierta sección de código podría ser paralelizable, y éste se encargaría de verificar si existen dependencias de dato o si es posible realizarse. </a:t>
            </a:r>
          </a:p>
          <a:p>
            <a:endParaRPr lang="es-MX" dirty="0"/>
          </a:p>
          <a:p>
            <a:r>
              <a:rPr lang="es-MX" dirty="0"/>
              <a:t>Para poder utilizar el estándar es necesario tener el compilador PGI que tiene las bibliotecas de automatización del paralelismo. 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224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2896D-7CD4-3049-A245-5D777B85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Implementación en OpenACC.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9300A9-70CA-744F-A878-4C80FF745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Introducción a OpenACC.</a:t>
            </a:r>
          </a:p>
          <a:p>
            <a:r>
              <a:rPr lang="es-MX" dirty="0"/>
              <a:t>Consta de cuatro principales componentes:</a:t>
            </a:r>
          </a:p>
          <a:p>
            <a:endParaRPr lang="es-MX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E8A6A15-ADF3-E247-A316-D465C4F3C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39594"/>
              </p:ext>
            </p:extLst>
          </p:nvPr>
        </p:nvGraphicFramePr>
        <p:xfrm>
          <a:off x="2907384" y="3759244"/>
          <a:ext cx="6377231" cy="2185560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944619">
                  <a:extLst>
                    <a:ext uri="{9D8B030D-6E8A-4147-A177-3AD203B41FA5}">
                      <a16:colId xmlns:a16="http://schemas.microsoft.com/office/drawing/2014/main" val="2257601445"/>
                    </a:ext>
                  </a:extLst>
                </a:gridCol>
                <a:gridCol w="5432612">
                  <a:extLst>
                    <a:ext uri="{9D8B030D-6E8A-4147-A177-3AD203B41FA5}">
                      <a16:colId xmlns:a16="http://schemas.microsoft.com/office/drawing/2014/main" val="566281386"/>
                    </a:ext>
                  </a:extLst>
                </a:gridCol>
              </a:tblGrid>
              <a:tr h="424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vectors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</a:rPr>
                        <a:t>Es el elemento de granularidad más fina, su simil en SIMD es el thread.</a:t>
                      </a:r>
                      <a:endParaRPr lang="es-MX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0740434"/>
                  </a:ext>
                </a:extLst>
              </a:tr>
              <a:tr h="84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workers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Son el intermediario entre gangs y vectors, permiten el mapeo de los vectors en el hardware.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910068"/>
                  </a:ext>
                </a:extLst>
              </a:tr>
              <a:tr h="84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gangs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Es un grupo o bloque de workers. En diferentes gangs, los workers pueden tener trabajos independientes.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7972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35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2896D-7CD4-3049-A245-5D777B85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Implementación en OpenACC.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9300A9-70CA-744F-A878-4C80FF745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Introducción a OpenACC.</a:t>
            </a:r>
          </a:p>
          <a:p>
            <a:r>
              <a:rPr lang="es-MX" dirty="0"/>
              <a:t>Paralelizar Bucles.</a:t>
            </a:r>
          </a:p>
          <a:p>
            <a:r>
              <a:rPr lang="es-MX" dirty="0"/>
              <a:t>Es necesario identificar los puntos estratégicos de paralelización como pueden ser las estructuras de bucle ya que aquí es donde se puede acelerar el procesamiento.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5294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2896D-7CD4-3049-A245-5D777B85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Implementación en OpenACC.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9300A9-70CA-744F-A878-4C80FF745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Directivas.</a:t>
            </a:r>
          </a:p>
          <a:p>
            <a:r>
              <a:rPr lang="es-MX" dirty="0"/>
              <a:t>Para darle los parámetros de la configuración de vectors al compilador, debe usarse:</a:t>
            </a:r>
          </a:p>
          <a:p>
            <a:r>
              <a:rPr lang="es-MX" sz="2000" i="1" dirty="0"/>
              <a:t>#pragma acc parallel num_gangs(#), vector_length(#) </a:t>
            </a:r>
            <a:endParaRPr lang="es-MX" sz="2000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510DAF-627F-674B-B064-0087B2EE1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344" y="3535363"/>
            <a:ext cx="5383311" cy="332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5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94B17-B4C7-AE41-87F6-F8F4C2D80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 Objetivo.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C55108-A88F-9142-9403-37BCA32F5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objetivo del trabajo es el de programar el método númerico de Jacobi para resolver la matriz de Khon-Sham, y paralelizar la implementación en tarjetas gráficas utilizando las tecnologías de OpenACC y CUDA.</a:t>
            </a:r>
          </a:p>
          <a:p>
            <a:r>
              <a:rPr lang="es-MX" dirty="0"/>
              <a:t>Posteriormente se comparará el desempeño de los tres programas con algunas métricas de cómputo de alto desempeño.</a:t>
            </a:r>
          </a:p>
        </p:txBody>
      </p:sp>
    </p:spTree>
    <p:extLst>
      <p:ext uri="{BB962C8B-B14F-4D97-AF65-F5344CB8AC3E}">
        <p14:creationId xmlns:p14="http://schemas.microsoft.com/office/powerpoint/2010/main" val="11956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20205-669B-6649-ABDB-029DC09A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2. Matriz de Khon-Sham.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96EAF1-2C30-794E-AA1F-E82AA217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717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E562E-E09A-9547-A95C-3BA19BF0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3. Algoritmo de Jacobi.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2E152D-9771-3846-9968-39AA1B8F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dirty="0"/>
              <a:t>Un método numerico utilizado para resolver la matriz de Khon-Sham, es el método de Jacobi.</a:t>
            </a:r>
          </a:p>
          <a:p>
            <a:r>
              <a:rPr lang="es-MX" dirty="0"/>
              <a:t>Matriz Khon-Sham tiene forma cuadrática (matriz simétrica o Hermitiana):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61AE03-958C-CF46-A9D3-0CF877C43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72" y="3896490"/>
            <a:ext cx="2971800" cy="990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3060F6F-93F1-3B42-A06E-A576234AC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122" y="3653465"/>
            <a:ext cx="7309228" cy="12336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23B6206-4509-B244-895D-2160F4216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968" y="4887090"/>
            <a:ext cx="4191929" cy="15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5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6662E-FCE5-C44C-BF01-9CB9115A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 Algoritmo de Jacobi.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87D94-3921-F844-8F21-A6CF7D742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Objetivo. Encontrar:</a:t>
            </a:r>
          </a:p>
          <a:p>
            <a:r>
              <a:rPr lang="es-MX" dirty="0"/>
              <a:t>Los </a:t>
            </a:r>
            <a:r>
              <a:rPr lang="es-MX" b="1" dirty="0"/>
              <a:t>eigenvalores</a:t>
            </a:r>
            <a:r>
              <a:rPr lang="es-MX" dirty="0"/>
              <a:t> valores caracteristicos de la matriz, parametros escalares alojados en la diagonal principal.</a:t>
            </a:r>
          </a:p>
          <a:p>
            <a:r>
              <a:rPr lang="es-MX" dirty="0"/>
              <a:t>y/o los </a:t>
            </a:r>
            <a:r>
              <a:rPr lang="es-MX" b="1" dirty="0"/>
              <a:t>eigenvectores</a:t>
            </a:r>
            <a:r>
              <a:rPr lang="es-MX" dirty="0"/>
              <a:t>, vectores columna a los que les corresponde un eigenvalor.</a:t>
            </a:r>
          </a:p>
          <a:p>
            <a:endParaRPr lang="es-MX" dirty="0"/>
          </a:p>
          <a:p>
            <a:r>
              <a:rPr lang="es-MX" dirty="0"/>
              <a:t>o de la forma: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20184B-CFA9-F44A-A22B-45286C4E0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071" y="3782020"/>
            <a:ext cx="4077858" cy="10944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4899F11-857A-E94C-8015-E0E658855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878" y="5138928"/>
            <a:ext cx="5590820" cy="103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4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F5637-BB55-A242-9AC4-B999803F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 Algoritmo de Jacobi.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9E876B-C632-784F-BE11-CBCBFC6B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Diagonalización. </a:t>
            </a:r>
          </a:p>
          <a:p>
            <a:r>
              <a:rPr lang="es-MX" dirty="0"/>
              <a:t>El método de Jacobi, para diagonalizar una matriz rota sus coordenadas, con lo que los elementos fuera de la diagonal principal empiezan a eliminarse (volverse 0).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C82F44-1889-8C4E-965A-7E85F1E7E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337" y="4609228"/>
            <a:ext cx="3772903" cy="8565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A7C346-3EAC-0E40-A820-91A7FA74E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3555873"/>
            <a:ext cx="3641598" cy="330212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61C633-3D5D-1E43-8C27-34DFD2B2B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337" y="5465779"/>
            <a:ext cx="5933583" cy="90798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884121F-796F-2742-A9BD-F380659B8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337" y="3608951"/>
            <a:ext cx="3156107" cy="90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9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CE71C-D945-F945-AF1D-ED13B90D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 Algoritmo de Jacobi.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69280B-A353-924E-80A1-939556AF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Obtención de Eigenvalores: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C231FE-9BA3-4445-A0E3-9B130CB1C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346" y="2387819"/>
            <a:ext cx="5088151" cy="10080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D09597E-29C7-F54B-828F-F2F10F711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013" y="3321103"/>
            <a:ext cx="10089830" cy="100898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00111CB-C59F-C144-9CD0-C2AE643BB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828" y="4327761"/>
            <a:ext cx="2377186" cy="93888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FCE455B-FD73-FA4A-BE34-AC553F887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056" y="5131232"/>
            <a:ext cx="9575744" cy="118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39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B812F-CCF9-9048-BEC0-F36715BD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 Algoritmo de Jacobi.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A51D7912-6003-B04B-B8A7-D8F920600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12164"/>
            <a:ext cx="3771900" cy="2277374"/>
          </a:xfr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823F617-5B84-F645-B880-1C829C347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368" y="1513676"/>
            <a:ext cx="6959600" cy="47498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8700DA9-548F-EB46-9220-BE964C25F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589537"/>
            <a:ext cx="3771900" cy="18415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FF1D1C7-B386-7E46-AFCD-6DB1C2B55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385153"/>
            <a:ext cx="4965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20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1260</Words>
  <Application>Microsoft Macintosh PowerPoint</Application>
  <PresentationFormat>Panorámica</PresentationFormat>
  <Paragraphs>156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de Office</vt:lpstr>
      <vt:lpstr>DIAGONALIZACIÓN DE LA MATRIZ DE KHON-SHAM CON TARJETAS GRÁFICAS</vt:lpstr>
      <vt:lpstr>Índice</vt:lpstr>
      <vt:lpstr>1. Objetivo.</vt:lpstr>
      <vt:lpstr>2. Matriz de Khon-Sham.</vt:lpstr>
      <vt:lpstr>3. Algoritmo de Jacobi.</vt:lpstr>
      <vt:lpstr>3. Algoritmo de Jacobi.</vt:lpstr>
      <vt:lpstr>3. Algoritmo de Jacobi.</vt:lpstr>
      <vt:lpstr>3. Algoritmo de Jacobi.</vt:lpstr>
      <vt:lpstr>3. Algoritmo de Jacobi.</vt:lpstr>
      <vt:lpstr>3. Algoritmo de Jacobi.</vt:lpstr>
      <vt:lpstr>4. Implementación en C.</vt:lpstr>
      <vt:lpstr>4. Implementación en C.</vt:lpstr>
      <vt:lpstr>4. Implementación en C.</vt:lpstr>
      <vt:lpstr>4. Implementación en C.</vt:lpstr>
      <vt:lpstr>4. Implementación en C.</vt:lpstr>
      <vt:lpstr>4. Implementación en C.</vt:lpstr>
      <vt:lpstr>4. Implementación en C.</vt:lpstr>
      <vt:lpstr>4. Implementación en C.</vt:lpstr>
      <vt:lpstr>4. Implementación en C.</vt:lpstr>
      <vt:lpstr>4. Implementación en C.</vt:lpstr>
      <vt:lpstr>4. Implementación en C.</vt:lpstr>
      <vt:lpstr>4. Implementación en C.</vt:lpstr>
      <vt:lpstr>4. Implementación en OpenACC.</vt:lpstr>
      <vt:lpstr>4. Implementación en OpenACC.</vt:lpstr>
      <vt:lpstr>4. Implementación en OpenACC.</vt:lpstr>
      <vt:lpstr>4. Implementación en OpenACC.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DIAGONALIZACIÓN DE LA MATRIZ DE KHON-SHAM CON TARJETAS GRÁFICAS</dc:title>
  <dc:creator>JOSE ANTONIO AYALA BARBOSA</dc:creator>
  <cp:lastModifiedBy>JOSE ANTONIO AYALA BARBOSA</cp:lastModifiedBy>
  <cp:revision>61</cp:revision>
  <dcterms:created xsi:type="dcterms:W3CDTF">2019-01-08T01:24:53Z</dcterms:created>
  <dcterms:modified xsi:type="dcterms:W3CDTF">2019-01-08T15:03:30Z</dcterms:modified>
</cp:coreProperties>
</file>