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7"/>
  </p:notesMasterIdLst>
  <p:sldIdLst>
    <p:sldId id="256" r:id="rId2"/>
    <p:sldId id="257" r:id="rId3"/>
    <p:sldId id="259" r:id="rId4"/>
    <p:sldId id="258" r:id="rId5"/>
    <p:sldId id="260" r:id="rId6"/>
    <p:sldId id="261" r:id="rId7"/>
    <p:sldId id="262" r:id="rId8"/>
    <p:sldId id="263" r:id="rId9"/>
    <p:sldId id="285" r:id="rId10"/>
    <p:sldId id="286" r:id="rId11"/>
    <p:sldId id="287" r:id="rId12"/>
    <p:sldId id="267" r:id="rId13"/>
    <p:sldId id="268" r:id="rId14"/>
    <p:sldId id="270" r:id="rId15"/>
    <p:sldId id="271" r:id="rId16"/>
    <p:sldId id="273" r:id="rId17"/>
    <p:sldId id="284" r:id="rId18"/>
    <p:sldId id="278" r:id="rId19"/>
    <p:sldId id="280" r:id="rId20"/>
    <p:sldId id="283" r:id="rId21"/>
    <p:sldId id="288" r:id="rId22"/>
    <p:sldId id="289" r:id="rId23"/>
    <p:sldId id="291" r:id="rId24"/>
    <p:sldId id="292" r:id="rId25"/>
    <p:sldId id="290" r:id="rId26"/>
    <p:sldId id="294" r:id="rId27"/>
    <p:sldId id="295" r:id="rId28"/>
    <p:sldId id="299" r:id="rId29"/>
    <p:sldId id="298" r:id="rId30"/>
    <p:sldId id="297" r:id="rId31"/>
    <p:sldId id="301" r:id="rId32"/>
    <p:sldId id="302" r:id="rId33"/>
    <p:sldId id="265" r:id="rId34"/>
    <p:sldId id="300" r:id="rId35"/>
    <p:sldId id="293"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2"/>
    <p:restoredTop sz="94766"/>
  </p:normalViewPr>
  <p:slideViewPr>
    <p:cSldViewPr snapToGrid="0" snapToObjects="1">
      <p:cViewPr varScale="1">
        <p:scale>
          <a:sx n="46" d="100"/>
          <a:sy n="46" d="100"/>
        </p:scale>
        <p:origin x="184" y="10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Volumes/SDHD/Dropbox/UNAM/Especialidad%20CAR/Tesina/Escrito/Tesina%20tiemposversion%20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olumes/SDHD/Dropbox/UNAM/Especialidad%20CAR/Tesina/Escrito/Tesina%20tiemposversion%202.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E0CC-0B49-8914-E2BF0528D674}"/>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93691.074095999997</c:v>
                </c:pt>
              </c:numCache>
            </c:numRef>
          </c:yVal>
          <c:smooth val="1"/>
          <c:extLst>
            <c:ext xmlns:c16="http://schemas.microsoft.com/office/drawing/2014/chart" uri="{C3380CC4-5D6E-409C-BE32-E72D297353CC}">
              <c16:uniqueId val="{00000003-E0CC-0B49-8914-E2BF0528D674}"/>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0CC-0B49-8914-E2BF0528D674}"/>
            </c:ext>
          </c:extLst>
        </c:ser>
        <c:dLbls>
          <c:showLegendKey val="0"/>
          <c:showVal val="0"/>
          <c:showCatName val="0"/>
          <c:showSerName val="0"/>
          <c:showPercent val="0"/>
          <c:showBubbleSize val="0"/>
        </c:dLbls>
        <c:axId val="984214592"/>
        <c:axId val="984216320"/>
      </c:scatterChart>
      <c:valAx>
        <c:axId val="9842145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6320"/>
        <c:crosses val="autoZero"/>
        <c:crossBetween val="midCat"/>
      </c:valAx>
      <c:valAx>
        <c:axId val="98421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A964-B042-B338-1709E40F4C5B}"/>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0.12730897159321003</c:v>
                </c:pt>
              </c:numCache>
            </c:numRef>
          </c:yVal>
          <c:smooth val="1"/>
          <c:extLst>
            <c:ext xmlns:c16="http://schemas.microsoft.com/office/drawing/2014/chart" uri="{C3380CC4-5D6E-409C-BE32-E72D297353CC}">
              <c16:uniqueId val="{00000003-A964-B042-B338-1709E40F4C5B}"/>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2.9223830550042872E-2</c:v>
                </c:pt>
              </c:numCache>
            </c:numRef>
          </c:yVal>
          <c:smooth val="1"/>
          <c:extLst>
            <c:ext xmlns:c16="http://schemas.microsoft.com/office/drawing/2014/chart" uri="{C3380CC4-5D6E-409C-BE32-E72D297353CC}">
              <c16:uniqueId val="{00000005-A964-B042-B338-1709E40F4C5B}"/>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EFF9-854B-BE2A-66C92836BDEF}"/>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97412.531787</c:v>
                </c:pt>
              </c:numCache>
            </c:numRef>
          </c:yVal>
          <c:smooth val="1"/>
          <c:extLst>
            <c:ext xmlns:c16="http://schemas.microsoft.com/office/drawing/2014/chart" uri="{C3380CC4-5D6E-409C-BE32-E72D297353CC}">
              <c16:uniqueId val="{00000003-EFF9-854B-BE2A-66C92836BDEF}"/>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FF9-854B-BE2A-66C92836BDEF}"/>
            </c:ext>
          </c:extLst>
        </c:ser>
        <c:dLbls>
          <c:showLegendKey val="0"/>
          <c:showVal val="0"/>
          <c:showCatName val="0"/>
          <c:showSerName val="0"/>
          <c:showPercent val="0"/>
          <c:showBubbleSize val="0"/>
        </c:dLbls>
        <c:axId val="984214592"/>
        <c:axId val="984216320"/>
      </c:scatterChart>
      <c:valAx>
        <c:axId val="984214592"/>
        <c:scaling>
          <c:logBase val="10"/>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6320"/>
        <c:crosses val="autoZero"/>
        <c:crossBetween val="midCat"/>
      </c:valAx>
      <c:valAx>
        <c:axId val="9842163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COST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5BC-D143-BF66-E36EA2C59A43}"/>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A5BC-D143-BF66-E36EA2C59A43}"/>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2998114.3710719999</c:v>
                </c:pt>
              </c:numCache>
            </c:numRef>
          </c:yVal>
          <c:smooth val="1"/>
          <c:extLst>
            <c:ext xmlns:c16="http://schemas.microsoft.com/office/drawing/2014/chart" uri="{C3380CC4-5D6E-409C-BE32-E72D297353CC}">
              <c16:uniqueId val="{00000002-A5BC-D143-BF66-E36EA2C59A43}"/>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A5BC-D143-BF66-E36EA2C59A43}"/>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COST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7B-C641-B75B-129B6CFF8EB0}"/>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157B-C641-B75B-129B6CFF8EB0}"/>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3117201.017184</c:v>
                </c:pt>
              </c:numCache>
            </c:numRef>
          </c:yVal>
          <c:smooth val="1"/>
          <c:extLst>
            <c:ext xmlns:c16="http://schemas.microsoft.com/office/drawing/2014/chart" uri="{C3380CC4-5D6E-409C-BE32-E72D297353CC}">
              <c16:uniqueId val="{00000002-157B-C641-B75B-129B6CFF8EB0}"/>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157B-C641-B75B-129B6CFF8EB0}"/>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SPeed up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1DC4-FA45-A536-CDFBC8589CEC}"/>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4.0738870909827209</c:v>
                </c:pt>
              </c:numCache>
            </c:numRef>
          </c:yVal>
          <c:smooth val="1"/>
          <c:extLst>
            <c:ext xmlns:c16="http://schemas.microsoft.com/office/drawing/2014/chart" uri="{C3380CC4-5D6E-409C-BE32-E72D297353CC}">
              <c16:uniqueId val="{00000003-1DC4-FA45-A536-CDFBC8589CEC}"/>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29.925202483243901</c:v>
                </c:pt>
              </c:numCache>
            </c:numRef>
          </c:yVal>
          <c:smooth val="1"/>
          <c:extLst>
            <c:ext xmlns:c16="http://schemas.microsoft.com/office/drawing/2014/chart" uri="{C3380CC4-5D6E-409C-BE32-E72D297353CC}">
              <c16:uniqueId val="{00000005-1DC4-FA45-A536-CDFBC8589CEC}"/>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SPeed up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1EB0-E54E-95D2-BDB9C770641B}"/>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4.0738870909827209</c:v>
                </c:pt>
              </c:numCache>
            </c:numRef>
          </c:yVal>
          <c:smooth val="1"/>
          <c:extLst>
            <c:ext xmlns:c16="http://schemas.microsoft.com/office/drawing/2014/chart" uri="{C3380CC4-5D6E-409C-BE32-E72D297353CC}">
              <c16:uniqueId val="{00000003-1EB0-E54E-95D2-BDB9C770641B}"/>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29.925202483243901</c:v>
                </c:pt>
              </c:numCache>
            </c:numRef>
          </c:yVal>
          <c:smooth val="1"/>
          <c:extLst>
            <c:ext xmlns:c16="http://schemas.microsoft.com/office/drawing/2014/chart" uri="{C3380CC4-5D6E-409C-BE32-E72D297353CC}">
              <c16:uniqueId val="{00000005-1EB0-E54E-95D2-BDB9C770641B}"/>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ES_tradnl" dirty="0"/>
              <a:t>SPEED</a:t>
            </a:r>
            <a:r>
              <a:rPr lang="es-ES_tradnl" baseline="0" dirty="0"/>
              <a:t> UP </a:t>
            </a:r>
            <a:r>
              <a:rPr lang="es-ES_tradnl" dirty="0"/>
              <a:t>%</a:t>
            </a:r>
          </a:p>
        </c:rich>
      </c:tx>
      <c:overlay val="0"/>
      <c:spPr>
        <a:noFill/>
        <a:ln>
          <a:noFill/>
        </a:ln>
        <a:effectLst/>
      </c:sp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B949-A34D-9A6B-6E50E0889E7C}"/>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3.0738870909827209</c:v>
                </c:pt>
              </c:numCache>
            </c:numRef>
          </c:yVal>
          <c:smooth val="1"/>
          <c:extLst>
            <c:ext xmlns:c16="http://schemas.microsoft.com/office/drawing/2014/chart" uri="{C3380CC4-5D6E-409C-BE32-E72D297353CC}">
              <c16:uniqueId val="{00000003-B949-A34D-9A6B-6E50E0889E7C}"/>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28.925202483243901</c:v>
                </c:pt>
              </c:numCache>
            </c:numRef>
          </c:yVal>
          <c:smooth val="1"/>
          <c:extLst>
            <c:ext xmlns:c16="http://schemas.microsoft.com/office/drawing/2014/chart" uri="{C3380CC4-5D6E-409C-BE32-E72D297353CC}">
              <c16:uniqueId val="{00000005-B949-A34D-9A6B-6E50E0889E7C}"/>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s-ES_tradnl"/>
                  <a:t>orden de la matriz</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ES_tradnl" dirty="0"/>
                  <a:t>PORCENTAJE</a:t>
                </a:r>
              </a:p>
            </c:rich>
          </c:tx>
          <c:overlay val="0"/>
          <c:spPr>
            <a:noFill/>
            <a:ln>
              <a:noFill/>
            </a:ln>
            <a:effectLst/>
          </c:sp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s-MX"/>
          </a:p>
        </c:txPr>
        <c:crossAx val="1485494800"/>
        <c:crosses val="autoZero"/>
        <c:crossBetween val="midCat"/>
      </c:valAx>
    </c:plotArea>
    <c:legend>
      <c:legendPos val="t"/>
      <c:overlay val="0"/>
      <c:spPr>
        <a:noFill/>
        <a:ln>
          <a:noFill/>
        </a:ln>
        <a:effectLst/>
      </c:spPr>
      <c:txPr>
        <a:bodyPr rot="0" vert="horz"/>
        <a:lstStyle/>
        <a:p>
          <a:pPr>
            <a:defRPr/>
          </a:pPr>
          <a:endParaRPr lang="es-MX"/>
        </a:p>
      </c:txPr>
    </c:legend>
    <c:plotVisOnly val="1"/>
    <c:dispBlanksAs val="gap"/>
    <c:showDLblsOverMax val="0"/>
    <c:extLst/>
  </c:chart>
  <c:spPr>
    <a:solidFill>
      <a:schemeClr val="tx1"/>
    </a:solidFill>
  </c:spPr>
  <c:txPr>
    <a:bodyPr/>
    <a:lstStyle/>
    <a:p>
      <a:pPr>
        <a:defRPr>
          <a:solidFill>
            <a:schemeClr val="bg1"/>
          </a:solidFill>
        </a:defRPr>
      </a:pPr>
      <a:endParaRPr lang="es-MX"/>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ES_tradnl" dirty="0"/>
              <a:t>SPEED UP %</a:t>
            </a:r>
          </a:p>
        </c:rich>
      </c:tx>
      <c:overlay val="0"/>
      <c:spPr>
        <a:noFill/>
        <a:ln>
          <a:noFill/>
        </a:ln>
        <a:effectLst/>
      </c:sp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D489-E246-BBC2-50A4B9FA6DD2}"/>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3.0738870909827209</c:v>
                </c:pt>
              </c:numCache>
            </c:numRef>
          </c:yVal>
          <c:smooth val="1"/>
          <c:extLst>
            <c:ext xmlns:c16="http://schemas.microsoft.com/office/drawing/2014/chart" uri="{C3380CC4-5D6E-409C-BE32-E72D297353CC}">
              <c16:uniqueId val="{00000003-D489-E246-BBC2-50A4B9FA6DD2}"/>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28.925202483243901</c:v>
                </c:pt>
              </c:numCache>
            </c:numRef>
          </c:yVal>
          <c:smooth val="1"/>
          <c:extLst>
            <c:ext xmlns:c16="http://schemas.microsoft.com/office/drawing/2014/chart" uri="{C3380CC4-5D6E-409C-BE32-E72D297353CC}">
              <c16:uniqueId val="{00000005-D489-E246-BBC2-50A4B9FA6DD2}"/>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s-ES_tradnl"/>
                  <a:t>orden de la matriz</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ES_tradnl" dirty="0"/>
                  <a:t>PORCENTAJE</a:t>
                </a:r>
              </a:p>
            </c:rich>
          </c:tx>
          <c:overlay val="0"/>
          <c:spPr>
            <a:noFill/>
            <a:ln>
              <a:noFill/>
            </a:ln>
            <a:effectLst/>
          </c:sp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s-MX"/>
          </a:p>
        </c:txPr>
        <c:crossAx val="1485494800"/>
        <c:crosses val="autoZero"/>
        <c:crossBetween val="midCat"/>
      </c:valAx>
    </c:plotArea>
    <c:legend>
      <c:legendPos val="t"/>
      <c:overlay val="0"/>
      <c:spPr>
        <a:noFill/>
        <a:ln>
          <a:noFill/>
        </a:ln>
        <a:effectLst/>
      </c:spPr>
      <c:txPr>
        <a:bodyPr rot="0" vert="horz"/>
        <a:lstStyle/>
        <a:p>
          <a:pPr>
            <a:defRPr/>
          </a:pPr>
          <a:endParaRPr lang="es-MX"/>
        </a:p>
      </c:txPr>
    </c:legend>
    <c:plotVisOnly val="1"/>
    <c:dispBlanksAs val="gap"/>
    <c:showDLblsOverMax val="0"/>
    <c:extLst/>
  </c:chart>
  <c:spPr>
    <a:solidFill>
      <a:schemeClr val="tx1"/>
    </a:solidFill>
  </c:spPr>
  <c:txPr>
    <a:bodyPr/>
    <a:lstStyle/>
    <a:p>
      <a:pPr>
        <a:defRPr>
          <a:solidFill>
            <a:schemeClr val="bg1"/>
          </a:solidFill>
        </a:defRPr>
      </a:pPr>
      <a:endParaRPr lang="es-MX"/>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B383-5142-B426-61E54EFDC99D}"/>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0.12730897159321003</c:v>
                </c:pt>
              </c:numCache>
            </c:numRef>
          </c:yVal>
          <c:smooth val="1"/>
          <c:extLst>
            <c:ext xmlns:c16="http://schemas.microsoft.com/office/drawing/2014/chart" uri="{C3380CC4-5D6E-409C-BE32-E72D297353CC}">
              <c16:uniqueId val="{00000003-B383-5142-B426-61E54EFDC99D}"/>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2.9223830550042872E-2</c:v>
                </c:pt>
              </c:numCache>
            </c:numRef>
          </c:yVal>
          <c:smooth val="1"/>
          <c:extLst>
            <c:ext xmlns:c16="http://schemas.microsoft.com/office/drawing/2014/chart" uri="{C3380CC4-5D6E-409C-BE32-E72D297353CC}">
              <c16:uniqueId val="{00000005-B383-5142-B426-61E54EFDC99D}"/>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6E8E-1C74-8F4D-9DF6-D915EA192450}" type="doc">
      <dgm:prSet loTypeId="urn:microsoft.com/office/officeart/2005/8/layout/process1" loCatId="" qsTypeId="urn:microsoft.com/office/officeart/2005/8/quickstyle/simple3" qsCatId="simple" csTypeId="urn:microsoft.com/office/officeart/2005/8/colors/accent1_3" csCatId="accent1" phldr="1"/>
      <dgm:spPr/>
      <dgm:t>
        <a:bodyPr/>
        <a:lstStyle/>
        <a:p>
          <a:endParaRPr lang="es-ES"/>
        </a:p>
      </dgm:t>
    </dgm:pt>
    <dgm:pt modelId="{0D483776-E16D-4F4C-B7DA-7E6C6B2CC7D0}">
      <dgm:prSet phldrT="[Texto]"/>
      <dgm:spPr/>
      <dgm:t>
        <a:bodyPr/>
        <a:lstStyle/>
        <a:p>
          <a:r>
            <a:rPr lang="es-ES" dirty="0"/>
            <a:t>Lee matriz</a:t>
          </a:r>
        </a:p>
      </dgm:t>
    </dgm:pt>
    <dgm:pt modelId="{487985AF-3DFB-A543-885C-12884693AFBC}" type="parTrans" cxnId="{A36959B8-4632-8F48-BDBC-684B9416F6B7}">
      <dgm:prSet/>
      <dgm:spPr/>
      <dgm:t>
        <a:bodyPr/>
        <a:lstStyle/>
        <a:p>
          <a:endParaRPr lang="es-ES"/>
        </a:p>
      </dgm:t>
    </dgm:pt>
    <dgm:pt modelId="{D1724CD9-6706-D94B-8DE3-AAD96D6962E1}" type="sibTrans" cxnId="{A36959B8-4632-8F48-BDBC-684B9416F6B7}">
      <dgm:prSet/>
      <dgm:spPr/>
      <dgm:t>
        <a:bodyPr/>
        <a:lstStyle/>
        <a:p>
          <a:endParaRPr lang="es-ES"/>
        </a:p>
      </dgm:t>
    </dgm:pt>
    <dgm:pt modelId="{B367B93E-7631-E143-8105-AA82B80097BC}">
      <dgm:prSet phldrT="[Texto]"/>
      <dgm:spPr/>
      <dgm:t>
        <a:bodyPr/>
        <a:lstStyle/>
        <a:p>
          <a:r>
            <a:rPr lang="es-ES" dirty="0"/>
            <a:t>Creación de copia matriz</a:t>
          </a:r>
        </a:p>
      </dgm:t>
    </dgm:pt>
    <dgm:pt modelId="{A0315996-5DA1-2B4E-BED7-87533D510DC6}" type="parTrans" cxnId="{4F603733-D9DD-B240-929E-68FAEE2C956D}">
      <dgm:prSet/>
      <dgm:spPr/>
      <dgm:t>
        <a:bodyPr/>
        <a:lstStyle/>
        <a:p>
          <a:endParaRPr lang="es-ES"/>
        </a:p>
      </dgm:t>
    </dgm:pt>
    <dgm:pt modelId="{7B7E136D-D56A-084E-99D5-9803CCEBEF38}" type="sibTrans" cxnId="{4F603733-D9DD-B240-929E-68FAEE2C956D}">
      <dgm:prSet/>
      <dgm:spPr/>
      <dgm:t>
        <a:bodyPr/>
        <a:lstStyle/>
        <a:p>
          <a:endParaRPr lang="es-ES"/>
        </a:p>
      </dgm:t>
    </dgm:pt>
    <dgm:pt modelId="{417EC146-CEB3-354F-BD4B-E898A4308082}">
      <dgm:prSet phldrT="[Texto]"/>
      <dgm:spPr/>
      <dgm:t>
        <a:bodyPr/>
        <a:lstStyle/>
        <a:p>
          <a:r>
            <a:rPr lang="es-ES" dirty="0"/>
            <a:t>Jacobi</a:t>
          </a:r>
        </a:p>
      </dgm:t>
    </dgm:pt>
    <dgm:pt modelId="{A839DE6C-DFAE-F641-9C25-57808E0DE58F}" type="parTrans" cxnId="{23DFA609-3DE4-4B43-A9C6-7CF101DEA904}">
      <dgm:prSet/>
      <dgm:spPr/>
      <dgm:t>
        <a:bodyPr/>
        <a:lstStyle/>
        <a:p>
          <a:endParaRPr lang="es-ES"/>
        </a:p>
      </dgm:t>
    </dgm:pt>
    <dgm:pt modelId="{B09A380A-1240-7F4D-80C0-AD39D4ACC718}" type="sibTrans" cxnId="{23DFA609-3DE4-4B43-A9C6-7CF101DEA904}">
      <dgm:prSet/>
      <dgm:spPr/>
      <dgm:t>
        <a:bodyPr/>
        <a:lstStyle/>
        <a:p>
          <a:endParaRPr lang="es-ES"/>
        </a:p>
      </dgm:t>
    </dgm:pt>
    <dgm:pt modelId="{AE1703DA-C151-214C-A2B8-F8CB43FEE7B4}">
      <dgm:prSet phldrT="[Texto]"/>
      <dgm:spPr/>
      <dgm:t>
        <a:bodyPr/>
        <a:lstStyle/>
        <a:p>
          <a:r>
            <a:rPr lang="es-ES" dirty="0"/>
            <a:t>Impresión de Eigenvalores y Eigenvectores</a:t>
          </a:r>
        </a:p>
      </dgm:t>
    </dgm:pt>
    <dgm:pt modelId="{FC693C41-1401-9040-A388-5E1F66B29D7C}" type="parTrans" cxnId="{D24C5ACE-7CCD-C84D-963F-9D05928758B6}">
      <dgm:prSet/>
      <dgm:spPr/>
      <dgm:t>
        <a:bodyPr/>
        <a:lstStyle/>
        <a:p>
          <a:endParaRPr lang="es-ES"/>
        </a:p>
      </dgm:t>
    </dgm:pt>
    <dgm:pt modelId="{40A2EC64-D141-8943-BEED-6FE8F78B4EBC}" type="sibTrans" cxnId="{D24C5ACE-7CCD-C84D-963F-9D05928758B6}">
      <dgm:prSet/>
      <dgm:spPr/>
      <dgm:t>
        <a:bodyPr/>
        <a:lstStyle/>
        <a:p>
          <a:endParaRPr lang="es-ES"/>
        </a:p>
      </dgm:t>
    </dgm:pt>
    <dgm:pt modelId="{0E3DAF03-76F7-AD46-84F0-B4FEDD92A3FD}" type="pres">
      <dgm:prSet presAssocID="{F7796E8E-1C74-8F4D-9DF6-D915EA192450}" presName="Name0" presStyleCnt="0">
        <dgm:presLayoutVars>
          <dgm:dir/>
          <dgm:resizeHandles val="exact"/>
        </dgm:presLayoutVars>
      </dgm:prSet>
      <dgm:spPr/>
    </dgm:pt>
    <dgm:pt modelId="{6304B02C-EB35-9E4A-9345-421F6E20345B}" type="pres">
      <dgm:prSet presAssocID="{0D483776-E16D-4F4C-B7DA-7E6C6B2CC7D0}" presName="node" presStyleLbl="node1" presStyleIdx="0" presStyleCnt="4">
        <dgm:presLayoutVars>
          <dgm:bulletEnabled val="1"/>
        </dgm:presLayoutVars>
      </dgm:prSet>
      <dgm:spPr/>
    </dgm:pt>
    <dgm:pt modelId="{66941958-64E6-E740-8924-D9E09ED1D9CF}" type="pres">
      <dgm:prSet presAssocID="{D1724CD9-6706-D94B-8DE3-AAD96D6962E1}" presName="sibTrans" presStyleLbl="sibTrans2D1" presStyleIdx="0" presStyleCnt="3"/>
      <dgm:spPr/>
    </dgm:pt>
    <dgm:pt modelId="{8A8F196C-F4A3-7346-BD0C-006442BA4C48}" type="pres">
      <dgm:prSet presAssocID="{D1724CD9-6706-D94B-8DE3-AAD96D6962E1}" presName="connectorText" presStyleLbl="sibTrans2D1" presStyleIdx="0" presStyleCnt="3"/>
      <dgm:spPr/>
    </dgm:pt>
    <dgm:pt modelId="{9C382516-D7A4-7541-8820-C588BF32A2EC}" type="pres">
      <dgm:prSet presAssocID="{B367B93E-7631-E143-8105-AA82B80097BC}" presName="node" presStyleLbl="node1" presStyleIdx="1" presStyleCnt="4">
        <dgm:presLayoutVars>
          <dgm:bulletEnabled val="1"/>
        </dgm:presLayoutVars>
      </dgm:prSet>
      <dgm:spPr/>
    </dgm:pt>
    <dgm:pt modelId="{08DD8B91-BBDD-864D-9AC4-9651BE3572D9}" type="pres">
      <dgm:prSet presAssocID="{7B7E136D-D56A-084E-99D5-9803CCEBEF38}" presName="sibTrans" presStyleLbl="sibTrans2D1" presStyleIdx="1" presStyleCnt="3"/>
      <dgm:spPr/>
    </dgm:pt>
    <dgm:pt modelId="{FAD145F7-C72C-3A4D-8EDD-831A06314DF9}" type="pres">
      <dgm:prSet presAssocID="{7B7E136D-D56A-084E-99D5-9803CCEBEF38}" presName="connectorText" presStyleLbl="sibTrans2D1" presStyleIdx="1" presStyleCnt="3"/>
      <dgm:spPr/>
    </dgm:pt>
    <dgm:pt modelId="{B94C10E5-14B2-C444-8AC9-D7244F22DA88}" type="pres">
      <dgm:prSet presAssocID="{417EC146-CEB3-354F-BD4B-E898A4308082}" presName="node" presStyleLbl="node1" presStyleIdx="2" presStyleCnt="4">
        <dgm:presLayoutVars>
          <dgm:bulletEnabled val="1"/>
        </dgm:presLayoutVars>
      </dgm:prSet>
      <dgm:spPr/>
    </dgm:pt>
    <dgm:pt modelId="{D6C9767A-A912-0049-BE63-2C3093722F4C}" type="pres">
      <dgm:prSet presAssocID="{B09A380A-1240-7F4D-80C0-AD39D4ACC718}" presName="sibTrans" presStyleLbl="sibTrans2D1" presStyleIdx="2" presStyleCnt="3"/>
      <dgm:spPr/>
    </dgm:pt>
    <dgm:pt modelId="{E181F582-A765-184C-9149-41999641FFB6}" type="pres">
      <dgm:prSet presAssocID="{B09A380A-1240-7F4D-80C0-AD39D4ACC718}" presName="connectorText" presStyleLbl="sibTrans2D1" presStyleIdx="2" presStyleCnt="3"/>
      <dgm:spPr/>
    </dgm:pt>
    <dgm:pt modelId="{71C763CE-E551-F347-AAB2-409F28AC7C1A}" type="pres">
      <dgm:prSet presAssocID="{AE1703DA-C151-214C-A2B8-F8CB43FEE7B4}" presName="node" presStyleLbl="node1" presStyleIdx="3" presStyleCnt="4">
        <dgm:presLayoutVars>
          <dgm:bulletEnabled val="1"/>
        </dgm:presLayoutVars>
      </dgm:prSet>
      <dgm:spPr/>
    </dgm:pt>
  </dgm:ptLst>
  <dgm:cxnLst>
    <dgm:cxn modelId="{1339EC01-1B74-C74D-AEFC-760C8AB3DF72}" type="presOf" srcId="{F7796E8E-1C74-8F4D-9DF6-D915EA192450}" destId="{0E3DAF03-76F7-AD46-84F0-B4FEDD92A3FD}" srcOrd="0" destOrd="0" presId="urn:microsoft.com/office/officeart/2005/8/layout/process1"/>
    <dgm:cxn modelId="{23DFA609-3DE4-4B43-A9C6-7CF101DEA904}" srcId="{F7796E8E-1C74-8F4D-9DF6-D915EA192450}" destId="{417EC146-CEB3-354F-BD4B-E898A4308082}" srcOrd="2" destOrd="0" parTransId="{A839DE6C-DFAE-F641-9C25-57808E0DE58F}" sibTransId="{B09A380A-1240-7F4D-80C0-AD39D4ACC718}"/>
    <dgm:cxn modelId="{6A9E8911-A09E-4643-A2B1-85551BF77906}" type="presOf" srcId="{7B7E136D-D56A-084E-99D5-9803CCEBEF38}" destId="{08DD8B91-BBDD-864D-9AC4-9651BE3572D9}" srcOrd="0" destOrd="0" presId="urn:microsoft.com/office/officeart/2005/8/layout/process1"/>
    <dgm:cxn modelId="{A2974F28-C016-6B4B-9C80-8DA93809D696}" type="presOf" srcId="{D1724CD9-6706-D94B-8DE3-AAD96D6962E1}" destId="{8A8F196C-F4A3-7346-BD0C-006442BA4C48}" srcOrd="1" destOrd="0" presId="urn:microsoft.com/office/officeart/2005/8/layout/process1"/>
    <dgm:cxn modelId="{3228C42D-0119-5748-9EAC-736DC167F649}" type="presOf" srcId="{B367B93E-7631-E143-8105-AA82B80097BC}" destId="{9C382516-D7A4-7541-8820-C588BF32A2EC}" srcOrd="0" destOrd="0" presId="urn:microsoft.com/office/officeart/2005/8/layout/process1"/>
    <dgm:cxn modelId="{4F603733-D9DD-B240-929E-68FAEE2C956D}" srcId="{F7796E8E-1C74-8F4D-9DF6-D915EA192450}" destId="{B367B93E-7631-E143-8105-AA82B80097BC}" srcOrd="1" destOrd="0" parTransId="{A0315996-5DA1-2B4E-BED7-87533D510DC6}" sibTransId="{7B7E136D-D56A-084E-99D5-9803CCEBEF38}"/>
    <dgm:cxn modelId="{FF85883E-4F8C-0140-BD9E-D0649A043FF0}" type="presOf" srcId="{D1724CD9-6706-D94B-8DE3-AAD96D6962E1}" destId="{66941958-64E6-E740-8924-D9E09ED1D9CF}" srcOrd="0" destOrd="0" presId="urn:microsoft.com/office/officeart/2005/8/layout/process1"/>
    <dgm:cxn modelId="{13D7F891-8D18-6848-9B47-93CD11F29721}" type="presOf" srcId="{0D483776-E16D-4F4C-B7DA-7E6C6B2CC7D0}" destId="{6304B02C-EB35-9E4A-9345-421F6E20345B}" srcOrd="0" destOrd="0" presId="urn:microsoft.com/office/officeart/2005/8/layout/process1"/>
    <dgm:cxn modelId="{8C47EAA5-CECF-084F-A040-2BEEEFC7E790}" type="presOf" srcId="{B09A380A-1240-7F4D-80C0-AD39D4ACC718}" destId="{E181F582-A765-184C-9149-41999641FFB6}" srcOrd="1" destOrd="0" presId="urn:microsoft.com/office/officeart/2005/8/layout/process1"/>
    <dgm:cxn modelId="{A36959B8-4632-8F48-BDBC-684B9416F6B7}" srcId="{F7796E8E-1C74-8F4D-9DF6-D915EA192450}" destId="{0D483776-E16D-4F4C-B7DA-7E6C6B2CC7D0}" srcOrd="0" destOrd="0" parTransId="{487985AF-3DFB-A543-885C-12884693AFBC}" sibTransId="{D1724CD9-6706-D94B-8DE3-AAD96D6962E1}"/>
    <dgm:cxn modelId="{6DCFBAC1-A52A-EA48-A182-A54D242791E8}" type="presOf" srcId="{417EC146-CEB3-354F-BD4B-E898A4308082}" destId="{B94C10E5-14B2-C444-8AC9-D7244F22DA88}" srcOrd="0" destOrd="0" presId="urn:microsoft.com/office/officeart/2005/8/layout/process1"/>
    <dgm:cxn modelId="{D24C5ACE-7CCD-C84D-963F-9D05928758B6}" srcId="{F7796E8E-1C74-8F4D-9DF6-D915EA192450}" destId="{AE1703DA-C151-214C-A2B8-F8CB43FEE7B4}" srcOrd="3" destOrd="0" parTransId="{FC693C41-1401-9040-A388-5E1F66B29D7C}" sibTransId="{40A2EC64-D141-8943-BEED-6FE8F78B4EBC}"/>
    <dgm:cxn modelId="{E7419DEF-272B-EC4B-88F8-E3972A306FB8}" type="presOf" srcId="{7B7E136D-D56A-084E-99D5-9803CCEBEF38}" destId="{FAD145F7-C72C-3A4D-8EDD-831A06314DF9}" srcOrd="1" destOrd="0" presId="urn:microsoft.com/office/officeart/2005/8/layout/process1"/>
    <dgm:cxn modelId="{F5CD8AF1-50F7-D340-8364-E4466BFF4C47}" type="presOf" srcId="{AE1703DA-C151-214C-A2B8-F8CB43FEE7B4}" destId="{71C763CE-E551-F347-AAB2-409F28AC7C1A}" srcOrd="0" destOrd="0" presId="urn:microsoft.com/office/officeart/2005/8/layout/process1"/>
    <dgm:cxn modelId="{96A07AFD-A95C-D04B-B0CC-75F725FC8E61}" type="presOf" srcId="{B09A380A-1240-7F4D-80C0-AD39D4ACC718}" destId="{D6C9767A-A912-0049-BE63-2C3093722F4C}" srcOrd="0" destOrd="0" presId="urn:microsoft.com/office/officeart/2005/8/layout/process1"/>
    <dgm:cxn modelId="{59076728-DE75-3746-B6F6-4335A364B88F}" type="presParOf" srcId="{0E3DAF03-76F7-AD46-84F0-B4FEDD92A3FD}" destId="{6304B02C-EB35-9E4A-9345-421F6E20345B}" srcOrd="0" destOrd="0" presId="urn:microsoft.com/office/officeart/2005/8/layout/process1"/>
    <dgm:cxn modelId="{740C625B-3F7C-FF4D-AB73-140DB5AD99C5}" type="presParOf" srcId="{0E3DAF03-76F7-AD46-84F0-B4FEDD92A3FD}" destId="{66941958-64E6-E740-8924-D9E09ED1D9CF}" srcOrd="1" destOrd="0" presId="urn:microsoft.com/office/officeart/2005/8/layout/process1"/>
    <dgm:cxn modelId="{521270A5-C5E6-5340-98D0-28F869502EF7}" type="presParOf" srcId="{66941958-64E6-E740-8924-D9E09ED1D9CF}" destId="{8A8F196C-F4A3-7346-BD0C-006442BA4C48}" srcOrd="0" destOrd="0" presId="urn:microsoft.com/office/officeart/2005/8/layout/process1"/>
    <dgm:cxn modelId="{63D8AF3D-48AF-0743-AD4A-3001A6E2AACB}" type="presParOf" srcId="{0E3DAF03-76F7-AD46-84F0-B4FEDD92A3FD}" destId="{9C382516-D7A4-7541-8820-C588BF32A2EC}" srcOrd="2" destOrd="0" presId="urn:microsoft.com/office/officeart/2005/8/layout/process1"/>
    <dgm:cxn modelId="{B4BA7E9B-ED5A-E64B-AA60-00783DA60BEE}" type="presParOf" srcId="{0E3DAF03-76F7-AD46-84F0-B4FEDD92A3FD}" destId="{08DD8B91-BBDD-864D-9AC4-9651BE3572D9}" srcOrd="3" destOrd="0" presId="urn:microsoft.com/office/officeart/2005/8/layout/process1"/>
    <dgm:cxn modelId="{9F5E537B-584E-344D-A310-A10A1AF5A209}" type="presParOf" srcId="{08DD8B91-BBDD-864D-9AC4-9651BE3572D9}" destId="{FAD145F7-C72C-3A4D-8EDD-831A06314DF9}" srcOrd="0" destOrd="0" presId="urn:microsoft.com/office/officeart/2005/8/layout/process1"/>
    <dgm:cxn modelId="{39123A9B-6CA0-794A-8A59-62216EA8EE1D}" type="presParOf" srcId="{0E3DAF03-76F7-AD46-84F0-B4FEDD92A3FD}" destId="{B94C10E5-14B2-C444-8AC9-D7244F22DA88}" srcOrd="4" destOrd="0" presId="urn:microsoft.com/office/officeart/2005/8/layout/process1"/>
    <dgm:cxn modelId="{C26AAC72-17FA-B44A-8FB8-245D7785DE9E}" type="presParOf" srcId="{0E3DAF03-76F7-AD46-84F0-B4FEDD92A3FD}" destId="{D6C9767A-A912-0049-BE63-2C3093722F4C}" srcOrd="5" destOrd="0" presId="urn:microsoft.com/office/officeart/2005/8/layout/process1"/>
    <dgm:cxn modelId="{28908E93-2EA5-5340-9379-30868D50E087}" type="presParOf" srcId="{D6C9767A-A912-0049-BE63-2C3093722F4C}" destId="{E181F582-A765-184C-9149-41999641FFB6}" srcOrd="0" destOrd="0" presId="urn:microsoft.com/office/officeart/2005/8/layout/process1"/>
    <dgm:cxn modelId="{EF86D68D-1202-3641-91F2-512C817EC98B}" type="presParOf" srcId="{0E3DAF03-76F7-AD46-84F0-B4FEDD92A3FD}" destId="{71C763CE-E551-F347-AAB2-409F28AC7C1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96E8E-1C74-8F4D-9DF6-D915EA192450}" type="doc">
      <dgm:prSet loTypeId="urn:microsoft.com/office/officeart/2005/8/layout/vList5" loCatId="" qsTypeId="urn:microsoft.com/office/officeart/2005/8/quickstyle/simple1" qsCatId="simple" csTypeId="urn:microsoft.com/office/officeart/2005/8/colors/accent3_2" csCatId="accent3" phldr="1"/>
      <dgm:spPr/>
      <dgm:t>
        <a:bodyPr/>
        <a:lstStyle/>
        <a:p>
          <a:endParaRPr lang="es-ES"/>
        </a:p>
      </dgm:t>
    </dgm:pt>
    <dgm:pt modelId="{0D483776-E16D-4F4C-B7DA-7E6C6B2CC7D0}">
      <dgm:prSet phldrT="[Texto]" custT="1"/>
      <dgm:spPr/>
      <dgm:t>
        <a:bodyPr/>
        <a:lstStyle/>
        <a:p>
          <a:pPr algn="ctr"/>
          <a:r>
            <a:rPr lang="es-ES" sz="2500" dirty="0"/>
            <a:t>Crear matriz de Rotación</a:t>
          </a:r>
        </a:p>
      </dgm:t>
    </dgm:pt>
    <dgm:pt modelId="{487985AF-3DFB-A543-885C-12884693AFBC}" type="parTrans" cxnId="{A36959B8-4632-8F48-BDBC-684B9416F6B7}">
      <dgm:prSet/>
      <dgm:spPr/>
      <dgm:t>
        <a:bodyPr/>
        <a:lstStyle/>
        <a:p>
          <a:pPr algn="ctr"/>
          <a:endParaRPr lang="es-ES"/>
        </a:p>
      </dgm:t>
    </dgm:pt>
    <dgm:pt modelId="{D1724CD9-6706-D94B-8DE3-AAD96D6962E1}" type="sibTrans" cxnId="{A36959B8-4632-8F48-BDBC-684B9416F6B7}">
      <dgm:prSet/>
      <dgm:spPr/>
      <dgm:t>
        <a:bodyPr/>
        <a:lstStyle/>
        <a:p>
          <a:pPr algn="ctr"/>
          <a:endParaRPr lang="es-ES"/>
        </a:p>
      </dgm:t>
    </dgm:pt>
    <dgm:pt modelId="{B367B93E-7631-E143-8105-AA82B80097BC}">
      <dgm:prSet phldrT="[Texto]"/>
      <dgm:spPr/>
      <dgm:t>
        <a:bodyPr/>
        <a:lstStyle/>
        <a:p>
          <a:pPr algn="ctr"/>
          <a:r>
            <a:rPr lang="es-ES" dirty="0"/>
            <a:t>Multiplicación de Eigenvector</a:t>
          </a:r>
        </a:p>
      </dgm:t>
    </dgm:pt>
    <dgm:pt modelId="{A0315996-5DA1-2B4E-BED7-87533D510DC6}" type="parTrans" cxnId="{4F603733-D9DD-B240-929E-68FAEE2C956D}">
      <dgm:prSet/>
      <dgm:spPr/>
      <dgm:t>
        <a:bodyPr/>
        <a:lstStyle/>
        <a:p>
          <a:pPr algn="ctr"/>
          <a:endParaRPr lang="es-ES"/>
        </a:p>
      </dgm:t>
    </dgm:pt>
    <dgm:pt modelId="{7B7E136D-D56A-084E-99D5-9803CCEBEF38}" type="sibTrans" cxnId="{4F603733-D9DD-B240-929E-68FAEE2C956D}">
      <dgm:prSet/>
      <dgm:spPr/>
      <dgm:t>
        <a:bodyPr/>
        <a:lstStyle/>
        <a:p>
          <a:pPr algn="ctr"/>
          <a:endParaRPr lang="es-ES"/>
        </a:p>
      </dgm:t>
    </dgm:pt>
    <dgm:pt modelId="{417EC146-CEB3-354F-BD4B-E898A4308082}">
      <dgm:prSet phldrT="[Texto]"/>
      <dgm:spPr/>
      <dgm:t>
        <a:bodyPr/>
        <a:lstStyle/>
        <a:p>
          <a:pPr algn="ctr"/>
          <a:r>
            <a:rPr lang="es-ES" dirty="0" err="1"/>
            <a:t>Premultiplicación</a:t>
          </a:r>
          <a:r>
            <a:rPr lang="es-ES" dirty="0"/>
            <a:t> de matriz de rotaciones</a:t>
          </a:r>
        </a:p>
      </dgm:t>
    </dgm:pt>
    <dgm:pt modelId="{A839DE6C-DFAE-F641-9C25-57808E0DE58F}" type="parTrans" cxnId="{23DFA609-3DE4-4B43-A9C6-7CF101DEA904}">
      <dgm:prSet/>
      <dgm:spPr/>
      <dgm:t>
        <a:bodyPr/>
        <a:lstStyle/>
        <a:p>
          <a:pPr algn="ctr"/>
          <a:endParaRPr lang="es-ES"/>
        </a:p>
      </dgm:t>
    </dgm:pt>
    <dgm:pt modelId="{B09A380A-1240-7F4D-80C0-AD39D4ACC718}" type="sibTrans" cxnId="{23DFA609-3DE4-4B43-A9C6-7CF101DEA904}">
      <dgm:prSet/>
      <dgm:spPr/>
      <dgm:t>
        <a:bodyPr/>
        <a:lstStyle/>
        <a:p>
          <a:pPr algn="ctr"/>
          <a:endParaRPr lang="es-ES"/>
        </a:p>
      </dgm:t>
    </dgm:pt>
    <dgm:pt modelId="{AE1703DA-C151-214C-A2B8-F8CB43FEE7B4}">
      <dgm:prSet phldrT="[Texto]"/>
      <dgm:spPr/>
      <dgm:t>
        <a:bodyPr/>
        <a:lstStyle/>
        <a:p>
          <a:pPr algn="ctr"/>
          <a:r>
            <a:rPr lang="es-ES" dirty="0" err="1"/>
            <a:t>Postmultiplicación</a:t>
          </a:r>
          <a:r>
            <a:rPr lang="es-ES" dirty="0"/>
            <a:t> de matriz de rotaciones</a:t>
          </a:r>
        </a:p>
      </dgm:t>
    </dgm:pt>
    <dgm:pt modelId="{FC693C41-1401-9040-A388-5E1F66B29D7C}" type="parTrans" cxnId="{D24C5ACE-7CCD-C84D-963F-9D05928758B6}">
      <dgm:prSet/>
      <dgm:spPr/>
      <dgm:t>
        <a:bodyPr/>
        <a:lstStyle/>
        <a:p>
          <a:pPr algn="ctr"/>
          <a:endParaRPr lang="es-ES"/>
        </a:p>
      </dgm:t>
    </dgm:pt>
    <dgm:pt modelId="{40A2EC64-D141-8943-BEED-6FE8F78B4EBC}" type="sibTrans" cxnId="{D24C5ACE-7CCD-C84D-963F-9D05928758B6}">
      <dgm:prSet/>
      <dgm:spPr/>
      <dgm:t>
        <a:bodyPr/>
        <a:lstStyle/>
        <a:p>
          <a:pPr algn="ctr"/>
          <a:endParaRPr lang="es-ES"/>
        </a:p>
      </dgm:t>
    </dgm:pt>
    <dgm:pt modelId="{B2B626AF-42C6-7A49-9A37-3020D48968F7}">
      <dgm:prSet custT="1"/>
      <dgm:spPr/>
      <dgm:t>
        <a:bodyPr/>
        <a:lstStyle/>
        <a:p>
          <a:pPr algn="ctr"/>
          <a:r>
            <a:rPr lang="es-MX" sz="1600" i="1" dirty="0"/>
            <a:t>new_T_mat(piv_elem[0],piv_elem[1],n,mat,T,mat_temp); </a:t>
          </a:r>
          <a:endParaRPr lang="es-MX" sz="1600" dirty="0"/>
        </a:p>
      </dgm:t>
    </dgm:pt>
    <dgm:pt modelId="{BD80F1A2-6725-6045-BCE9-82BAC96D0A4E}" type="parTrans" cxnId="{333037F0-EB8B-DC49-99DF-11F6AA657A56}">
      <dgm:prSet/>
      <dgm:spPr/>
      <dgm:t>
        <a:bodyPr/>
        <a:lstStyle/>
        <a:p>
          <a:pPr algn="ctr"/>
          <a:endParaRPr lang="es-ES"/>
        </a:p>
      </dgm:t>
    </dgm:pt>
    <dgm:pt modelId="{79879F46-7C89-CC46-BDE1-666A5FA28C8F}" type="sibTrans" cxnId="{333037F0-EB8B-DC49-99DF-11F6AA657A56}">
      <dgm:prSet/>
      <dgm:spPr/>
      <dgm:t>
        <a:bodyPr/>
        <a:lstStyle/>
        <a:p>
          <a:pPr algn="ctr"/>
          <a:endParaRPr lang="es-ES"/>
        </a:p>
      </dgm:t>
    </dgm:pt>
    <dgm:pt modelId="{EF5F0496-EDAA-C04A-BAD8-81256D5E055B}">
      <dgm:prSet custT="1"/>
      <dgm:spPr/>
      <dgm:t>
        <a:bodyPr/>
        <a:lstStyle/>
        <a:p>
          <a:pPr algn="ctr"/>
          <a:r>
            <a:rPr lang="es-ES" sz="1600" i="1" dirty="0" err="1"/>
            <a:t>mat_mult</a:t>
          </a:r>
          <a:r>
            <a:rPr lang="es-ES" sz="1600" i="1" dirty="0"/>
            <a:t>(</a:t>
          </a:r>
          <a:r>
            <a:rPr lang="es-ES" sz="1600" i="1" dirty="0" err="1"/>
            <a:t>n,eigvec,T,mat_temp</a:t>
          </a:r>
          <a:r>
            <a:rPr lang="es-ES" sz="1600" i="1" dirty="0"/>
            <a:t>);
</a:t>
          </a:r>
          <a:r>
            <a:rPr lang="es-ES" sz="1600" i="1" dirty="0" err="1"/>
            <a:t>copy_mat</a:t>
          </a:r>
          <a:r>
            <a:rPr lang="es-ES" sz="1600" i="1" dirty="0"/>
            <a:t>(</a:t>
          </a:r>
          <a:r>
            <a:rPr lang="es-ES" sz="1600" i="1" dirty="0" err="1"/>
            <a:t>n,mat_temp,eigvec</a:t>
          </a:r>
          <a:r>
            <a:rPr lang="es-ES" sz="1600" i="1" dirty="0"/>
            <a:t>);</a:t>
          </a:r>
        </a:p>
      </dgm:t>
    </dgm:pt>
    <dgm:pt modelId="{5009594C-170E-474C-8898-FE6B760C728D}" type="sibTrans" cxnId="{AA8E8904-EE3B-064F-BBA6-2E64483BC57D}">
      <dgm:prSet/>
      <dgm:spPr/>
      <dgm:t>
        <a:bodyPr/>
        <a:lstStyle/>
        <a:p>
          <a:pPr algn="ctr"/>
          <a:endParaRPr lang="es-ES"/>
        </a:p>
      </dgm:t>
    </dgm:pt>
    <dgm:pt modelId="{BBAC181D-74B7-A547-8DD8-3A6919FF9DA0}" type="parTrans" cxnId="{AA8E8904-EE3B-064F-BBA6-2E64483BC57D}">
      <dgm:prSet/>
      <dgm:spPr/>
      <dgm:t>
        <a:bodyPr/>
        <a:lstStyle/>
        <a:p>
          <a:pPr algn="ctr"/>
          <a:endParaRPr lang="es-ES"/>
        </a:p>
      </dgm:t>
    </dgm:pt>
    <dgm:pt modelId="{96E5FF3E-1458-2C4A-8159-30FFA3F216A7}">
      <dgm:prSet custT="1"/>
      <dgm:spPr/>
      <dgm:t>
        <a:bodyPr/>
        <a:lstStyle/>
        <a:p>
          <a:pPr algn="ctr"/>
          <a:r>
            <a:rPr lang="es-ES" sz="1600" i="1" dirty="0" err="1"/>
            <a:t>mat_mult_tra</a:t>
          </a:r>
          <a:r>
            <a:rPr lang="es-ES" sz="1600" i="1" dirty="0"/>
            <a:t>(</a:t>
          </a:r>
          <a:r>
            <a:rPr lang="es-ES" sz="1600" i="1" dirty="0" err="1"/>
            <a:t>n,T,mat,mat_temp</a:t>
          </a:r>
          <a:r>
            <a:rPr lang="es-ES" sz="1600" i="1" dirty="0"/>
            <a:t>);</a:t>
          </a:r>
        </a:p>
      </dgm:t>
    </dgm:pt>
    <dgm:pt modelId="{7C91FE75-A605-DF45-A0AB-876EF58421E7}" type="parTrans" cxnId="{6C43566E-21BE-B940-9EA6-2524AD81F564}">
      <dgm:prSet/>
      <dgm:spPr/>
      <dgm:t>
        <a:bodyPr/>
        <a:lstStyle/>
        <a:p>
          <a:pPr algn="ctr"/>
          <a:endParaRPr lang="es-ES"/>
        </a:p>
      </dgm:t>
    </dgm:pt>
    <dgm:pt modelId="{CA71183E-A24A-0C4F-BF97-BDC4EE2E88E7}" type="sibTrans" cxnId="{6C43566E-21BE-B940-9EA6-2524AD81F564}">
      <dgm:prSet/>
      <dgm:spPr/>
      <dgm:t>
        <a:bodyPr/>
        <a:lstStyle/>
        <a:p>
          <a:pPr algn="ctr"/>
          <a:endParaRPr lang="es-ES"/>
        </a:p>
      </dgm:t>
    </dgm:pt>
    <dgm:pt modelId="{CD203592-67D9-7848-B536-499480C18980}">
      <dgm:prSet custT="1"/>
      <dgm:spPr/>
      <dgm:t>
        <a:bodyPr/>
        <a:lstStyle/>
        <a:p>
          <a:pPr algn="ctr"/>
          <a:r>
            <a:rPr lang="es-ES" sz="1600" i="1" dirty="0" err="1"/>
            <a:t>mat_mult</a:t>
          </a:r>
          <a:r>
            <a:rPr lang="es-ES" sz="1600" i="1" dirty="0"/>
            <a:t>(</a:t>
          </a:r>
          <a:r>
            <a:rPr lang="es-ES" sz="1600" i="1" dirty="0" err="1"/>
            <a:t>n,mat_temp,T,mat</a:t>
          </a:r>
          <a:r>
            <a:rPr lang="es-ES" sz="1600" i="1" dirty="0"/>
            <a:t>);</a:t>
          </a:r>
        </a:p>
      </dgm:t>
    </dgm:pt>
    <dgm:pt modelId="{DA5E5A75-9068-E54C-9EEB-7028649F13A2}" type="parTrans" cxnId="{0D4D396C-FB4F-0845-A2F9-26D38E79A3F9}">
      <dgm:prSet/>
      <dgm:spPr/>
      <dgm:t>
        <a:bodyPr/>
        <a:lstStyle/>
        <a:p>
          <a:endParaRPr lang="es-ES"/>
        </a:p>
      </dgm:t>
    </dgm:pt>
    <dgm:pt modelId="{347DB7F6-9910-4840-87FA-75C37428B35D}" type="sibTrans" cxnId="{0D4D396C-FB4F-0845-A2F9-26D38E79A3F9}">
      <dgm:prSet/>
      <dgm:spPr/>
      <dgm:t>
        <a:bodyPr/>
        <a:lstStyle/>
        <a:p>
          <a:endParaRPr lang="es-ES"/>
        </a:p>
      </dgm:t>
    </dgm:pt>
    <dgm:pt modelId="{2B4660CD-EFDE-7946-9C4F-F2BAFB132F2A}">
      <dgm:prSet/>
      <dgm:spPr/>
      <dgm:t>
        <a:bodyPr/>
        <a:lstStyle/>
        <a:p>
          <a:r>
            <a:rPr lang="es-ES" dirty="0"/>
            <a:t>Guardar eigenvalores</a:t>
          </a:r>
        </a:p>
      </dgm:t>
    </dgm:pt>
    <dgm:pt modelId="{D19BBEA0-F53C-184F-8BD6-740CC757F734}" type="parTrans" cxnId="{CEB15CE5-0EE4-2D49-A33F-9AF7A9FE1B25}">
      <dgm:prSet/>
      <dgm:spPr/>
      <dgm:t>
        <a:bodyPr/>
        <a:lstStyle/>
        <a:p>
          <a:endParaRPr lang="es-ES"/>
        </a:p>
      </dgm:t>
    </dgm:pt>
    <dgm:pt modelId="{2D26AB5A-8C17-E247-ABB5-FDD93DC7E044}" type="sibTrans" cxnId="{CEB15CE5-0EE4-2D49-A33F-9AF7A9FE1B25}">
      <dgm:prSet/>
      <dgm:spPr/>
      <dgm:t>
        <a:bodyPr/>
        <a:lstStyle/>
        <a:p>
          <a:endParaRPr lang="es-ES"/>
        </a:p>
      </dgm:t>
    </dgm:pt>
    <dgm:pt modelId="{661AF7D1-58FA-5749-BDBF-74C5B6D3EF21}">
      <dgm:prSet custT="1"/>
      <dgm:spPr/>
      <dgm:t>
        <a:bodyPr/>
        <a:lstStyle/>
        <a:p>
          <a:pPr algn="ctr"/>
          <a:r>
            <a:rPr lang="nn-NO" sz="1600" i="1" dirty="0" err="1"/>
            <a:t>eigval</a:t>
          </a:r>
          <a:r>
            <a:rPr lang="nn-NO" sz="1600" i="1" dirty="0"/>
            <a:t>[i]=mat[i*</a:t>
          </a:r>
          <a:r>
            <a:rPr lang="nn-NO" sz="1600" i="1" dirty="0" err="1"/>
            <a:t>n+i</a:t>
          </a:r>
          <a:r>
            <a:rPr lang="nn-NO" sz="1600" i="1" dirty="0"/>
            <a:t>];</a:t>
          </a:r>
          <a:endParaRPr lang="es-ES" sz="1600" i="1" dirty="0"/>
        </a:p>
      </dgm:t>
    </dgm:pt>
    <dgm:pt modelId="{FD5EC10D-C2A5-3848-AA24-66BD2320D33D}" type="parTrans" cxnId="{B9DAB6B4-BB13-8F44-96B6-73D3C590A840}">
      <dgm:prSet/>
      <dgm:spPr/>
      <dgm:t>
        <a:bodyPr/>
        <a:lstStyle/>
        <a:p>
          <a:endParaRPr lang="es-ES"/>
        </a:p>
      </dgm:t>
    </dgm:pt>
    <dgm:pt modelId="{F0A532EC-B991-564F-A142-ECFCEAE1A68B}" type="sibTrans" cxnId="{B9DAB6B4-BB13-8F44-96B6-73D3C590A840}">
      <dgm:prSet/>
      <dgm:spPr/>
      <dgm:t>
        <a:bodyPr/>
        <a:lstStyle/>
        <a:p>
          <a:endParaRPr lang="es-ES"/>
        </a:p>
      </dgm:t>
    </dgm:pt>
    <dgm:pt modelId="{DC749465-ABD4-E049-B5FA-3185B77EB860}">
      <dgm:prSet custT="1"/>
      <dgm:spPr/>
      <dgm:t>
        <a:bodyPr/>
        <a:lstStyle/>
        <a:p>
          <a:pPr algn="ctr"/>
          <a:r>
            <a:rPr lang="pt" sz="1600" i="1" dirty="0" err="1"/>
            <a:t>max_elem</a:t>
          </a:r>
          <a:r>
            <a:rPr lang="pt" sz="1600" i="1" dirty="0"/>
            <a:t>(</a:t>
          </a:r>
          <a:r>
            <a:rPr lang="pt" sz="1600" i="1" dirty="0" err="1"/>
            <a:t>piv_elem,n,mat</a:t>
          </a:r>
          <a:r>
            <a:rPr lang="pt" sz="1600" i="1" dirty="0"/>
            <a:t>);</a:t>
          </a:r>
          <a:endParaRPr lang="es-MX" sz="1600" i="1" dirty="0"/>
        </a:p>
      </dgm:t>
    </dgm:pt>
    <dgm:pt modelId="{9FC19EE2-2532-F34B-9000-4827C862A67C}" type="parTrans" cxnId="{1F1577A7-4657-534C-A74D-620E88B9789C}">
      <dgm:prSet/>
      <dgm:spPr/>
      <dgm:t>
        <a:bodyPr/>
        <a:lstStyle/>
        <a:p>
          <a:endParaRPr lang="es-ES"/>
        </a:p>
      </dgm:t>
    </dgm:pt>
    <dgm:pt modelId="{998293C5-0205-E74C-9F2B-607C09B9DA80}" type="sibTrans" cxnId="{1F1577A7-4657-534C-A74D-620E88B9789C}">
      <dgm:prSet/>
      <dgm:spPr/>
      <dgm:t>
        <a:bodyPr/>
        <a:lstStyle/>
        <a:p>
          <a:endParaRPr lang="es-ES"/>
        </a:p>
      </dgm:t>
    </dgm:pt>
    <dgm:pt modelId="{5BB01E99-C65D-7446-9D9C-CEB2D1215DF7}" type="pres">
      <dgm:prSet presAssocID="{F7796E8E-1C74-8F4D-9DF6-D915EA192450}" presName="Name0" presStyleCnt="0">
        <dgm:presLayoutVars>
          <dgm:dir/>
          <dgm:animLvl val="lvl"/>
          <dgm:resizeHandles val="exact"/>
        </dgm:presLayoutVars>
      </dgm:prSet>
      <dgm:spPr/>
    </dgm:pt>
    <dgm:pt modelId="{3C8B42A8-F8F0-724F-A148-340669908902}" type="pres">
      <dgm:prSet presAssocID="{0D483776-E16D-4F4C-B7DA-7E6C6B2CC7D0}" presName="linNode" presStyleCnt="0"/>
      <dgm:spPr/>
    </dgm:pt>
    <dgm:pt modelId="{81776EA6-C4F4-0446-8D1B-EF79C6A13E24}" type="pres">
      <dgm:prSet presAssocID="{0D483776-E16D-4F4C-B7DA-7E6C6B2CC7D0}" presName="parentText" presStyleLbl="node1" presStyleIdx="0" presStyleCnt="5">
        <dgm:presLayoutVars>
          <dgm:chMax val="1"/>
          <dgm:bulletEnabled val="1"/>
        </dgm:presLayoutVars>
      </dgm:prSet>
      <dgm:spPr/>
    </dgm:pt>
    <dgm:pt modelId="{FC589F6B-8316-E54F-A794-40DE041845B8}" type="pres">
      <dgm:prSet presAssocID="{0D483776-E16D-4F4C-B7DA-7E6C6B2CC7D0}" presName="descendantText" presStyleLbl="alignAccFollowNode1" presStyleIdx="0" presStyleCnt="5">
        <dgm:presLayoutVars>
          <dgm:bulletEnabled val="1"/>
        </dgm:presLayoutVars>
      </dgm:prSet>
      <dgm:spPr/>
    </dgm:pt>
    <dgm:pt modelId="{DBED6293-43CB-D84B-A058-31DBBB3C04C1}" type="pres">
      <dgm:prSet presAssocID="{D1724CD9-6706-D94B-8DE3-AAD96D6962E1}" presName="sp" presStyleCnt="0"/>
      <dgm:spPr/>
    </dgm:pt>
    <dgm:pt modelId="{5650152A-E30B-534A-B278-1A75FA50464F}" type="pres">
      <dgm:prSet presAssocID="{B367B93E-7631-E143-8105-AA82B80097BC}" presName="linNode" presStyleCnt="0"/>
      <dgm:spPr/>
    </dgm:pt>
    <dgm:pt modelId="{3EF6C8B7-CCC0-4E49-BDAC-5E581D260608}" type="pres">
      <dgm:prSet presAssocID="{B367B93E-7631-E143-8105-AA82B80097BC}" presName="parentText" presStyleLbl="node1" presStyleIdx="1" presStyleCnt="5">
        <dgm:presLayoutVars>
          <dgm:chMax val="1"/>
          <dgm:bulletEnabled val="1"/>
        </dgm:presLayoutVars>
      </dgm:prSet>
      <dgm:spPr/>
    </dgm:pt>
    <dgm:pt modelId="{7EAA4781-4D5C-B340-BBDB-8DE65A670B85}" type="pres">
      <dgm:prSet presAssocID="{B367B93E-7631-E143-8105-AA82B80097BC}" presName="descendantText" presStyleLbl="alignAccFollowNode1" presStyleIdx="1" presStyleCnt="5">
        <dgm:presLayoutVars>
          <dgm:bulletEnabled val="1"/>
        </dgm:presLayoutVars>
      </dgm:prSet>
      <dgm:spPr/>
    </dgm:pt>
    <dgm:pt modelId="{F4471F29-7461-324D-8CAE-F739561980D4}" type="pres">
      <dgm:prSet presAssocID="{7B7E136D-D56A-084E-99D5-9803CCEBEF38}" presName="sp" presStyleCnt="0"/>
      <dgm:spPr/>
    </dgm:pt>
    <dgm:pt modelId="{2EC5D27D-908F-0049-BF5F-059D8557870A}" type="pres">
      <dgm:prSet presAssocID="{417EC146-CEB3-354F-BD4B-E898A4308082}" presName="linNode" presStyleCnt="0"/>
      <dgm:spPr/>
    </dgm:pt>
    <dgm:pt modelId="{CB0CE6C8-CF1B-7F4B-9DC9-BE7B8B347749}" type="pres">
      <dgm:prSet presAssocID="{417EC146-CEB3-354F-BD4B-E898A4308082}" presName="parentText" presStyleLbl="node1" presStyleIdx="2" presStyleCnt="5">
        <dgm:presLayoutVars>
          <dgm:chMax val="1"/>
          <dgm:bulletEnabled val="1"/>
        </dgm:presLayoutVars>
      </dgm:prSet>
      <dgm:spPr/>
    </dgm:pt>
    <dgm:pt modelId="{F407C65A-F8B1-1042-A210-FFCA482D1413}" type="pres">
      <dgm:prSet presAssocID="{417EC146-CEB3-354F-BD4B-E898A4308082}" presName="descendantText" presStyleLbl="alignAccFollowNode1" presStyleIdx="2" presStyleCnt="5">
        <dgm:presLayoutVars>
          <dgm:bulletEnabled val="1"/>
        </dgm:presLayoutVars>
      </dgm:prSet>
      <dgm:spPr/>
    </dgm:pt>
    <dgm:pt modelId="{8906CA13-BBF3-4E40-A280-AA1E03EC96DC}" type="pres">
      <dgm:prSet presAssocID="{B09A380A-1240-7F4D-80C0-AD39D4ACC718}" presName="sp" presStyleCnt="0"/>
      <dgm:spPr/>
    </dgm:pt>
    <dgm:pt modelId="{EA7CF6B3-ABEC-894A-BC17-984436028DFB}" type="pres">
      <dgm:prSet presAssocID="{AE1703DA-C151-214C-A2B8-F8CB43FEE7B4}" presName="linNode" presStyleCnt="0"/>
      <dgm:spPr/>
    </dgm:pt>
    <dgm:pt modelId="{B25BF91D-BF7C-A448-906A-FCBB87589C87}" type="pres">
      <dgm:prSet presAssocID="{AE1703DA-C151-214C-A2B8-F8CB43FEE7B4}" presName="parentText" presStyleLbl="node1" presStyleIdx="3" presStyleCnt="5">
        <dgm:presLayoutVars>
          <dgm:chMax val="1"/>
          <dgm:bulletEnabled val="1"/>
        </dgm:presLayoutVars>
      </dgm:prSet>
      <dgm:spPr/>
    </dgm:pt>
    <dgm:pt modelId="{D0CC9A9B-BB2A-424E-99CB-4015758E0FB8}" type="pres">
      <dgm:prSet presAssocID="{AE1703DA-C151-214C-A2B8-F8CB43FEE7B4}" presName="descendantText" presStyleLbl="alignAccFollowNode1" presStyleIdx="3" presStyleCnt="5">
        <dgm:presLayoutVars>
          <dgm:bulletEnabled val="1"/>
        </dgm:presLayoutVars>
      </dgm:prSet>
      <dgm:spPr/>
    </dgm:pt>
    <dgm:pt modelId="{3143CFEE-CE30-BF40-8196-FD1EE6DBCBC9}" type="pres">
      <dgm:prSet presAssocID="{40A2EC64-D141-8943-BEED-6FE8F78B4EBC}" presName="sp" presStyleCnt="0"/>
      <dgm:spPr/>
    </dgm:pt>
    <dgm:pt modelId="{9C5EBF09-671E-6445-8D72-92F15385B052}" type="pres">
      <dgm:prSet presAssocID="{2B4660CD-EFDE-7946-9C4F-F2BAFB132F2A}" presName="linNode" presStyleCnt="0"/>
      <dgm:spPr/>
    </dgm:pt>
    <dgm:pt modelId="{F26F9A6E-F1A9-A345-9480-1572686FD31A}" type="pres">
      <dgm:prSet presAssocID="{2B4660CD-EFDE-7946-9C4F-F2BAFB132F2A}" presName="parentText" presStyleLbl="node1" presStyleIdx="4" presStyleCnt="5">
        <dgm:presLayoutVars>
          <dgm:chMax val="1"/>
          <dgm:bulletEnabled val="1"/>
        </dgm:presLayoutVars>
      </dgm:prSet>
      <dgm:spPr/>
    </dgm:pt>
    <dgm:pt modelId="{FD063297-A4FC-E64C-BE97-76E22119BF17}" type="pres">
      <dgm:prSet presAssocID="{2B4660CD-EFDE-7946-9C4F-F2BAFB132F2A}" presName="descendantText" presStyleLbl="alignAccFollowNode1" presStyleIdx="4" presStyleCnt="5">
        <dgm:presLayoutVars>
          <dgm:bulletEnabled val="1"/>
        </dgm:presLayoutVars>
      </dgm:prSet>
      <dgm:spPr/>
    </dgm:pt>
  </dgm:ptLst>
  <dgm:cxnLst>
    <dgm:cxn modelId="{AA8E8904-EE3B-064F-BBA6-2E64483BC57D}" srcId="{B367B93E-7631-E143-8105-AA82B80097BC}" destId="{EF5F0496-EDAA-C04A-BAD8-81256D5E055B}" srcOrd="0" destOrd="0" parTransId="{BBAC181D-74B7-A547-8DD8-3A6919FF9DA0}" sibTransId="{5009594C-170E-474C-8898-FE6B760C728D}"/>
    <dgm:cxn modelId="{5BCCE704-8EB4-4648-B3E7-BBA89AE05050}" type="presOf" srcId="{96E5FF3E-1458-2C4A-8159-30FFA3F216A7}" destId="{F407C65A-F8B1-1042-A210-FFCA482D1413}" srcOrd="0" destOrd="0" presId="urn:microsoft.com/office/officeart/2005/8/layout/vList5"/>
    <dgm:cxn modelId="{23DFA609-3DE4-4B43-A9C6-7CF101DEA904}" srcId="{F7796E8E-1C74-8F4D-9DF6-D915EA192450}" destId="{417EC146-CEB3-354F-BD4B-E898A4308082}" srcOrd="2" destOrd="0" parTransId="{A839DE6C-DFAE-F641-9C25-57808E0DE58F}" sibTransId="{B09A380A-1240-7F4D-80C0-AD39D4ACC718}"/>
    <dgm:cxn modelId="{BDBA611E-75F5-8F49-8007-241DF4FB229D}" type="presOf" srcId="{DC749465-ABD4-E049-B5FA-3185B77EB860}" destId="{FC589F6B-8316-E54F-A794-40DE041845B8}" srcOrd="0" destOrd="0" presId="urn:microsoft.com/office/officeart/2005/8/layout/vList5"/>
    <dgm:cxn modelId="{4F603733-D9DD-B240-929E-68FAEE2C956D}" srcId="{F7796E8E-1C74-8F4D-9DF6-D915EA192450}" destId="{B367B93E-7631-E143-8105-AA82B80097BC}" srcOrd="1" destOrd="0" parTransId="{A0315996-5DA1-2B4E-BED7-87533D510DC6}" sibTransId="{7B7E136D-D56A-084E-99D5-9803CCEBEF38}"/>
    <dgm:cxn modelId="{0D4D396C-FB4F-0845-A2F9-26D38E79A3F9}" srcId="{AE1703DA-C151-214C-A2B8-F8CB43FEE7B4}" destId="{CD203592-67D9-7848-B536-499480C18980}" srcOrd="0" destOrd="0" parTransId="{DA5E5A75-9068-E54C-9EEB-7028649F13A2}" sibTransId="{347DB7F6-9910-4840-87FA-75C37428B35D}"/>
    <dgm:cxn modelId="{6C43566E-21BE-B940-9EA6-2524AD81F564}" srcId="{417EC146-CEB3-354F-BD4B-E898A4308082}" destId="{96E5FF3E-1458-2C4A-8159-30FFA3F216A7}" srcOrd="0" destOrd="0" parTransId="{7C91FE75-A605-DF45-A0AB-876EF58421E7}" sibTransId="{CA71183E-A24A-0C4F-BF97-BDC4EE2E88E7}"/>
    <dgm:cxn modelId="{746D4D72-D787-694F-82E6-F71493D191D8}" type="presOf" srcId="{F7796E8E-1C74-8F4D-9DF6-D915EA192450}" destId="{5BB01E99-C65D-7446-9D9C-CEB2D1215DF7}" srcOrd="0" destOrd="0" presId="urn:microsoft.com/office/officeart/2005/8/layout/vList5"/>
    <dgm:cxn modelId="{D6958082-61D7-E54C-8FEE-0D72635CFD6D}" type="presOf" srcId="{2B4660CD-EFDE-7946-9C4F-F2BAFB132F2A}" destId="{F26F9A6E-F1A9-A345-9480-1572686FD31A}" srcOrd="0" destOrd="0" presId="urn:microsoft.com/office/officeart/2005/8/layout/vList5"/>
    <dgm:cxn modelId="{307FF489-1D34-504D-9CF8-8BE60525C144}" type="presOf" srcId="{CD203592-67D9-7848-B536-499480C18980}" destId="{D0CC9A9B-BB2A-424E-99CB-4015758E0FB8}" srcOrd="0" destOrd="0" presId="urn:microsoft.com/office/officeart/2005/8/layout/vList5"/>
    <dgm:cxn modelId="{1F1577A7-4657-534C-A74D-620E88B9789C}" srcId="{0D483776-E16D-4F4C-B7DA-7E6C6B2CC7D0}" destId="{DC749465-ABD4-E049-B5FA-3185B77EB860}" srcOrd="0" destOrd="0" parTransId="{9FC19EE2-2532-F34B-9000-4827C862A67C}" sibTransId="{998293C5-0205-E74C-9F2B-607C09B9DA80}"/>
    <dgm:cxn modelId="{BE85B4AD-975C-A741-885E-170EEE27B38B}" type="presOf" srcId="{B2B626AF-42C6-7A49-9A37-3020D48968F7}" destId="{FC589F6B-8316-E54F-A794-40DE041845B8}" srcOrd="0" destOrd="1" presId="urn:microsoft.com/office/officeart/2005/8/layout/vList5"/>
    <dgm:cxn modelId="{DA04DCAD-E7DC-AC43-BEA7-4B3B69024262}" type="presOf" srcId="{AE1703DA-C151-214C-A2B8-F8CB43FEE7B4}" destId="{B25BF91D-BF7C-A448-906A-FCBB87589C87}" srcOrd="0" destOrd="0" presId="urn:microsoft.com/office/officeart/2005/8/layout/vList5"/>
    <dgm:cxn modelId="{B9DAB6B4-BB13-8F44-96B6-73D3C590A840}" srcId="{2B4660CD-EFDE-7946-9C4F-F2BAFB132F2A}" destId="{661AF7D1-58FA-5749-BDBF-74C5B6D3EF21}" srcOrd="0" destOrd="0" parTransId="{FD5EC10D-C2A5-3848-AA24-66BD2320D33D}" sibTransId="{F0A532EC-B991-564F-A142-ECFCEAE1A68B}"/>
    <dgm:cxn modelId="{A36959B8-4632-8F48-BDBC-684B9416F6B7}" srcId="{F7796E8E-1C74-8F4D-9DF6-D915EA192450}" destId="{0D483776-E16D-4F4C-B7DA-7E6C6B2CC7D0}" srcOrd="0" destOrd="0" parTransId="{487985AF-3DFB-A543-885C-12884693AFBC}" sibTransId="{D1724CD9-6706-D94B-8DE3-AAD96D6962E1}"/>
    <dgm:cxn modelId="{7B759ABA-A754-6148-9365-296549A2A01B}" type="presOf" srcId="{0D483776-E16D-4F4C-B7DA-7E6C6B2CC7D0}" destId="{81776EA6-C4F4-0446-8D1B-EF79C6A13E24}" srcOrd="0" destOrd="0" presId="urn:microsoft.com/office/officeart/2005/8/layout/vList5"/>
    <dgm:cxn modelId="{91631BC4-F0B6-BF46-B40E-C47323C91C23}" type="presOf" srcId="{B367B93E-7631-E143-8105-AA82B80097BC}" destId="{3EF6C8B7-CCC0-4E49-BDAC-5E581D260608}" srcOrd="0" destOrd="0" presId="urn:microsoft.com/office/officeart/2005/8/layout/vList5"/>
    <dgm:cxn modelId="{D24C5ACE-7CCD-C84D-963F-9D05928758B6}" srcId="{F7796E8E-1C74-8F4D-9DF6-D915EA192450}" destId="{AE1703DA-C151-214C-A2B8-F8CB43FEE7B4}" srcOrd="3" destOrd="0" parTransId="{FC693C41-1401-9040-A388-5E1F66B29D7C}" sibTransId="{40A2EC64-D141-8943-BEED-6FE8F78B4EBC}"/>
    <dgm:cxn modelId="{ED553FE3-F5F1-3F46-A316-3EA1CB78C4E0}" type="presOf" srcId="{661AF7D1-58FA-5749-BDBF-74C5B6D3EF21}" destId="{FD063297-A4FC-E64C-BE97-76E22119BF17}" srcOrd="0" destOrd="0" presId="urn:microsoft.com/office/officeart/2005/8/layout/vList5"/>
    <dgm:cxn modelId="{CEB15CE5-0EE4-2D49-A33F-9AF7A9FE1B25}" srcId="{F7796E8E-1C74-8F4D-9DF6-D915EA192450}" destId="{2B4660CD-EFDE-7946-9C4F-F2BAFB132F2A}" srcOrd="4" destOrd="0" parTransId="{D19BBEA0-F53C-184F-8BD6-740CC757F734}" sibTransId="{2D26AB5A-8C17-E247-ABB5-FDD93DC7E044}"/>
    <dgm:cxn modelId="{BF0431EF-887E-F54E-AEFD-227134B628F5}" type="presOf" srcId="{417EC146-CEB3-354F-BD4B-E898A4308082}" destId="{CB0CE6C8-CF1B-7F4B-9DC9-BE7B8B347749}" srcOrd="0" destOrd="0" presId="urn:microsoft.com/office/officeart/2005/8/layout/vList5"/>
    <dgm:cxn modelId="{333037F0-EB8B-DC49-99DF-11F6AA657A56}" srcId="{0D483776-E16D-4F4C-B7DA-7E6C6B2CC7D0}" destId="{B2B626AF-42C6-7A49-9A37-3020D48968F7}" srcOrd="1" destOrd="0" parTransId="{BD80F1A2-6725-6045-BCE9-82BAC96D0A4E}" sibTransId="{79879F46-7C89-CC46-BDE1-666A5FA28C8F}"/>
    <dgm:cxn modelId="{FC18DFF9-99B7-E745-AA74-60B8BD1AACE4}" type="presOf" srcId="{EF5F0496-EDAA-C04A-BAD8-81256D5E055B}" destId="{7EAA4781-4D5C-B340-BBDB-8DE65A670B85}" srcOrd="0" destOrd="0" presId="urn:microsoft.com/office/officeart/2005/8/layout/vList5"/>
    <dgm:cxn modelId="{6736CF35-8778-E646-AEFF-98BD2B02A788}" type="presParOf" srcId="{5BB01E99-C65D-7446-9D9C-CEB2D1215DF7}" destId="{3C8B42A8-F8F0-724F-A148-340669908902}" srcOrd="0" destOrd="0" presId="urn:microsoft.com/office/officeart/2005/8/layout/vList5"/>
    <dgm:cxn modelId="{C4C44408-E49F-C444-96B3-C8DEDF3F547C}" type="presParOf" srcId="{3C8B42A8-F8F0-724F-A148-340669908902}" destId="{81776EA6-C4F4-0446-8D1B-EF79C6A13E24}" srcOrd="0" destOrd="0" presId="urn:microsoft.com/office/officeart/2005/8/layout/vList5"/>
    <dgm:cxn modelId="{8E2EB856-C6E2-0945-A3E9-8B2071E768F3}" type="presParOf" srcId="{3C8B42A8-F8F0-724F-A148-340669908902}" destId="{FC589F6B-8316-E54F-A794-40DE041845B8}" srcOrd="1" destOrd="0" presId="urn:microsoft.com/office/officeart/2005/8/layout/vList5"/>
    <dgm:cxn modelId="{A43A3721-D6AD-C74A-A2E5-BD05E6BA7A5F}" type="presParOf" srcId="{5BB01E99-C65D-7446-9D9C-CEB2D1215DF7}" destId="{DBED6293-43CB-D84B-A058-31DBBB3C04C1}" srcOrd="1" destOrd="0" presId="urn:microsoft.com/office/officeart/2005/8/layout/vList5"/>
    <dgm:cxn modelId="{F7D24FF2-C599-0047-AB99-6C43B5EAA5E0}" type="presParOf" srcId="{5BB01E99-C65D-7446-9D9C-CEB2D1215DF7}" destId="{5650152A-E30B-534A-B278-1A75FA50464F}" srcOrd="2" destOrd="0" presId="urn:microsoft.com/office/officeart/2005/8/layout/vList5"/>
    <dgm:cxn modelId="{CDD7FC8E-549C-9F49-8551-098CDA192D7E}" type="presParOf" srcId="{5650152A-E30B-534A-B278-1A75FA50464F}" destId="{3EF6C8B7-CCC0-4E49-BDAC-5E581D260608}" srcOrd="0" destOrd="0" presId="urn:microsoft.com/office/officeart/2005/8/layout/vList5"/>
    <dgm:cxn modelId="{9B9782B3-69AB-4E42-AFFB-702AC79A4C2C}" type="presParOf" srcId="{5650152A-E30B-534A-B278-1A75FA50464F}" destId="{7EAA4781-4D5C-B340-BBDB-8DE65A670B85}" srcOrd="1" destOrd="0" presId="urn:microsoft.com/office/officeart/2005/8/layout/vList5"/>
    <dgm:cxn modelId="{FE7239C3-9296-434F-8962-213C14F170B7}" type="presParOf" srcId="{5BB01E99-C65D-7446-9D9C-CEB2D1215DF7}" destId="{F4471F29-7461-324D-8CAE-F739561980D4}" srcOrd="3" destOrd="0" presId="urn:microsoft.com/office/officeart/2005/8/layout/vList5"/>
    <dgm:cxn modelId="{FC38FA1C-2A43-804E-8AE1-80677F7D2B76}" type="presParOf" srcId="{5BB01E99-C65D-7446-9D9C-CEB2D1215DF7}" destId="{2EC5D27D-908F-0049-BF5F-059D8557870A}" srcOrd="4" destOrd="0" presId="urn:microsoft.com/office/officeart/2005/8/layout/vList5"/>
    <dgm:cxn modelId="{64D3E175-CF76-2247-9F05-39C4989220E2}" type="presParOf" srcId="{2EC5D27D-908F-0049-BF5F-059D8557870A}" destId="{CB0CE6C8-CF1B-7F4B-9DC9-BE7B8B347749}" srcOrd="0" destOrd="0" presId="urn:microsoft.com/office/officeart/2005/8/layout/vList5"/>
    <dgm:cxn modelId="{1932F036-5F07-8A40-97CC-D4E35BF3350C}" type="presParOf" srcId="{2EC5D27D-908F-0049-BF5F-059D8557870A}" destId="{F407C65A-F8B1-1042-A210-FFCA482D1413}" srcOrd="1" destOrd="0" presId="urn:microsoft.com/office/officeart/2005/8/layout/vList5"/>
    <dgm:cxn modelId="{10D37025-D824-B448-95FC-510E020E4F22}" type="presParOf" srcId="{5BB01E99-C65D-7446-9D9C-CEB2D1215DF7}" destId="{8906CA13-BBF3-4E40-A280-AA1E03EC96DC}" srcOrd="5" destOrd="0" presId="urn:microsoft.com/office/officeart/2005/8/layout/vList5"/>
    <dgm:cxn modelId="{C8551D6C-5484-CB4C-B0DE-7278743812B6}" type="presParOf" srcId="{5BB01E99-C65D-7446-9D9C-CEB2D1215DF7}" destId="{EA7CF6B3-ABEC-894A-BC17-984436028DFB}" srcOrd="6" destOrd="0" presId="urn:microsoft.com/office/officeart/2005/8/layout/vList5"/>
    <dgm:cxn modelId="{0107CD24-2404-2549-B365-60F6BC6E2BDD}" type="presParOf" srcId="{EA7CF6B3-ABEC-894A-BC17-984436028DFB}" destId="{B25BF91D-BF7C-A448-906A-FCBB87589C87}" srcOrd="0" destOrd="0" presId="urn:microsoft.com/office/officeart/2005/8/layout/vList5"/>
    <dgm:cxn modelId="{6CA87237-D585-2B4C-9FC4-04093AC4DB77}" type="presParOf" srcId="{EA7CF6B3-ABEC-894A-BC17-984436028DFB}" destId="{D0CC9A9B-BB2A-424E-99CB-4015758E0FB8}" srcOrd="1" destOrd="0" presId="urn:microsoft.com/office/officeart/2005/8/layout/vList5"/>
    <dgm:cxn modelId="{051CD1EE-B429-4F4D-95FA-685F4CD20BBE}" type="presParOf" srcId="{5BB01E99-C65D-7446-9D9C-CEB2D1215DF7}" destId="{3143CFEE-CE30-BF40-8196-FD1EE6DBCBC9}" srcOrd="7" destOrd="0" presId="urn:microsoft.com/office/officeart/2005/8/layout/vList5"/>
    <dgm:cxn modelId="{A2649790-34DD-FE49-8C62-B4E363D85B99}" type="presParOf" srcId="{5BB01E99-C65D-7446-9D9C-CEB2D1215DF7}" destId="{9C5EBF09-671E-6445-8D72-92F15385B052}" srcOrd="8" destOrd="0" presId="urn:microsoft.com/office/officeart/2005/8/layout/vList5"/>
    <dgm:cxn modelId="{8F344EA6-8D57-8345-BA8B-697187BCD841}" type="presParOf" srcId="{9C5EBF09-671E-6445-8D72-92F15385B052}" destId="{F26F9A6E-F1A9-A345-9480-1572686FD31A}" srcOrd="0" destOrd="0" presId="urn:microsoft.com/office/officeart/2005/8/layout/vList5"/>
    <dgm:cxn modelId="{1C7A32AE-573C-524E-A8A0-AE77C8627C15}" type="presParOf" srcId="{9C5EBF09-671E-6445-8D72-92F15385B052}" destId="{FD063297-A4FC-E64C-BE97-76E22119BF1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D40C87-F03D-334F-9D89-4245CD8E73AF}" type="doc">
      <dgm:prSet loTypeId="urn:microsoft.com/office/officeart/2005/8/layout/process1" loCatId="" qsTypeId="urn:microsoft.com/office/officeart/2005/8/quickstyle/simple4" qsCatId="simple" csTypeId="urn:microsoft.com/office/officeart/2005/8/colors/accent1_3" csCatId="accent1" phldr="1"/>
      <dgm:spPr/>
    </dgm:pt>
    <dgm:pt modelId="{59FB1BDE-F053-C44F-B5B1-57321835160C}">
      <dgm:prSet phldrT="[Texto]"/>
      <dgm:spPr/>
      <dgm:t>
        <a:bodyPr/>
        <a:lstStyle/>
        <a:p>
          <a:r>
            <a:rPr lang="es-ES_tradnl"/>
            <a:t>Copiar los datos del la</a:t>
          </a:r>
          <a:r>
            <a:rPr lang="es-ES_tradnl" baseline="0"/>
            <a:t> memoria del host al device</a:t>
          </a:r>
          <a:endParaRPr lang="es-ES_tradnl"/>
        </a:p>
      </dgm:t>
    </dgm:pt>
    <dgm:pt modelId="{D44E4E69-DA15-B84E-BA28-A7A72F092C39}" type="parTrans" cxnId="{C8B49354-92E2-3B40-8780-D54E544A6161}">
      <dgm:prSet/>
      <dgm:spPr/>
      <dgm:t>
        <a:bodyPr/>
        <a:lstStyle/>
        <a:p>
          <a:endParaRPr lang="es-ES_tradnl"/>
        </a:p>
      </dgm:t>
    </dgm:pt>
    <dgm:pt modelId="{71AE5B91-A8DE-204D-BC6C-940560D2E07C}" type="sibTrans" cxnId="{C8B49354-92E2-3B40-8780-D54E544A6161}">
      <dgm:prSet/>
      <dgm:spPr/>
      <dgm:t>
        <a:bodyPr/>
        <a:lstStyle/>
        <a:p>
          <a:endParaRPr lang="es-ES_tradnl"/>
        </a:p>
      </dgm:t>
    </dgm:pt>
    <dgm:pt modelId="{4FA88530-56B6-5F4D-A0DB-13AC3ECCBCA1}">
      <dgm:prSet phldrT="[Texto]"/>
      <dgm:spPr/>
      <dgm:t>
        <a:bodyPr/>
        <a:lstStyle/>
        <a:p>
          <a:r>
            <a:rPr lang="es-ES_tradnl" dirty="0"/>
            <a:t>Invocar los</a:t>
          </a:r>
          <a:r>
            <a:rPr lang="es-ES_tradnl" baseline="0" dirty="0"/>
            <a:t> kernel para operar los datos </a:t>
          </a:r>
          <a:endParaRPr lang="es-ES_tradnl" dirty="0"/>
        </a:p>
      </dgm:t>
    </dgm:pt>
    <dgm:pt modelId="{11E9A3B8-1DAE-204B-B032-2E61B32EC544}" type="parTrans" cxnId="{99947200-6CC2-8745-8079-463C87D03A0B}">
      <dgm:prSet/>
      <dgm:spPr/>
      <dgm:t>
        <a:bodyPr/>
        <a:lstStyle/>
        <a:p>
          <a:endParaRPr lang="es-ES_tradnl"/>
        </a:p>
      </dgm:t>
    </dgm:pt>
    <dgm:pt modelId="{96ACC399-FAC1-944F-A341-BF067BEB773C}" type="sibTrans" cxnId="{99947200-6CC2-8745-8079-463C87D03A0B}">
      <dgm:prSet/>
      <dgm:spPr/>
      <dgm:t>
        <a:bodyPr/>
        <a:lstStyle/>
        <a:p>
          <a:endParaRPr lang="es-ES_tradnl"/>
        </a:p>
      </dgm:t>
    </dgm:pt>
    <dgm:pt modelId="{45DCF409-644C-7A41-9ED7-E14617E9F766}">
      <dgm:prSet phldrT="[Texto]"/>
      <dgm:spPr/>
      <dgm:t>
        <a:bodyPr/>
        <a:lstStyle/>
        <a:p>
          <a:r>
            <a:rPr lang="es-ES_tradnl"/>
            <a:t>Copiar los datos de</a:t>
          </a:r>
          <a:r>
            <a:rPr lang="es-ES_tradnl" baseline="0"/>
            <a:t> regreso del device al host</a:t>
          </a:r>
          <a:endParaRPr lang="es-ES_tradnl"/>
        </a:p>
      </dgm:t>
    </dgm:pt>
    <dgm:pt modelId="{895B7BC6-171E-0B4C-8B02-29B2919E6C79}" type="parTrans" cxnId="{0D8ACD7E-EC32-2D48-AB6B-75CFFBB05BD2}">
      <dgm:prSet/>
      <dgm:spPr/>
      <dgm:t>
        <a:bodyPr/>
        <a:lstStyle/>
        <a:p>
          <a:endParaRPr lang="es-ES_tradnl"/>
        </a:p>
      </dgm:t>
    </dgm:pt>
    <dgm:pt modelId="{3D50B04F-D9EE-4A43-A953-9CB4FA1EF19C}" type="sibTrans" cxnId="{0D8ACD7E-EC32-2D48-AB6B-75CFFBB05BD2}">
      <dgm:prSet/>
      <dgm:spPr/>
      <dgm:t>
        <a:bodyPr/>
        <a:lstStyle/>
        <a:p>
          <a:endParaRPr lang="es-ES_tradnl"/>
        </a:p>
      </dgm:t>
    </dgm:pt>
    <dgm:pt modelId="{D3F96DEB-0356-A046-B790-71D3E1B7AFC5}" type="pres">
      <dgm:prSet presAssocID="{D9D40C87-F03D-334F-9D89-4245CD8E73AF}" presName="Name0" presStyleCnt="0">
        <dgm:presLayoutVars>
          <dgm:dir/>
          <dgm:resizeHandles val="exact"/>
        </dgm:presLayoutVars>
      </dgm:prSet>
      <dgm:spPr/>
    </dgm:pt>
    <dgm:pt modelId="{B61BFC90-2976-384D-9BCA-D25C1B9192E7}" type="pres">
      <dgm:prSet presAssocID="{59FB1BDE-F053-C44F-B5B1-57321835160C}" presName="node" presStyleLbl="node1" presStyleIdx="0" presStyleCnt="3">
        <dgm:presLayoutVars>
          <dgm:bulletEnabled val="1"/>
        </dgm:presLayoutVars>
      </dgm:prSet>
      <dgm:spPr/>
    </dgm:pt>
    <dgm:pt modelId="{E8F27B7A-FC7C-044C-AB63-ADCA3019B355}" type="pres">
      <dgm:prSet presAssocID="{71AE5B91-A8DE-204D-BC6C-940560D2E07C}" presName="sibTrans" presStyleLbl="sibTrans2D1" presStyleIdx="0" presStyleCnt="2"/>
      <dgm:spPr/>
    </dgm:pt>
    <dgm:pt modelId="{FE9DCF6F-6483-0143-8332-B1A1648CEC52}" type="pres">
      <dgm:prSet presAssocID="{71AE5B91-A8DE-204D-BC6C-940560D2E07C}" presName="connectorText" presStyleLbl="sibTrans2D1" presStyleIdx="0" presStyleCnt="2"/>
      <dgm:spPr/>
    </dgm:pt>
    <dgm:pt modelId="{999CB48A-987A-B949-82DF-40BCE59D7BAF}" type="pres">
      <dgm:prSet presAssocID="{4FA88530-56B6-5F4D-A0DB-13AC3ECCBCA1}" presName="node" presStyleLbl="node1" presStyleIdx="1" presStyleCnt="3">
        <dgm:presLayoutVars>
          <dgm:bulletEnabled val="1"/>
        </dgm:presLayoutVars>
      </dgm:prSet>
      <dgm:spPr/>
    </dgm:pt>
    <dgm:pt modelId="{2BED890B-AB01-1E49-A815-22688D10CB72}" type="pres">
      <dgm:prSet presAssocID="{96ACC399-FAC1-944F-A341-BF067BEB773C}" presName="sibTrans" presStyleLbl="sibTrans2D1" presStyleIdx="1" presStyleCnt="2"/>
      <dgm:spPr/>
    </dgm:pt>
    <dgm:pt modelId="{76B849E5-7A36-D447-A15D-E79FD2A3AB22}" type="pres">
      <dgm:prSet presAssocID="{96ACC399-FAC1-944F-A341-BF067BEB773C}" presName="connectorText" presStyleLbl="sibTrans2D1" presStyleIdx="1" presStyleCnt="2"/>
      <dgm:spPr/>
    </dgm:pt>
    <dgm:pt modelId="{9ACE8959-7A30-504E-A487-9F444DE763D1}" type="pres">
      <dgm:prSet presAssocID="{45DCF409-644C-7A41-9ED7-E14617E9F766}" presName="node" presStyleLbl="node1" presStyleIdx="2" presStyleCnt="3">
        <dgm:presLayoutVars>
          <dgm:bulletEnabled val="1"/>
        </dgm:presLayoutVars>
      </dgm:prSet>
      <dgm:spPr/>
    </dgm:pt>
  </dgm:ptLst>
  <dgm:cxnLst>
    <dgm:cxn modelId="{99947200-6CC2-8745-8079-463C87D03A0B}" srcId="{D9D40C87-F03D-334F-9D89-4245CD8E73AF}" destId="{4FA88530-56B6-5F4D-A0DB-13AC3ECCBCA1}" srcOrd="1" destOrd="0" parTransId="{11E9A3B8-1DAE-204B-B032-2E61B32EC544}" sibTransId="{96ACC399-FAC1-944F-A341-BF067BEB773C}"/>
    <dgm:cxn modelId="{305D0C0C-F72D-5147-96D8-FD7D3065F17F}" type="presOf" srcId="{D9D40C87-F03D-334F-9D89-4245CD8E73AF}" destId="{D3F96DEB-0356-A046-B790-71D3E1B7AFC5}" srcOrd="0" destOrd="0" presId="urn:microsoft.com/office/officeart/2005/8/layout/process1"/>
    <dgm:cxn modelId="{EBB91B2E-E821-0247-9F65-1ECD3C31EE03}" type="presOf" srcId="{96ACC399-FAC1-944F-A341-BF067BEB773C}" destId="{2BED890B-AB01-1E49-A815-22688D10CB72}" srcOrd="0" destOrd="0" presId="urn:microsoft.com/office/officeart/2005/8/layout/process1"/>
    <dgm:cxn modelId="{D93EFE48-F2DE-F64E-A183-8C83E8663CEC}" type="presOf" srcId="{96ACC399-FAC1-944F-A341-BF067BEB773C}" destId="{76B849E5-7A36-D447-A15D-E79FD2A3AB22}" srcOrd="1" destOrd="0" presId="urn:microsoft.com/office/officeart/2005/8/layout/process1"/>
    <dgm:cxn modelId="{C8B49354-92E2-3B40-8780-D54E544A6161}" srcId="{D9D40C87-F03D-334F-9D89-4245CD8E73AF}" destId="{59FB1BDE-F053-C44F-B5B1-57321835160C}" srcOrd="0" destOrd="0" parTransId="{D44E4E69-DA15-B84E-BA28-A7A72F092C39}" sibTransId="{71AE5B91-A8DE-204D-BC6C-940560D2E07C}"/>
    <dgm:cxn modelId="{F27C4B5A-7C20-D54B-861B-047F419717BD}" type="presOf" srcId="{71AE5B91-A8DE-204D-BC6C-940560D2E07C}" destId="{E8F27B7A-FC7C-044C-AB63-ADCA3019B355}" srcOrd="0" destOrd="0" presId="urn:microsoft.com/office/officeart/2005/8/layout/process1"/>
    <dgm:cxn modelId="{17BB1772-E169-D64A-B770-251B4D3CE57C}" type="presOf" srcId="{71AE5B91-A8DE-204D-BC6C-940560D2E07C}" destId="{FE9DCF6F-6483-0143-8332-B1A1648CEC52}" srcOrd="1" destOrd="0" presId="urn:microsoft.com/office/officeart/2005/8/layout/process1"/>
    <dgm:cxn modelId="{0D8ACD7E-EC32-2D48-AB6B-75CFFBB05BD2}" srcId="{D9D40C87-F03D-334F-9D89-4245CD8E73AF}" destId="{45DCF409-644C-7A41-9ED7-E14617E9F766}" srcOrd="2" destOrd="0" parTransId="{895B7BC6-171E-0B4C-8B02-29B2919E6C79}" sibTransId="{3D50B04F-D9EE-4A43-A953-9CB4FA1EF19C}"/>
    <dgm:cxn modelId="{A4368696-083C-B440-BCEC-F0E37BA92AAA}" type="presOf" srcId="{59FB1BDE-F053-C44F-B5B1-57321835160C}" destId="{B61BFC90-2976-384D-9BCA-D25C1B9192E7}" srcOrd="0" destOrd="0" presId="urn:microsoft.com/office/officeart/2005/8/layout/process1"/>
    <dgm:cxn modelId="{E2D809C2-8A23-0A41-A050-12001AEA47A0}" type="presOf" srcId="{4FA88530-56B6-5F4D-A0DB-13AC3ECCBCA1}" destId="{999CB48A-987A-B949-82DF-40BCE59D7BAF}" srcOrd="0" destOrd="0" presId="urn:microsoft.com/office/officeart/2005/8/layout/process1"/>
    <dgm:cxn modelId="{0036FCE4-0FDE-F648-AF69-1B94F6A4D86F}" type="presOf" srcId="{45DCF409-644C-7A41-9ED7-E14617E9F766}" destId="{9ACE8959-7A30-504E-A487-9F444DE763D1}" srcOrd="0" destOrd="0" presId="urn:microsoft.com/office/officeart/2005/8/layout/process1"/>
    <dgm:cxn modelId="{FA6B06F5-B3EE-1845-B1A2-DD0D2E9008AF}" type="presParOf" srcId="{D3F96DEB-0356-A046-B790-71D3E1B7AFC5}" destId="{B61BFC90-2976-384D-9BCA-D25C1B9192E7}" srcOrd="0" destOrd="0" presId="urn:microsoft.com/office/officeart/2005/8/layout/process1"/>
    <dgm:cxn modelId="{07F59459-61D7-D049-BA87-418990BE5176}" type="presParOf" srcId="{D3F96DEB-0356-A046-B790-71D3E1B7AFC5}" destId="{E8F27B7A-FC7C-044C-AB63-ADCA3019B355}" srcOrd="1" destOrd="0" presId="urn:microsoft.com/office/officeart/2005/8/layout/process1"/>
    <dgm:cxn modelId="{DA553D1F-0F02-CF45-91A6-2136AB46C611}" type="presParOf" srcId="{E8F27B7A-FC7C-044C-AB63-ADCA3019B355}" destId="{FE9DCF6F-6483-0143-8332-B1A1648CEC52}" srcOrd="0" destOrd="0" presId="urn:microsoft.com/office/officeart/2005/8/layout/process1"/>
    <dgm:cxn modelId="{59FA6648-F4AA-4D4F-BA87-76EFFBDAE25A}" type="presParOf" srcId="{D3F96DEB-0356-A046-B790-71D3E1B7AFC5}" destId="{999CB48A-987A-B949-82DF-40BCE59D7BAF}" srcOrd="2" destOrd="0" presId="urn:microsoft.com/office/officeart/2005/8/layout/process1"/>
    <dgm:cxn modelId="{6E2E27CC-9157-F946-B908-94C25EB69BE2}" type="presParOf" srcId="{D3F96DEB-0356-A046-B790-71D3E1B7AFC5}" destId="{2BED890B-AB01-1E49-A815-22688D10CB72}" srcOrd="3" destOrd="0" presId="urn:microsoft.com/office/officeart/2005/8/layout/process1"/>
    <dgm:cxn modelId="{0E475F86-2D53-5D43-8A2A-343CBAE9D84F}" type="presParOf" srcId="{2BED890B-AB01-1E49-A815-22688D10CB72}" destId="{76B849E5-7A36-D447-A15D-E79FD2A3AB22}" srcOrd="0" destOrd="0" presId="urn:microsoft.com/office/officeart/2005/8/layout/process1"/>
    <dgm:cxn modelId="{B64D1E65-5765-2C49-9055-D3DF68E2BDBF}" type="presParOf" srcId="{D3F96DEB-0356-A046-B790-71D3E1B7AFC5}" destId="{9ACE8959-7A30-504E-A487-9F444DE763D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B02C-EB35-9E4A-9345-421F6E20345B}">
      <dsp:nvSpPr>
        <dsp:cNvPr id="0" name=""/>
        <dsp:cNvSpPr/>
      </dsp:nvSpPr>
      <dsp:spPr>
        <a:xfrm>
          <a:off x="4621" y="172691"/>
          <a:ext cx="2020453" cy="1212272"/>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Lee matriz</a:t>
          </a:r>
        </a:p>
      </dsp:txBody>
      <dsp:txXfrm>
        <a:off x="40127" y="208197"/>
        <a:ext cx="1949441" cy="1141260"/>
      </dsp:txXfrm>
    </dsp:sp>
    <dsp:sp modelId="{66941958-64E6-E740-8924-D9E09ED1D9CF}">
      <dsp:nvSpPr>
        <dsp:cNvPr id="0" name=""/>
        <dsp:cNvSpPr/>
      </dsp:nvSpPr>
      <dsp:spPr>
        <a:xfrm>
          <a:off x="2227119" y="528291"/>
          <a:ext cx="428336" cy="501072"/>
        </a:xfrm>
        <a:prstGeom prst="rightArrow">
          <a:avLst>
            <a:gd name="adj1" fmla="val 60000"/>
            <a:gd name="adj2" fmla="val 50000"/>
          </a:avLst>
        </a:prstGeom>
        <a:gradFill rotWithShape="0">
          <a:gsLst>
            <a:gs pos="0">
              <a:schemeClr val="accent1">
                <a:shade val="90000"/>
                <a:hueOff val="0"/>
                <a:satOff val="0"/>
                <a:lumOff val="0"/>
                <a:alphaOff val="0"/>
                <a:lumMod val="110000"/>
                <a:satMod val="105000"/>
                <a:tint val="67000"/>
              </a:schemeClr>
            </a:gs>
            <a:gs pos="50000">
              <a:schemeClr val="accent1">
                <a:shade val="90000"/>
                <a:hueOff val="0"/>
                <a:satOff val="0"/>
                <a:lumOff val="0"/>
                <a:alphaOff val="0"/>
                <a:lumMod val="105000"/>
                <a:satMod val="103000"/>
                <a:tint val="73000"/>
              </a:schemeClr>
            </a:gs>
            <a:gs pos="100000">
              <a:schemeClr val="accent1">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2227119" y="628505"/>
        <a:ext cx="299835" cy="300644"/>
      </dsp:txXfrm>
    </dsp:sp>
    <dsp:sp modelId="{9C382516-D7A4-7541-8820-C588BF32A2EC}">
      <dsp:nvSpPr>
        <dsp:cNvPr id="0" name=""/>
        <dsp:cNvSpPr/>
      </dsp:nvSpPr>
      <dsp:spPr>
        <a:xfrm>
          <a:off x="2833255" y="172691"/>
          <a:ext cx="2020453" cy="1212272"/>
        </a:xfrm>
        <a:prstGeom prst="roundRect">
          <a:avLst>
            <a:gd name="adj" fmla="val 10000"/>
          </a:avLst>
        </a:prstGeom>
        <a:gradFill rotWithShape="0">
          <a:gsLst>
            <a:gs pos="0">
              <a:schemeClr val="accent1">
                <a:shade val="80000"/>
                <a:hueOff val="116428"/>
                <a:satOff val="-2085"/>
                <a:lumOff val="8862"/>
                <a:alphaOff val="0"/>
                <a:lumMod val="110000"/>
                <a:satMod val="105000"/>
                <a:tint val="67000"/>
              </a:schemeClr>
            </a:gs>
            <a:gs pos="50000">
              <a:schemeClr val="accent1">
                <a:shade val="80000"/>
                <a:hueOff val="116428"/>
                <a:satOff val="-2085"/>
                <a:lumOff val="8862"/>
                <a:alphaOff val="0"/>
                <a:lumMod val="105000"/>
                <a:satMod val="103000"/>
                <a:tint val="73000"/>
              </a:schemeClr>
            </a:gs>
            <a:gs pos="100000">
              <a:schemeClr val="accent1">
                <a:shade val="80000"/>
                <a:hueOff val="116428"/>
                <a:satOff val="-2085"/>
                <a:lumOff val="88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Creación de copia matriz</a:t>
          </a:r>
        </a:p>
      </dsp:txBody>
      <dsp:txXfrm>
        <a:off x="2868761" y="208197"/>
        <a:ext cx="1949441" cy="1141260"/>
      </dsp:txXfrm>
    </dsp:sp>
    <dsp:sp modelId="{08DD8B91-BBDD-864D-9AC4-9651BE3572D9}">
      <dsp:nvSpPr>
        <dsp:cNvPr id="0" name=""/>
        <dsp:cNvSpPr/>
      </dsp:nvSpPr>
      <dsp:spPr>
        <a:xfrm>
          <a:off x="5055754" y="528291"/>
          <a:ext cx="428336" cy="501072"/>
        </a:xfrm>
        <a:prstGeom prst="rightArrow">
          <a:avLst>
            <a:gd name="adj1" fmla="val 60000"/>
            <a:gd name="adj2" fmla="val 50000"/>
          </a:avLst>
        </a:prstGeom>
        <a:gradFill rotWithShape="0">
          <a:gsLst>
            <a:gs pos="0">
              <a:schemeClr val="accent1">
                <a:shade val="90000"/>
                <a:hueOff val="174613"/>
                <a:satOff val="-2991"/>
                <a:lumOff val="11980"/>
                <a:alphaOff val="0"/>
                <a:lumMod val="110000"/>
                <a:satMod val="105000"/>
                <a:tint val="67000"/>
              </a:schemeClr>
            </a:gs>
            <a:gs pos="50000">
              <a:schemeClr val="accent1">
                <a:shade val="90000"/>
                <a:hueOff val="174613"/>
                <a:satOff val="-2991"/>
                <a:lumOff val="11980"/>
                <a:alphaOff val="0"/>
                <a:lumMod val="105000"/>
                <a:satMod val="103000"/>
                <a:tint val="73000"/>
              </a:schemeClr>
            </a:gs>
            <a:gs pos="100000">
              <a:schemeClr val="accent1">
                <a:shade val="90000"/>
                <a:hueOff val="174613"/>
                <a:satOff val="-2991"/>
                <a:lumOff val="1198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5055754" y="628505"/>
        <a:ext cx="299835" cy="300644"/>
      </dsp:txXfrm>
    </dsp:sp>
    <dsp:sp modelId="{B94C10E5-14B2-C444-8AC9-D7244F22DA88}">
      <dsp:nvSpPr>
        <dsp:cNvPr id="0" name=""/>
        <dsp:cNvSpPr/>
      </dsp:nvSpPr>
      <dsp:spPr>
        <a:xfrm>
          <a:off x="5661890" y="172691"/>
          <a:ext cx="2020453" cy="1212272"/>
        </a:xfrm>
        <a:prstGeom prst="roundRect">
          <a:avLst>
            <a:gd name="adj" fmla="val 10000"/>
          </a:avLst>
        </a:prstGeom>
        <a:gradFill rotWithShape="0">
          <a:gsLst>
            <a:gs pos="0">
              <a:schemeClr val="accent1">
                <a:shade val="80000"/>
                <a:hueOff val="232855"/>
                <a:satOff val="-4171"/>
                <a:lumOff val="17723"/>
                <a:alphaOff val="0"/>
                <a:lumMod val="110000"/>
                <a:satMod val="105000"/>
                <a:tint val="67000"/>
              </a:schemeClr>
            </a:gs>
            <a:gs pos="50000">
              <a:schemeClr val="accent1">
                <a:shade val="80000"/>
                <a:hueOff val="232855"/>
                <a:satOff val="-4171"/>
                <a:lumOff val="17723"/>
                <a:alphaOff val="0"/>
                <a:lumMod val="105000"/>
                <a:satMod val="103000"/>
                <a:tint val="73000"/>
              </a:schemeClr>
            </a:gs>
            <a:gs pos="100000">
              <a:schemeClr val="accent1">
                <a:shade val="80000"/>
                <a:hueOff val="232855"/>
                <a:satOff val="-4171"/>
                <a:lumOff val="17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Jacobi</a:t>
          </a:r>
        </a:p>
      </dsp:txBody>
      <dsp:txXfrm>
        <a:off x="5697396" y="208197"/>
        <a:ext cx="1949441" cy="1141260"/>
      </dsp:txXfrm>
    </dsp:sp>
    <dsp:sp modelId="{D6C9767A-A912-0049-BE63-2C3093722F4C}">
      <dsp:nvSpPr>
        <dsp:cNvPr id="0" name=""/>
        <dsp:cNvSpPr/>
      </dsp:nvSpPr>
      <dsp:spPr>
        <a:xfrm>
          <a:off x="7884389" y="528291"/>
          <a:ext cx="428336" cy="501072"/>
        </a:xfrm>
        <a:prstGeom prst="rightArrow">
          <a:avLst>
            <a:gd name="adj1" fmla="val 60000"/>
            <a:gd name="adj2" fmla="val 50000"/>
          </a:avLst>
        </a:prstGeom>
        <a:gradFill rotWithShape="0">
          <a:gsLst>
            <a:gs pos="0">
              <a:schemeClr val="accent1">
                <a:shade val="90000"/>
                <a:hueOff val="349225"/>
                <a:satOff val="-5981"/>
                <a:lumOff val="23960"/>
                <a:alphaOff val="0"/>
                <a:lumMod val="110000"/>
                <a:satMod val="105000"/>
                <a:tint val="67000"/>
              </a:schemeClr>
            </a:gs>
            <a:gs pos="50000">
              <a:schemeClr val="accent1">
                <a:shade val="90000"/>
                <a:hueOff val="349225"/>
                <a:satOff val="-5981"/>
                <a:lumOff val="23960"/>
                <a:alphaOff val="0"/>
                <a:lumMod val="105000"/>
                <a:satMod val="103000"/>
                <a:tint val="73000"/>
              </a:schemeClr>
            </a:gs>
            <a:gs pos="100000">
              <a:schemeClr val="accent1">
                <a:shade val="90000"/>
                <a:hueOff val="349225"/>
                <a:satOff val="-5981"/>
                <a:lumOff val="2396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7884389" y="628505"/>
        <a:ext cx="299835" cy="300644"/>
      </dsp:txXfrm>
    </dsp:sp>
    <dsp:sp modelId="{71C763CE-E551-F347-AAB2-409F28AC7C1A}">
      <dsp:nvSpPr>
        <dsp:cNvPr id="0" name=""/>
        <dsp:cNvSpPr/>
      </dsp:nvSpPr>
      <dsp:spPr>
        <a:xfrm>
          <a:off x="8490525" y="172691"/>
          <a:ext cx="2020453" cy="1212272"/>
        </a:xfrm>
        <a:prstGeom prst="roundRect">
          <a:avLst>
            <a:gd name="adj" fmla="val 10000"/>
          </a:avLst>
        </a:prstGeom>
        <a:gradFill rotWithShape="0">
          <a:gsLst>
            <a:gs pos="0">
              <a:schemeClr val="accent1">
                <a:shade val="80000"/>
                <a:hueOff val="349283"/>
                <a:satOff val="-6256"/>
                <a:lumOff val="26585"/>
                <a:alphaOff val="0"/>
                <a:lumMod val="110000"/>
                <a:satMod val="105000"/>
                <a:tint val="67000"/>
              </a:schemeClr>
            </a:gs>
            <a:gs pos="50000">
              <a:schemeClr val="accent1">
                <a:shade val="80000"/>
                <a:hueOff val="349283"/>
                <a:satOff val="-6256"/>
                <a:lumOff val="26585"/>
                <a:alphaOff val="0"/>
                <a:lumMod val="105000"/>
                <a:satMod val="103000"/>
                <a:tint val="73000"/>
              </a:schemeClr>
            </a:gs>
            <a:gs pos="100000">
              <a:schemeClr val="accent1">
                <a:shade val="80000"/>
                <a:hueOff val="349283"/>
                <a:satOff val="-6256"/>
                <a:lumOff val="265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Impresión de Eigenvalores y Eigenvectores</a:t>
          </a:r>
        </a:p>
      </dsp:txBody>
      <dsp:txXfrm>
        <a:off x="8526031" y="20819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9F6B-8316-E54F-A794-40DE041845B8}">
      <dsp:nvSpPr>
        <dsp:cNvPr id="0" name=""/>
        <dsp:cNvSpPr/>
      </dsp:nvSpPr>
      <dsp:spPr>
        <a:xfrm rot="5400000">
          <a:off x="6265595" y="-2666516"/>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pt" sz="1600" i="1" kern="1200" dirty="0" err="1"/>
            <a:t>max_elem</a:t>
          </a:r>
          <a:r>
            <a:rPr lang="pt" sz="1600" i="1" kern="1200" dirty="0"/>
            <a:t>(</a:t>
          </a:r>
          <a:r>
            <a:rPr lang="pt" sz="1600" i="1" kern="1200" dirty="0" err="1"/>
            <a:t>piv_elem,n,mat</a:t>
          </a:r>
          <a:r>
            <a:rPr lang="pt" sz="1600" i="1" kern="1200" dirty="0"/>
            <a:t>);</a:t>
          </a:r>
          <a:endParaRPr lang="es-MX" sz="1600" i="1" kern="1200" dirty="0"/>
        </a:p>
        <a:p>
          <a:pPr marL="171450" lvl="1" indent="-171450" algn="ctr" defTabSz="711200">
            <a:lnSpc>
              <a:spcPct val="90000"/>
            </a:lnSpc>
            <a:spcBef>
              <a:spcPct val="0"/>
            </a:spcBef>
            <a:spcAft>
              <a:spcPct val="15000"/>
            </a:spcAft>
            <a:buChar char="•"/>
          </a:pPr>
          <a:r>
            <a:rPr lang="es-MX" sz="1600" i="1" kern="1200" dirty="0"/>
            <a:t>new_T_mat(piv_elem[0],piv_elem[1],n,mat,T,mat_temp); </a:t>
          </a:r>
          <a:endParaRPr lang="es-MX" sz="1600" kern="1200" dirty="0"/>
        </a:p>
      </dsp:txBody>
      <dsp:txXfrm rot="-5400000">
        <a:off x="3507232" y="126914"/>
        <a:ext cx="6200012" cy="648217"/>
      </dsp:txXfrm>
    </dsp:sp>
    <dsp:sp modelId="{81776EA6-C4F4-0446-8D1B-EF79C6A13E24}">
      <dsp:nvSpPr>
        <dsp:cNvPr id="0" name=""/>
        <dsp:cNvSpPr/>
      </dsp:nvSpPr>
      <dsp:spPr>
        <a:xfrm>
          <a:off x="0" y="2053"/>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Crear matriz de Rotación</a:t>
          </a:r>
        </a:p>
      </dsp:txBody>
      <dsp:txXfrm>
        <a:off x="43834" y="45887"/>
        <a:ext cx="3419563" cy="810270"/>
      </dsp:txXfrm>
    </dsp:sp>
    <dsp:sp modelId="{7EAA4781-4D5C-B340-BBDB-8DE65A670B85}">
      <dsp:nvSpPr>
        <dsp:cNvPr id="0" name=""/>
        <dsp:cNvSpPr/>
      </dsp:nvSpPr>
      <dsp:spPr>
        <a:xfrm rot="5400000">
          <a:off x="6265595" y="-1723680"/>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n,eigvec,T,mat_temp</a:t>
          </a:r>
          <a:r>
            <a:rPr lang="es-ES" sz="1600" i="1" kern="1200" dirty="0"/>
            <a:t>);
</a:t>
          </a:r>
          <a:r>
            <a:rPr lang="es-ES" sz="1600" i="1" kern="1200" dirty="0" err="1"/>
            <a:t>copy_mat</a:t>
          </a:r>
          <a:r>
            <a:rPr lang="es-ES" sz="1600" i="1" kern="1200" dirty="0"/>
            <a:t>(</a:t>
          </a:r>
          <a:r>
            <a:rPr lang="es-ES" sz="1600" i="1" kern="1200" dirty="0" err="1"/>
            <a:t>n,mat_temp,eigvec</a:t>
          </a:r>
          <a:r>
            <a:rPr lang="es-ES" sz="1600" i="1" kern="1200" dirty="0"/>
            <a:t>);</a:t>
          </a:r>
        </a:p>
      </dsp:txBody>
      <dsp:txXfrm rot="-5400000">
        <a:off x="3507232" y="1069750"/>
        <a:ext cx="6200012" cy="648217"/>
      </dsp:txXfrm>
    </dsp:sp>
    <dsp:sp modelId="{3EF6C8B7-CCC0-4E49-BDAC-5E581D260608}">
      <dsp:nvSpPr>
        <dsp:cNvPr id="0" name=""/>
        <dsp:cNvSpPr/>
      </dsp:nvSpPr>
      <dsp:spPr>
        <a:xfrm>
          <a:off x="0" y="944889"/>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Multiplicación de Eigenvector</a:t>
          </a:r>
        </a:p>
      </dsp:txBody>
      <dsp:txXfrm>
        <a:off x="43834" y="988723"/>
        <a:ext cx="3419563" cy="810270"/>
      </dsp:txXfrm>
    </dsp:sp>
    <dsp:sp modelId="{F407C65A-F8B1-1042-A210-FFCA482D1413}">
      <dsp:nvSpPr>
        <dsp:cNvPr id="0" name=""/>
        <dsp:cNvSpPr/>
      </dsp:nvSpPr>
      <dsp:spPr>
        <a:xfrm rot="5400000">
          <a:off x="6265595" y="-780845"/>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mat_mult_tra</a:t>
          </a:r>
          <a:r>
            <a:rPr lang="es-ES" sz="1600" i="1" kern="1200" dirty="0"/>
            <a:t>(</a:t>
          </a:r>
          <a:r>
            <a:rPr lang="es-ES" sz="1600" i="1" kern="1200" dirty="0" err="1"/>
            <a:t>n,T,mat,mat_temp</a:t>
          </a:r>
          <a:r>
            <a:rPr lang="es-ES" sz="1600" i="1" kern="1200" dirty="0"/>
            <a:t>);</a:t>
          </a:r>
        </a:p>
      </dsp:txBody>
      <dsp:txXfrm rot="-5400000">
        <a:off x="3507232" y="2012585"/>
        <a:ext cx="6200012" cy="648217"/>
      </dsp:txXfrm>
    </dsp:sp>
    <dsp:sp modelId="{CB0CE6C8-CF1B-7F4B-9DC9-BE7B8B347749}">
      <dsp:nvSpPr>
        <dsp:cNvPr id="0" name=""/>
        <dsp:cNvSpPr/>
      </dsp:nvSpPr>
      <dsp:spPr>
        <a:xfrm>
          <a:off x="0" y="1887725"/>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Premultiplicación</a:t>
          </a:r>
          <a:r>
            <a:rPr lang="es-ES" sz="2500" kern="1200" dirty="0"/>
            <a:t> de matriz de rotaciones</a:t>
          </a:r>
        </a:p>
      </dsp:txBody>
      <dsp:txXfrm>
        <a:off x="43834" y="1931559"/>
        <a:ext cx="3419563" cy="810270"/>
      </dsp:txXfrm>
    </dsp:sp>
    <dsp:sp modelId="{D0CC9A9B-BB2A-424E-99CB-4015758E0FB8}">
      <dsp:nvSpPr>
        <dsp:cNvPr id="0" name=""/>
        <dsp:cNvSpPr/>
      </dsp:nvSpPr>
      <dsp:spPr>
        <a:xfrm rot="5400000">
          <a:off x="6265595" y="161990"/>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n,mat_temp,T,mat</a:t>
          </a:r>
          <a:r>
            <a:rPr lang="es-ES" sz="1600" i="1" kern="1200" dirty="0"/>
            <a:t>);</a:t>
          </a:r>
        </a:p>
      </dsp:txBody>
      <dsp:txXfrm rot="-5400000">
        <a:off x="3507232" y="2955421"/>
        <a:ext cx="6200012" cy="648217"/>
      </dsp:txXfrm>
    </dsp:sp>
    <dsp:sp modelId="{B25BF91D-BF7C-A448-906A-FCBB87589C87}">
      <dsp:nvSpPr>
        <dsp:cNvPr id="0" name=""/>
        <dsp:cNvSpPr/>
      </dsp:nvSpPr>
      <dsp:spPr>
        <a:xfrm>
          <a:off x="0" y="2830560"/>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Postmultiplicación</a:t>
          </a:r>
          <a:r>
            <a:rPr lang="es-ES" sz="2500" kern="1200" dirty="0"/>
            <a:t> de matriz de rotaciones</a:t>
          </a:r>
        </a:p>
      </dsp:txBody>
      <dsp:txXfrm>
        <a:off x="43834" y="2874394"/>
        <a:ext cx="3419563" cy="810270"/>
      </dsp:txXfrm>
    </dsp:sp>
    <dsp:sp modelId="{FD063297-A4FC-E64C-BE97-76E22119BF17}">
      <dsp:nvSpPr>
        <dsp:cNvPr id="0" name=""/>
        <dsp:cNvSpPr/>
      </dsp:nvSpPr>
      <dsp:spPr>
        <a:xfrm rot="5400000">
          <a:off x="6265595" y="1104826"/>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nn-NO" sz="1600" i="1" kern="1200" dirty="0" err="1"/>
            <a:t>eigval</a:t>
          </a:r>
          <a:r>
            <a:rPr lang="nn-NO" sz="1600" i="1" kern="1200" dirty="0"/>
            <a:t>[i]=mat[i*</a:t>
          </a:r>
          <a:r>
            <a:rPr lang="nn-NO" sz="1600" i="1" kern="1200" dirty="0" err="1"/>
            <a:t>n+i</a:t>
          </a:r>
          <a:r>
            <a:rPr lang="nn-NO" sz="1600" i="1" kern="1200" dirty="0"/>
            <a:t>];</a:t>
          </a:r>
          <a:endParaRPr lang="es-ES" sz="1600" i="1" kern="1200" dirty="0"/>
        </a:p>
      </dsp:txBody>
      <dsp:txXfrm rot="-5400000">
        <a:off x="3507232" y="3898257"/>
        <a:ext cx="6200012" cy="648217"/>
      </dsp:txXfrm>
    </dsp:sp>
    <dsp:sp modelId="{F26F9A6E-F1A9-A345-9480-1572686FD31A}">
      <dsp:nvSpPr>
        <dsp:cNvPr id="0" name=""/>
        <dsp:cNvSpPr/>
      </dsp:nvSpPr>
      <dsp:spPr>
        <a:xfrm>
          <a:off x="0" y="3773396"/>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Guardar eigenvalores</a:t>
          </a:r>
        </a:p>
      </dsp:txBody>
      <dsp:txXfrm>
        <a:off x="43834" y="3817230"/>
        <a:ext cx="3419563" cy="810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BFC90-2976-384D-9BCA-D25C1B9192E7}">
      <dsp:nvSpPr>
        <dsp:cNvPr id="0" name=""/>
        <dsp:cNvSpPr/>
      </dsp:nvSpPr>
      <dsp:spPr>
        <a:xfrm>
          <a:off x="5205" y="4099"/>
          <a:ext cx="1555896" cy="1152335"/>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a:t>Copiar los datos del la</a:t>
          </a:r>
          <a:r>
            <a:rPr lang="es-ES_tradnl" sz="1700" kern="1200" baseline="0"/>
            <a:t> memoria del host al device</a:t>
          </a:r>
          <a:endParaRPr lang="es-ES_tradnl" sz="1700" kern="1200"/>
        </a:p>
      </dsp:txBody>
      <dsp:txXfrm>
        <a:off x="38956" y="37850"/>
        <a:ext cx="1488394" cy="1084833"/>
      </dsp:txXfrm>
    </dsp:sp>
    <dsp:sp modelId="{E8F27B7A-FC7C-044C-AB63-ADCA3019B355}">
      <dsp:nvSpPr>
        <dsp:cNvPr id="0" name=""/>
        <dsp:cNvSpPr/>
      </dsp:nvSpPr>
      <dsp:spPr>
        <a:xfrm>
          <a:off x="1716691" y="387336"/>
          <a:ext cx="329850" cy="385862"/>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_tradnl" sz="1400" kern="1200"/>
        </a:p>
      </dsp:txBody>
      <dsp:txXfrm>
        <a:off x="1716691" y="464508"/>
        <a:ext cx="230895" cy="231518"/>
      </dsp:txXfrm>
    </dsp:sp>
    <dsp:sp modelId="{999CB48A-987A-B949-82DF-40BCE59D7BAF}">
      <dsp:nvSpPr>
        <dsp:cNvPr id="0" name=""/>
        <dsp:cNvSpPr/>
      </dsp:nvSpPr>
      <dsp:spPr>
        <a:xfrm>
          <a:off x="2183460" y="4099"/>
          <a:ext cx="1555896" cy="1152335"/>
        </a:xfrm>
        <a:prstGeom prst="roundRect">
          <a:avLst>
            <a:gd name="adj" fmla="val 10000"/>
          </a:avLst>
        </a:prstGeom>
        <a:gradFill rotWithShape="0">
          <a:gsLst>
            <a:gs pos="0">
              <a:schemeClr val="accent1">
                <a:shade val="80000"/>
                <a:hueOff val="174641"/>
                <a:satOff val="-3128"/>
                <a:lumOff val="13293"/>
                <a:alphaOff val="0"/>
                <a:satMod val="103000"/>
                <a:lumMod val="102000"/>
                <a:tint val="94000"/>
              </a:schemeClr>
            </a:gs>
            <a:gs pos="50000">
              <a:schemeClr val="accent1">
                <a:shade val="80000"/>
                <a:hueOff val="174641"/>
                <a:satOff val="-3128"/>
                <a:lumOff val="13293"/>
                <a:alphaOff val="0"/>
                <a:satMod val="110000"/>
                <a:lumMod val="100000"/>
                <a:shade val="100000"/>
              </a:schemeClr>
            </a:gs>
            <a:gs pos="100000">
              <a:schemeClr val="accent1">
                <a:shade val="80000"/>
                <a:hueOff val="174641"/>
                <a:satOff val="-3128"/>
                <a:lumOff val="132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dirty="0"/>
            <a:t>Invocar los</a:t>
          </a:r>
          <a:r>
            <a:rPr lang="es-ES_tradnl" sz="1700" kern="1200" baseline="0" dirty="0"/>
            <a:t> kernel para operar los datos </a:t>
          </a:r>
          <a:endParaRPr lang="es-ES_tradnl" sz="1700" kern="1200" dirty="0"/>
        </a:p>
      </dsp:txBody>
      <dsp:txXfrm>
        <a:off x="2217211" y="37850"/>
        <a:ext cx="1488394" cy="1084833"/>
      </dsp:txXfrm>
    </dsp:sp>
    <dsp:sp modelId="{2BED890B-AB01-1E49-A815-22688D10CB72}">
      <dsp:nvSpPr>
        <dsp:cNvPr id="0" name=""/>
        <dsp:cNvSpPr/>
      </dsp:nvSpPr>
      <dsp:spPr>
        <a:xfrm>
          <a:off x="3894946" y="387336"/>
          <a:ext cx="329850" cy="385862"/>
        </a:xfrm>
        <a:prstGeom prst="rightArrow">
          <a:avLst>
            <a:gd name="adj1" fmla="val 60000"/>
            <a:gd name="adj2" fmla="val 50000"/>
          </a:avLst>
        </a:prstGeom>
        <a:gradFill rotWithShape="0">
          <a:gsLst>
            <a:gs pos="0">
              <a:schemeClr val="accent1">
                <a:shade val="90000"/>
                <a:hueOff val="349225"/>
                <a:satOff val="-5981"/>
                <a:lumOff val="23960"/>
                <a:alphaOff val="0"/>
                <a:satMod val="103000"/>
                <a:lumMod val="102000"/>
                <a:tint val="94000"/>
              </a:schemeClr>
            </a:gs>
            <a:gs pos="50000">
              <a:schemeClr val="accent1">
                <a:shade val="90000"/>
                <a:hueOff val="349225"/>
                <a:satOff val="-5981"/>
                <a:lumOff val="23960"/>
                <a:alphaOff val="0"/>
                <a:satMod val="110000"/>
                <a:lumMod val="100000"/>
                <a:shade val="100000"/>
              </a:schemeClr>
            </a:gs>
            <a:gs pos="100000">
              <a:schemeClr val="accent1">
                <a:shade val="90000"/>
                <a:hueOff val="349225"/>
                <a:satOff val="-5981"/>
                <a:lumOff val="239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_tradnl" sz="1400" kern="1200"/>
        </a:p>
      </dsp:txBody>
      <dsp:txXfrm>
        <a:off x="3894946" y="464508"/>
        <a:ext cx="230895" cy="231518"/>
      </dsp:txXfrm>
    </dsp:sp>
    <dsp:sp modelId="{9ACE8959-7A30-504E-A487-9F444DE763D1}">
      <dsp:nvSpPr>
        <dsp:cNvPr id="0" name=""/>
        <dsp:cNvSpPr/>
      </dsp:nvSpPr>
      <dsp:spPr>
        <a:xfrm>
          <a:off x="4361715" y="4099"/>
          <a:ext cx="1555896" cy="1152335"/>
        </a:xfrm>
        <a:prstGeom prst="roundRect">
          <a:avLst>
            <a:gd name="adj" fmla="val 10000"/>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a:t>Copiar los datos de</a:t>
          </a:r>
          <a:r>
            <a:rPr lang="es-ES_tradnl" sz="1700" kern="1200" baseline="0"/>
            <a:t> regreso del device al host</a:t>
          </a:r>
          <a:endParaRPr lang="es-ES_tradnl" sz="1700" kern="1200"/>
        </a:p>
      </dsp:txBody>
      <dsp:txXfrm>
        <a:off x="4395466" y="37850"/>
        <a:ext cx="1488394" cy="1084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B08CD-9B3A-B94F-9574-A12FFE381EF2}" type="datetimeFigureOut">
              <a:rPr lang="es-MX" smtClean="0"/>
              <a:t>10/01/19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1ECD7-684A-294A-8C02-EE44FDAC00D4}" type="slidenum">
              <a:rPr lang="es-MX" smtClean="0"/>
              <a:t>‹Nº›</a:t>
            </a:fld>
            <a:endParaRPr lang="es-MX"/>
          </a:p>
        </p:txBody>
      </p:sp>
    </p:spTree>
    <p:extLst>
      <p:ext uri="{BB962C8B-B14F-4D97-AF65-F5344CB8AC3E}">
        <p14:creationId xmlns:p14="http://schemas.microsoft.com/office/powerpoint/2010/main" val="403685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a:solidFill>
                  <a:schemeClr val="tx1"/>
                </a:solidFill>
                <a:effectLst/>
                <a:latin typeface="+mn-lt"/>
                <a:ea typeface="+mn-ea"/>
                <a:cs typeface="+mn-cs"/>
              </a:rPr>
              <a:t>Sistema Operativo</a:t>
            </a:r>
          </a:p>
          <a:p>
            <a:r>
              <a:rPr lang="es-MX" sz="1200" kern="1200" dirty="0">
                <a:solidFill>
                  <a:schemeClr val="tx1"/>
                </a:solidFill>
                <a:effectLst/>
                <a:latin typeface="+mn-lt"/>
                <a:ea typeface="+mn-ea"/>
                <a:cs typeface="+mn-cs"/>
              </a:rPr>
              <a:t>CentOS Linux release 7.3.1611</a:t>
            </a:r>
          </a:p>
          <a:p>
            <a:r>
              <a:rPr lang="es-MX" sz="1200" kern="1200" dirty="0">
                <a:solidFill>
                  <a:schemeClr val="tx1"/>
                </a:solidFill>
                <a:effectLst/>
                <a:latin typeface="+mn-lt"/>
                <a:ea typeface="+mn-ea"/>
                <a:cs typeface="+mn-cs"/>
              </a:rPr>
              <a:t>Arquitectura</a:t>
            </a:r>
          </a:p>
          <a:p>
            <a:r>
              <a:rPr lang="es-MX" sz="1200" kern="1200" dirty="0">
                <a:solidFill>
                  <a:schemeClr val="tx1"/>
                </a:solidFill>
                <a:effectLst/>
                <a:latin typeface="+mn-lt"/>
                <a:ea typeface="+mn-ea"/>
                <a:cs typeface="+mn-cs"/>
              </a:rPr>
              <a:t>64 bits</a:t>
            </a:r>
          </a:p>
          <a:p>
            <a:r>
              <a:rPr lang="es-MX" sz="1200" kern="1200" dirty="0">
                <a:solidFill>
                  <a:schemeClr val="tx1"/>
                </a:solidFill>
                <a:effectLst/>
                <a:latin typeface="+mn-lt"/>
                <a:ea typeface="+mn-ea"/>
                <a:cs typeface="+mn-cs"/>
              </a:rPr>
              <a:t>Disco duro</a:t>
            </a:r>
          </a:p>
          <a:p>
            <a:r>
              <a:rPr lang="es-MX" sz="1200" kern="1200" dirty="0">
                <a:solidFill>
                  <a:schemeClr val="tx1"/>
                </a:solidFill>
                <a:effectLst/>
                <a:latin typeface="+mn-lt"/>
                <a:ea typeface="+mn-ea"/>
                <a:cs typeface="+mn-cs"/>
              </a:rPr>
              <a:t>1TB</a:t>
            </a:r>
          </a:p>
          <a:p>
            <a:r>
              <a:rPr lang="es-MX" sz="1200" kern="1200" dirty="0">
                <a:solidFill>
                  <a:schemeClr val="tx1"/>
                </a:solidFill>
                <a:effectLst/>
                <a:latin typeface="+mn-lt"/>
                <a:ea typeface="+mn-ea"/>
                <a:cs typeface="+mn-cs"/>
              </a:rPr>
              <a:t>Procesador</a:t>
            </a:r>
          </a:p>
          <a:p>
            <a:r>
              <a:rPr lang="en-US" sz="1200" kern="1200" dirty="0">
                <a:solidFill>
                  <a:schemeClr val="tx1"/>
                </a:solidFill>
                <a:effectLst/>
                <a:latin typeface="+mn-lt"/>
                <a:ea typeface="+mn-ea"/>
                <a:cs typeface="+mn-cs"/>
              </a:rPr>
              <a:t>Intel(R) Core(TM) i7-7700 @ 3.60GHz</a:t>
            </a:r>
            <a:endParaRPr lang="es-MX"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Tarjeta</a:t>
            </a:r>
            <a:r>
              <a:rPr lang="en-US" sz="1200" kern="1200" dirty="0">
                <a:solidFill>
                  <a:schemeClr val="tx1"/>
                </a:solidFill>
                <a:effectLst/>
                <a:latin typeface="+mn-lt"/>
                <a:ea typeface="+mn-ea"/>
                <a:cs typeface="+mn-cs"/>
              </a:rPr>
              <a:t> de video</a:t>
            </a:r>
            <a:endParaRPr lang="es-MX" sz="1200" kern="1200" dirty="0">
              <a:solidFill>
                <a:schemeClr val="tx1"/>
              </a:solidFill>
              <a:effectLst/>
              <a:latin typeface="+mn-lt"/>
              <a:ea typeface="+mn-ea"/>
              <a:cs typeface="+mn-cs"/>
            </a:endParaRPr>
          </a:p>
          <a:p>
            <a:r>
              <a:rPr lang="es-MX" sz="1200" kern="1200" dirty="0">
                <a:solidFill>
                  <a:schemeClr val="tx1"/>
                </a:solidFill>
                <a:effectLst/>
                <a:latin typeface="+mn-lt"/>
                <a:ea typeface="+mn-ea"/>
                <a:cs typeface="+mn-cs"/>
              </a:rPr>
              <a:t>Nvidia GeForce GTX 1060 6GB</a:t>
            </a:r>
          </a:p>
          <a:p>
            <a:r>
              <a:rPr lang="es-MX" sz="1200" kern="1200" dirty="0">
                <a:solidFill>
                  <a:schemeClr val="tx1"/>
                </a:solidFill>
                <a:effectLst/>
                <a:latin typeface="+mn-lt"/>
                <a:ea typeface="+mn-ea"/>
                <a:cs typeface="+mn-cs"/>
              </a:rPr>
              <a:t>Arquitectura de tarjeta de video</a:t>
            </a:r>
          </a:p>
          <a:p>
            <a:r>
              <a:rPr lang="es-MX" sz="1200" kern="1200" dirty="0">
                <a:solidFill>
                  <a:schemeClr val="tx1"/>
                </a:solidFill>
                <a:effectLst/>
                <a:latin typeface="+mn-lt"/>
                <a:ea typeface="+mn-ea"/>
                <a:cs typeface="+mn-cs"/>
              </a:rPr>
              <a:t>Pascal</a:t>
            </a:r>
          </a:p>
          <a:p>
            <a:r>
              <a:rPr lang="es-MX" sz="1200" kern="1200" dirty="0">
                <a:solidFill>
                  <a:schemeClr val="tx1"/>
                </a:solidFill>
                <a:effectLst/>
                <a:latin typeface="+mn-lt"/>
                <a:ea typeface="+mn-ea"/>
                <a:cs typeface="+mn-cs"/>
              </a:rPr>
              <a:t>Máximo de nucleos CUDA (threads) por bloque</a:t>
            </a:r>
          </a:p>
          <a:p>
            <a:r>
              <a:rPr lang="es-MX" sz="1200" kern="1200" dirty="0">
                <a:solidFill>
                  <a:schemeClr val="tx1"/>
                </a:solidFill>
                <a:effectLst/>
                <a:latin typeface="+mn-lt"/>
                <a:ea typeface="+mn-ea"/>
                <a:cs typeface="+mn-cs"/>
              </a:rPr>
              <a:t>1280</a:t>
            </a:r>
          </a:p>
          <a:p>
            <a:r>
              <a:rPr lang="es-MX" sz="1200" kern="1200" dirty="0">
                <a:solidFill>
                  <a:schemeClr val="tx1"/>
                </a:solidFill>
                <a:effectLst/>
                <a:latin typeface="+mn-lt"/>
                <a:ea typeface="+mn-ea"/>
                <a:cs typeface="+mn-cs"/>
              </a:rPr>
              <a:t>Memoria</a:t>
            </a:r>
          </a:p>
          <a:p>
            <a:r>
              <a:rPr lang="es-MX" sz="1200" kern="1200" dirty="0">
                <a:solidFill>
                  <a:schemeClr val="tx1"/>
                </a:solidFill>
                <a:effectLst/>
                <a:latin typeface="+mn-lt"/>
                <a:ea typeface="+mn-ea"/>
                <a:cs typeface="+mn-cs"/>
              </a:rPr>
              <a:t>6GB</a:t>
            </a:r>
          </a:p>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10</a:t>
            </a:fld>
            <a:endParaRPr lang="es-MX"/>
          </a:p>
        </p:txBody>
      </p:sp>
    </p:spTree>
    <p:extLst>
      <p:ext uri="{BB962C8B-B14F-4D97-AF65-F5344CB8AC3E}">
        <p14:creationId xmlns:p14="http://schemas.microsoft.com/office/powerpoint/2010/main" val="8470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11</a:t>
            </a:fld>
            <a:endParaRPr lang="es-MX"/>
          </a:p>
        </p:txBody>
      </p:sp>
    </p:spTree>
    <p:extLst>
      <p:ext uri="{BB962C8B-B14F-4D97-AF65-F5344CB8AC3E}">
        <p14:creationId xmlns:p14="http://schemas.microsoft.com/office/powerpoint/2010/main" val="196802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14</a:t>
            </a:fld>
            <a:endParaRPr lang="es-MX"/>
          </a:p>
        </p:txBody>
      </p:sp>
    </p:spTree>
    <p:extLst>
      <p:ext uri="{BB962C8B-B14F-4D97-AF65-F5344CB8AC3E}">
        <p14:creationId xmlns:p14="http://schemas.microsoft.com/office/powerpoint/2010/main" val="252090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21</a:t>
            </a:fld>
            <a:endParaRPr lang="es-MX"/>
          </a:p>
        </p:txBody>
      </p:sp>
    </p:spTree>
    <p:extLst>
      <p:ext uri="{BB962C8B-B14F-4D97-AF65-F5344CB8AC3E}">
        <p14:creationId xmlns:p14="http://schemas.microsoft.com/office/powerpoint/2010/main" val="347713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28</a:t>
            </a:fld>
            <a:endParaRPr lang="es-MX"/>
          </a:p>
        </p:txBody>
      </p:sp>
    </p:spTree>
    <p:extLst>
      <p:ext uri="{BB962C8B-B14F-4D97-AF65-F5344CB8AC3E}">
        <p14:creationId xmlns:p14="http://schemas.microsoft.com/office/powerpoint/2010/main" val="41981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29</a:t>
            </a:fld>
            <a:endParaRPr lang="es-MX"/>
          </a:p>
        </p:txBody>
      </p:sp>
    </p:spTree>
    <p:extLst>
      <p:ext uri="{BB962C8B-B14F-4D97-AF65-F5344CB8AC3E}">
        <p14:creationId xmlns:p14="http://schemas.microsoft.com/office/powerpoint/2010/main" val="366607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30</a:t>
            </a:fld>
            <a:endParaRPr lang="es-MX"/>
          </a:p>
        </p:txBody>
      </p:sp>
    </p:spTree>
    <p:extLst>
      <p:ext uri="{BB962C8B-B14F-4D97-AF65-F5344CB8AC3E}">
        <p14:creationId xmlns:p14="http://schemas.microsoft.com/office/powerpoint/2010/main" val="235887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C785F-9B3E-384C-B34F-910122D46D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B3552C-B0B3-4A42-B464-61C6B4401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4797BBF-204B-584D-BD64-29A8DF73622D}"/>
              </a:ext>
            </a:extLst>
          </p:cNvPr>
          <p:cNvSpPr>
            <a:spLocks noGrp="1"/>
          </p:cNvSpPr>
          <p:nvPr>
            <p:ph type="dt" sz="half" idx="10"/>
          </p:nvPr>
        </p:nvSpPr>
        <p:spPr/>
        <p:txBody>
          <a:bodyPr/>
          <a:lstStyle/>
          <a:p>
            <a:fld id="{0455C01B-988F-F347-AEE6-5E8D6206B943}" type="datetime1">
              <a:rPr lang="es-MX" smtClean="0"/>
              <a:t>10/01/19</a:t>
            </a:fld>
            <a:endParaRPr lang="es-MX"/>
          </a:p>
        </p:txBody>
      </p:sp>
      <p:sp>
        <p:nvSpPr>
          <p:cNvPr id="5" name="Marcador de pie de página 4">
            <a:extLst>
              <a:ext uri="{FF2B5EF4-FFF2-40B4-BE49-F238E27FC236}">
                <a16:creationId xmlns:a16="http://schemas.microsoft.com/office/drawing/2014/main" id="{3D27BBC5-DFF3-FD46-8AFB-702C62ACFB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D828F9-EDEE-A148-A349-388DB56C9842}"/>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57843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F947F-5E08-624D-891C-7F6B935C491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87F8B0C-B777-7A4B-98D0-1F4A0239E96A}"/>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750647F-963E-3843-ABA8-51BF0E4EC5B3}"/>
              </a:ext>
            </a:extLst>
          </p:cNvPr>
          <p:cNvSpPr>
            <a:spLocks noGrp="1"/>
          </p:cNvSpPr>
          <p:nvPr>
            <p:ph type="dt" sz="half" idx="10"/>
          </p:nvPr>
        </p:nvSpPr>
        <p:spPr/>
        <p:txBody>
          <a:bodyPr/>
          <a:lstStyle/>
          <a:p>
            <a:fld id="{56392F78-969B-1849-ABDA-E6F111B60E8A}" type="datetime1">
              <a:rPr lang="es-MX" smtClean="0"/>
              <a:t>10/01/19</a:t>
            </a:fld>
            <a:endParaRPr lang="es-MX"/>
          </a:p>
        </p:txBody>
      </p:sp>
      <p:sp>
        <p:nvSpPr>
          <p:cNvPr id="5" name="Marcador de pie de página 4">
            <a:extLst>
              <a:ext uri="{FF2B5EF4-FFF2-40B4-BE49-F238E27FC236}">
                <a16:creationId xmlns:a16="http://schemas.microsoft.com/office/drawing/2014/main" id="{B6060819-6E7C-5E43-B989-4CAC62B574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04A4EF-93A6-8441-B8DF-E0F8176B922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81227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7B8C6E-3BF2-9A44-A971-4C960AE15F2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422F634-4604-1C4B-B653-372A381D6863}"/>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511310B2-3511-B44C-B69B-2F7BE0BBD757}"/>
              </a:ext>
            </a:extLst>
          </p:cNvPr>
          <p:cNvSpPr>
            <a:spLocks noGrp="1"/>
          </p:cNvSpPr>
          <p:nvPr>
            <p:ph type="dt" sz="half" idx="10"/>
          </p:nvPr>
        </p:nvSpPr>
        <p:spPr/>
        <p:txBody>
          <a:bodyPr/>
          <a:lstStyle/>
          <a:p>
            <a:fld id="{4DD45EB5-A177-1445-8643-459C0BE645CA}" type="datetime1">
              <a:rPr lang="es-MX" smtClean="0"/>
              <a:t>10/01/19</a:t>
            </a:fld>
            <a:endParaRPr lang="es-MX"/>
          </a:p>
        </p:txBody>
      </p:sp>
      <p:sp>
        <p:nvSpPr>
          <p:cNvPr id="5" name="Marcador de pie de página 4">
            <a:extLst>
              <a:ext uri="{FF2B5EF4-FFF2-40B4-BE49-F238E27FC236}">
                <a16:creationId xmlns:a16="http://schemas.microsoft.com/office/drawing/2014/main" id="{AD67C625-5EDA-6343-986F-2546384660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2E4F069-880C-3649-BDA6-D42CF861B21D}"/>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77471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B5D6D-178C-6B47-882C-2BDC2D4E4A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F1B74D9-6819-154E-91FD-980EEC277798}"/>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742B1318-3504-1C4B-9064-589C8AAFDA40}"/>
              </a:ext>
            </a:extLst>
          </p:cNvPr>
          <p:cNvSpPr>
            <a:spLocks noGrp="1"/>
          </p:cNvSpPr>
          <p:nvPr>
            <p:ph type="dt" sz="half" idx="10"/>
          </p:nvPr>
        </p:nvSpPr>
        <p:spPr/>
        <p:txBody>
          <a:bodyPr/>
          <a:lstStyle/>
          <a:p>
            <a:fld id="{6856FBA9-574C-904D-AA8A-93EB03FAE2B4}" type="datetime1">
              <a:rPr lang="es-MX" smtClean="0"/>
              <a:t>10/01/19</a:t>
            </a:fld>
            <a:endParaRPr lang="es-MX"/>
          </a:p>
        </p:txBody>
      </p:sp>
      <p:sp>
        <p:nvSpPr>
          <p:cNvPr id="5" name="Marcador de pie de página 4">
            <a:extLst>
              <a:ext uri="{FF2B5EF4-FFF2-40B4-BE49-F238E27FC236}">
                <a16:creationId xmlns:a16="http://schemas.microsoft.com/office/drawing/2014/main" id="{420EB672-3DDF-CB48-A06F-8A52CBFF04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370169-2E92-C84B-8DC2-00BD26972791}"/>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1224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D8085-8FAD-C24E-B0B6-69268C8DF2B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C27194B-BDFD-194A-86FC-C68A3F749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EA21DBD-4FB7-E447-A4D9-71605FF92D8A}"/>
              </a:ext>
            </a:extLst>
          </p:cNvPr>
          <p:cNvSpPr>
            <a:spLocks noGrp="1"/>
          </p:cNvSpPr>
          <p:nvPr>
            <p:ph type="dt" sz="half" idx="10"/>
          </p:nvPr>
        </p:nvSpPr>
        <p:spPr/>
        <p:txBody>
          <a:bodyPr/>
          <a:lstStyle/>
          <a:p>
            <a:fld id="{5CD5D5B6-419B-0C4D-9C6B-4312DB6E74F7}" type="datetime1">
              <a:rPr lang="es-MX" smtClean="0"/>
              <a:t>10/01/19</a:t>
            </a:fld>
            <a:endParaRPr lang="es-MX"/>
          </a:p>
        </p:txBody>
      </p:sp>
      <p:sp>
        <p:nvSpPr>
          <p:cNvPr id="5" name="Marcador de pie de página 4">
            <a:extLst>
              <a:ext uri="{FF2B5EF4-FFF2-40B4-BE49-F238E27FC236}">
                <a16:creationId xmlns:a16="http://schemas.microsoft.com/office/drawing/2014/main" id="{5B5DEB3B-4807-0E4B-8E14-9161BDA817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2BE2A6-A45B-F044-BF42-5F0428BB19EA}"/>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17204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DE1DD-2C92-954D-B34E-44EF292807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F81E64-9A89-C749-9555-A12A812AB573}"/>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72034472-038D-A042-AA00-D7A33DA5BA9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79E9CD62-7390-324B-98BF-A883A67F4237}"/>
              </a:ext>
            </a:extLst>
          </p:cNvPr>
          <p:cNvSpPr>
            <a:spLocks noGrp="1"/>
          </p:cNvSpPr>
          <p:nvPr>
            <p:ph type="dt" sz="half" idx="10"/>
          </p:nvPr>
        </p:nvSpPr>
        <p:spPr/>
        <p:txBody>
          <a:bodyPr/>
          <a:lstStyle/>
          <a:p>
            <a:fld id="{2DC7AFF1-7EB3-F845-8713-CCE9B260680A}" type="datetime1">
              <a:rPr lang="es-MX" smtClean="0"/>
              <a:t>10/01/19</a:t>
            </a:fld>
            <a:endParaRPr lang="es-MX"/>
          </a:p>
        </p:txBody>
      </p:sp>
      <p:sp>
        <p:nvSpPr>
          <p:cNvPr id="6" name="Marcador de pie de página 5">
            <a:extLst>
              <a:ext uri="{FF2B5EF4-FFF2-40B4-BE49-F238E27FC236}">
                <a16:creationId xmlns:a16="http://schemas.microsoft.com/office/drawing/2014/main" id="{EEED11EB-722D-224B-9E37-6B7905BA922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4D243A-F8C5-5749-93B2-68F68F516E4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9785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8DA3E-1025-1440-8013-EBC28FEB5A9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FED3D-928E-7248-88BF-E4A2EBB10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85497743-959D-DB45-BBBE-E30E64059F0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FC498DF9-6C8C-4646-B7EF-49F42D225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C0C57061-0C4E-E542-8542-75204BF56053}"/>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8C9DCDDA-2B7B-E643-BD4E-B6517FDF941F}"/>
              </a:ext>
            </a:extLst>
          </p:cNvPr>
          <p:cNvSpPr>
            <a:spLocks noGrp="1"/>
          </p:cNvSpPr>
          <p:nvPr>
            <p:ph type="dt" sz="half" idx="10"/>
          </p:nvPr>
        </p:nvSpPr>
        <p:spPr/>
        <p:txBody>
          <a:bodyPr/>
          <a:lstStyle/>
          <a:p>
            <a:fld id="{0FF4DE9F-8DB8-8344-A34D-EF0DE4FBB4E6}" type="datetime1">
              <a:rPr lang="es-MX" smtClean="0"/>
              <a:t>10/01/19</a:t>
            </a:fld>
            <a:endParaRPr lang="es-MX"/>
          </a:p>
        </p:txBody>
      </p:sp>
      <p:sp>
        <p:nvSpPr>
          <p:cNvPr id="8" name="Marcador de pie de página 7">
            <a:extLst>
              <a:ext uri="{FF2B5EF4-FFF2-40B4-BE49-F238E27FC236}">
                <a16:creationId xmlns:a16="http://schemas.microsoft.com/office/drawing/2014/main" id="{C59D0A00-3DB6-FD4A-90A5-10E83D61B98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6474DA-27C4-2848-9918-D64E404089D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85346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D925E-B516-8A4E-A30E-0D218763A4B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8596B4D-08A1-3544-9C2B-2E637BC2FBAB}"/>
              </a:ext>
            </a:extLst>
          </p:cNvPr>
          <p:cNvSpPr>
            <a:spLocks noGrp="1"/>
          </p:cNvSpPr>
          <p:nvPr>
            <p:ph type="dt" sz="half" idx="10"/>
          </p:nvPr>
        </p:nvSpPr>
        <p:spPr/>
        <p:txBody>
          <a:bodyPr/>
          <a:lstStyle/>
          <a:p>
            <a:fld id="{96662F2A-BD53-AB45-8040-4999E502798D}" type="datetime1">
              <a:rPr lang="es-MX" smtClean="0"/>
              <a:t>10/01/19</a:t>
            </a:fld>
            <a:endParaRPr lang="es-MX"/>
          </a:p>
        </p:txBody>
      </p:sp>
      <p:sp>
        <p:nvSpPr>
          <p:cNvPr id="4" name="Marcador de pie de página 3">
            <a:extLst>
              <a:ext uri="{FF2B5EF4-FFF2-40B4-BE49-F238E27FC236}">
                <a16:creationId xmlns:a16="http://schemas.microsoft.com/office/drawing/2014/main" id="{9BD7CFFA-9827-FC4B-B904-47E758798F4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DF6AF6F-46DB-C949-9481-6D96E2BB66B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08235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D4D669-937A-6D42-BF6D-2E52D82D1922}"/>
              </a:ext>
            </a:extLst>
          </p:cNvPr>
          <p:cNvSpPr>
            <a:spLocks noGrp="1"/>
          </p:cNvSpPr>
          <p:nvPr>
            <p:ph type="dt" sz="half" idx="10"/>
          </p:nvPr>
        </p:nvSpPr>
        <p:spPr/>
        <p:txBody>
          <a:bodyPr/>
          <a:lstStyle/>
          <a:p>
            <a:fld id="{DFAD9458-A807-724F-A8AA-9BDE66548F23}" type="datetime1">
              <a:rPr lang="es-MX" smtClean="0"/>
              <a:t>10/01/19</a:t>
            </a:fld>
            <a:endParaRPr lang="es-MX"/>
          </a:p>
        </p:txBody>
      </p:sp>
      <p:sp>
        <p:nvSpPr>
          <p:cNvPr id="3" name="Marcador de pie de página 2">
            <a:extLst>
              <a:ext uri="{FF2B5EF4-FFF2-40B4-BE49-F238E27FC236}">
                <a16:creationId xmlns:a16="http://schemas.microsoft.com/office/drawing/2014/main" id="{065FD8FD-7189-1D48-B2CA-26459D5766F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90221D4-2E28-EB47-8E4F-C5AF7DE1A716}"/>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324576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290B6-C2FB-DB4A-9F8F-B1C6E254BA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1D080F-70B0-1841-A09D-140AAFAD8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BD1124BF-342C-7349-939A-22556D7A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339551F-E0DD-9B44-AC01-67C658E342EE}"/>
              </a:ext>
            </a:extLst>
          </p:cNvPr>
          <p:cNvSpPr>
            <a:spLocks noGrp="1"/>
          </p:cNvSpPr>
          <p:nvPr>
            <p:ph type="dt" sz="half" idx="10"/>
          </p:nvPr>
        </p:nvSpPr>
        <p:spPr/>
        <p:txBody>
          <a:bodyPr/>
          <a:lstStyle/>
          <a:p>
            <a:fld id="{7ADACC01-F657-2B42-9EF3-56539C7B1CEF}" type="datetime1">
              <a:rPr lang="es-MX" smtClean="0"/>
              <a:t>10/01/19</a:t>
            </a:fld>
            <a:endParaRPr lang="es-MX"/>
          </a:p>
        </p:txBody>
      </p:sp>
      <p:sp>
        <p:nvSpPr>
          <p:cNvPr id="6" name="Marcador de pie de página 5">
            <a:extLst>
              <a:ext uri="{FF2B5EF4-FFF2-40B4-BE49-F238E27FC236}">
                <a16:creationId xmlns:a16="http://schemas.microsoft.com/office/drawing/2014/main" id="{76D41F05-26D1-D847-AB14-F3E70DCB25B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8D1FFF-7443-CA49-BB18-26D03D253A6B}"/>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63794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309EA-3106-CE46-A174-00B1C0B6CC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C238731-D6FA-464C-A4F1-4533050C2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Marcador de texto 3">
            <a:extLst>
              <a:ext uri="{FF2B5EF4-FFF2-40B4-BE49-F238E27FC236}">
                <a16:creationId xmlns:a16="http://schemas.microsoft.com/office/drawing/2014/main" id="{3F6F873F-BE20-7A4C-BE39-4C9226165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4E963F96-929E-6042-89FD-3322E0165834}"/>
              </a:ext>
            </a:extLst>
          </p:cNvPr>
          <p:cNvSpPr>
            <a:spLocks noGrp="1"/>
          </p:cNvSpPr>
          <p:nvPr>
            <p:ph type="dt" sz="half" idx="10"/>
          </p:nvPr>
        </p:nvSpPr>
        <p:spPr/>
        <p:txBody>
          <a:bodyPr/>
          <a:lstStyle/>
          <a:p>
            <a:fld id="{634D54A2-DC0A-5B4B-A392-EF72BED2A0E4}" type="datetime1">
              <a:rPr lang="es-MX" smtClean="0"/>
              <a:t>10/01/19</a:t>
            </a:fld>
            <a:endParaRPr lang="es-MX"/>
          </a:p>
        </p:txBody>
      </p:sp>
      <p:sp>
        <p:nvSpPr>
          <p:cNvPr id="6" name="Marcador de pie de página 5">
            <a:extLst>
              <a:ext uri="{FF2B5EF4-FFF2-40B4-BE49-F238E27FC236}">
                <a16:creationId xmlns:a16="http://schemas.microsoft.com/office/drawing/2014/main" id="{9DB9C0CC-7285-C645-B610-681F8845030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FF978EAD-E0FF-254A-BE1F-BFC64308C229}"/>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78828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AD470F-C17F-5F4C-A0D8-48551A0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EA0BFE-1A14-AE4B-AD56-6E437D9B4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FD87820-01C8-E244-8D74-8545A9FA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1A13F-F248-5340-8261-FF022BE9DC9E}" type="datetime1">
              <a:rPr lang="es-MX" smtClean="0"/>
              <a:t>10/01/19</a:t>
            </a:fld>
            <a:endParaRPr lang="es-MX"/>
          </a:p>
        </p:txBody>
      </p:sp>
      <p:sp>
        <p:nvSpPr>
          <p:cNvPr id="5" name="Marcador de pie de página 4">
            <a:extLst>
              <a:ext uri="{FF2B5EF4-FFF2-40B4-BE49-F238E27FC236}">
                <a16:creationId xmlns:a16="http://schemas.microsoft.com/office/drawing/2014/main" id="{63770DCC-CC08-5D46-9A87-5417BB3DC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3E347D9-9B74-7643-AC2A-7B5BC807C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B723F-4985-3548-A835-41696CC91E1B}" type="slidenum">
              <a:rPr lang="es-MX" smtClean="0"/>
              <a:t>‹Nº›</a:t>
            </a:fld>
            <a:endParaRPr lang="es-MX"/>
          </a:p>
        </p:txBody>
      </p:sp>
    </p:spTree>
    <p:extLst>
      <p:ext uri="{BB962C8B-B14F-4D97-AF65-F5344CB8AC3E}">
        <p14:creationId xmlns:p14="http://schemas.microsoft.com/office/powerpoint/2010/main" val="329572270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35AA4-0B21-EB4D-BA33-8DABA3F0BFAC}"/>
              </a:ext>
            </a:extLst>
          </p:cNvPr>
          <p:cNvSpPr>
            <a:spLocks noGrp="1"/>
          </p:cNvSpPr>
          <p:nvPr>
            <p:ph type="ctrTitle"/>
          </p:nvPr>
        </p:nvSpPr>
        <p:spPr/>
        <p:txBody>
          <a:bodyPr>
            <a:normAutofit fontScale="90000"/>
          </a:bodyPr>
          <a:lstStyle/>
          <a:p>
            <a:r>
              <a:rPr lang="es-MX" dirty="0"/>
              <a:t>DIAGONALIZACIÓN DE LA MATRIZ DE KHON-SHAM CON TARJETAS GRÁFICAS</a:t>
            </a:r>
          </a:p>
        </p:txBody>
      </p:sp>
      <p:sp>
        <p:nvSpPr>
          <p:cNvPr id="3" name="Subtítulo 2">
            <a:extLst>
              <a:ext uri="{FF2B5EF4-FFF2-40B4-BE49-F238E27FC236}">
                <a16:creationId xmlns:a16="http://schemas.microsoft.com/office/drawing/2014/main" id="{979CA592-C659-DE45-968A-044C4D1FAE59}"/>
              </a:ext>
            </a:extLst>
          </p:cNvPr>
          <p:cNvSpPr>
            <a:spLocks noGrp="1"/>
          </p:cNvSpPr>
          <p:nvPr>
            <p:ph type="subTitle" idx="1"/>
          </p:nvPr>
        </p:nvSpPr>
        <p:spPr/>
        <p:txBody>
          <a:bodyPr>
            <a:normAutofit fontScale="92500" lnSpcReduction="10000"/>
          </a:bodyPr>
          <a:lstStyle/>
          <a:p>
            <a:pPr algn="r"/>
            <a:endParaRPr lang="es-MX" dirty="0"/>
          </a:p>
          <a:p>
            <a:pPr algn="r"/>
            <a:r>
              <a:rPr lang="es-MX" dirty="0"/>
              <a:t>José Antonio Ayala Barbosa</a:t>
            </a:r>
          </a:p>
          <a:p>
            <a:pPr algn="r"/>
            <a:endParaRPr lang="es-MX" dirty="0"/>
          </a:p>
          <a:p>
            <a:pPr algn="r"/>
            <a:r>
              <a:rPr lang="es-MX" dirty="0"/>
              <a:t>Tutor: Dr. José Jesús Carlos Quintanar Sierra</a:t>
            </a:r>
          </a:p>
        </p:txBody>
      </p:sp>
      <p:sp>
        <p:nvSpPr>
          <p:cNvPr id="4" name="Marcador de número de diapositiva 3">
            <a:extLst>
              <a:ext uri="{FF2B5EF4-FFF2-40B4-BE49-F238E27FC236}">
                <a16:creationId xmlns:a16="http://schemas.microsoft.com/office/drawing/2014/main" id="{83E540FD-F0D7-674E-AEC1-DBFDA9305BD2}"/>
              </a:ext>
            </a:extLst>
          </p:cNvPr>
          <p:cNvSpPr>
            <a:spLocks noGrp="1"/>
          </p:cNvSpPr>
          <p:nvPr>
            <p:ph type="sldNum" sz="quarter" idx="12"/>
          </p:nvPr>
        </p:nvSpPr>
        <p:spPr/>
        <p:txBody>
          <a:bodyPr/>
          <a:lstStyle/>
          <a:p>
            <a:fld id="{4B3B723F-4985-3548-A835-41696CC91E1B}" type="slidenum">
              <a:rPr lang="es-MX" smtClean="0"/>
              <a:t>1</a:t>
            </a:fld>
            <a:endParaRPr lang="es-MX"/>
          </a:p>
        </p:txBody>
      </p:sp>
    </p:spTree>
    <p:extLst>
      <p:ext uri="{BB962C8B-B14F-4D97-AF65-F5344CB8AC3E}">
        <p14:creationId xmlns:p14="http://schemas.microsoft.com/office/powerpoint/2010/main" val="154202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690688"/>
            <a:ext cx="10515600" cy="4486275"/>
          </a:xfrm>
        </p:spPr>
        <p:txBody>
          <a:bodyPr/>
          <a:lstStyle/>
          <a:p>
            <a:r>
              <a:rPr lang="es-MX" dirty="0"/>
              <a:t>Caracteristicas del equipo:</a:t>
            </a:r>
          </a:p>
          <a:p>
            <a:endParaRPr lang="es-MX" dirty="0"/>
          </a:p>
          <a:p>
            <a:endParaRPr lang="es-MX" dirty="0"/>
          </a:p>
        </p:txBody>
      </p:sp>
      <p:sp>
        <p:nvSpPr>
          <p:cNvPr id="5" name="Marcador de número de diapositiva 4">
            <a:extLst>
              <a:ext uri="{FF2B5EF4-FFF2-40B4-BE49-F238E27FC236}">
                <a16:creationId xmlns:a16="http://schemas.microsoft.com/office/drawing/2014/main" id="{25859135-F70D-EE46-B264-E16EC15AC6E3}"/>
              </a:ext>
            </a:extLst>
          </p:cNvPr>
          <p:cNvSpPr>
            <a:spLocks noGrp="1"/>
          </p:cNvSpPr>
          <p:nvPr>
            <p:ph type="sldNum" sz="quarter" idx="12"/>
          </p:nvPr>
        </p:nvSpPr>
        <p:spPr/>
        <p:txBody>
          <a:bodyPr/>
          <a:lstStyle/>
          <a:p>
            <a:fld id="{4B3B723F-4985-3548-A835-41696CC91E1B}" type="slidenum">
              <a:rPr lang="es-MX" smtClean="0"/>
              <a:t>10</a:t>
            </a:fld>
            <a:endParaRPr lang="es-MX"/>
          </a:p>
        </p:txBody>
      </p:sp>
      <p:graphicFrame>
        <p:nvGraphicFramePr>
          <p:cNvPr id="4" name="Tabla 3">
            <a:extLst>
              <a:ext uri="{FF2B5EF4-FFF2-40B4-BE49-F238E27FC236}">
                <a16:creationId xmlns:a16="http://schemas.microsoft.com/office/drawing/2014/main" id="{B5735ADF-F554-7B40-95F6-874684C2DDC8}"/>
              </a:ext>
            </a:extLst>
          </p:cNvPr>
          <p:cNvGraphicFramePr>
            <a:graphicFrameLocks noGrp="1"/>
          </p:cNvGraphicFramePr>
          <p:nvPr>
            <p:extLst>
              <p:ext uri="{D42A27DB-BD31-4B8C-83A1-F6EECF244321}">
                <p14:modId xmlns:p14="http://schemas.microsoft.com/office/powerpoint/2010/main" val="4058603998"/>
              </p:ext>
            </p:extLst>
          </p:nvPr>
        </p:nvGraphicFramePr>
        <p:xfrm>
          <a:off x="2483309" y="2399400"/>
          <a:ext cx="6028514" cy="3033928"/>
        </p:xfrm>
        <a:graphic>
          <a:graphicData uri="http://schemas.openxmlformats.org/drawingml/2006/table">
            <a:tbl>
              <a:tblPr firstRow="1" firstCol="1" bandRow="1">
                <a:tableStyleId>{D7AC3CCA-C797-4891-BE02-D94E43425B78}</a:tableStyleId>
              </a:tblPr>
              <a:tblGrid>
                <a:gridCol w="2867624">
                  <a:extLst>
                    <a:ext uri="{9D8B030D-6E8A-4147-A177-3AD203B41FA5}">
                      <a16:colId xmlns:a16="http://schemas.microsoft.com/office/drawing/2014/main" val="171100791"/>
                    </a:ext>
                  </a:extLst>
                </a:gridCol>
                <a:gridCol w="3160890">
                  <a:extLst>
                    <a:ext uri="{9D8B030D-6E8A-4147-A177-3AD203B41FA5}">
                      <a16:colId xmlns:a16="http://schemas.microsoft.com/office/drawing/2014/main" val="2062696345"/>
                    </a:ext>
                  </a:extLst>
                </a:gridCol>
              </a:tblGrid>
              <a:tr h="294081">
                <a:tc>
                  <a:txBody>
                    <a:bodyPr/>
                    <a:lstStyle/>
                    <a:p>
                      <a:pPr algn="just">
                        <a:spcAft>
                          <a:spcPts val="0"/>
                        </a:spcAft>
                      </a:pPr>
                      <a:r>
                        <a:rPr lang="es-MX" sz="1600">
                          <a:effectLst/>
                        </a:rPr>
                        <a:t>Sistema Operativo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CentOS Linux release 7.3.1611</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2501000"/>
                  </a:ext>
                </a:extLst>
              </a:tr>
              <a:tr h="294081">
                <a:tc>
                  <a:txBody>
                    <a:bodyPr/>
                    <a:lstStyle/>
                    <a:p>
                      <a:pPr marL="449580" algn="just">
                        <a:spcAft>
                          <a:spcPts val="0"/>
                        </a:spcAft>
                      </a:pPr>
                      <a:r>
                        <a:rPr lang="es-MX" sz="1600">
                          <a:effectLst/>
                        </a:rPr>
                        <a:t>Arquitectura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64 bits</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5700692"/>
                  </a:ext>
                </a:extLst>
              </a:tr>
              <a:tr h="294081">
                <a:tc>
                  <a:txBody>
                    <a:bodyPr/>
                    <a:lstStyle/>
                    <a:p>
                      <a:pPr algn="just">
                        <a:spcAft>
                          <a:spcPts val="0"/>
                        </a:spcAft>
                      </a:pPr>
                      <a:r>
                        <a:rPr lang="es-MX" sz="1600">
                          <a:effectLst/>
                        </a:rPr>
                        <a:t>Disco duro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1TB</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8553338"/>
                  </a:ext>
                </a:extLst>
              </a:tr>
              <a:tr h="294081">
                <a:tc>
                  <a:txBody>
                    <a:bodyPr/>
                    <a:lstStyle/>
                    <a:p>
                      <a:pPr algn="just">
                        <a:spcAft>
                          <a:spcPts val="0"/>
                        </a:spcAft>
                      </a:pPr>
                      <a:r>
                        <a:rPr lang="es-MX" sz="1600">
                          <a:effectLst/>
                        </a:rPr>
                        <a:t>Procesador</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600">
                          <a:effectLst/>
                        </a:rPr>
                        <a:t>Intel(R) Core(TM) i7-7700 @ 3.60GHz</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20778"/>
                  </a:ext>
                </a:extLst>
              </a:tr>
              <a:tr h="294081">
                <a:tc>
                  <a:txBody>
                    <a:bodyPr/>
                    <a:lstStyle/>
                    <a:p>
                      <a:pPr algn="just">
                        <a:spcAft>
                          <a:spcPts val="0"/>
                        </a:spcAft>
                      </a:pPr>
                      <a:r>
                        <a:rPr lang="es-ES_tradnl" sz="1600">
                          <a:effectLst/>
                        </a:rPr>
                        <a:t>Tarjeta</a:t>
                      </a:r>
                      <a:r>
                        <a:rPr lang="en-US" sz="1600">
                          <a:effectLst/>
                        </a:rPr>
                        <a:t>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dirty="0">
                          <a:effectLst/>
                        </a:rPr>
                        <a:t>Nvidia </a:t>
                      </a:r>
                      <a:r>
                        <a:rPr lang="es-MX" sz="1600" b="1" dirty="0">
                          <a:effectLst/>
                        </a:rPr>
                        <a:t>GeForce</a:t>
                      </a:r>
                      <a:r>
                        <a:rPr lang="es-MX" sz="1600" dirty="0">
                          <a:effectLst/>
                        </a:rPr>
                        <a:t> GTX 1060 6GB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3509461"/>
                  </a:ext>
                </a:extLst>
              </a:tr>
              <a:tr h="294081">
                <a:tc>
                  <a:txBody>
                    <a:bodyPr/>
                    <a:lstStyle/>
                    <a:p>
                      <a:pPr marL="449580" algn="just">
                        <a:spcAft>
                          <a:spcPts val="0"/>
                        </a:spcAft>
                      </a:pPr>
                      <a:r>
                        <a:rPr lang="es-MX" sz="1600">
                          <a:effectLst/>
                        </a:rPr>
                        <a:t>Arquitectura de tarjeta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Pascal</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01123763"/>
                  </a:ext>
                </a:extLst>
              </a:tr>
              <a:tr h="588163">
                <a:tc>
                  <a:txBody>
                    <a:bodyPr/>
                    <a:lstStyle/>
                    <a:p>
                      <a:pPr marL="449580" algn="just">
                        <a:spcAft>
                          <a:spcPts val="0"/>
                        </a:spcAft>
                      </a:pPr>
                      <a:r>
                        <a:rPr lang="es-MX" sz="1600">
                          <a:effectLst/>
                        </a:rPr>
                        <a:t>Máximo de nucleos CUDA (threads) por bloque</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1280</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034485"/>
                  </a:ext>
                </a:extLst>
              </a:tr>
              <a:tr h="294081">
                <a:tc>
                  <a:txBody>
                    <a:bodyPr/>
                    <a:lstStyle/>
                    <a:p>
                      <a:pPr marL="449580" algn="just">
                        <a:spcAft>
                          <a:spcPts val="0"/>
                        </a:spcAft>
                      </a:pPr>
                      <a:r>
                        <a:rPr lang="es-MX" sz="1600">
                          <a:effectLst/>
                        </a:rPr>
                        <a:t>Memoria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dirty="0">
                          <a:effectLst/>
                        </a:rPr>
                        <a:t>6GB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60276853"/>
                  </a:ext>
                </a:extLst>
              </a:tr>
            </a:tbl>
          </a:graphicData>
        </a:graphic>
      </p:graphicFrame>
    </p:spTree>
    <p:extLst>
      <p:ext uri="{BB962C8B-B14F-4D97-AF65-F5344CB8AC3E}">
        <p14:creationId xmlns:p14="http://schemas.microsoft.com/office/powerpoint/2010/main" val="10330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pPr algn="just"/>
            <a:r>
              <a:rPr lang="es-MX" dirty="0"/>
              <a:t>Matrices Vector: Ya que, como se verá más adelante, en la implementación en CUDA es conveniente que las matrices sean declaradas como arreglos unidimensionales. Todas las implentaciones fueron realizadas así.</a:t>
            </a:r>
          </a:p>
          <a:p>
            <a:pPr algn="just"/>
            <a:r>
              <a:rPr lang="es-MX" dirty="0"/>
              <a:t>Pasando así de </a:t>
            </a:r>
            <a:r>
              <a:rPr lang="es-MX" i="1" dirty="0"/>
              <a:t>A[i][j] a Am[i*n+j].</a:t>
            </a:r>
            <a:endParaRPr lang="es-MX" dirty="0"/>
          </a:p>
          <a:p>
            <a:endParaRPr lang="es-MX" dirty="0"/>
          </a:p>
          <a:p>
            <a:endParaRPr lang="es-MX" dirty="0"/>
          </a:p>
          <a:p>
            <a:endParaRPr lang="es-MX" dirty="0"/>
          </a:p>
        </p:txBody>
      </p:sp>
      <p:sp>
        <p:nvSpPr>
          <p:cNvPr id="6" name="Marcador de número de diapositiva 5">
            <a:extLst>
              <a:ext uri="{FF2B5EF4-FFF2-40B4-BE49-F238E27FC236}">
                <a16:creationId xmlns:a16="http://schemas.microsoft.com/office/drawing/2014/main" id="{1C8ACDDE-12A8-3B4B-A338-924BFF1315FC}"/>
              </a:ext>
            </a:extLst>
          </p:cNvPr>
          <p:cNvSpPr>
            <a:spLocks noGrp="1"/>
          </p:cNvSpPr>
          <p:nvPr>
            <p:ph type="sldNum" sz="quarter" idx="12"/>
          </p:nvPr>
        </p:nvSpPr>
        <p:spPr/>
        <p:txBody>
          <a:bodyPr/>
          <a:lstStyle/>
          <a:p>
            <a:fld id="{4B3B723F-4985-3548-A835-41696CC91E1B}" type="slidenum">
              <a:rPr lang="es-MX" smtClean="0"/>
              <a:t>11</a:t>
            </a:fld>
            <a:endParaRPr lang="es-MX"/>
          </a:p>
        </p:txBody>
      </p:sp>
      <p:pic>
        <p:nvPicPr>
          <p:cNvPr id="5" name="Imagen 4" descr="../../../../Capturas%20de%20pantalla/Captura%20de%20pantalla%202018-07-13%2018.17.35.png">
            <a:extLst>
              <a:ext uri="{FF2B5EF4-FFF2-40B4-BE49-F238E27FC236}">
                <a16:creationId xmlns:a16="http://schemas.microsoft.com/office/drawing/2014/main" id="{5CABD0AC-227B-D346-BB49-C0A8F460E7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5791" y="3567661"/>
            <a:ext cx="5620417" cy="2925214"/>
          </a:xfrm>
          <a:prstGeom prst="rect">
            <a:avLst/>
          </a:prstGeom>
          <a:noFill/>
          <a:ln>
            <a:noFill/>
          </a:ln>
        </p:spPr>
      </p:pic>
    </p:spTree>
    <p:extLst>
      <p:ext uri="{BB962C8B-B14F-4D97-AF65-F5344CB8AC3E}">
        <p14:creationId xmlns:p14="http://schemas.microsoft.com/office/powerpoint/2010/main" val="205799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creaMatrix.c</a:t>
            </a:r>
          </a:p>
          <a:p>
            <a:r>
              <a:rPr lang="es-MX" dirty="0"/>
              <a:t>Emula matrices cuadráticas, que siguen la forma que las de la ecuación de Khon-Sham. Genera archivos con extensión “.txt”.</a:t>
            </a:r>
          </a:p>
          <a:p>
            <a:endParaRPr lang="es-MX" dirty="0"/>
          </a:p>
        </p:txBody>
      </p:sp>
      <p:sp>
        <p:nvSpPr>
          <p:cNvPr id="4" name="Marcador de número de diapositiva 3">
            <a:extLst>
              <a:ext uri="{FF2B5EF4-FFF2-40B4-BE49-F238E27FC236}">
                <a16:creationId xmlns:a16="http://schemas.microsoft.com/office/drawing/2014/main" id="{DE0FE57B-5691-2E49-A7C2-938093449DEC}"/>
              </a:ext>
            </a:extLst>
          </p:cNvPr>
          <p:cNvSpPr>
            <a:spLocks noGrp="1"/>
          </p:cNvSpPr>
          <p:nvPr>
            <p:ph type="sldNum" sz="quarter" idx="12"/>
          </p:nvPr>
        </p:nvSpPr>
        <p:spPr/>
        <p:txBody>
          <a:bodyPr/>
          <a:lstStyle/>
          <a:p>
            <a:fld id="{4B3B723F-4985-3548-A835-41696CC91E1B}" type="slidenum">
              <a:rPr lang="es-MX" smtClean="0"/>
              <a:t>12</a:t>
            </a:fld>
            <a:endParaRPr lang="es-MX"/>
          </a:p>
        </p:txBody>
      </p:sp>
      <p:pic>
        <p:nvPicPr>
          <p:cNvPr id="5" name="Imagen 4">
            <a:extLst>
              <a:ext uri="{FF2B5EF4-FFF2-40B4-BE49-F238E27FC236}">
                <a16:creationId xmlns:a16="http://schemas.microsoft.com/office/drawing/2014/main" id="{D7DEAC57-CFAF-1A4D-A7B7-F781C3681415}"/>
              </a:ext>
            </a:extLst>
          </p:cNvPr>
          <p:cNvPicPr>
            <a:picLocks noChangeAspect="1"/>
          </p:cNvPicPr>
          <p:nvPr/>
        </p:nvPicPr>
        <p:blipFill rotWithShape="1">
          <a:blip r:embed="rId2"/>
          <a:srcRect r="855" b="3642"/>
          <a:stretch/>
        </p:blipFill>
        <p:spPr>
          <a:xfrm>
            <a:off x="3707130" y="3754816"/>
            <a:ext cx="5154648" cy="2738059"/>
          </a:xfrm>
          <a:prstGeom prst="rect">
            <a:avLst/>
          </a:prstGeom>
        </p:spPr>
      </p:pic>
    </p:spTree>
    <p:extLst>
      <p:ext uri="{BB962C8B-B14F-4D97-AF65-F5344CB8AC3E}">
        <p14:creationId xmlns:p14="http://schemas.microsoft.com/office/powerpoint/2010/main" val="71887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lnSpcReduction="10000"/>
          </a:bodyPr>
          <a:lstStyle/>
          <a:p>
            <a:r>
              <a:rPr lang="es-MX" dirty="0"/>
              <a:t>Funciones auxiliares.</a:t>
            </a:r>
          </a:p>
          <a:p>
            <a:r>
              <a:rPr lang="es-MX" dirty="0"/>
              <a:t>auxFuncs.h</a:t>
            </a:r>
          </a:p>
          <a:p>
            <a:r>
              <a:rPr lang="es-MX" dirty="0"/>
              <a:t>Fue necesario crear una biblioteca llamada </a:t>
            </a:r>
            <a:r>
              <a:rPr lang="es-MX" b="1" dirty="0"/>
              <a:t>auxFuncs.h </a:t>
            </a:r>
            <a:r>
              <a:rPr lang="es-MX" dirty="0"/>
              <a:t>que contuviera algunas funciones auxiliares que se utilizarían a lo largo de los programas.</a:t>
            </a:r>
          </a:p>
          <a:p>
            <a:pPr lvl="1"/>
            <a:r>
              <a:rPr lang="es-MX" dirty="0"/>
              <a:t>Funciones para obtener el tiempo del Sistema.</a:t>
            </a:r>
          </a:p>
          <a:p>
            <a:pPr lvl="1"/>
            <a:r>
              <a:rPr lang="es-MX" dirty="0"/>
              <a:t>Funciones para reservar memoria.</a:t>
            </a:r>
          </a:p>
          <a:p>
            <a:pPr lvl="1"/>
            <a:r>
              <a:rPr lang="es-MX" dirty="0"/>
              <a:t>Funciones de ayuda, en caso que ocurra algun error en la asignación de memoria.</a:t>
            </a:r>
          </a:p>
          <a:p>
            <a:r>
              <a:rPr lang="es-MX" dirty="0"/>
              <a:t>Está biblioteca se basó en la que contiene el libro de Numerical Recipes </a:t>
            </a:r>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6C6CC356-4331-D040-9FB6-2AB5FEB49ACF}"/>
              </a:ext>
            </a:extLst>
          </p:cNvPr>
          <p:cNvSpPr>
            <a:spLocks noGrp="1"/>
          </p:cNvSpPr>
          <p:nvPr>
            <p:ph type="sldNum" sz="quarter" idx="12"/>
          </p:nvPr>
        </p:nvSpPr>
        <p:spPr/>
        <p:txBody>
          <a:bodyPr/>
          <a:lstStyle/>
          <a:p>
            <a:fld id="{4B3B723F-4985-3548-A835-41696CC91E1B}" type="slidenum">
              <a:rPr lang="es-MX" smtClean="0"/>
              <a:t>13</a:t>
            </a:fld>
            <a:endParaRPr lang="es-MX"/>
          </a:p>
        </p:txBody>
      </p:sp>
    </p:spTree>
    <p:extLst>
      <p:ext uri="{BB962C8B-B14F-4D97-AF65-F5344CB8AC3E}">
        <p14:creationId xmlns:p14="http://schemas.microsoft.com/office/powerpoint/2010/main" val="83503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driverA.c</a:t>
            </a:r>
          </a:p>
          <a:p>
            <a:r>
              <a:rPr lang="es-MX" dirty="0"/>
              <a:t>Contiene la función main(), y llama a las bibliotecas auxFunc.h y jacobiA.h</a:t>
            </a:r>
          </a:p>
          <a:p>
            <a:endParaRPr lang="es-MX" dirty="0"/>
          </a:p>
          <a:p>
            <a:r>
              <a:rPr lang="es-MX" dirty="0"/>
              <a:t>Flujo del programa:</a:t>
            </a:r>
          </a:p>
          <a:p>
            <a:endParaRPr lang="es-MX" dirty="0"/>
          </a:p>
          <a:p>
            <a:endParaRPr lang="es-MX" dirty="0"/>
          </a:p>
        </p:txBody>
      </p:sp>
      <p:sp>
        <p:nvSpPr>
          <p:cNvPr id="4" name="Marcador de número de diapositiva 3">
            <a:extLst>
              <a:ext uri="{FF2B5EF4-FFF2-40B4-BE49-F238E27FC236}">
                <a16:creationId xmlns:a16="http://schemas.microsoft.com/office/drawing/2014/main" id="{071B3F3C-19BD-2941-BA3F-5B543BFF5B8D}"/>
              </a:ext>
            </a:extLst>
          </p:cNvPr>
          <p:cNvSpPr>
            <a:spLocks noGrp="1"/>
          </p:cNvSpPr>
          <p:nvPr>
            <p:ph type="sldNum" sz="quarter" idx="12"/>
          </p:nvPr>
        </p:nvSpPr>
        <p:spPr/>
        <p:txBody>
          <a:bodyPr/>
          <a:lstStyle/>
          <a:p>
            <a:fld id="{4B3B723F-4985-3548-A835-41696CC91E1B}" type="slidenum">
              <a:rPr lang="es-MX" smtClean="0"/>
              <a:t>14</a:t>
            </a:fld>
            <a:endParaRPr lang="es-MX"/>
          </a:p>
        </p:txBody>
      </p:sp>
      <p:graphicFrame>
        <p:nvGraphicFramePr>
          <p:cNvPr id="6" name="Marcador de contenido 3">
            <a:extLst>
              <a:ext uri="{FF2B5EF4-FFF2-40B4-BE49-F238E27FC236}">
                <a16:creationId xmlns:a16="http://schemas.microsoft.com/office/drawing/2014/main" id="{6C6AC9B3-C3F6-9A4A-80E1-25A848C1028E}"/>
              </a:ext>
            </a:extLst>
          </p:cNvPr>
          <p:cNvGraphicFramePr>
            <a:graphicFrameLocks/>
          </p:cNvGraphicFramePr>
          <p:nvPr>
            <p:extLst>
              <p:ext uri="{D42A27DB-BD31-4B8C-83A1-F6EECF244321}">
                <p14:modId xmlns:p14="http://schemas.microsoft.com/office/powerpoint/2010/main" val="2331150840"/>
              </p:ext>
            </p:extLst>
          </p:nvPr>
        </p:nvGraphicFramePr>
        <p:xfrm>
          <a:off x="838200" y="4935220"/>
          <a:ext cx="10515600" cy="1557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9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a:xfrm>
            <a:off x="838200" y="1825625"/>
            <a:ext cx="10515600" cy="4153144"/>
          </a:xfrm>
        </p:spPr>
        <p:txBody>
          <a:bodyPr>
            <a:normAutofit fontScale="55000" lnSpcReduction="20000"/>
          </a:bodyPr>
          <a:lstStyle/>
          <a:p>
            <a:r>
              <a:rPr lang="es-MX" sz="5100" dirty="0"/>
              <a:t>Funciones Jacobi.</a:t>
            </a:r>
          </a:p>
          <a:p>
            <a:r>
              <a:rPr lang="es-MX" sz="5100" dirty="0"/>
              <a:t>jacobiA.c</a:t>
            </a:r>
          </a:p>
          <a:p>
            <a:r>
              <a:rPr lang="es-MX" sz="5100" dirty="0"/>
              <a:t>Contiene la función jacobiMultip(), la cual es el núcleo de operación del método numérico para resolver la matriz de Khon-Sham. </a:t>
            </a:r>
          </a:p>
          <a:p>
            <a:pPr lvl="1"/>
            <a:r>
              <a:rPr lang="es-MX" sz="4500" dirty="0"/>
              <a:t>Se empezará a iterar el método buscando el elemento máximo en el triangulo superior de la matriz.</a:t>
            </a:r>
          </a:p>
          <a:p>
            <a:pPr lvl="1"/>
            <a:r>
              <a:rPr lang="es-MX" sz="4500" dirty="0"/>
              <a:t>Las iteraciones las realizará hasta que </a:t>
            </a:r>
          </a:p>
          <a:p>
            <a:pPr lvl="2"/>
            <a:r>
              <a:rPr lang="es-MX" sz="3200" dirty="0"/>
              <a:t>Se encuentre que el máximo elemento a eliminar es menor que el umbral (threshole) recomendado por Numerical Recipies de 1x10-7</a:t>
            </a:r>
            <a:r>
              <a:rPr lang="es-MX" sz="3200" baseline="30000" dirty="0"/>
              <a:t> [1]</a:t>
            </a:r>
            <a:r>
              <a:rPr lang="es-MX" sz="3200" dirty="0"/>
              <a:t>.</a:t>
            </a:r>
          </a:p>
          <a:p>
            <a:pPr lvl="2"/>
            <a:r>
              <a:rPr lang="es-MX" sz="3200" dirty="0"/>
              <a:t>O que se hayan superado las 50,000 iteraciones, </a:t>
            </a:r>
          </a:p>
          <a:p>
            <a:pPr lvl="1"/>
            <a:r>
              <a:rPr lang="es-MX" sz="4500" dirty="0"/>
              <a:t>En cualquiera de los casos termina el ciclo por que ha tomado el máximo elemento como |0|. </a:t>
            </a:r>
            <a:endParaRPr lang="es-MX" dirty="0"/>
          </a:p>
          <a:p>
            <a:endParaRPr lang="es-MX" dirty="0"/>
          </a:p>
        </p:txBody>
      </p:sp>
      <p:sp>
        <p:nvSpPr>
          <p:cNvPr id="4" name="Marcador de número de diapositiva 3">
            <a:extLst>
              <a:ext uri="{FF2B5EF4-FFF2-40B4-BE49-F238E27FC236}">
                <a16:creationId xmlns:a16="http://schemas.microsoft.com/office/drawing/2014/main" id="{E972B428-3839-0540-86E5-0B3FA06ECCE9}"/>
              </a:ext>
            </a:extLst>
          </p:cNvPr>
          <p:cNvSpPr>
            <a:spLocks noGrp="1"/>
          </p:cNvSpPr>
          <p:nvPr>
            <p:ph type="sldNum" sz="quarter" idx="12"/>
          </p:nvPr>
        </p:nvSpPr>
        <p:spPr/>
        <p:txBody>
          <a:bodyPr/>
          <a:lstStyle/>
          <a:p>
            <a:fld id="{4B3B723F-4985-3548-A835-41696CC91E1B}" type="slidenum">
              <a:rPr lang="es-MX" smtClean="0"/>
              <a:t>15</a:t>
            </a:fld>
            <a:endParaRPr lang="es-MX"/>
          </a:p>
        </p:txBody>
      </p:sp>
      <p:sp>
        <p:nvSpPr>
          <p:cNvPr id="6" name="CuadroTexto 5">
            <a:extLst>
              <a:ext uri="{FF2B5EF4-FFF2-40B4-BE49-F238E27FC236}">
                <a16:creationId xmlns:a16="http://schemas.microsoft.com/office/drawing/2014/main" id="{A7EE8ED3-452C-1349-9D47-2EF20B827DFE}"/>
              </a:ext>
            </a:extLst>
          </p:cNvPr>
          <p:cNvSpPr txBox="1"/>
          <p:nvPr/>
        </p:nvSpPr>
        <p:spPr>
          <a:xfrm>
            <a:off x="1037491" y="5798145"/>
            <a:ext cx="9566031" cy="584775"/>
          </a:xfrm>
          <a:prstGeom prst="rect">
            <a:avLst/>
          </a:prstGeom>
          <a:noFill/>
        </p:spPr>
        <p:txBody>
          <a:bodyPr wrap="square" rtlCol="0">
            <a:spAutoFit/>
          </a:bodyPr>
          <a:lstStyle/>
          <a:p>
            <a:r>
              <a:rPr lang="es-ES" baseline="30000" dirty="0"/>
              <a:t>[1]</a:t>
            </a:r>
            <a:r>
              <a:rPr lang="es-ES" sz="1400" dirty="0"/>
              <a:t>W. H. </a:t>
            </a:r>
            <a:r>
              <a:rPr lang="es-ES" sz="1400" dirty="0" err="1"/>
              <a:t>Press</a:t>
            </a:r>
            <a:r>
              <a:rPr lang="es-ES" sz="1400" dirty="0"/>
              <a:t>, </a:t>
            </a:r>
            <a:r>
              <a:rPr lang="es-ES" sz="1400" dirty="0" err="1"/>
              <a:t>Numerical</a:t>
            </a:r>
            <a:r>
              <a:rPr lang="es-ES" sz="1400" dirty="0"/>
              <a:t> </a:t>
            </a:r>
            <a:r>
              <a:rPr lang="es-ES" sz="1400" dirty="0" err="1"/>
              <a:t>Recipes</a:t>
            </a:r>
            <a:r>
              <a:rPr lang="es-ES" sz="1400" dirty="0"/>
              <a:t> in C. </a:t>
            </a:r>
            <a:r>
              <a:rPr lang="es-ES" sz="1400" dirty="0" err="1"/>
              <a:t>The</a:t>
            </a:r>
            <a:r>
              <a:rPr lang="es-ES" sz="1400" dirty="0"/>
              <a:t> Art of </a:t>
            </a:r>
            <a:r>
              <a:rPr lang="es-ES" sz="1400" dirty="0" err="1"/>
              <a:t>Scientific</a:t>
            </a:r>
            <a:r>
              <a:rPr lang="es-ES" sz="1400" dirty="0"/>
              <a:t> Computing, </a:t>
            </a:r>
            <a:r>
              <a:rPr lang="es-ES" sz="1400" dirty="0" err="1"/>
              <a:t>United</a:t>
            </a:r>
            <a:r>
              <a:rPr lang="es-ES" sz="1400" dirty="0"/>
              <a:t> </a:t>
            </a:r>
            <a:r>
              <a:rPr lang="es-ES" sz="1400" dirty="0" err="1"/>
              <a:t>States</a:t>
            </a:r>
            <a:r>
              <a:rPr lang="es-ES" sz="1400" dirty="0"/>
              <a:t> of </a:t>
            </a:r>
            <a:r>
              <a:rPr lang="es-ES" sz="1400" dirty="0" err="1"/>
              <a:t>America</a:t>
            </a:r>
            <a:r>
              <a:rPr lang="es-ES" sz="1400" dirty="0"/>
              <a:t>: Cambridge </a:t>
            </a:r>
            <a:r>
              <a:rPr lang="es-ES" sz="1400" dirty="0" err="1"/>
              <a:t>University</a:t>
            </a:r>
            <a:r>
              <a:rPr lang="es-ES" sz="1400" dirty="0"/>
              <a:t> Pres, 2002. </a:t>
            </a:r>
            <a:endParaRPr lang="es-MX" sz="1400" dirty="0"/>
          </a:p>
          <a:p>
            <a:endParaRPr lang="es-MX" dirty="0"/>
          </a:p>
        </p:txBody>
      </p:sp>
    </p:spTree>
    <p:extLst>
      <p:ext uri="{BB962C8B-B14F-4D97-AF65-F5344CB8AC3E}">
        <p14:creationId xmlns:p14="http://schemas.microsoft.com/office/powerpoint/2010/main" val="90875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Funciones Jacobi.</a:t>
            </a:r>
          </a:p>
          <a:p>
            <a:r>
              <a:rPr lang="pt" i="1" dirty="0" err="1"/>
              <a:t>jacobiMultip</a:t>
            </a:r>
            <a:r>
              <a:rPr lang="pt" i="1" dirty="0"/>
              <a:t>(</a:t>
            </a:r>
            <a:r>
              <a:rPr lang="pt" i="1" dirty="0" err="1"/>
              <a:t>mat,n,evec,eval,nrot</a:t>
            </a:r>
            <a:r>
              <a:rPr lang="pt" i="1" dirty="0"/>
              <a:t>); </a:t>
            </a:r>
            <a:endParaRPr lang="pt" dirty="0"/>
          </a:p>
          <a:p>
            <a:endParaRPr lang="es-MX" dirty="0"/>
          </a:p>
          <a:p>
            <a:endParaRPr lang="es-MX" dirty="0"/>
          </a:p>
          <a:p>
            <a:endParaRPr lang="es-MX" dirty="0"/>
          </a:p>
          <a:p>
            <a:endParaRPr lang="es-MX" dirty="0"/>
          </a:p>
        </p:txBody>
      </p:sp>
      <p:sp>
        <p:nvSpPr>
          <p:cNvPr id="5" name="Marcador de número de diapositiva 4">
            <a:extLst>
              <a:ext uri="{FF2B5EF4-FFF2-40B4-BE49-F238E27FC236}">
                <a16:creationId xmlns:a16="http://schemas.microsoft.com/office/drawing/2014/main" id="{BE5836F8-4405-EC42-B716-F9F0B34DDB1C}"/>
              </a:ext>
            </a:extLst>
          </p:cNvPr>
          <p:cNvSpPr>
            <a:spLocks noGrp="1"/>
          </p:cNvSpPr>
          <p:nvPr>
            <p:ph type="sldNum" sz="quarter" idx="12"/>
          </p:nvPr>
        </p:nvSpPr>
        <p:spPr/>
        <p:txBody>
          <a:bodyPr/>
          <a:lstStyle/>
          <a:p>
            <a:fld id="{4B3B723F-4985-3548-A835-41696CC91E1B}" type="slidenum">
              <a:rPr lang="es-MX" smtClean="0"/>
              <a:t>16</a:t>
            </a:fld>
            <a:endParaRPr lang="es-MX"/>
          </a:p>
        </p:txBody>
      </p:sp>
      <p:graphicFrame>
        <p:nvGraphicFramePr>
          <p:cNvPr id="4" name="Tabla 3">
            <a:extLst>
              <a:ext uri="{FF2B5EF4-FFF2-40B4-BE49-F238E27FC236}">
                <a16:creationId xmlns:a16="http://schemas.microsoft.com/office/drawing/2014/main" id="{4566D2DC-76EF-4F4C-9BDB-38CECD00201D}"/>
              </a:ext>
            </a:extLst>
          </p:cNvPr>
          <p:cNvGraphicFramePr>
            <a:graphicFrameLocks noGrp="1"/>
          </p:cNvGraphicFramePr>
          <p:nvPr>
            <p:extLst>
              <p:ext uri="{D42A27DB-BD31-4B8C-83A1-F6EECF244321}">
                <p14:modId xmlns:p14="http://schemas.microsoft.com/office/powerpoint/2010/main" val="1960869982"/>
              </p:ext>
            </p:extLst>
          </p:nvPr>
        </p:nvGraphicFramePr>
        <p:xfrm>
          <a:off x="1133856" y="3361214"/>
          <a:ext cx="9601200" cy="2436083"/>
        </p:xfrm>
        <a:graphic>
          <a:graphicData uri="http://schemas.openxmlformats.org/drawingml/2006/table">
            <a:tbl>
              <a:tblPr firstRow="1" firstCol="1" bandRow="1">
                <a:tableStyleId>{D7AC3CCA-C797-4891-BE02-D94E43425B78}</a:tableStyleId>
              </a:tblPr>
              <a:tblGrid>
                <a:gridCol w="4800600">
                  <a:extLst>
                    <a:ext uri="{9D8B030D-6E8A-4147-A177-3AD203B41FA5}">
                      <a16:colId xmlns:a16="http://schemas.microsoft.com/office/drawing/2014/main" val="3937520052"/>
                    </a:ext>
                  </a:extLst>
                </a:gridCol>
                <a:gridCol w="4800600">
                  <a:extLst>
                    <a:ext uri="{9D8B030D-6E8A-4147-A177-3AD203B41FA5}">
                      <a16:colId xmlns:a16="http://schemas.microsoft.com/office/drawing/2014/main" val="2800691432"/>
                    </a:ext>
                  </a:extLst>
                </a:gridCol>
              </a:tblGrid>
              <a:tr h="348012">
                <a:tc rowSpan="5">
                  <a:txBody>
                    <a:bodyPr/>
                    <a:lstStyle/>
                    <a:p>
                      <a:pPr algn="ctr">
                        <a:spcAft>
                          <a:spcPts val="0"/>
                        </a:spcAft>
                      </a:pPr>
                      <a:r>
                        <a:rPr lang="en-US" sz="2000">
                          <a:effectLst/>
                        </a:rPr>
                        <a:t>jacobiMultip(mat,n,evec,eval,nrot);</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Aft>
                          <a:spcPts val="0"/>
                        </a:spcAft>
                      </a:pPr>
                      <a:r>
                        <a:rPr lang="es-MX" sz="2000">
                          <a:effectLst/>
                        </a:rPr>
                        <a:t>mat -&gt; La matriz de operación.</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3898180"/>
                  </a:ext>
                </a:extLst>
              </a:tr>
              <a:tr h="348012">
                <a:tc vMerge="1">
                  <a:txBody>
                    <a:bodyPr/>
                    <a:lstStyle/>
                    <a:p>
                      <a:endParaRPr lang="es-MX"/>
                    </a:p>
                  </a:txBody>
                  <a:tcPr/>
                </a:tc>
                <a:tc>
                  <a:txBody>
                    <a:bodyPr/>
                    <a:lstStyle/>
                    <a:p>
                      <a:pPr algn="just">
                        <a:spcAft>
                          <a:spcPts val="0"/>
                        </a:spcAft>
                      </a:pPr>
                      <a:r>
                        <a:rPr lang="es-MX" sz="2000">
                          <a:effectLst/>
                        </a:rPr>
                        <a:t>n -&gt; El orden de la matriz.</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5727613"/>
                  </a:ext>
                </a:extLst>
              </a:tr>
              <a:tr h="348012">
                <a:tc vMerge="1">
                  <a:txBody>
                    <a:bodyPr/>
                    <a:lstStyle/>
                    <a:p>
                      <a:endParaRPr lang="es-MX"/>
                    </a:p>
                  </a:txBody>
                  <a:tcPr/>
                </a:tc>
                <a:tc>
                  <a:txBody>
                    <a:bodyPr/>
                    <a:lstStyle/>
                    <a:p>
                      <a:pPr algn="just">
                        <a:spcAft>
                          <a:spcPts val="0"/>
                        </a:spcAft>
                      </a:pPr>
                      <a:r>
                        <a:rPr lang="es-MX" sz="2000">
                          <a:effectLst/>
                        </a:rPr>
                        <a:t>evec -&gt; El eigenvector</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1579150"/>
                  </a:ext>
                </a:extLst>
              </a:tr>
              <a:tr h="348012">
                <a:tc vMerge="1">
                  <a:txBody>
                    <a:bodyPr/>
                    <a:lstStyle/>
                    <a:p>
                      <a:endParaRPr lang="es-MX"/>
                    </a:p>
                  </a:txBody>
                  <a:tcPr/>
                </a:tc>
                <a:tc>
                  <a:txBody>
                    <a:bodyPr/>
                    <a:lstStyle/>
                    <a:p>
                      <a:pPr algn="just">
                        <a:spcAft>
                          <a:spcPts val="0"/>
                        </a:spcAft>
                      </a:pPr>
                      <a:r>
                        <a:rPr lang="es-MX" sz="2000" dirty="0">
                          <a:effectLst/>
                        </a:rPr>
                        <a:t>eval -&gt; El arreglo de eigval</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8751263"/>
                  </a:ext>
                </a:extLst>
              </a:tr>
              <a:tr h="1044035">
                <a:tc vMerge="1">
                  <a:txBody>
                    <a:bodyPr/>
                    <a:lstStyle/>
                    <a:p>
                      <a:endParaRPr lang="es-MX"/>
                    </a:p>
                  </a:txBody>
                  <a:tcPr/>
                </a:tc>
                <a:tc>
                  <a:txBody>
                    <a:bodyPr/>
                    <a:lstStyle/>
                    <a:p>
                      <a:pPr algn="just">
                        <a:spcAft>
                          <a:spcPts val="0"/>
                        </a:spcAft>
                      </a:pPr>
                      <a:r>
                        <a:rPr lang="es-MX" sz="2000" dirty="0">
                          <a:effectLst/>
                        </a:rPr>
                        <a:t>nrot -&gt; Variable inicializada en 0 que da el número de rotaciones que realizo el algoritmo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9711226"/>
                  </a:ext>
                </a:extLst>
              </a:tr>
            </a:tbl>
          </a:graphicData>
        </a:graphic>
      </p:graphicFrame>
    </p:spTree>
    <p:extLst>
      <p:ext uri="{BB962C8B-B14F-4D97-AF65-F5344CB8AC3E}">
        <p14:creationId xmlns:p14="http://schemas.microsoft.com/office/powerpoint/2010/main" val="422914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6" name="Marcador de número de diapositiva 5">
            <a:extLst>
              <a:ext uri="{FF2B5EF4-FFF2-40B4-BE49-F238E27FC236}">
                <a16:creationId xmlns:a16="http://schemas.microsoft.com/office/drawing/2014/main" id="{D62B850C-E3C1-1B4D-A4D8-5BEBF6CEE6CC}"/>
              </a:ext>
            </a:extLst>
          </p:cNvPr>
          <p:cNvSpPr>
            <a:spLocks noGrp="1"/>
          </p:cNvSpPr>
          <p:nvPr>
            <p:ph type="sldNum" sz="quarter" idx="12"/>
          </p:nvPr>
        </p:nvSpPr>
        <p:spPr/>
        <p:txBody>
          <a:bodyPr/>
          <a:lstStyle/>
          <a:p>
            <a:fld id="{4B3B723F-4985-3548-A835-41696CC91E1B}" type="slidenum">
              <a:rPr lang="es-MX" smtClean="0"/>
              <a:t>17</a:t>
            </a:fld>
            <a:endParaRPr lang="es-MX"/>
          </a:p>
        </p:txBody>
      </p:sp>
      <p:graphicFrame>
        <p:nvGraphicFramePr>
          <p:cNvPr id="4" name="Marcador de contenido 3">
            <a:extLst>
              <a:ext uri="{FF2B5EF4-FFF2-40B4-BE49-F238E27FC236}">
                <a16:creationId xmlns:a16="http://schemas.microsoft.com/office/drawing/2014/main" id="{E4DC3E19-B0AA-7F43-8D13-1ED056488CB7}"/>
              </a:ext>
            </a:extLst>
          </p:cNvPr>
          <p:cNvGraphicFramePr>
            <a:graphicFrameLocks/>
          </p:cNvGraphicFramePr>
          <p:nvPr>
            <p:extLst>
              <p:ext uri="{D42A27DB-BD31-4B8C-83A1-F6EECF244321}">
                <p14:modId xmlns:p14="http://schemas.microsoft.com/office/powerpoint/2010/main" val="2108779637"/>
              </p:ext>
            </p:extLst>
          </p:nvPr>
        </p:nvGraphicFramePr>
        <p:xfrm>
          <a:off x="925689" y="1664599"/>
          <a:ext cx="9742311" cy="4673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58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a:xfrm>
            <a:off x="838200" y="1334530"/>
            <a:ext cx="10515600" cy="4842433"/>
          </a:xfrm>
        </p:spPr>
        <p:txBody>
          <a:bodyPr>
            <a:normAutofit/>
          </a:bodyPr>
          <a:lstStyle/>
          <a:p>
            <a:r>
              <a:rPr lang="es-MX" dirty="0"/>
              <a:t>Referencia código serial.</a:t>
            </a:r>
          </a:p>
          <a:p>
            <a:r>
              <a:rPr lang="es-MX" dirty="0"/>
              <a:t>Compilación y ejecición.</a:t>
            </a:r>
          </a:p>
          <a:p>
            <a:endParaRPr lang="es-MX" dirty="0"/>
          </a:p>
          <a:p>
            <a:endParaRPr lang="es-MX" dirty="0"/>
          </a:p>
          <a:p>
            <a:endParaRPr lang="es-MX" dirty="0"/>
          </a:p>
          <a:p>
            <a:endParaRPr lang="es-MX" dirty="0"/>
          </a:p>
          <a:p>
            <a:endParaRPr lang="es-MX" dirty="0"/>
          </a:p>
          <a:p>
            <a:endParaRPr lang="es-MX" dirty="0"/>
          </a:p>
        </p:txBody>
      </p:sp>
      <p:sp>
        <p:nvSpPr>
          <p:cNvPr id="5" name="Marcador de número de diapositiva 4">
            <a:extLst>
              <a:ext uri="{FF2B5EF4-FFF2-40B4-BE49-F238E27FC236}">
                <a16:creationId xmlns:a16="http://schemas.microsoft.com/office/drawing/2014/main" id="{6651867B-A3EF-4843-8531-3C408F3CEA14}"/>
              </a:ext>
            </a:extLst>
          </p:cNvPr>
          <p:cNvSpPr>
            <a:spLocks noGrp="1"/>
          </p:cNvSpPr>
          <p:nvPr>
            <p:ph type="sldNum" sz="quarter" idx="12"/>
          </p:nvPr>
        </p:nvSpPr>
        <p:spPr/>
        <p:txBody>
          <a:bodyPr/>
          <a:lstStyle/>
          <a:p>
            <a:fld id="{4B3B723F-4985-3548-A835-41696CC91E1B}" type="slidenum">
              <a:rPr lang="es-MX" smtClean="0"/>
              <a:t>18</a:t>
            </a:fld>
            <a:endParaRPr lang="es-MX"/>
          </a:p>
        </p:txBody>
      </p:sp>
      <p:pic>
        <p:nvPicPr>
          <p:cNvPr id="4" name="Imagen 3">
            <a:extLst>
              <a:ext uri="{FF2B5EF4-FFF2-40B4-BE49-F238E27FC236}">
                <a16:creationId xmlns:a16="http://schemas.microsoft.com/office/drawing/2014/main" id="{00B8BF77-4B8A-A34D-A373-37A274CA335B}"/>
              </a:ext>
            </a:extLst>
          </p:cNvPr>
          <p:cNvPicPr/>
          <p:nvPr/>
        </p:nvPicPr>
        <p:blipFill>
          <a:blip r:embed="rId2">
            <a:extLst>
              <a:ext uri="{28A0092B-C50C-407E-A947-70E740481C1C}">
                <a14:useLocalDpi xmlns:a14="http://schemas.microsoft.com/office/drawing/2010/main" val="0"/>
              </a:ext>
            </a:extLst>
          </a:blip>
          <a:stretch>
            <a:fillRect/>
          </a:stretch>
        </p:blipFill>
        <p:spPr>
          <a:xfrm>
            <a:off x="3151217" y="2345199"/>
            <a:ext cx="5889566" cy="4376276"/>
          </a:xfrm>
          <a:prstGeom prst="rect">
            <a:avLst/>
          </a:prstGeom>
        </p:spPr>
      </p:pic>
    </p:spTree>
    <p:extLst>
      <p:ext uri="{BB962C8B-B14F-4D97-AF65-F5344CB8AC3E}">
        <p14:creationId xmlns:p14="http://schemas.microsoft.com/office/powerpoint/2010/main" val="267386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p:txBody>
          <a:bodyPr>
            <a:normAutofit fontScale="92500" lnSpcReduction="10000"/>
          </a:bodyPr>
          <a:lstStyle/>
          <a:p>
            <a:r>
              <a:rPr lang="es-MX" dirty="0"/>
              <a:t>Introducción a OpenACC.</a:t>
            </a:r>
          </a:p>
          <a:p>
            <a:endParaRPr lang="es-MX" dirty="0"/>
          </a:p>
          <a:p>
            <a:r>
              <a:rPr lang="es-MX" dirty="0"/>
              <a:t>El estandar de programación permite que con algunas directivas se le indique al compilador que cierta sección de código podría ser paralelizable, y éste se encargaría de verificar si existen dependencias de dato o si es posible realizarse. </a:t>
            </a:r>
          </a:p>
          <a:p>
            <a:endParaRPr lang="es-MX" dirty="0"/>
          </a:p>
          <a:p>
            <a:r>
              <a:rPr lang="es-MX" dirty="0"/>
              <a:t>Para poder utilizar el estándar es necesario tener el compilador PGI que tiene las bibliotecas de automatización del paralelismo. </a:t>
            </a:r>
          </a:p>
          <a:p>
            <a:endParaRPr lang="es-MX" dirty="0"/>
          </a:p>
          <a:p>
            <a:r>
              <a:rPr lang="es-MX" dirty="0"/>
              <a:t>El estandar puede utilizarse en tarjetas gráficas de cualquier marca.</a:t>
            </a:r>
          </a:p>
          <a:p>
            <a:endParaRPr lang="es-MX" dirty="0"/>
          </a:p>
          <a:p>
            <a:endParaRPr lang="es-MX" dirty="0"/>
          </a:p>
        </p:txBody>
      </p:sp>
      <p:sp>
        <p:nvSpPr>
          <p:cNvPr id="4" name="Marcador de número de diapositiva 3">
            <a:extLst>
              <a:ext uri="{FF2B5EF4-FFF2-40B4-BE49-F238E27FC236}">
                <a16:creationId xmlns:a16="http://schemas.microsoft.com/office/drawing/2014/main" id="{0F318F0E-5B36-0449-A63F-BFB08D1E7E61}"/>
              </a:ext>
            </a:extLst>
          </p:cNvPr>
          <p:cNvSpPr>
            <a:spLocks noGrp="1"/>
          </p:cNvSpPr>
          <p:nvPr>
            <p:ph type="sldNum" sz="quarter" idx="12"/>
          </p:nvPr>
        </p:nvSpPr>
        <p:spPr/>
        <p:txBody>
          <a:bodyPr/>
          <a:lstStyle/>
          <a:p>
            <a:fld id="{4B3B723F-4985-3548-A835-41696CC91E1B}" type="slidenum">
              <a:rPr lang="es-MX" smtClean="0"/>
              <a:t>19</a:t>
            </a:fld>
            <a:endParaRPr lang="es-MX"/>
          </a:p>
        </p:txBody>
      </p:sp>
    </p:spTree>
    <p:extLst>
      <p:ext uri="{BB962C8B-B14F-4D97-AF65-F5344CB8AC3E}">
        <p14:creationId xmlns:p14="http://schemas.microsoft.com/office/powerpoint/2010/main" val="34422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21DBB-C9A6-C444-9E5F-238D56B27F40}"/>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7151A063-CF85-D64D-B620-3D789AFEA551}"/>
              </a:ext>
            </a:extLst>
          </p:cNvPr>
          <p:cNvSpPr>
            <a:spLocks noGrp="1"/>
          </p:cNvSpPr>
          <p:nvPr>
            <p:ph idx="1"/>
          </p:nvPr>
        </p:nvSpPr>
        <p:spPr/>
        <p:txBody>
          <a:bodyPr/>
          <a:lstStyle/>
          <a:p>
            <a:pPr marL="514350" indent="-514350">
              <a:buFont typeface="+mj-lt"/>
              <a:buAutoNum type="arabicPeriod"/>
            </a:pPr>
            <a:r>
              <a:rPr lang="es-MX" dirty="0"/>
              <a:t>Objetivo.</a:t>
            </a:r>
          </a:p>
          <a:p>
            <a:pPr marL="514350" indent="-514350">
              <a:buFont typeface="+mj-lt"/>
              <a:buAutoNum type="arabicPeriod"/>
            </a:pPr>
            <a:r>
              <a:rPr lang="es-MX" dirty="0"/>
              <a:t>Matriz de Khon-Sham.</a:t>
            </a:r>
          </a:p>
          <a:p>
            <a:pPr marL="514350" indent="-514350">
              <a:buFont typeface="+mj-lt"/>
              <a:buAutoNum type="arabicPeriod"/>
            </a:pPr>
            <a:r>
              <a:rPr lang="es-MX" dirty="0"/>
              <a:t>Algoritmo de Jacobi.</a:t>
            </a:r>
          </a:p>
          <a:p>
            <a:pPr marL="514350" indent="-514350">
              <a:buFont typeface="+mj-lt"/>
              <a:buAutoNum type="arabicPeriod"/>
            </a:pPr>
            <a:r>
              <a:rPr lang="es-MX" dirty="0"/>
              <a:t>Implementación en C, OpenACC y CUDA.</a:t>
            </a:r>
          </a:p>
          <a:p>
            <a:pPr marL="514350" indent="-514350">
              <a:buFont typeface="+mj-lt"/>
              <a:buAutoNum type="arabicPeriod"/>
            </a:pPr>
            <a:r>
              <a:rPr lang="es-MX" dirty="0"/>
              <a:t>Pruebas y resultados.</a:t>
            </a:r>
          </a:p>
          <a:p>
            <a:pPr marL="514350" indent="-514350">
              <a:buFont typeface="+mj-lt"/>
              <a:buAutoNum type="arabicPeriod"/>
            </a:pPr>
            <a:r>
              <a:rPr lang="es-MX" dirty="0"/>
              <a:t>Conclusiones.</a:t>
            </a:r>
          </a:p>
        </p:txBody>
      </p:sp>
      <p:sp>
        <p:nvSpPr>
          <p:cNvPr id="4" name="Marcador de número de diapositiva 3">
            <a:extLst>
              <a:ext uri="{FF2B5EF4-FFF2-40B4-BE49-F238E27FC236}">
                <a16:creationId xmlns:a16="http://schemas.microsoft.com/office/drawing/2014/main" id="{3650459F-B03F-B741-8D43-A4FA51CC55A9}"/>
              </a:ext>
            </a:extLst>
          </p:cNvPr>
          <p:cNvSpPr>
            <a:spLocks noGrp="1"/>
          </p:cNvSpPr>
          <p:nvPr>
            <p:ph type="sldNum" sz="quarter" idx="12"/>
          </p:nvPr>
        </p:nvSpPr>
        <p:spPr/>
        <p:txBody>
          <a:bodyPr/>
          <a:lstStyle/>
          <a:p>
            <a:fld id="{4B3B723F-4985-3548-A835-41696CC91E1B}" type="slidenum">
              <a:rPr lang="es-MX" smtClean="0"/>
              <a:t>2</a:t>
            </a:fld>
            <a:endParaRPr lang="es-MX"/>
          </a:p>
        </p:txBody>
      </p:sp>
    </p:spTree>
    <p:extLst>
      <p:ext uri="{BB962C8B-B14F-4D97-AF65-F5344CB8AC3E}">
        <p14:creationId xmlns:p14="http://schemas.microsoft.com/office/powerpoint/2010/main" val="268861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38200" y="1825625"/>
            <a:ext cx="5686778" cy="4351338"/>
          </a:xfrm>
        </p:spPr>
        <p:txBody>
          <a:bodyPr/>
          <a:lstStyle/>
          <a:p>
            <a:r>
              <a:rPr lang="es-MX" dirty="0"/>
              <a:t>Directivas.</a:t>
            </a:r>
          </a:p>
          <a:p>
            <a:r>
              <a:rPr lang="es-MX" dirty="0"/>
              <a:t>Para darle los parámetros de la configuración de bloques al compilador, debe usarse:</a:t>
            </a:r>
          </a:p>
          <a:p>
            <a:r>
              <a:rPr lang="es-MX" sz="2000" i="1" dirty="0"/>
              <a:t>Vectors: Es el elemento de granularidad más fina, (core o thread).</a:t>
            </a:r>
          </a:p>
          <a:p>
            <a:r>
              <a:rPr lang="es-MX" sz="2000" i="1" dirty="0"/>
              <a:t>Gangs: Es un grupo o bloque de vectors.</a:t>
            </a:r>
          </a:p>
          <a:p>
            <a:endParaRPr lang="es-MX" sz="2000" dirty="0"/>
          </a:p>
          <a:p>
            <a:endParaRPr lang="es-MX" dirty="0"/>
          </a:p>
          <a:p>
            <a:endParaRPr lang="es-MX" dirty="0"/>
          </a:p>
        </p:txBody>
      </p:sp>
      <p:sp>
        <p:nvSpPr>
          <p:cNvPr id="4" name="Marcador de número de diapositiva 3">
            <a:extLst>
              <a:ext uri="{FF2B5EF4-FFF2-40B4-BE49-F238E27FC236}">
                <a16:creationId xmlns:a16="http://schemas.microsoft.com/office/drawing/2014/main" id="{8103DBDA-46ED-6F4C-8BE0-9E2593A68FEA}"/>
              </a:ext>
            </a:extLst>
          </p:cNvPr>
          <p:cNvSpPr>
            <a:spLocks noGrp="1"/>
          </p:cNvSpPr>
          <p:nvPr>
            <p:ph type="sldNum" sz="quarter" idx="12"/>
          </p:nvPr>
        </p:nvSpPr>
        <p:spPr/>
        <p:txBody>
          <a:bodyPr/>
          <a:lstStyle/>
          <a:p>
            <a:fld id="{4B3B723F-4985-3548-A835-41696CC91E1B}" type="slidenum">
              <a:rPr lang="es-MX" smtClean="0"/>
              <a:t>20</a:t>
            </a:fld>
            <a:endParaRPr lang="es-MX"/>
          </a:p>
        </p:txBody>
      </p:sp>
      <p:pic>
        <p:nvPicPr>
          <p:cNvPr id="5" name="Imagen 4">
            <a:extLst>
              <a:ext uri="{FF2B5EF4-FFF2-40B4-BE49-F238E27FC236}">
                <a16:creationId xmlns:a16="http://schemas.microsoft.com/office/drawing/2014/main" id="{01510DAF-627F-674B-B064-0087B2EE1217}"/>
              </a:ext>
            </a:extLst>
          </p:cNvPr>
          <p:cNvPicPr>
            <a:picLocks noChangeAspect="1"/>
          </p:cNvPicPr>
          <p:nvPr/>
        </p:nvPicPr>
        <p:blipFill>
          <a:blip r:embed="rId2"/>
          <a:stretch>
            <a:fillRect/>
          </a:stretch>
        </p:blipFill>
        <p:spPr>
          <a:xfrm>
            <a:off x="6524978" y="2339975"/>
            <a:ext cx="5383311" cy="3322637"/>
          </a:xfrm>
          <a:prstGeom prst="rect">
            <a:avLst/>
          </a:prstGeom>
        </p:spPr>
      </p:pic>
    </p:spTree>
    <p:extLst>
      <p:ext uri="{BB962C8B-B14F-4D97-AF65-F5344CB8AC3E}">
        <p14:creationId xmlns:p14="http://schemas.microsoft.com/office/powerpoint/2010/main" val="393425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a:xfrm>
            <a:off x="804672" y="723578"/>
            <a:ext cx="3387106" cy="1645501"/>
          </a:xfrm>
        </p:spPr>
        <p:txBody>
          <a:bodyPr>
            <a:normAutofit/>
          </a:bodyPr>
          <a:lstStyle/>
          <a:p>
            <a:r>
              <a:rPr lang="es-MX" sz="3700"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04672" y="2548467"/>
            <a:ext cx="3387105" cy="3628495"/>
          </a:xfrm>
        </p:spPr>
        <p:txBody>
          <a:bodyPr>
            <a:normAutofit/>
          </a:bodyPr>
          <a:lstStyle/>
          <a:p>
            <a:r>
              <a:rPr lang="es-MX" sz="1800" dirty="0"/>
              <a:t>Las posibles regiones donde exite paralelismo:</a:t>
            </a:r>
          </a:p>
          <a:p>
            <a:endParaRPr lang="es-MX" sz="1800" i="1" dirty="0"/>
          </a:p>
          <a:p>
            <a:endParaRPr lang="es-MX" sz="1800" dirty="0"/>
          </a:p>
          <a:p>
            <a:endParaRPr lang="es-MX" sz="1800" dirty="0"/>
          </a:p>
          <a:p>
            <a:endParaRPr lang="es-MX" sz="1800" dirty="0"/>
          </a:p>
        </p:txBody>
      </p:sp>
      <p:sp>
        <p:nvSpPr>
          <p:cNvPr id="13" name="Marcador de número de diapositiva 12">
            <a:extLst>
              <a:ext uri="{FF2B5EF4-FFF2-40B4-BE49-F238E27FC236}">
                <a16:creationId xmlns:a16="http://schemas.microsoft.com/office/drawing/2014/main" id="{AA05BCF6-37AD-B047-B97F-0022EBDD5B9E}"/>
              </a:ext>
            </a:extLst>
          </p:cNvPr>
          <p:cNvSpPr>
            <a:spLocks noGrp="1"/>
          </p:cNvSpPr>
          <p:nvPr>
            <p:ph type="sldNum" sz="quarter" idx="12"/>
          </p:nvPr>
        </p:nvSpPr>
        <p:spPr/>
        <p:txBody>
          <a:bodyPr/>
          <a:lstStyle/>
          <a:p>
            <a:fld id="{4B3B723F-4985-3548-A835-41696CC91E1B}" type="slidenum">
              <a:rPr lang="es-MX" smtClean="0"/>
              <a:t>21</a:t>
            </a:fld>
            <a:endParaRPr lang="es-MX"/>
          </a:p>
        </p:txBody>
      </p:sp>
      <p:pic>
        <p:nvPicPr>
          <p:cNvPr id="12" name="Imagen 11">
            <a:extLst>
              <a:ext uri="{FF2B5EF4-FFF2-40B4-BE49-F238E27FC236}">
                <a16:creationId xmlns:a16="http://schemas.microsoft.com/office/drawing/2014/main" id="{1F16011A-EA49-EF49-A017-4C495DD6A42F}"/>
              </a:ext>
            </a:extLst>
          </p:cNvPr>
          <p:cNvPicPr>
            <a:picLocks noChangeAspect="1"/>
          </p:cNvPicPr>
          <p:nvPr/>
        </p:nvPicPr>
        <p:blipFill>
          <a:blip r:embed="rId3"/>
          <a:stretch>
            <a:fillRect/>
          </a:stretch>
        </p:blipFill>
        <p:spPr>
          <a:xfrm>
            <a:off x="4191777" y="870298"/>
            <a:ext cx="4040717" cy="2222394"/>
          </a:xfrm>
          <a:prstGeom prst="rect">
            <a:avLst/>
          </a:prstGeom>
        </p:spPr>
      </p:pic>
      <p:pic>
        <p:nvPicPr>
          <p:cNvPr id="10" name="Imagen 9" descr="Imagen que contiene texto&#10;&#10;&#10;&#10;Descripción generada automáticamente">
            <a:extLst>
              <a:ext uri="{FF2B5EF4-FFF2-40B4-BE49-F238E27FC236}">
                <a16:creationId xmlns:a16="http://schemas.microsoft.com/office/drawing/2014/main" id="{48CEDC29-07D7-604D-8AA2-41238AB9CCD9}"/>
              </a:ext>
            </a:extLst>
          </p:cNvPr>
          <p:cNvPicPr>
            <a:picLocks noChangeAspect="1"/>
          </p:cNvPicPr>
          <p:nvPr/>
        </p:nvPicPr>
        <p:blipFill>
          <a:blip r:embed="rId4"/>
          <a:stretch>
            <a:fillRect/>
          </a:stretch>
        </p:blipFill>
        <p:spPr>
          <a:xfrm>
            <a:off x="8340436" y="520395"/>
            <a:ext cx="3543961" cy="2798348"/>
          </a:xfrm>
          <a:prstGeom prst="rect">
            <a:avLst/>
          </a:prstGeom>
        </p:spPr>
      </p:pic>
      <p:pic>
        <p:nvPicPr>
          <p:cNvPr id="6" name="Imagen 5">
            <a:extLst>
              <a:ext uri="{FF2B5EF4-FFF2-40B4-BE49-F238E27FC236}">
                <a16:creationId xmlns:a16="http://schemas.microsoft.com/office/drawing/2014/main" id="{40C33554-6482-944F-BD68-F0AD2FD6F148}"/>
              </a:ext>
            </a:extLst>
          </p:cNvPr>
          <p:cNvPicPr>
            <a:picLocks noChangeAspect="1"/>
          </p:cNvPicPr>
          <p:nvPr/>
        </p:nvPicPr>
        <p:blipFill>
          <a:blip r:embed="rId5"/>
          <a:stretch>
            <a:fillRect/>
          </a:stretch>
        </p:blipFill>
        <p:spPr>
          <a:xfrm>
            <a:off x="473858" y="4100218"/>
            <a:ext cx="4693208" cy="2076744"/>
          </a:xfrm>
          <a:prstGeom prst="rect">
            <a:avLst/>
          </a:prstGeom>
        </p:spPr>
      </p:pic>
      <p:pic>
        <p:nvPicPr>
          <p:cNvPr id="8" name="Imagen 7" descr="Imagen que contiene texto&#10;&#10;&#10;&#10;Descripción generada automáticamente">
            <a:extLst>
              <a:ext uri="{FF2B5EF4-FFF2-40B4-BE49-F238E27FC236}">
                <a16:creationId xmlns:a16="http://schemas.microsoft.com/office/drawing/2014/main" id="{F49CA15E-E275-E54D-8B64-9D8E71B17546}"/>
              </a:ext>
            </a:extLst>
          </p:cNvPr>
          <p:cNvPicPr>
            <a:picLocks noChangeAspect="1"/>
          </p:cNvPicPr>
          <p:nvPr/>
        </p:nvPicPr>
        <p:blipFill>
          <a:blip r:embed="rId6"/>
          <a:stretch>
            <a:fillRect/>
          </a:stretch>
        </p:blipFill>
        <p:spPr>
          <a:xfrm>
            <a:off x="6457620" y="3429000"/>
            <a:ext cx="4305960" cy="3186410"/>
          </a:xfrm>
          <a:prstGeom prst="rect">
            <a:avLst/>
          </a:prstGeom>
        </p:spPr>
      </p:pic>
    </p:spTree>
    <p:extLst>
      <p:ext uri="{BB962C8B-B14F-4D97-AF65-F5344CB8AC3E}">
        <p14:creationId xmlns:p14="http://schemas.microsoft.com/office/powerpoint/2010/main" val="279657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 y ejecución.</a:t>
            </a:r>
          </a:p>
          <a:p>
            <a:endParaRPr lang="es-MX" dirty="0"/>
          </a:p>
          <a:p>
            <a:endParaRPr lang="es-MX" dirty="0"/>
          </a:p>
          <a:p>
            <a:endParaRPr lang="es-MX" dirty="0"/>
          </a:p>
          <a:p>
            <a:endParaRPr lang="es-MX" dirty="0"/>
          </a:p>
          <a:p>
            <a:endParaRPr lang="es-MX" dirty="0"/>
          </a:p>
          <a:p>
            <a:endParaRPr lang="es-MX" dirty="0"/>
          </a:p>
        </p:txBody>
      </p:sp>
      <p:sp>
        <p:nvSpPr>
          <p:cNvPr id="6" name="Marcador de número de diapositiva 5">
            <a:extLst>
              <a:ext uri="{FF2B5EF4-FFF2-40B4-BE49-F238E27FC236}">
                <a16:creationId xmlns:a16="http://schemas.microsoft.com/office/drawing/2014/main" id="{6596ADD2-817D-3D4A-8D6B-8B01E0BE058A}"/>
              </a:ext>
            </a:extLst>
          </p:cNvPr>
          <p:cNvSpPr>
            <a:spLocks noGrp="1"/>
          </p:cNvSpPr>
          <p:nvPr>
            <p:ph type="sldNum" sz="quarter" idx="12"/>
          </p:nvPr>
        </p:nvSpPr>
        <p:spPr/>
        <p:txBody>
          <a:bodyPr/>
          <a:lstStyle/>
          <a:p>
            <a:fld id="{4B3B723F-4985-3548-A835-41696CC91E1B}" type="slidenum">
              <a:rPr lang="es-MX" smtClean="0"/>
              <a:t>22</a:t>
            </a:fld>
            <a:endParaRPr lang="es-MX"/>
          </a:p>
        </p:txBody>
      </p:sp>
      <p:pic>
        <p:nvPicPr>
          <p:cNvPr id="5" name="Imagen 4">
            <a:extLst>
              <a:ext uri="{FF2B5EF4-FFF2-40B4-BE49-F238E27FC236}">
                <a16:creationId xmlns:a16="http://schemas.microsoft.com/office/drawing/2014/main" id="{CB1198CC-9C17-AC48-8D91-365EE97D0280}"/>
              </a:ext>
            </a:extLst>
          </p:cNvPr>
          <p:cNvPicPr>
            <a:picLocks/>
          </p:cNvPicPr>
          <p:nvPr/>
        </p:nvPicPr>
        <p:blipFill rotWithShape="1">
          <a:blip r:embed="rId2">
            <a:extLst>
              <a:ext uri="{28A0092B-C50C-407E-A947-70E740481C1C}">
                <a14:useLocalDpi xmlns:a14="http://schemas.microsoft.com/office/drawing/2010/main" val="0"/>
              </a:ext>
            </a:extLst>
          </a:blip>
          <a:srcRect l="836" r="-1"/>
          <a:stretch/>
        </p:blipFill>
        <p:spPr>
          <a:xfrm>
            <a:off x="3200400" y="2459035"/>
            <a:ext cx="5840400" cy="4262440"/>
          </a:xfrm>
          <a:prstGeom prst="rect">
            <a:avLst/>
          </a:prstGeom>
        </p:spPr>
      </p:pic>
    </p:spTree>
    <p:extLst>
      <p:ext uri="{BB962C8B-B14F-4D97-AF65-F5344CB8AC3E}">
        <p14:creationId xmlns:p14="http://schemas.microsoft.com/office/powerpoint/2010/main" val="63399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lstStyle/>
          <a:p>
            <a:r>
              <a:rPr lang="es-MX" dirty="0"/>
              <a:t>Introducción a CUDA.</a:t>
            </a:r>
          </a:p>
          <a:p>
            <a:r>
              <a:rPr lang="es-MX" dirty="0"/>
              <a:t>Arquitectura de hardware y de software que permite ejecutar programas en las tarjetas gráficas de la marca NVIDIA.</a:t>
            </a:r>
          </a:p>
          <a:p>
            <a:r>
              <a:rPr lang="es-MX" dirty="0"/>
              <a:t>Un programa en CUDA consiste en la mezcla de dos códigos, el host code (CPU) y el device code (GPU). El compilador de NVIDIA, </a:t>
            </a:r>
            <a:r>
              <a:rPr lang="es-MX" i="1" dirty="0"/>
              <a:t>nvcc</a:t>
            </a:r>
            <a:r>
              <a:rPr lang="es-MX" dirty="0"/>
              <a:t>, separa ambos códigos durante el proceso de compilación. </a:t>
            </a:r>
          </a:p>
          <a:p>
            <a:r>
              <a:rPr lang="es-MX" dirty="0"/>
              <a:t>Funciones que se realizan en GPU(conveniente llamarlas kernel_nombre de func).</a:t>
            </a:r>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23</a:t>
            </a:fld>
            <a:endParaRPr lang="es-MX" dirty="0"/>
          </a:p>
        </p:txBody>
      </p:sp>
      <p:graphicFrame>
        <p:nvGraphicFramePr>
          <p:cNvPr id="5" name="Diagrama 4">
            <a:extLst>
              <a:ext uri="{FF2B5EF4-FFF2-40B4-BE49-F238E27FC236}">
                <a16:creationId xmlns:a16="http://schemas.microsoft.com/office/drawing/2014/main" id="{C9821D36-F357-A74C-9E23-ECDFFCDE1BBF}"/>
              </a:ext>
            </a:extLst>
          </p:cNvPr>
          <p:cNvGraphicFramePr/>
          <p:nvPr>
            <p:extLst>
              <p:ext uri="{D42A27DB-BD31-4B8C-83A1-F6EECF244321}">
                <p14:modId xmlns:p14="http://schemas.microsoft.com/office/powerpoint/2010/main" val="653485682"/>
              </p:ext>
            </p:extLst>
          </p:nvPr>
        </p:nvGraphicFramePr>
        <p:xfrm>
          <a:off x="3134591" y="5560940"/>
          <a:ext cx="5922818" cy="116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63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normAutofit lnSpcReduction="10000"/>
          </a:bodyPr>
          <a:lstStyle/>
          <a:p>
            <a:r>
              <a:rPr lang="es-MX" dirty="0"/>
              <a:t>Por las características que se tienen en la computadora, se decidió tener una dimensión de grids con </a:t>
            </a:r>
            <a:r>
              <a:rPr lang="es-MX" b="1" dirty="0"/>
              <a:t>32 bloques</a:t>
            </a:r>
            <a:r>
              <a:rPr lang="es-MX" dirty="0"/>
              <a:t> de </a:t>
            </a:r>
            <a:r>
              <a:rPr lang="es-MX" b="1" dirty="0"/>
              <a:t>64 threads </a:t>
            </a:r>
            <a:r>
              <a:rPr lang="es-MX" dirty="0"/>
              <a:t>cada uno, esto nos permitirá realizar matrices máximo de </a:t>
            </a:r>
            <a:r>
              <a:rPr lang="es-MX" b="1" dirty="0"/>
              <a:t>2048 x 2048</a:t>
            </a:r>
            <a:r>
              <a:rPr lang="es-MX" dirty="0"/>
              <a:t>. </a:t>
            </a:r>
          </a:p>
          <a:p>
            <a:r>
              <a:rPr lang="es-MX" dirty="0"/>
              <a:t>Thread: Ejecuta una instancia de un kernel.</a:t>
            </a:r>
          </a:p>
          <a:p>
            <a:r>
              <a:rPr lang="es-MX" dirty="0"/>
              <a:t>Bloque: Agrupación de threads que utilizan memoria compartida.</a:t>
            </a:r>
          </a:p>
          <a:p>
            <a:endParaRPr lang="es-MX" dirty="0"/>
          </a:p>
          <a:p>
            <a:r>
              <a:rPr lang="es-MX" dirty="0"/>
              <a:t>Ejemplo de una función:</a:t>
            </a:r>
          </a:p>
          <a:p>
            <a:pPr lvl="1"/>
            <a:r>
              <a:rPr lang="es-MX" i="1" dirty="0"/>
              <a:t>__global__ void kernel_helloFromGPU(argument list){} </a:t>
            </a:r>
          </a:p>
          <a:p>
            <a:r>
              <a:rPr lang="es-MX" i="1" dirty="0"/>
              <a:t>Ejemplo de cómo llamarla:</a:t>
            </a:r>
            <a:endParaRPr lang="es-MX" dirty="0"/>
          </a:p>
          <a:p>
            <a:pPr lvl="1"/>
            <a:r>
              <a:rPr lang="es-MX" i="1" dirty="0"/>
              <a:t>kernel_name &lt;&lt;&lt;#blocks, #threads&gt;&gt;&gt;(argument list); </a:t>
            </a:r>
            <a:endParaRPr lang="es-MX" dirty="0"/>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24</a:t>
            </a:fld>
            <a:endParaRPr lang="es-MX"/>
          </a:p>
        </p:txBody>
      </p:sp>
    </p:spTree>
    <p:extLst>
      <p:ext uri="{BB962C8B-B14F-4D97-AF65-F5344CB8AC3E}">
        <p14:creationId xmlns:p14="http://schemas.microsoft.com/office/powerpoint/2010/main" val="423916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 y ejecución.</a:t>
            </a:r>
          </a:p>
          <a:p>
            <a:endParaRPr lang="es-MX" dirty="0"/>
          </a:p>
          <a:p>
            <a:endParaRPr lang="es-MX" dirty="0"/>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72D77E96-EFD8-4249-9302-40FE88EA1B53}"/>
              </a:ext>
            </a:extLst>
          </p:cNvPr>
          <p:cNvSpPr>
            <a:spLocks noGrp="1"/>
          </p:cNvSpPr>
          <p:nvPr>
            <p:ph type="sldNum" sz="quarter" idx="12"/>
          </p:nvPr>
        </p:nvSpPr>
        <p:spPr/>
        <p:txBody>
          <a:bodyPr/>
          <a:lstStyle/>
          <a:p>
            <a:fld id="{4B3B723F-4985-3548-A835-41696CC91E1B}" type="slidenum">
              <a:rPr lang="es-MX" smtClean="0"/>
              <a:t>25</a:t>
            </a:fld>
            <a:endParaRPr lang="es-MX"/>
          </a:p>
        </p:txBody>
      </p:sp>
      <p:pic>
        <p:nvPicPr>
          <p:cNvPr id="6" name="Imagen 5">
            <a:extLst>
              <a:ext uri="{FF2B5EF4-FFF2-40B4-BE49-F238E27FC236}">
                <a16:creationId xmlns:a16="http://schemas.microsoft.com/office/drawing/2014/main" id="{B8DA41EF-053F-424F-AC8F-185FD6BE8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636" y="2515150"/>
            <a:ext cx="5902728" cy="3841200"/>
          </a:xfrm>
          <a:prstGeom prst="rect">
            <a:avLst/>
          </a:prstGeom>
        </p:spPr>
      </p:pic>
    </p:spTree>
    <p:extLst>
      <p:ext uri="{BB962C8B-B14F-4D97-AF65-F5344CB8AC3E}">
        <p14:creationId xmlns:p14="http://schemas.microsoft.com/office/powerpoint/2010/main" val="2042434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graphicFrame>
        <p:nvGraphicFramePr>
          <p:cNvPr id="5" name="Marcador de contenido 4">
            <a:extLst>
              <a:ext uri="{FF2B5EF4-FFF2-40B4-BE49-F238E27FC236}">
                <a16:creationId xmlns:a16="http://schemas.microsoft.com/office/drawing/2014/main" id="{774F0E79-B0E0-DB49-BE79-6C7A17961FF9}"/>
              </a:ext>
            </a:extLst>
          </p:cNvPr>
          <p:cNvGraphicFramePr>
            <a:graphicFrameLocks noGrp="1"/>
          </p:cNvGraphicFramePr>
          <p:nvPr>
            <p:ph idx="1"/>
            <p:extLst>
              <p:ext uri="{D42A27DB-BD31-4B8C-83A1-F6EECF244321}">
                <p14:modId xmlns:p14="http://schemas.microsoft.com/office/powerpoint/2010/main" val="250541557"/>
              </p:ext>
            </p:extLst>
          </p:nvPr>
        </p:nvGraphicFramePr>
        <p:xfrm>
          <a:off x="1435335" y="3441988"/>
          <a:ext cx="3486746" cy="2438400"/>
        </p:xfrm>
        <a:graphic>
          <a:graphicData uri="http://schemas.openxmlformats.org/drawingml/2006/table">
            <a:tbl>
              <a:tblPr firstRow="1" firstCol="1" bandRow="1">
                <a:tableStyleId>{EB344D84-9AFB-497E-A393-DC336BA19D2E}</a:tableStyleId>
              </a:tblPr>
              <a:tblGrid>
                <a:gridCol w="557747">
                  <a:extLst>
                    <a:ext uri="{9D8B030D-6E8A-4147-A177-3AD203B41FA5}">
                      <a16:colId xmlns:a16="http://schemas.microsoft.com/office/drawing/2014/main" val="2493674677"/>
                    </a:ext>
                  </a:extLst>
                </a:gridCol>
                <a:gridCol w="987801">
                  <a:extLst>
                    <a:ext uri="{9D8B030D-6E8A-4147-A177-3AD203B41FA5}">
                      <a16:colId xmlns:a16="http://schemas.microsoft.com/office/drawing/2014/main" val="3178819446"/>
                    </a:ext>
                  </a:extLst>
                </a:gridCol>
                <a:gridCol w="970599">
                  <a:extLst>
                    <a:ext uri="{9D8B030D-6E8A-4147-A177-3AD203B41FA5}">
                      <a16:colId xmlns:a16="http://schemas.microsoft.com/office/drawing/2014/main" val="3543076309"/>
                    </a:ext>
                  </a:extLst>
                </a:gridCol>
                <a:gridCol w="970599">
                  <a:extLst>
                    <a:ext uri="{9D8B030D-6E8A-4147-A177-3AD203B41FA5}">
                      <a16:colId xmlns:a16="http://schemas.microsoft.com/office/drawing/2014/main" val="1243841529"/>
                    </a:ext>
                  </a:extLst>
                </a:gridCol>
              </a:tblGrid>
              <a:tr h="203200">
                <a:tc gridSpan="4">
                  <a:txBody>
                    <a:bodyPr/>
                    <a:lstStyle/>
                    <a:p>
                      <a:pPr algn="ctr">
                        <a:spcAft>
                          <a:spcPts val="0"/>
                        </a:spcAft>
                      </a:pPr>
                      <a:r>
                        <a:rPr lang="es-MX" sz="1200" dirty="0">
                          <a:effectLst/>
                        </a:rPr>
                        <a:t>RUNTIME [s]</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77231560"/>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3425711"/>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0.009269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0.667713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6762594"/>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0.105867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23034720"/>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0.277441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71263880"/>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0.606796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0.693325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5677583"/>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6.420716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1.075765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6487419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61.942851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6.336773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857318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592.659655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87.821701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2558558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10417.17143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5429.11005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516.680462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59895869"/>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76337.37146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46845.537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2495.80583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6690778"/>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381686.8573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93691.0741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12754.6959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63291950"/>
                  </a:ext>
                </a:extLst>
              </a:tr>
            </a:tbl>
          </a:graphicData>
        </a:graphic>
      </p:graphicFrame>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26</a:t>
            </a:fld>
            <a:endParaRPr lang="es-MX"/>
          </a:p>
        </p:txBody>
      </p:sp>
      <p:graphicFrame>
        <p:nvGraphicFramePr>
          <p:cNvPr id="6" name="Gráfico 5">
            <a:extLst>
              <a:ext uri="{FF2B5EF4-FFF2-40B4-BE49-F238E27FC236}">
                <a16:creationId xmlns:a16="http://schemas.microsoft.com/office/drawing/2014/main" id="{910E1F3C-8CE5-DC49-BF47-62A394FCA07A}"/>
              </a:ext>
            </a:extLst>
          </p:cNvPr>
          <p:cNvGraphicFramePr/>
          <p:nvPr>
            <p:extLst>
              <p:ext uri="{D42A27DB-BD31-4B8C-83A1-F6EECF244321}">
                <p14:modId xmlns:p14="http://schemas.microsoft.com/office/powerpoint/2010/main" val="3627533444"/>
              </p:ext>
            </p:extLst>
          </p:nvPr>
        </p:nvGraphicFramePr>
        <p:xfrm>
          <a:off x="6305259" y="999439"/>
          <a:ext cx="5612130" cy="2386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F5849C3-9B5A-A342-AE72-3ED2FBECBE8B}"/>
              </a:ext>
            </a:extLst>
          </p:cNvPr>
          <p:cNvGraphicFramePr/>
          <p:nvPr>
            <p:extLst>
              <p:ext uri="{D42A27DB-BD31-4B8C-83A1-F6EECF244321}">
                <p14:modId xmlns:p14="http://schemas.microsoft.com/office/powerpoint/2010/main" val="1790367233"/>
              </p:ext>
            </p:extLst>
          </p:nvPr>
        </p:nvGraphicFramePr>
        <p:xfrm>
          <a:off x="6264228" y="3689324"/>
          <a:ext cx="5612130" cy="236410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8601FB3B-E5A1-F64F-92CD-158EFD9B5B60}"/>
                  </a:ext>
                </a:extLst>
              </p:cNvPr>
              <p:cNvSpPr txBox="1"/>
              <p:nvPr/>
            </p:nvSpPr>
            <p:spPr>
              <a:xfrm>
                <a:off x="686808" y="1892538"/>
                <a:ext cx="4680477" cy="769441"/>
              </a:xfrm>
              <a:prstGeom prst="rect">
                <a:avLst/>
              </a:prstGeom>
              <a:noFill/>
            </p:spPr>
            <p:txBody>
              <a:bodyPr wrap="square" rtlCol="0">
                <a:spAutoFit/>
              </a:bodyPr>
              <a:lstStyle/>
              <a:p>
                <a:r>
                  <a:rPr lang="es-MX" sz="2400" b="1" dirty="0"/>
                  <a:t>1. Runtime.</a:t>
                </a:r>
                <a:r>
                  <a:rPr lang="es-MX" sz="2400" dirty="0"/>
                  <a:t> Tiempo de ejecución.</a:t>
                </a:r>
              </a:p>
              <a:p>
                <a:pPr lvl="1"/>
                <a14:m>
                  <m:oMath xmlns:m="http://schemas.openxmlformats.org/officeDocument/2006/math">
                    <m:r>
                      <a:rPr lang="es-MX" sz="2000" i="1">
                        <a:latin typeface="Cambria Math" panose="02040503050406030204" pitchFamily="18" charset="0"/>
                      </a:rPr>
                      <m:t>𝑡</m:t>
                    </m:r>
                    <m:r>
                      <a:rPr lang="es-MX" sz="2000" i="1">
                        <a:latin typeface="Cambria Math" panose="02040503050406030204" pitchFamily="18" charset="0"/>
                      </a:rPr>
                      <m:t>(</m:t>
                    </m:r>
                    <m:r>
                      <a:rPr lang="es-MX" sz="2000" i="1">
                        <a:latin typeface="Cambria Math" panose="02040503050406030204" pitchFamily="18" charset="0"/>
                      </a:rPr>
                      <m:t>𝑝</m:t>
                    </m:r>
                    <m:r>
                      <a:rPr lang="es-MX" sz="2000" i="1">
                        <a:latin typeface="Cambria Math" panose="02040503050406030204" pitchFamily="18" charset="0"/>
                      </a:rPr>
                      <m:t>)</m:t>
                    </m:r>
                  </m:oMath>
                </a14:m>
                <a:r>
                  <a:rPr lang="es-MX" sz="2000" dirty="0"/>
                  <a:t>.</a:t>
                </a:r>
              </a:p>
            </p:txBody>
          </p:sp>
        </mc:Choice>
        <mc:Fallback xmlns="">
          <p:sp>
            <p:nvSpPr>
              <p:cNvPr id="8" name="CuadroTexto 7">
                <a:extLst>
                  <a:ext uri="{FF2B5EF4-FFF2-40B4-BE49-F238E27FC236}">
                    <a16:creationId xmlns:a16="http://schemas.microsoft.com/office/drawing/2014/main" id="{8601FB3B-E5A1-F64F-92CD-158EFD9B5B60}"/>
                  </a:ext>
                </a:extLst>
              </p:cNvPr>
              <p:cNvSpPr txBox="1">
                <a:spLocks noRot="1" noChangeAspect="1" noMove="1" noResize="1" noEditPoints="1" noAdjustHandles="1" noChangeArrowheads="1" noChangeShapeType="1" noTextEdit="1"/>
              </p:cNvSpPr>
              <p:nvPr/>
            </p:nvSpPr>
            <p:spPr>
              <a:xfrm>
                <a:off x="686808" y="1892538"/>
                <a:ext cx="4680477" cy="769441"/>
              </a:xfrm>
              <a:prstGeom prst="rect">
                <a:avLst/>
              </a:prstGeom>
              <a:blipFill>
                <a:blip r:embed="rId4"/>
                <a:stretch>
                  <a:fillRect l="-1892" t="-6452" b="-11290"/>
                </a:stretch>
              </a:blipFill>
            </p:spPr>
            <p:txBody>
              <a:bodyPr/>
              <a:lstStyle/>
              <a:p>
                <a:r>
                  <a:rPr lang="es-MX">
                    <a:noFill/>
                  </a:rPr>
                  <a:t> </a:t>
                </a:r>
              </a:p>
            </p:txBody>
          </p:sp>
        </mc:Fallback>
      </mc:AlternateContent>
    </p:spTree>
    <p:extLst>
      <p:ext uri="{BB962C8B-B14F-4D97-AF65-F5344CB8AC3E}">
        <p14:creationId xmlns:p14="http://schemas.microsoft.com/office/powerpoint/2010/main" val="684142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27</a:t>
            </a:fld>
            <a:endParaRPr lang="es-MX"/>
          </a:p>
        </p:txBody>
      </p:sp>
      <p:graphicFrame>
        <p:nvGraphicFramePr>
          <p:cNvPr id="9" name="Tabla 8">
            <a:extLst>
              <a:ext uri="{FF2B5EF4-FFF2-40B4-BE49-F238E27FC236}">
                <a16:creationId xmlns:a16="http://schemas.microsoft.com/office/drawing/2014/main" id="{62F3CD88-F3CD-9441-8002-86D4884FD9D2}"/>
              </a:ext>
            </a:extLst>
          </p:cNvPr>
          <p:cNvGraphicFramePr>
            <a:graphicFrameLocks noGrp="1"/>
          </p:cNvGraphicFramePr>
          <p:nvPr>
            <p:extLst>
              <p:ext uri="{D42A27DB-BD31-4B8C-83A1-F6EECF244321}">
                <p14:modId xmlns:p14="http://schemas.microsoft.com/office/powerpoint/2010/main" val="2438518457"/>
              </p:ext>
            </p:extLst>
          </p:nvPr>
        </p:nvGraphicFramePr>
        <p:xfrm>
          <a:off x="7178881" y="365125"/>
          <a:ext cx="4708319" cy="2438400"/>
        </p:xfrm>
        <a:graphic>
          <a:graphicData uri="http://schemas.openxmlformats.org/drawingml/2006/table">
            <a:tbl>
              <a:tblPr firstRow="1" firstCol="1" bandRow="1">
                <a:tableStyleId>{F5AB1C69-6EDB-4FF4-983F-18BD219EF322}</a:tableStyleId>
              </a:tblPr>
              <a:tblGrid>
                <a:gridCol w="535305">
                  <a:extLst>
                    <a:ext uri="{9D8B030D-6E8A-4147-A177-3AD203B41FA5}">
                      <a16:colId xmlns:a16="http://schemas.microsoft.com/office/drawing/2014/main" val="3121909402"/>
                    </a:ext>
                  </a:extLst>
                </a:gridCol>
                <a:gridCol w="542444">
                  <a:extLst>
                    <a:ext uri="{9D8B030D-6E8A-4147-A177-3AD203B41FA5}">
                      <a16:colId xmlns:a16="http://schemas.microsoft.com/office/drawing/2014/main" val="62258253"/>
                    </a:ext>
                  </a:extLst>
                </a:gridCol>
                <a:gridCol w="910273">
                  <a:extLst>
                    <a:ext uri="{9D8B030D-6E8A-4147-A177-3AD203B41FA5}">
                      <a16:colId xmlns:a16="http://schemas.microsoft.com/office/drawing/2014/main" val="393373078"/>
                    </a:ext>
                  </a:extLst>
                </a:gridCol>
                <a:gridCol w="447421">
                  <a:extLst>
                    <a:ext uri="{9D8B030D-6E8A-4147-A177-3AD203B41FA5}">
                      <a16:colId xmlns:a16="http://schemas.microsoft.com/office/drawing/2014/main" val="676735288"/>
                    </a:ext>
                  </a:extLst>
                </a:gridCol>
                <a:gridCol w="910273">
                  <a:extLst>
                    <a:ext uri="{9D8B030D-6E8A-4147-A177-3AD203B41FA5}">
                      <a16:colId xmlns:a16="http://schemas.microsoft.com/office/drawing/2014/main" val="836157880"/>
                    </a:ext>
                  </a:extLst>
                </a:gridCol>
                <a:gridCol w="483235">
                  <a:extLst>
                    <a:ext uri="{9D8B030D-6E8A-4147-A177-3AD203B41FA5}">
                      <a16:colId xmlns:a16="http://schemas.microsoft.com/office/drawing/2014/main" val="3451604740"/>
                    </a:ext>
                  </a:extLst>
                </a:gridCol>
                <a:gridCol w="879368">
                  <a:extLst>
                    <a:ext uri="{9D8B030D-6E8A-4147-A177-3AD203B41FA5}">
                      <a16:colId xmlns:a16="http://schemas.microsoft.com/office/drawing/2014/main" val="489636425"/>
                    </a:ext>
                  </a:extLst>
                </a:gridCol>
              </a:tblGrid>
              <a:tr h="203200">
                <a:tc gridSpan="7">
                  <a:txBody>
                    <a:bodyPr/>
                    <a:lstStyle/>
                    <a:p>
                      <a:pPr algn="ctr">
                        <a:spcAft>
                          <a:spcPts val="0"/>
                        </a:spcAft>
                      </a:pPr>
                      <a:r>
                        <a:rPr lang="es-MX" sz="1200">
                          <a:effectLst/>
                        </a:rPr>
                        <a:t>COST FACTOR</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6641040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8061480"/>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0.296608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2.003139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18455359"/>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3.387744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3.337185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38839435"/>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8.878112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4745819"/>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19.417472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11.0932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2187338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205.462912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34.42448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6910922"/>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1982.17123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405.553472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75282982"/>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18965.109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11241.1777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29749758"/>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10417.1714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173731.522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132270.198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8591744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76337.3715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1499057.19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1277852.59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23998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381686.857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2998114.37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13060808.6</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38570058"/>
                  </a:ext>
                </a:extLst>
              </a:tr>
            </a:tbl>
          </a:graphicData>
        </a:graphic>
      </p:graphicFrame>
      <p:graphicFrame>
        <p:nvGraphicFramePr>
          <p:cNvPr id="10" name="Gráfico 9">
            <a:extLst>
              <a:ext uri="{FF2B5EF4-FFF2-40B4-BE49-F238E27FC236}">
                <a16:creationId xmlns:a16="http://schemas.microsoft.com/office/drawing/2014/main" id="{C5E50096-A726-B049-BB3D-92407D370255}"/>
              </a:ext>
            </a:extLst>
          </p:cNvPr>
          <p:cNvGraphicFramePr/>
          <p:nvPr>
            <p:extLst>
              <p:ext uri="{D42A27DB-BD31-4B8C-83A1-F6EECF244321}">
                <p14:modId xmlns:p14="http://schemas.microsoft.com/office/powerpoint/2010/main" val="2712176688"/>
              </p:ext>
            </p:extLst>
          </p:nvPr>
        </p:nvGraphicFramePr>
        <p:xfrm>
          <a:off x="838199" y="3753167"/>
          <a:ext cx="4568825" cy="2785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352AD2D9-57B8-B242-8800-69F0BCD90B4D}"/>
              </a:ext>
            </a:extLst>
          </p:cNvPr>
          <p:cNvGraphicFramePr/>
          <p:nvPr>
            <p:extLst>
              <p:ext uri="{D42A27DB-BD31-4B8C-83A1-F6EECF244321}">
                <p14:modId xmlns:p14="http://schemas.microsoft.com/office/powerpoint/2010/main" val="2097696501"/>
              </p:ext>
            </p:extLst>
          </p:nvPr>
        </p:nvGraphicFramePr>
        <p:xfrm>
          <a:off x="5772112" y="3805475"/>
          <a:ext cx="4568825" cy="27857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2214096-D9C1-AE46-A5C3-001C0CA0AC68}"/>
                  </a:ext>
                </a:extLst>
              </p:cNvPr>
              <p:cNvSpPr txBox="1"/>
              <p:nvPr/>
            </p:nvSpPr>
            <p:spPr>
              <a:xfrm>
                <a:off x="572862" y="1588168"/>
                <a:ext cx="6606019" cy="1406411"/>
              </a:xfrm>
              <a:prstGeom prst="rect">
                <a:avLst/>
              </a:prstGeom>
              <a:noFill/>
            </p:spPr>
            <p:txBody>
              <a:bodyPr wrap="square" rtlCol="0">
                <a:spAutoFit/>
              </a:bodyPr>
              <a:lstStyle/>
              <a:p>
                <a:r>
                  <a:rPr lang="es-MX" sz="2400" b="1" dirty="0"/>
                  <a:t>2. Cost Factor. </a:t>
                </a:r>
                <a:r>
                  <a:rPr lang="es-MX" sz="2400" dirty="0"/>
                  <a:t>Cantidad de trabajo realizado por el programa.</a:t>
                </a:r>
              </a:p>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r>
                        <a:rPr lang="es-MX" i="1">
                          <a:latin typeface="Cambria Math" panose="02040503050406030204" pitchFamily="18" charset="0"/>
                        </a:rPr>
                        <m:t>𝑛</m:t>
                      </m:r>
                      <m:r>
                        <a:rPr lang="es-MX" i="1">
                          <a:latin typeface="Cambria Math" panose="02040503050406030204" pitchFamily="18" charset="0"/>
                        </a:rPr>
                        <m:t>ú</m:t>
                      </m:r>
                      <m:r>
                        <a:rPr lang="es-MX" i="1">
                          <a:latin typeface="Cambria Math" panose="02040503050406030204" pitchFamily="18" charset="0"/>
                        </a:rPr>
                        <m:t>𝑚𝑒𝑟𝑜</m:t>
                      </m:r>
                      <m:r>
                        <a:rPr lang="es-MX" i="1">
                          <a:latin typeface="Cambria Math" panose="02040503050406030204" pitchFamily="18" charset="0"/>
                        </a:rPr>
                        <m:t> </m:t>
                      </m:r>
                      <m:r>
                        <a:rPr lang="es-MX" i="1">
                          <a:latin typeface="Cambria Math" panose="02040503050406030204" pitchFamily="18" charset="0"/>
                        </a:rPr>
                        <m:t>𝑑𝑒</m:t>
                      </m:r>
                      <m:r>
                        <a:rPr lang="es-MX" i="1">
                          <a:latin typeface="Cambria Math" panose="02040503050406030204" pitchFamily="18" charset="0"/>
                        </a:rPr>
                        <m:t> </m:t>
                      </m:r>
                      <m:r>
                        <a:rPr lang="es-MX" i="1">
                          <a:latin typeface="Cambria Math" panose="02040503050406030204" pitchFamily="18" charset="0"/>
                        </a:rPr>
                        <m:t>𝑝𝑟𝑜𝑐𝑒𝑠𝑎𝑑𝑜𝑟𝑒𝑠</m:t>
                      </m:r>
                      <m:r>
                        <a:rPr lang="es-MX" i="1">
                          <a:latin typeface="Cambria Math" panose="02040503050406030204" pitchFamily="18" charset="0"/>
                        </a:rPr>
                        <m:t>∗</m:t>
                      </m:r>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r>
                        <a:rPr lang="es-MX" i="1">
                          <a:latin typeface="Cambria Math" panose="02040503050406030204" pitchFamily="18" charset="0"/>
                        </a:rPr>
                        <m:t>𝑝</m:t>
                      </m:r>
                      <m:sSub>
                        <m:sSubPr>
                          <m:ctrlPr>
                            <a:rPr lang="es-MX" i="1">
                              <a:latin typeface="Cambria Math" panose="02040503050406030204" pitchFamily="18" charset="0"/>
                            </a:rPr>
                          </m:ctrlPr>
                        </m:sSubPr>
                        <m:e>
                          <m:r>
                            <a:rPr lang="es-MX" i="1">
                              <a:latin typeface="Cambria Math" panose="02040503050406030204" pitchFamily="18" charset="0"/>
                            </a:rPr>
                            <m:t>∗</m:t>
                          </m:r>
                          <m:r>
                            <a:rPr lang="es-MX" i="1">
                              <a:latin typeface="Cambria Math" panose="02040503050406030204" pitchFamily="18" charset="0"/>
                            </a:rPr>
                            <m:t>𝑡</m:t>
                          </m:r>
                        </m:e>
                        <m:sub>
                          <m:r>
                            <a:rPr lang="es-MX" i="1">
                              <a:latin typeface="Cambria Math" panose="02040503050406030204" pitchFamily="18" charset="0"/>
                            </a:rPr>
                            <m:t>𝑝</m:t>
                          </m:r>
                        </m:sub>
                      </m:sSub>
                    </m:oMath>
                  </m:oMathPara>
                </a14:m>
                <a:endParaRPr lang="es-MX" dirty="0"/>
              </a:p>
            </p:txBody>
          </p:sp>
        </mc:Choice>
        <mc:Fallback xmlns="">
          <p:sp>
            <p:nvSpPr>
              <p:cNvPr id="3" name="CuadroTexto 2">
                <a:extLst>
                  <a:ext uri="{FF2B5EF4-FFF2-40B4-BE49-F238E27FC236}">
                    <a16:creationId xmlns:a16="http://schemas.microsoft.com/office/drawing/2014/main" id="{42214096-D9C1-AE46-A5C3-001C0CA0AC68}"/>
                  </a:ext>
                </a:extLst>
              </p:cNvPr>
              <p:cNvSpPr txBox="1">
                <a:spLocks noRot="1" noChangeAspect="1" noMove="1" noResize="1" noEditPoints="1" noAdjustHandles="1" noChangeArrowheads="1" noChangeShapeType="1" noTextEdit="1"/>
              </p:cNvSpPr>
              <p:nvPr/>
            </p:nvSpPr>
            <p:spPr>
              <a:xfrm>
                <a:off x="572862" y="1588168"/>
                <a:ext cx="6606019" cy="1406411"/>
              </a:xfrm>
              <a:prstGeom prst="rect">
                <a:avLst/>
              </a:prstGeom>
              <a:blipFill>
                <a:blip r:embed="rId4"/>
                <a:stretch>
                  <a:fillRect l="-1344" t="-3571"/>
                </a:stretch>
              </a:blipFill>
            </p:spPr>
            <p:txBody>
              <a:bodyPr/>
              <a:lstStyle/>
              <a:p>
                <a:r>
                  <a:rPr lang="es-MX">
                    <a:noFill/>
                  </a:rPr>
                  <a:t> </a:t>
                </a:r>
              </a:p>
            </p:txBody>
          </p:sp>
        </mc:Fallback>
      </mc:AlternateContent>
    </p:spTree>
    <p:extLst>
      <p:ext uri="{BB962C8B-B14F-4D97-AF65-F5344CB8AC3E}">
        <p14:creationId xmlns:p14="http://schemas.microsoft.com/office/powerpoint/2010/main" val="88326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692FF-BBCE-F141-8FAD-50E75AA9066C}"/>
              </a:ext>
            </a:extLst>
          </p:cNvPr>
          <p:cNvSpPr>
            <a:spLocks noGrp="1"/>
          </p:cNvSpPr>
          <p:nvPr>
            <p:ph type="title"/>
          </p:nvPr>
        </p:nvSpPr>
        <p:spPr>
          <a:xfrm>
            <a:off x="838200" y="230434"/>
            <a:ext cx="10515600" cy="1325563"/>
          </a:xfrm>
        </p:spPr>
        <p:txBody>
          <a:bodyPr/>
          <a:lstStyle/>
          <a:p>
            <a:r>
              <a:rPr lang="es-MX" dirty="0"/>
              <a:t>5. Pruebas y resultados.</a:t>
            </a:r>
          </a:p>
        </p:txBody>
      </p:sp>
      <p:graphicFrame>
        <p:nvGraphicFramePr>
          <p:cNvPr id="6" name="Marcador de contenido 5">
            <a:extLst>
              <a:ext uri="{FF2B5EF4-FFF2-40B4-BE49-F238E27FC236}">
                <a16:creationId xmlns:a16="http://schemas.microsoft.com/office/drawing/2014/main" id="{35EA6ED1-0DC2-1A46-91C8-F577D4E223C6}"/>
              </a:ext>
            </a:extLst>
          </p:cNvPr>
          <p:cNvGraphicFramePr>
            <a:graphicFrameLocks noGrp="1"/>
          </p:cNvGraphicFramePr>
          <p:nvPr>
            <p:ph idx="1"/>
            <p:extLst>
              <p:ext uri="{D42A27DB-BD31-4B8C-83A1-F6EECF244321}">
                <p14:modId xmlns:p14="http://schemas.microsoft.com/office/powerpoint/2010/main" val="2027762421"/>
              </p:ext>
            </p:extLst>
          </p:nvPr>
        </p:nvGraphicFramePr>
        <p:xfrm>
          <a:off x="7576435" y="1081572"/>
          <a:ext cx="2901633" cy="2438400"/>
        </p:xfrm>
        <a:graphic>
          <a:graphicData uri="http://schemas.openxmlformats.org/drawingml/2006/table">
            <a:tbl>
              <a:tblPr firstRow="1" firstCol="1" bandRow="1">
                <a:tableStyleId>{F5AB1C69-6EDB-4FF4-983F-18BD219EF322}</a:tableStyleId>
              </a:tblPr>
              <a:tblGrid>
                <a:gridCol w="614680">
                  <a:extLst>
                    <a:ext uri="{9D8B030D-6E8A-4147-A177-3AD203B41FA5}">
                      <a16:colId xmlns:a16="http://schemas.microsoft.com/office/drawing/2014/main" val="2424803617"/>
                    </a:ext>
                  </a:extLst>
                </a:gridCol>
                <a:gridCol w="430213">
                  <a:extLst>
                    <a:ext uri="{9D8B030D-6E8A-4147-A177-3AD203B41FA5}">
                      <a16:colId xmlns:a16="http://schemas.microsoft.com/office/drawing/2014/main" val="3582241009"/>
                    </a:ext>
                  </a:extLst>
                </a:gridCol>
                <a:gridCol w="911225">
                  <a:extLst>
                    <a:ext uri="{9D8B030D-6E8A-4147-A177-3AD203B41FA5}">
                      <a16:colId xmlns:a16="http://schemas.microsoft.com/office/drawing/2014/main" val="2011075415"/>
                    </a:ext>
                  </a:extLst>
                </a:gridCol>
                <a:gridCol w="945515">
                  <a:extLst>
                    <a:ext uri="{9D8B030D-6E8A-4147-A177-3AD203B41FA5}">
                      <a16:colId xmlns:a16="http://schemas.microsoft.com/office/drawing/2014/main" val="3548221109"/>
                    </a:ext>
                  </a:extLst>
                </a:gridCol>
              </a:tblGrid>
              <a:tr h="203200">
                <a:tc gridSpan="4">
                  <a:txBody>
                    <a:bodyPr/>
                    <a:lstStyle/>
                    <a:p>
                      <a:pPr algn="ctr">
                        <a:spcAft>
                          <a:spcPts val="0"/>
                        </a:spcAft>
                      </a:pPr>
                      <a:r>
                        <a:rPr lang="es-MX" sz="1200">
                          <a:effectLst/>
                        </a:rPr>
                        <a:t>Speed UP</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6336412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Serial </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OpenACC</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CUDA</a:t>
                      </a:r>
                    </a:p>
                  </a:txBody>
                  <a:tcPr marL="9525" marR="9525" marT="9525" marB="0" anchor="b"/>
                </a:tc>
                <a:extLst>
                  <a:ext uri="{0D108BD9-81ED-4DB2-BD59-A6C34878D82A}">
                    <a16:rowId xmlns:a16="http://schemas.microsoft.com/office/drawing/2014/main" val="2918837466"/>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0.0079836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0.00011083</a:t>
                      </a:r>
                    </a:p>
                  </a:txBody>
                  <a:tcPr marL="9525" marR="9525" marT="9525" marB="0" anchor="b"/>
                </a:tc>
                <a:extLst>
                  <a:ext uri="{0D108BD9-81ED-4DB2-BD59-A6C34878D82A}">
                    <a16:rowId xmlns:a16="http://schemas.microsoft.com/office/drawing/2014/main" val="659725076"/>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0.75183013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0.1192532</a:t>
                      </a:r>
                    </a:p>
                  </a:txBody>
                  <a:tcPr marL="9525" marR="9525" marT="9525" marB="0" anchor="b"/>
                </a:tc>
                <a:extLst>
                  <a:ext uri="{0D108BD9-81ED-4DB2-BD59-A6C34878D82A}">
                    <a16:rowId xmlns:a16="http://schemas.microsoft.com/office/drawing/2014/main" val="3180505776"/>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1.93628195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0.80926886</a:t>
                      </a:r>
                    </a:p>
                  </a:txBody>
                  <a:tcPr marL="9525" marR="9525" marT="9525" marB="0" anchor="b"/>
                </a:tc>
                <a:extLst>
                  <a:ext uri="{0D108BD9-81ED-4DB2-BD59-A6C34878D82A}">
                    <a16:rowId xmlns:a16="http://schemas.microsoft.com/office/drawing/2014/main" val="79201344"/>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3.74446272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3.27714275</a:t>
                      </a:r>
                    </a:p>
                  </a:txBody>
                  <a:tcPr marL="9525" marR="9525" marT="9525" marB="0" anchor="b"/>
                </a:tc>
                <a:extLst>
                  <a:ext uri="{0D108BD9-81ED-4DB2-BD59-A6C34878D82A}">
                    <a16:rowId xmlns:a16="http://schemas.microsoft.com/office/drawing/2014/main" val="2182931374"/>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2.58926512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15.4540592</a:t>
                      </a:r>
                    </a:p>
                  </a:txBody>
                  <a:tcPr marL="9525" marR="9525" marT="9525" marB="0" anchor="b"/>
                </a:tc>
                <a:extLst>
                  <a:ext uri="{0D108BD9-81ED-4DB2-BD59-A6C34878D82A}">
                    <a16:rowId xmlns:a16="http://schemas.microsoft.com/office/drawing/2014/main" val="419809765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2.05762781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20.1136025</a:t>
                      </a:r>
                    </a:p>
                  </a:txBody>
                  <a:tcPr marL="9525" marR="9525" marT="9525" marB="0" anchor="b"/>
                </a:tc>
                <a:extLst>
                  <a:ext uri="{0D108BD9-81ED-4DB2-BD59-A6C34878D82A}">
                    <a16:rowId xmlns:a16="http://schemas.microsoft.com/office/drawing/2014/main" val="364660873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1.90283963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12.8412029</a:t>
                      </a:r>
                    </a:p>
                  </a:txBody>
                  <a:tcPr marL="9525" marR="9525" marT="9525" marB="0" anchor="b"/>
                </a:tc>
                <a:extLst>
                  <a:ext uri="{0D108BD9-81ED-4DB2-BD59-A6C34878D82A}">
                    <a16:rowId xmlns:a16="http://schemas.microsoft.com/office/drawing/2014/main" val="159168045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1.91876225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20.161729</a:t>
                      </a:r>
                    </a:p>
                  </a:txBody>
                  <a:tcPr marL="9525" marR="9525" marT="9525" marB="0" anchor="b"/>
                </a:tc>
                <a:extLst>
                  <a:ext uri="{0D108BD9-81ED-4DB2-BD59-A6C34878D82A}">
                    <a16:rowId xmlns:a16="http://schemas.microsoft.com/office/drawing/2014/main" val="378607337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1.62955484</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30.5862622</a:t>
                      </a:r>
                    </a:p>
                  </a:txBody>
                  <a:tcPr marL="9525" marR="9525" marT="9525" marB="0" anchor="b"/>
                </a:tc>
                <a:extLst>
                  <a:ext uri="{0D108BD9-81ED-4DB2-BD59-A6C34878D82A}">
                    <a16:rowId xmlns:a16="http://schemas.microsoft.com/office/drawing/2014/main" val="312850427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4.07388709</a:t>
                      </a:r>
                    </a:p>
                  </a:txBody>
                  <a:tcPr marL="9525" marR="9525" marT="9525" marB="0" anchor="b"/>
                </a:tc>
                <a:tc>
                  <a:txBody>
                    <a:bodyPr/>
                    <a:lstStyle/>
                    <a:p>
                      <a:pPr algn="ctr" fontAlgn="b"/>
                      <a:r>
                        <a:rPr lang="es-MX" sz="1200" b="0" i="0" u="none" strike="noStrike" dirty="0">
                          <a:solidFill>
                            <a:srgbClr val="000000"/>
                          </a:solidFill>
                          <a:effectLst/>
                          <a:latin typeface="Calibri" panose="020F0502020204030204" pitchFamily="34" charset="0"/>
                        </a:rPr>
                        <a:t>29.9252025</a:t>
                      </a:r>
                    </a:p>
                  </a:txBody>
                  <a:tcPr marL="9525" marR="9525" marT="9525" marB="0" anchor="b"/>
                </a:tc>
                <a:extLst>
                  <a:ext uri="{0D108BD9-81ED-4DB2-BD59-A6C34878D82A}">
                    <a16:rowId xmlns:a16="http://schemas.microsoft.com/office/drawing/2014/main" val="3946337250"/>
                  </a:ext>
                </a:extLst>
              </a:tr>
            </a:tbl>
          </a:graphicData>
        </a:graphic>
      </p:graphicFrame>
      <p:sp>
        <p:nvSpPr>
          <p:cNvPr id="4" name="Marcador de número de diapositiva 3">
            <a:extLst>
              <a:ext uri="{FF2B5EF4-FFF2-40B4-BE49-F238E27FC236}">
                <a16:creationId xmlns:a16="http://schemas.microsoft.com/office/drawing/2014/main" id="{2028EB94-9E0A-6E4A-A2A4-500F867857A3}"/>
              </a:ext>
            </a:extLst>
          </p:cNvPr>
          <p:cNvSpPr>
            <a:spLocks noGrp="1"/>
          </p:cNvSpPr>
          <p:nvPr>
            <p:ph type="sldNum" sz="quarter" idx="12"/>
          </p:nvPr>
        </p:nvSpPr>
        <p:spPr/>
        <p:txBody>
          <a:bodyPr/>
          <a:lstStyle/>
          <a:p>
            <a:fld id="{4B3B723F-4985-3548-A835-41696CC91E1B}" type="slidenum">
              <a:rPr lang="es-MX" smtClean="0"/>
              <a:t>28</a:t>
            </a:fld>
            <a:endParaRPr lang="es-MX"/>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60A12CEA-E957-7342-8D67-B5E477401EAB}"/>
                  </a:ext>
                </a:extLst>
              </p:cNvPr>
              <p:cNvSpPr txBox="1"/>
              <p:nvPr/>
            </p:nvSpPr>
            <p:spPr>
              <a:xfrm>
                <a:off x="451339" y="1420252"/>
                <a:ext cx="5644661" cy="1982530"/>
              </a:xfrm>
              <a:prstGeom prst="rect">
                <a:avLst/>
              </a:prstGeom>
              <a:noFill/>
            </p:spPr>
            <p:txBody>
              <a:bodyPr wrap="square" rtlCol="0">
                <a:spAutoFit/>
              </a:bodyPr>
              <a:lstStyle/>
              <a:p>
                <a:r>
                  <a:rPr lang="es-MX" sz="2400" b="1" dirty="0"/>
                  <a:t>3. Speedup Factor. </a:t>
                </a:r>
                <a:r>
                  <a:rPr lang="es-MX" sz="2400" dirty="0"/>
                  <a:t>Medición relativa del rendimiento de un programa en paralelo. </a:t>
                </a:r>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𝑠</m:t>
                          </m:r>
                          <m:r>
                            <a:rPr lang="es-MX" i="1">
                              <a:latin typeface="Cambria Math" panose="02040503050406030204" pitchFamily="18" charset="0"/>
                            </a:rPr>
                            <m:t>ó</m:t>
                          </m:r>
                          <m:r>
                            <a:rPr lang="es-MX" i="1">
                              <a:latin typeface="Cambria Math" panose="02040503050406030204" pitchFamily="18" charset="0"/>
                            </a:rPr>
                            <m:t>𝑙𝑜</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den>
                      </m:f>
                    </m:oMath>
                  </m:oMathPara>
                </a14:m>
                <a:endParaRPr lang="es-MX" dirty="0"/>
              </a:p>
            </p:txBody>
          </p:sp>
        </mc:Choice>
        <mc:Fallback xmlns="">
          <p:sp>
            <p:nvSpPr>
              <p:cNvPr id="3" name="CuadroTexto 2">
                <a:extLst>
                  <a:ext uri="{FF2B5EF4-FFF2-40B4-BE49-F238E27FC236}">
                    <a16:creationId xmlns:a16="http://schemas.microsoft.com/office/drawing/2014/main" id="{60A12CEA-E957-7342-8D67-B5E477401EAB}"/>
                  </a:ext>
                </a:extLst>
              </p:cNvPr>
              <p:cNvSpPr txBox="1">
                <a:spLocks noRot="1" noChangeAspect="1" noMove="1" noResize="1" noEditPoints="1" noAdjustHandles="1" noChangeArrowheads="1" noChangeShapeType="1" noTextEdit="1"/>
              </p:cNvSpPr>
              <p:nvPr/>
            </p:nvSpPr>
            <p:spPr>
              <a:xfrm>
                <a:off x="451339" y="1420252"/>
                <a:ext cx="5644661" cy="1982530"/>
              </a:xfrm>
              <a:prstGeom prst="rect">
                <a:avLst/>
              </a:prstGeom>
              <a:blipFill>
                <a:blip r:embed="rId4"/>
                <a:stretch>
                  <a:fillRect l="-2027" t="-1911"/>
                </a:stretch>
              </a:blipFill>
            </p:spPr>
            <p:txBody>
              <a:bodyPr/>
              <a:lstStyle/>
              <a:p>
                <a:r>
                  <a:rPr lang="es-MX">
                    <a:noFill/>
                  </a:rPr>
                  <a:t> </a:t>
                </a:r>
              </a:p>
            </p:txBody>
          </p:sp>
        </mc:Fallback>
      </mc:AlternateContent>
      <p:graphicFrame>
        <p:nvGraphicFramePr>
          <p:cNvPr id="9" name="Gráfico 8">
            <a:extLst>
              <a:ext uri="{FF2B5EF4-FFF2-40B4-BE49-F238E27FC236}">
                <a16:creationId xmlns:a16="http://schemas.microsoft.com/office/drawing/2014/main" id="{824DBB86-C30D-7D4D-8914-678DE2F93DDA}"/>
              </a:ext>
            </a:extLst>
          </p:cNvPr>
          <p:cNvGraphicFramePr>
            <a:graphicFrameLocks/>
          </p:cNvGraphicFramePr>
          <p:nvPr>
            <p:extLst>
              <p:ext uri="{D42A27DB-BD31-4B8C-83A1-F6EECF244321}">
                <p14:modId xmlns:p14="http://schemas.microsoft.com/office/powerpoint/2010/main" val="615096737"/>
              </p:ext>
            </p:extLst>
          </p:nvPr>
        </p:nvGraphicFramePr>
        <p:xfrm>
          <a:off x="1262226" y="3915874"/>
          <a:ext cx="4587011" cy="2711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áfico 9">
            <a:extLst>
              <a:ext uri="{FF2B5EF4-FFF2-40B4-BE49-F238E27FC236}">
                <a16:creationId xmlns:a16="http://schemas.microsoft.com/office/drawing/2014/main" id="{E75BB08F-3105-E846-BDFF-9BADEAE02112}"/>
              </a:ext>
            </a:extLst>
          </p:cNvPr>
          <p:cNvGraphicFramePr>
            <a:graphicFrameLocks/>
          </p:cNvGraphicFramePr>
          <p:nvPr>
            <p:extLst>
              <p:ext uri="{D42A27DB-BD31-4B8C-83A1-F6EECF244321}">
                <p14:modId xmlns:p14="http://schemas.microsoft.com/office/powerpoint/2010/main" val="2676434704"/>
              </p:ext>
            </p:extLst>
          </p:nvPr>
        </p:nvGraphicFramePr>
        <p:xfrm>
          <a:off x="6345718" y="3915874"/>
          <a:ext cx="4584056" cy="27116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2689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D5030-FEC5-4F40-A2F3-1AE64EFA77F7}"/>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A23EFDFE-176C-C14B-982D-3800B81ACBEF}"/>
              </a:ext>
            </a:extLst>
          </p:cNvPr>
          <p:cNvSpPr>
            <a:spLocks noGrp="1"/>
          </p:cNvSpPr>
          <p:nvPr>
            <p:ph type="sldNum" sz="quarter" idx="12"/>
          </p:nvPr>
        </p:nvSpPr>
        <p:spPr/>
        <p:txBody>
          <a:bodyPr/>
          <a:lstStyle/>
          <a:p>
            <a:fld id="{4B3B723F-4985-3548-A835-41696CC91E1B}" type="slidenum">
              <a:rPr lang="es-MX" smtClean="0"/>
              <a:t>29</a:t>
            </a:fld>
            <a:endParaRPr lang="es-MX"/>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4F4E8B9-63AA-F74B-BDE1-C22DB8B0E8EB}"/>
                  </a:ext>
                </a:extLst>
              </p:cNvPr>
              <p:cNvSpPr txBox="1"/>
              <p:nvPr/>
            </p:nvSpPr>
            <p:spPr>
              <a:xfrm>
                <a:off x="384541" y="1408303"/>
                <a:ext cx="7071963" cy="2519792"/>
              </a:xfrm>
              <a:prstGeom prst="rect">
                <a:avLst/>
              </a:prstGeom>
              <a:noFill/>
            </p:spPr>
            <p:txBody>
              <a:bodyPr wrap="square" rtlCol="0">
                <a:spAutoFit/>
              </a:bodyPr>
              <a:lstStyle/>
              <a:p>
                <a:r>
                  <a:rPr lang="es-MX" sz="2400" b="1" dirty="0"/>
                  <a:t>4. Speedup en porcentaje</a:t>
                </a:r>
                <a:r>
                  <a:rPr lang="es-MX" sz="2400" dirty="0"/>
                  <a:t>. Da el porcentaje del Speedup con respecto al programa en un solo procesador. </a:t>
                </a:r>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𝐴𝐶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𝐴𝑐</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den>
                      </m:f>
                      <m:r>
                        <a:rPr lang="es-MX" i="1">
                          <a:latin typeface="Cambria Math" panose="02040503050406030204" pitchFamily="18" charset="0"/>
                        </a:rPr>
                        <m:t>100%−100%</m:t>
                      </m:r>
                    </m:oMath>
                  </m:oMathPara>
                </a14:m>
                <a:endParaRPr lang="es-MX" dirty="0"/>
              </a:p>
              <a:p>
                <a:endParaRPr lang="es-MX" sz="1100" dirty="0"/>
              </a:p>
            </p:txBody>
          </p:sp>
        </mc:Choice>
        <mc:Fallback xmlns="">
          <p:sp>
            <p:nvSpPr>
              <p:cNvPr id="3" name="CuadroTexto 2">
                <a:extLst>
                  <a:ext uri="{FF2B5EF4-FFF2-40B4-BE49-F238E27FC236}">
                    <a16:creationId xmlns:a16="http://schemas.microsoft.com/office/drawing/2014/main" id="{14F4E8B9-63AA-F74B-BDE1-C22DB8B0E8EB}"/>
                  </a:ext>
                </a:extLst>
              </p:cNvPr>
              <p:cNvSpPr txBox="1">
                <a:spLocks noRot="1" noChangeAspect="1" noMove="1" noResize="1" noEditPoints="1" noAdjustHandles="1" noChangeArrowheads="1" noChangeShapeType="1" noTextEdit="1"/>
              </p:cNvSpPr>
              <p:nvPr/>
            </p:nvSpPr>
            <p:spPr>
              <a:xfrm>
                <a:off x="384541" y="1408303"/>
                <a:ext cx="7071963" cy="2519792"/>
              </a:xfrm>
              <a:prstGeom prst="rect">
                <a:avLst/>
              </a:prstGeom>
              <a:blipFill>
                <a:blip r:embed="rId4"/>
                <a:stretch>
                  <a:fillRect l="-1254" t="-1508"/>
                </a:stretch>
              </a:blipFill>
            </p:spPr>
            <p:txBody>
              <a:bodyPr/>
              <a:lstStyle/>
              <a:p>
                <a:r>
                  <a:rPr lang="es-MX">
                    <a:noFill/>
                  </a:rPr>
                  <a:t> </a:t>
                </a:r>
              </a:p>
            </p:txBody>
          </p:sp>
        </mc:Fallback>
      </mc:AlternateContent>
      <p:graphicFrame>
        <p:nvGraphicFramePr>
          <p:cNvPr id="7" name="Tabla 6">
            <a:extLst>
              <a:ext uri="{FF2B5EF4-FFF2-40B4-BE49-F238E27FC236}">
                <a16:creationId xmlns:a16="http://schemas.microsoft.com/office/drawing/2014/main" id="{B8A6FC0D-9426-D445-9219-987C03F4AB0F}"/>
              </a:ext>
            </a:extLst>
          </p:cNvPr>
          <p:cNvGraphicFramePr>
            <a:graphicFrameLocks noGrp="1"/>
          </p:cNvGraphicFramePr>
          <p:nvPr>
            <p:extLst>
              <p:ext uri="{D42A27DB-BD31-4B8C-83A1-F6EECF244321}">
                <p14:modId xmlns:p14="http://schemas.microsoft.com/office/powerpoint/2010/main" val="3887014681"/>
              </p:ext>
            </p:extLst>
          </p:nvPr>
        </p:nvGraphicFramePr>
        <p:xfrm>
          <a:off x="8051800" y="1050631"/>
          <a:ext cx="3302000" cy="2438400"/>
        </p:xfrm>
        <a:graphic>
          <a:graphicData uri="http://schemas.openxmlformats.org/drawingml/2006/table">
            <a:tbl>
              <a:tblPr firstRow="1" firstCol="1" bandRow="1">
                <a:tableStyleId>{F5AB1C69-6EDB-4FF4-983F-18BD219EF322}</a:tableStyleId>
              </a:tblPr>
              <a:tblGrid>
                <a:gridCol w="661670">
                  <a:extLst>
                    <a:ext uri="{9D8B030D-6E8A-4147-A177-3AD203B41FA5}">
                      <a16:colId xmlns:a16="http://schemas.microsoft.com/office/drawing/2014/main" val="1888190727"/>
                    </a:ext>
                  </a:extLst>
                </a:gridCol>
                <a:gridCol w="643890">
                  <a:extLst>
                    <a:ext uri="{9D8B030D-6E8A-4147-A177-3AD203B41FA5}">
                      <a16:colId xmlns:a16="http://schemas.microsoft.com/office/drawing/2014/main" val="570359006"/>
                    </a:ext>
                  </a:extLst>
                </a:gridCol>
                <a:gridCol w="979805">
                  <a:extLst>
                    <a:ext uri="{9D8B030D-6E8A-4147-A177-3AD203B41FA5}">
                      <a16:colId xmlns:a16="http://schemas.microsoft.com/office/drawing/2014/main" val="1144782536"/>
                    </a:ext>
                  </a:extLst>
                </a:gridCol>
                <a:gridCol w="1016635">
                  <a:extLst>
                    <a:ext uri="{9D8B030D-6E8A-4147-A177-3AD203B41FA5}">
                      <a16:colId xmlns:a16="http://schemas.microsoft.com/office/drawing/2014/main" val="2241197250"/>
                    </a:ext>
                  </a:extLst>
                </a:gridCol>
              </a:tblGrid>
              <a:tr h="203200">
                <a:tc gridSpan="4">
                  <a:txBody>
                    <a:bodyPr/>
                    <a:lstStyle/>
                    <a:p>
                      <a:pPr algn="ctr">
                        <a:spcAft>
                          <a:spcPts val="0"/>
                        </a:spcAft>
                      </a:pPr>
                      <a:r>
                        <a:rPr lang="es-MX" sz="1200">
                          <a:effectLst/>
                        </a:rPr>
                        <a:t>Speedup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80393795"/>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3856159"/>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-99.20%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-99.99%</a:t>
                      </a:r>
                    </a:p>
                  </a:txBody>
                  <a:tcPr marL="9525" marR="9525" marT="9525" marB="0" anchor="b"/>
                </a:tc>
                <a:extLst>
                  <a:ext uri="{0D108BD9-81ED-4DB2-BD59-A6C34878D82A}">
                    <a16:rowId xmlns:a16="http://schemas.microsoft.com/office/drawing/2014/main" val="387880789"/>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-24.82%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-88.07%</a:t>
                      </a:r>
                    </a:p>
                  </a:txBody>
                  <a:tcPr marL="9525" marR="9525" marT="9525" marB="0" anchor="b"/>
                </a:tc>
                <a:extLst>
                  <a:ext uri="{0D108BD9-81ED-4DB2-BD59-A6C34878D82A}">
                    <a16:rowId xmlns:a16="http://schemas.microsoft.com/office/drawing/2014/main" val="3126628614"/>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93.63%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-19.07%</a:t>
                      </a:r>
                    </a:p>
                  </a:txBody>
                  <a:tcPr marL="9525" marR="9525" marT="9525" marB="0" anchor="b"/>
                </a:tc>
                <a:extLst>
                  <a:ext uri="{0D108BD9-81ED-4DB2-BD59-A6C34878D82A}">
                    <a16:rowId xmlns:a16="http://schemas.microsoft.com/office/drawing/2014/main" val="3884883667"/>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274.45%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227.71%</a:t>
                      </a:r>
                    </a:p>
                  </a:txBody>
                  <a:tcPr marL="9525" marR="9525" marT="9525" marB="0" anchor="b"/>
                </a:tc>
                <a:extLst>
                  <a:ext uri="{0D108BD9-81ED-4DB2-BD59-A6C34878D82A}">
                    <a16:rowId xmlns:a16="http://schemas.microsoft.com/office/drawing/2014/main" val="2140891931"/>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158.93%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1445.41%</a:t>
                      </a:r>
                    </a:p>
                  </a:txBody>
                  <a:tcPr marL="9525" marR="9525" marT="9525" marB="0" anchor="b"/>
                </a:tc>
                <a:extLst>
                  <a:ext uri="{0D108BD9-81ED-4DB2-BD59-A6C34878D82A}">
                    <a16:rowId xmlns:a16="http://schemas.microsoft.com/office/drawing/2014/main" val="3146240875"/>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105.76%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1911.36%</a:t>
                      </a:r>
                    </a:p>
                  </a:txBody>
                  <a:tcPr marL="9525" marR="9525" marT="9525" marB="0" anchor="b"/>
                </a:tc>
                <a:extLst>
                  <a:ext uri="{0D108BD9-81ED-4DB2-BD59-A6C34878D82A}">
                    <a16:rowId xmlns:a16="http://schemas.microsoft.com/office/drawing/2014/main" val="769734644"/>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90.28%</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1184.12%</a:t>
                      </a:r>
                    </a:p>
                  </a:txBody>
                  <a:tcPr marL="9525" marR="9525" marT="9525" marB="0" anchor="b"/>
                </a:tc>
                <a:extLst>
                  <a:ext uri="{0D108BD9-81ED-4DB2-BD59-A6C34878D82A}">
                    <a16:rowId xmlns:a16="http://schemas.microsoft.com/office/drawing/2014/main" val="401492691"/>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91.88%</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1916.17%</a:t>
                      </a:r>
                    </a:p>
                  </a:txBody>
                  <a:tcPr marL="9525" marR="9525" marT="9525" marB="0" anchor="b"/>
                </a:tc>
                <a:extLst>
                  <a:ext uri="{0D108BD9-81ED-4DB2-BD59-A6C34878D82A}">
                    <a16:rowId xmlns:a16="http://schemas.microsoft.com/office/drawing/2014/main" val="57689542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62.96%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2958.63%</a:t>
                      </a:r>
                    </a:p>
                  </a:txBody>
                  <a:tcPr marL="9525" marR="9525" marT="9525" marB="0" anchor="b"/>
                </a:tc>
                <a:extLst>
                  <a:ext uri="{0D108BD9-81ED-4DB2-BD59-A6C34878D82A}">
                    <a16:rowId xmlns:a16="http://schemas.microsoft.com/office/drawing/2014/main" val="145948047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307.39%</a:t>
                      </a:r>
                    </a:p>
                  </a:txBody>
                  <a:tcPr marL="9525" marR="9525" marT="9525" marB="0" anchor="b"/>
                </a:tc>
                <a:tc>
                  <a:txBody>
                    <a:bodyPr/>
                    <a:lstStyle/>
                    <a:p>
                      <a:pPr algn="ctr" fontAlgn="b"/>
                      <a:r>
                        <a:rPr lang="es-MX" sz="1200" b="0" i="0" u="none" strike="noStrike" dirty="0">
                          <a:solidFill>
                            <a:srgbClr val="000000"/>
                          </a:solidFill>
                          <a:effectLst/>
                          <a:latin typeface="Calibri" panose="020F0502020204030204" pitchFamily="34" charset="0"/>
                        </a:rPr>
                        <a:t>2892.52%</a:t>
                      </a:r>
                    </a:p>
                  </a:txBody>
                  <a:tcPr marL="9525" marR="9525" marT="9525" marB="0" anchor="b"/>
                </a:tc>
                <a:extLst>
                  <a:ext uri="{0D108BD9-81ED-4DB2-BD59-A6C34878D82A}">
                    <a16:rowId xmlns:a16="http://schemas.microsoft.com/office/drawing/2014/main" val="3894613373"/>
                  </a:ext>
                </a:extLst>
              </a:tr>
            </a:tbl>
          </a:graphicData>
        </a:graphic>
      </p:graphicFrame>
      <p:graphicFrame>
        <p:nvGraphicFramePr>
          <p:cNvPr id="12" name="Gráfico 11">
            <a:extLst>
              <a:ext uri="{FF2B5EF4-FFF2-40B4-BE49-F238E27FC236}">
                <a16:creationId xmlns:a16="http://schemas.microsoft.com/office/drawing/2014/main" id="{07FD43CC-1CD4-4047-9B6C-C8801A239CB7}"/>
              </a:ext>
            </a:extLst>
          </p:cNvPr>
          <p:cNvGraphicFramePr>
            <a:graphicFrameLocks/>
          </p:cNvGraphicFramePr>
          <p:nvPr>
            <p:extLst>
              <p:ext uri="{D42A27DB-BD31-4B8C-83A1-F6EECF244321}">
                <p14:modId xmlns:p14="http://schemas.microsoft.com/office/powerpoint/2010/main" val="667135728"/>
              </p:ext>
            </p:extLst>
          </p:nvPr>
        </p:nvGraphicFramePr>
        <p:xfrm>
          <a:off x="612980" y="4043019"/>
          <a:ext cx="4587011" cy="27169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Gráfico 13">
            <a:extLst>
              <a:ext uri="{FF2B5EF4-FFF2-40B4-BE49-F238E27FC236}">
                <a16:creationId xmlns:a16="http://schemas.microsoft.com/office/drawing/2014/main" id="{07FD43CC-1CD4-4047-9B6C-C8801A239CB7}"/>
              </a:ext>
            </a:extLst>
          </p:cNvPr>
          <p:cNvGraphicFramePr>
            <a:graphicFrameLocks/>
          </p:cNvGraphicFramePr>
          <p:nvPr>
            <p:extLst>
              <p:ext uri="{D42A27DB-BD31-4B8C-83A1-F6EECF244321}">
                <p14:modId xmlns:p14="http://schemas.microsoft.com/office/powerpoint/2010/main" val="1265440624"/>
              </p:ext>
            </p:extLst>
          </p:nvPr>
        </p:nvGraphicFramePr>
        <p:xfrm>
          <a:off x="6096000" y="4042993"/>
          <a:ext cx="4587011" cy="271698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3666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94B17-B4C7-AE41-87F6-F8F4C2D8063D}"/>
              </a:ext>
            </a:extLst>
          </p:cNvPr>
          <p:cNvSpPr>
            <a:spLocks noGrp="1"/>
          </p:cNvSpPr>
          <p:nvPr>
            <p:ph type="title"/>
          </p:nvPr>
        </p:nvSpPr>
        <p:spPr/>
        <p:txBody>
          <a:bodyPr/>
          <a:lstStyle/>
          <a:p>
            <a:r>
              <a:rPr lang="es-MX" dirty="0"/>
              <a:t>1. Objetivo.</a:t>
            </a:r>
          </a:p>
        </p:txBody>
      </p:sp>
      <p:sp>
        <p:nvSpPr>
          <p:cNvPr id="3" name="Marcador de contenido 2">
            <a:extLst>
              <a:ext uri="{FF2B5EF4-FFF2-40B4-BE49-F238E27FC236}">
                <a16:creationId xmlns:a16="http://schemas.microsoft.com/office/drawing/2014/main" id="{83C55108-A88F-9142-9403-37BCA32F5FCF}"/>
              </a:ext>
            </a:extLst>
          </p:cNvPr>
          <p:cNvSpPr>
            <a:spLocks noGrp="1"/>
          </p:cNvSpPr>
          <p:nvPr>
            <p:ph idx="1"/>
          </p:nvPr>
        </p:nvSpPr>
        <p:spPr/>
        <p:txBody>
          <a:bodyPr/>
          <a:lstStyle/>
          <a:p>
            <a:endParaRPr lang="es-MX" dirty="0"/>
          </a:p>
          <a:p>
            <a:endParaRPr lang="es-MX" dirty="0"/>
          </a:p>
          <a:p>
            <a:pPr algn="just"/>
            <a:r>
              <a:rPr lang="es-MX" dirty="0"/>
              <a:t>El objetivo del trabajo es </a:t>
            </a:r>
            <a:r>
              <a:rPr lang="es-MX" b="1" u="sng" dirty="0"/>
              <a:t>programar</a:t>
            </a:r>
            <a:r>
              <a:rPr lang="es-MX" dirty="0"/>
              <a:t> el método númerico de Jacobi para resolver la matriz de Khon-Sham, y paralelizar la implementación en tarjetas gráficas </a:t>
            </a:r>
            <a:r>
              <a:rPr lang="es-MX" u="sng" dirty="0"/>
              <a:t>utilizando</a:t>
            </a:r>
            <a:r>
              <a:rPr lang="es-MX" dirty="0"/>
              <a:t> las tecnologías de </a:t>
            </a:r>
            <a:r>
              <a:rPr lang="es-MX" u="sng" dirty="0"/>
              <a:t>OpenACC</a:t>
            </a:r>
            <a:r>
              <a:rPr lang="es-MX" dirty="0"/>
              <a:t> y </a:t>
            </a:r>
            <a:r>
              <a:rPr lang="es-MX" u="sng" dirty="0"/>
              <a:t>CUDA</a:t>
            </a:r>
            <a:r>
              <a:rPr lang="es-MX" dirty="0"/>
              <a:t>. Y posteriormente </a:t>
            </a:r>
            <a:r>
              <a:rPr lang="es-MX" b="1" u="sng" dirty="0"/>
              <a:t>comparar</a:t>
            </a:r>
            <a:r>
              <a:rPr lang="es-MX" dirty="0"/>
              <a:t> el desempeño de los tres programas con algunas métricas de cómputo de alto desempeño.</a:t>
            </a:r>
          </a:p>
        </p:txBody>
      </p:sp>
      <p:sp>
        <p:nvSpPr>
          <p:cNvPr id="4" name="Marcador de número de diapositiva 3">
            <a:extLst>
              <a:ext uri="{FF2B5EF4-FFF2-40B4-BE49-F238E27FC236}">
                <a16:creationId xmlns:a16="http://schemas.microsoft.com/office/drawing/2014/main" id="{1AB33885-D8C0-EB4B-816E-86BA93663B8C}"/>
              </a:ext>
            </a:extLst>
          </p:cNvPr>
          <p:cNvSpPr>
            <a:spLocks noGrp="1"/>
          </p:cNvSpPr>
          <p:nvPr>
            <p:ph type="sldNum" sz="quarter" idx="12"/>
          </p:nvPr>
        </p:nvSpPr>
        <p:spPr/>
        <p:txBody>
          <a:bodyPr/>
          <a:lstStyle/>
          <a:p>
            <a:fld id="{4B3B723F-4985-3548-A835-41696CC91E1B}" type="slidenum">
              <a:rPr lang="es-MX" smtClean="0"/>
              <a:t>3</a:t>
            </a:fld>
            <a:endParaRPr lang="es-MX"/>
          </a:p>
        </p:txBody>
      </p:sp>
    </p:spTree>
    <p:extLst>
      <p:ext uri="{BB962C8B-B14F-4D97-AF65-F5344CB8AC3E}">
        <p14:creationId xmlns:p14="http://schemas.microsoft.com/office/powerpoint/2010/main" val="11956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9A7B8-3BCE-054D-8912-4ADF0FBF9A85}"/>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3CA48072-60E8-524F-8311-7374EADA2B5D}"/>
              </a:ext>
            </a:extLst>
          </p:cNvPr>
          <p:cNvSpPr>
            <a:spLocks noGrp="1"/>
          </p:cNvSpPr>
          <p:nvPr>
            <p:ph type="sldNum" sz="quarter" idx="12"/>
          </p:nvPr>
        </p:nvSpPr>
        <p:spPr/>
        <p:txBody>
          <a:bodyPr/>
          <a:lstStyle/>
          <a:p>
            <a:fld id="{4B3B723F-4985-3548-A835-41696CC91E1B}" type="slidenum">
              <a:rPr lang="es-MX" smtClean="0"/>
              <a:t>30</a:t>
            </a:fld>
            <a:endParaRPr lang="es-MX"/>
          </a:p>
        </p:txBody>
      </p:sp>
      <p:graphicFrame>
        <p:nvGraphicFramePr>
          <p:cNvPr id="5" name="Tabla 4">
            <a:extLst>
              <a:ext uri="{FF2B5EF4-FFF2-40B4-BE49-F238E27FC236}">
                <a16:creationId xmlns:a16="http://schemas.microsoft.com/office/drawing/2014/main" id="{1968C24C-EF8B-634C-9A0F-1D880456102A}"/>
              </a:ext>
            </a:extLst>
          </p:cNvPr>
          <p:cNvGraphicFramePr>
            <a:graphicFrameLocks noGrp="1"/>
          </p:cNvGraphicFramePr>
          <p:nvPr>
            <p:extLst>
              <p:ext uri="{D42A27DB-BD31-4B8C-83A1-F6EECF244321}">
                <p14:modId xmlns:p14="http://schemas.microsoft.com/office/powerpoint/2010/main" val="2336343853"/>
              </p:ext>
            </p:extLst>
          </p:nvPr>
        </p:nvGraphicFramePr>
        <p:xfrm>
          <a:off x="7748954" y="1027906"/>
          <a:ext cx="3302000" cy="2438400"/>
        </p:xfrm>
        <a:graphic>
          <a:graphicData uri="http://schemas.openxmlformats.org/drawingml/2006/table">
            <a:tbl>
              <a:tblPr firstRow="1" firstCol="1" bandRow="1">
                <a:tableStyleId>{F5AB1C69-6EDB-4FF4-983F-18BD219EF322}</a:tableStyleId>
              </a:tblPr>
              <a:tblGrid>
                <a:gridCol w="661670">
                  <a:extLst>
                    <a:ext uri="{9D8B030D-6E8A-4147-A177-3AD203B41FA5}">
                      <a16:colId xmlns:a16="http://schemas.microsoft.com/office/drawing/2014/main" val="2948538069"/>
                    </a:ext>
                  </a:extLst>
                </a:gridCol>
                <a:gridCol w="892810">
                  <a:extLst>
                    <a:ext uri="{9D8B030D-6E8A-4147-A177-3AD203B41FA5}">
                      <a16:colId xmlns:a16="http://schemas.microsoft.com/office/drawing/2014/main" val="1187993989"/>
                    </a:ext>
                  </a:extLst>
                </a:gridCol>
                <a:gridCol w="979805">
                  <a:extLst>
                    <a:ext uri="{9D8B030D-6E8A-4147-A177-3AD203B41FA5}">
                      <a16:colId xmlns:a16="http://schemas.microsoft.com/office/drawing/2014/main" val="2448380514"/>
                    </a:ext>
                  </a:extLst>
                </a:gridCol>
                <a:gridCol w="767715">
                  <a:extLst>
                    <a:ext uri="{9D8B030D-6E8A-4147-A177-3AD203B41FA5}">
                      <a16:colId xmlns:a16="http://schemas.microsoft.com/office/drawing/2014/main" val="614253320"/>
                    </a:ext>
                  </a:extLst>
                </a:gridCol>
              </a:tblGrid>
              <a:tr h="203200">
                <a:tc gridSpan="4">
                  <a:txBody>
                    <a:bodyPr/>
                    <a:lstStyle/>
                    <a:p>
                      <a:pPr algn="ctr">
                        <a:spcAft>
                          <a:spcPts val="0"/>
                        </a:spcAft>
                      </a:pPr>
                      <a:r>
                        <a:rPr lang="es-MX" sz="1200">
                          <a:effectLst/>
                        </a:rPr>
                        <a:t>Efficiency</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947432"/>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5692323"/>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82912248"/>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43001441"/>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1729171"/>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11.70%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38519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48.29%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9278965"/>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7842650"/>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10.03%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9133592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7.88%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01265871"/>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48807772"/>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100.00%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2.92%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68374647"/>
                  </a:ext>
                </a:extLst>
              </a:tr>
            </a:tbl>
          </a:graphicData>
        </a:graphic>
      </p:graphicFrame>
      <p:graphicFrame>
        <p:nvGraphicFramePr>
          <p:cNvPr id="6" name="Gráfico 5">
            <a:extLst>
              <a:ext uri="{FF2B5EF4-FFF2-40B4-BE49-F238E27FC236}">
                <a16:creationId xmlns:a16="http://schemas.microsoft.com/office/drawing/2014/main" id="{513C8AE5-404A-5447-A094-C0414AD44E96}"/>
              </a:ext>
            </a:extLst>
          </p:cNvPr>
          <p:cNvGraphicFramePr/>
          <p:nvPr>
            <p:extLst>
              <p:ext uri="{D42A27DB-BD31-4B8C-83A1-F6EECF244321}">
                <p14:modId xmlns:p14="http://schemas.microsoft.com/office/powerpoint/2010/main" val="78511482"/>
              </p:ext>
            </p:extLst>
          </p:nvPr>
        </p:nvGraphicFramePr>
        <p:xfrm>
          <a:off x="1081478" y="3861677"/>
          <a:ext cx="4568825" cy="27857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2194D06-0BF1-8549-B3BA-8047E909BAB4}"/>
                  </a:ext>
                </a:extLst>
              </p:cNvPr>
              <p:cNvSpPr txBox="1"/>
              <p:nvPr/>
            </p:nvSpPr>
            <p:spPr>
              <a:xfrm>
                <a:off x="562708" y="1331569"/>
                <a:ext cx="6910754" cy="2782172"/>
              </a:xfrm>
              <a:prstGeom prst="rect">
                <a:avLst/>
              </a:prstGeom>
              <a:noFill/>
            </p:spPr>
            <p:txBody>
              <a:bodyPr wrap="square" rtlCol="0">
                <a:spAutoFit/>
              </a:bodyPr>
              <a:lstStyle/>
              <a:p>
                <a:r>
                  <a:rPr lang="es-MX" sz="2400" b="1" dirty="0"/>
                  <a:t>5. Efficiency.</a:t>
                </a:r>
                <a:r>
                  <a:rPr lang="es-MX" sz="2400" dirty="0"/>
                  <a:t> Tiempo tarda cada procesador en realizar su tarea. </a:t>
                </a:r>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𝑠</m:t>
                          </m:r>
                          <m:r>
                            <a:rPr lang="es-MX" i="1">
                              <a:latin typeface="Cambria Math" panose="02040503050406030204" pitchFamily="18" charset="0"/>
                            </a:rPr>
                            <m:t>ó</m:t>
                          </m:r>
                          <m:r>
                            <a:rPr lang="es-MX" i="1">
                              <a:latin typeface="Cambria Math" panose="02040503050406030204" pitchFamily="18" charset="0"/>
                            </a:rPr>
                            <m:t>𝑙𝑜</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r>
                            <a:rPr lang="es-MX" i="1">
                              <a:latin typeface="Cambria Math" panose="02040503050406030204" pitchFamily="18" charset="0"/>
                            </a:rPr>
                            <m:t> ∗ </m:t>
                          </m:r>
                          <m:r>
                            <a:rPr lang="es-MX" i="1">
                              <a:latin typeface="Cambria Math" panose="02040503050406030204" pitchFamily="18" charset="0"/>
                            </a:rPr>
                            <m:t>𝑛</m:t>
                          </m:r>
                          <m:r>
                            <a:rPr lang="es-MX" i="1">
                              <a:latin typeface="Cambria Math" panose="02040503050406030204" pitchFamily="18" charset="0"/>
                            </a:rPr>
                            <m:t>ú</m:t>
                          </m:r>
                          <m:r>
                            <a:rPr lang="es-MX" i="1">
                              <a:latin typeface="Cambria Math" panose="02040503050406030204" pitchFamily="18" charset="0"/>
                            </a:rPr>
                            <m:t>𝑚𝑒𝑟𝑜</m:t>
                          </m:r>
                          <m:r>
                            <a:rPr lang="es-MX" i="1">
                              <a:latin typeface="Cambria Math" panose="02040503050406030204" pitchFamily="18" charset="0"/>
                            </a:rPr>
                            <m:t> </m:t>
                          </m:r>
                          <m:r>
                            <a:rPr lang="es-MX" i="1">
                              <a:latin typeface="Cambria Math" panose="02040503050406030204" pitchFamily="18" charset="0"/>
                            </a:rPr>
                            <m:t>𝑑𝑒</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r>
                            <a:rPr lang="es-MX" i="1">
                              <a:latin typeface="Cambria Math" panose="02040503050406030204" pitchFamily="18" charset="0"/>
                            </a:rPr>
                            <m:t>∗</m:t>
                          </m:r>
                          <m:r>
                            <a:rPr lang="es-MX" i="1">
                              <a:latin typeface="Cambria Math" panose="02040503050406030204" pitchFamily="18" charset="0"/>
                            </a:rPr>
                            <m:t>𝑝</m:t>
                          </m:r>
                        </m:den>
                      </m:f>
                      <m:r>
                        <a:rPr lang="es-MX" i="1">
                          <a:latin typeface="Cambria Math" panose="02040503050406030204" pitchFamily="18" charset="0"/>
                        </a:rPr>
                        <m:t>100%</m:t>
                      </m:r>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num>
                        <m:den>
                          <m:r>
                            <a:rPr lang="es-MX" i="1">
                              <a:latin typeface="Cambria Math" panose="02040503050406030204" pitchFamily="18" charset="0"/>
                            </a:rPr>
                            <m:t>𝑝</m:t>
                          </m:r>
                        </m:den>
                      </m:f>
                      <m:r>
                        <a:rPr lang="es-MX" i="1">
                          <a:latin typeface="Cambria Math" panose="02040503050406030204" pitchFamily="18" charset="0"/>
                        </a:rPr>
                        <m:t>100%</m:t>
                      </m:r>
                    </m:oMath>
                  </m:oMathPara>
                </a14:m>
                <a:endParaRPr lang="es-MX" dirty="0"/>
              </a:p>
              <a:p>
                <a:endParaRPr lang="es-MX" sz="1400" dirty="0"/>
              </a:p>
            </p:txBody>
          </p:sp>
        </mc:Choice>
        <mc:Fallback xmlns="">
          <p:sp>
            <p:nvSpPr>
              <p:cNvPr id="3" name="CuadroTexto 2">
                <a:extLst>
                  <a:ext uri="{FF2B5EF4-FFF2-40B4-BE49-F238E27FC236}">
                    <a16:creationId xmlns:a16="http://schemas.microsoft.com/office/drawing/2014/main" id="{C2194D06-0BF1-8549-B3BA-8047E909BAB4}"/>
                  </a:ext>
                </a:extLst>
              </p:cNvPr>
              <p:cNvSpPr txBox="1">
                <a:spLocks noRot="1" noChangeAspect="1" noMove="1" noResize="1" noEditPoints="1" noAdjustHandles="1" noChangeArrowheads="1" noChangeShapeType="1" noTextEdit="1"/>
              </p:cNvSpPr>
              <p:nvPr/>
            </p:nvSpPr>
            <p:spPr>
              <a:xfrm>
                <a:off x="562708" y="1331569"/>
                <a:ext cx="6910754" cy="2782172"/>
              </a:xfrm>
              <a:prstGeom prst="rect">
                <a:avLst/>
              </a:prstGeom>
              <a:blipFill>
                <a:blip r:embed="rId4"/>
                <a:stretch>
                  <a:fillRect l="-1284" t="-1818"/>
                </a:stretch>
              </a:blipFill>
            </p:spPr>
            <p:txBody>
              <a:bodyPr/>
              <a:lstStyle/>
              <a:p>
                <a:r>
                  <a:rPr lang="es-MX">
                    <a:noFill/>
                  </a:rPr>
                  <a:t> </a:t>
                </a:r>
              </a:p>
            </p:txBody>
          </p:sp>
        </mc:Fallback>
      </mc:AlternateContent>
      <p:graphicFrame>
        <p:nvGraphicFramePr>
          <p:cNvPr id="9" name="Gráfico 8">
            <a:extLst>
              <a:ext uri="{FF2B5EF4-FFF2-40B4-BE49-F238E27FC236}">
                <a16:creationId xmlns:a16="http://schemas.microsoft.com/office/drawing/2014/main" id="{7B4488BD-F907-3649-B9AA-B6FA88EE3219}"/>
              </a:ext>
            </a:extLst>
          </p:cNvPr>
          <p:cNvGraphicFramePr>
            <a:graphicFrameLocks/>
          </p:cNvGraphicFramePr>
          <p:nvPr>
            <p:extLst>
              <p:ext uri="{D42A27DB-BD31-4B8C-83A1-F6EECF244321}">
                <p14:modId xmlns:p14="http://schemas.microsoft.com/office/powerpoint/2010/main" val="1841966128"/>
              </p:ext>
            </p:extLst>
          </p:nvPr>
        </p:nvGraphicFramePr>
        <p:xfrm>
          <a:off x="6169073" y="3896058"/>
          <a:ext cx="4584056" cy="27169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68121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45ADC-2004-CA40-9100-A17C82B461A9}"/>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45D70CAA-3641-B145-925B-6A3BE8F6AA19}"/>
              </a:ext>
            </a:extLst>
          </p:cNvPr>
          <p:cNvSpPr>
            <a:spLocks noGrp="1"/>
          </p:cNvSpPr>
          <p:nvPr>
            <p:ph idx="1"/>
          </p:nvPr>
        </p:nvSpPr>
        <p:spPr>
          <a:xfrm>
            <a:off x="838200" y="1450428"/>
            <a:ext cx="7990490" cy="4726535"/>
          </a:xfrm>
        </p:spPr>
        <p:txBody>
          <a:bodyPr/>
          <a:lstStyle/>
          <a:p>
            <a:r>
              <a:rPr lang="es-MX" dirty="0"/>
              <a:t>Al momento de paralelizar el trabajo empiezan a surgir ciertos errores en el cálculo de resultados.</a:t>
            </a:r>
          </a:p>
          <a:p>
            <a:pPr lvl="1"/>
            <a:r>
              <a:rPr lang="es-MX" dirty="0"/>
              <a:t>truncamiento </a:t>
            </a:r>
          </a:p>
          <a:p>
            <a:pPr lvl="1"/>
            <a:r>
              <a:rPr lang="es-MX" dirty="0"/>
              <a:t>redondeo </a:t>
            </a:r>
          </a:p>
          <a:p>
            <a:r>
              <a:rPr lang="es-MX" dirty="0"/>
              <a:t>Al no contar con un dispositivo que esté construido para cálculos de </a:t>
            </a:r>
            <a:r>
              <a:rPr lang="es-MX" b="1" u="sng" dirty="0"/>
              <a:t>cómputo cientifico</a:t>
            </a:r>
            <a:r>
              <a:rPr lang="es-MX" dirty="0"/>
              <a:t> (</a:t>
            </a:r>
            <a:r>
              <a:rPr lang="es-MX" b="1" u="sng" dirty="0"/>
              <a:t>Tesla</a:t>
            </a:r>
            <a:r>
              <a:rPr lang="es-MX" dirty="0"/>
              <a:t>), los núcleos de la tarjeta gráfica tienen una precisión de punto flotante menor.</a:t>
            </a:r>
          </a:p>
        </p:txBody>
      </p:sp>
      <p:sp>
        <p:nvSpPr>
          <p:cNvPr id="4" name="Marcador de número de diapositiva 3">
            <a:extLst>
              <a:ext uri="{FF2B5EF4-FFF2-40B4-BE49-F238E27FC236}">
                <a16:creationId xmlns:a16="http://schemas.microsoft.com/office/drawing/2014/main" id="{3EA26CFD-BC61-8C45-BD3A-F564A9A99032}"/>
              </a:ext>
            </a:extLst>
          </p:cNvPr>
          <p:cNvSpPr>
            <a:spLocks noGrp="1"/>
          </p:cNvSpPr>
          <p:nvPr>
            <p:ph type="sldNum" sz="quarter" idx="12"/>
          </p:nvPr>
        </p:nvSpPr>
        <p:spPr/>
        <p:txBody>
          <a:bodyPr/>
          <a:lstStyle/>
          <a:p>
            <a:fld id="{4B3B723F-4985-3548-A835-41696CC91E1B}" type="slidenum">
              <a:rPr lang="es-MX" smtClean="0"/>
              <a:t>31</a:t>
            </a:fld>
            <a:endParaRPr lang="es-MX"/>
          </a:p>
        </p:txBody>
      </p:sp>
      <p:graphicFrame>
        <p:nvGraphicFramePr>
          <p:cNvPr id="5" name="Tabla 4">
            <a:extLst>
              <a:ext uri="{FF2B5EF4-FFF2-40B4-BE49-F238E27FC236}">
                <a16:creationId xmlns:a16="http://schemas.microsoft.com/office/drawing/2014/main" id="{421DAA8C-5577-364E-949F-8FC46C7922BA}"/>
              </a:ext>
            </a:extLst>
          </p:cNvPr>
          <p:cNvGraphicFramePr>
            <a:graphicFrameLocks noGrp="1"/>
          </p:cNvGraphicFramePr>
          <p:nvPr>
            <p:extLst>
              <p:ext uri="{D42A27DB-BD31-4B8C-83A1-F6EECF244321}">
                <p14:modId xmlns:p14="http://schemas.microsoft.com/office/powerpoint/2010/main" val="2186585938"/>
              </p:ext>
            </p:extLst>
          </p:nvPr>
        </p:nvGraphicFramePr>
        <p:xfrm>
          <a:off x="1273558" y="4896803"/>
          <a:ext cx="2827401" cy="109728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555573449"/>
                    </a:ext>
                  </a:extLst>
                </a:gridCol>
                <a:gridCol w="792480">
                  <a:extLst>
                    <a:ext uri="{9D8B030D-6E8A-4147-A177-3AD203B41FA5}">
                      <a16:colId xmlns:a16="http://schemas.microsoft.com/office/drawing/2014/main" val="1004121290"/>
                    </a:ext>
                  </a:extLst>
                </a:gridCol>
                <a:gridCol w="800735">
                  <a:extLst>
                    <a:ext uri="{9D8B030D-6E8A-4147-A177-3AD203B41FA5}">
                      <a16:colId xmlns:a16="http://schemas.microsoft.com/office/drawing/2014/main" val="1571370247"/>
                    </a:ext>
                  </a:extLst>
                </a:gridCol>
                <a:gridCol w="792480">
                  <a:extLst>
                    <a:ext uri="{9D8B030D-6E8A-4147-A177-3AD203B41FA5}">
                      <a16:colId xmlns:a16="http://schemas.microsoft.com/office/drawing/2014/main" val="1543346732"/>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24350144"/>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218404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0449460"/>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7900898"/>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67142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10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0328834"/>
                  </a:ext>
                </a:extLst>
              </a:tr>
            </a:tbl>
          </a:graphicData>
        </a:graphic>
      </p:graphicFrame>
      <p:graphicFrame>
        <p:nvGraphicFramePr>
          <p:cNvPr id="6" name="Tabla 5">
            <a:extLst>
              <a:ext uri="{FF2B5EF4-FFF2-40B4-BE49-F238E27FC236}">
                <a16:creationId xmlns:a16="http://schemas.microsoft.com/office/drawing/2014/main" id="{60E2FB8E-4AEC-8645-824F-1703CFCAEE1B}"/>
              </a:ext>
            </a:extLst>
          </p:cNvPr>
          <p:cNvGraphicFramePr>
            <a:graphicFrameLocks noGrp="1"/>
          </p:cNvGraphicFramePr>
          <p:nvPr>
            <p:extLst>
              <p:ext uri="{D42A27DB-BD31-4B8C-83A1-F6EECF244321}">
                <p14:modId xmlns:p14="http://schemas.microsoft.com/office/powerpoint/2010/main" val="523676863"/>
              </p:ext>
            </p:extLst>
          </p:nvPr>
        </p:nvGraphicFramePr>
        <p:xfrm>
          <a:off x="5051124" y="4713923"/>
          <a:ext cx="2827401" cy="146304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2191181714"/>
                    </a:ext>
                  </a:extLst>
                </a:gridCol>
                <a:gridCol w="792480">
                  <a:extLst>
                    <a:ext uri="{9D8B030D-6E8A-4147-A177-3AD203B41FA5}">
                      <a16:colId xmlns:a16="http://schemas.microsoft.com/office/drawing/2014/main" val="166419501"/>
                    </a:ext>
                  </a:extLst>
                </a:gridCol>
                <a:gridCol w="800735">
                  <a:extLst>
                    <a:ext uri="{9D8B030D-6E8A-4147-A177-3AD203B41FA5}">
                      <a16:colId xmlns:a16="http://schemas.microsoft.com/office/drawing/2014/main" val="2510689573"/>
                    </a:ext>
                  </a:extLst>
                </a:gridCol>
                <a:gridCol w="792480">
                  <a:extLst>
                    <a:ext uri="{9D8B030D-6E8A-4147-A177-3AD203B41FA5}">
                      <a16:colId xmlns:a16="http://schemas.microsoft.com/office/drawing/2014/main" val="2942482001"/>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21720348"/>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0521967"/>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5.630342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638786"/>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047262"/>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-0.390448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0830242"/>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-0.786500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-0.784438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946520"/>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565806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50001</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32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2902395"/>
                  </a:ext>
                </a:extLst>
              </a:tr>
            </a:tbl>
          </a:graphicData>
        </a:graphic>
      </p:graphicFrame>
      <p:graphicFrame>
        <p:nvGraphicFramePr>
          <p:cNvPr id="7" name="Tabla 6">
            <a:extLst>
              <a:ext uri="{FF2B5EF4-FFF2-40B4-BE49-F238E27FC236}">
                <a16:creationId xmlns:a16="http://schemas.microsoft.com/office/drawing/2014/main" id="{F31D81F3-7F3E-9948-A7B6-23C3C316733B}"/>
              </a:ext>
            </a:extLst>
          </p:cNvPr>
          <p:cNvGraphicFramePr>
            <a:graphicFrameLocks noGrp="1"/>
          </p:cNvGraphicFramePr>
          <p:nvPr>
            <p:extLst>
              <p:ext uri="{D42A27DB-BD31-4B8C-83A1-F6EECF244321}">
                <p14:modId xmlns:p14="http://schemas.microsoft.com/office/powerpoint/2010/main" val="2561203290"/>
              </p:ext>
            </p:extLst>
          </p:nvPr>
        </p:nvGraphicFramePr>
        <p:xfrm>
          <a:off x="8972790" y="2717661"/>
          <a:ext cx="2939161" cy="237744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2165133860"/>
                    </a:ext>
                  </a:extLst>
                </a:gridCol>
                <a:gridCol w="832485">
                  <a:extLst>
                    <a:ext uri="{9D8B030D-6E8A-4147-A177-3AD203B41FA5}">
                      <a16:colId xmlns:a16="http://schemas.microsoft.com/office/drawing/2014/main" val="2457551786"/>
                    </a:ext>
                  </a:extLst>
                </a:gridCol>
                <a:gridCol w="832485">
                  <a:extLst>
                    <a:ext uri="{9D8B030D-6E8A-4147-A177-3AD203B41FA5}">
                      <a16:colId xmlns:a16="http://schemas.microsoft.com/office/drawing/2014/main" val="4277943756"/>
                    </a:ext>
                  </a:extLst>
                </a:gridCol>
                <a:gridCol w="832485">
                  <a:extLst>
                    <a:ext uri="{9D8B030D-6E8A-4147-A177-3AD203B41FA5}">
                      <a16:colId xmlns:a16="http://schemas.microsoft.com/office/drawing/2014/main" val="1291050617"/>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357302887"/>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909749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20.431740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0417664"/>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4536214"/>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9982400"/>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696161"/>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1.001523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7603419"/>
                  </a:ext>
                </a:extLst>
              </a:tr>
              <a:tr h="0">
                <a:tc>
                  <a:txBody>
                    <a:bodyPr/>
                    <a:lstStyle/>
                    <a:p>
                      <a:pPr algn="ctr">
                        <a:spcAft>
                          <a:spcPts val="0"/>
                        </a:spcAft>
                      </a:pPr>
                      <a:r>
                        <a:rPr lang="es-MX" sz="1200">
                          <a:effectLst/>
                        </a:rPr>
                        <a:t>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658769"/>
                  </a:ext>
                </a:extLst>
              </a:tr>
              <a:tr h="0">
                <a:tc>
                  <a:txBody>
                    <a:bodyPr/>
                    <a:lstStyle/>
                    <a:p>
                      <a:pPr algn="ctr">
                        <a:spcAft>
                          <a:spcPts val="0"/>
                        </a:spcAft>
                      </a:pPr>
                      <a:r>
                        <a:rPr lang="es-MX" sz="1200">
                          <a:effectLst/>
                        </a:rPr>
                        <a:t>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100717"/>
                  </a:ext>
                </a:extLst>
              </a:tr>
              <a:tr h="0">
                <a:tc>
                  <a:txBody>
                    <a:bodyPr/>
                    <a:lstStyle/>
                    <a:p>
                      <a:pPr algn="ctr">
                        <a:spcAft>
                          <a:spcPts val="0"/>
                        </a:spcAft>
                      </a:pPr>
                      <a:r>
                        <a:rPr lang="es-MX" sz="1200">
                          <a:effectLst/>
                        </a:rPr>
                        <a:t>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0.630389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8016803"/>
                  </a:ext>
                </a:extLst>
              </a:tr>
              <a:tr h="0">
                <a:tc>
                  <a:txBody>
                    <a:bodyPr/>
                    <a:lstStyle/>
                    <a:p>
                      <a:pPr algn="ctr">
                        <a:spcAft>
                          <a:spcPts val="0"/>
                        </a:spcAft>
                      </a:pPr>
                      <a:r>
                        <a:rPr lang="es-MX" sz="1200">
                          <a:effectLst/>
                        </a:rPr>
                        <a:t>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2201211"/>
                  </a:ext>
                </a:extLst>
              </a:tr>
              <a:tr h="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161251"/>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158</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7922397"/>
                  </a:ext>
                </a:extLst>
              </a:tr>
            </a:tbl>
          </a:graphicData>
        </a:graphic>
      </p:graphicFrame>
    </p:spTree>
    <p:extLst>
      <p:ext uri="{BB962C8B-B14F-4D97-AF65-F5344CB8AC3E}">
        <p14:creationId xmlns:p14="http://schemas.microsoft.com/office/powerpoint/2010/main" val="2450905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7DB09-B4F7-9D40-9EA8-B78480445C8B}"/>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7B4B1DA6-2D56-CF40-92F8-5D215AE84362}"/>
              </a:ext>
            </a:extLst>
          </p:cNvPr>
          <p:cNvSpPr>
            <a:spLocks noGrp="1"/>
          </p:cNvSpPr>
          <p:nvPr>
            <p:ph idx="1"/>
          </p:nvPr>
        </p:nvSpPr>
        <p:spPr/>
        <p:txBody>
          <a:bodyPr/>
          <a:lstStyle/>
          <a:p>
            <a:r>
              <a:rPr lang="es-ES_tradnl" dirty="0"/>
              <a:t>Para un programador que se encuentra fuera del área del cómputo científico, le será fácil la implementación de OpenACC en los sistemas ya creados, ya que con pocas directivas se le indica al compilador las posibles secciones </a:t>
            </a:r>
            <a:r>
              <a:rPr lang="es-ES_tradnl" dirty="0" err="1"/>
              <a:t>paralelizables</a:t>
            </a:r>
            <a:r>
              <a:rPr lang="es-MX" dirty="0"/>
              <a:t>.</a:t>
            </a:r>
          </a:p>
          <a:p>
            <a:r>
              <a:rPr lang="es-ES_tradnl" dirty="0"/>
              <a:t>En cambio, CUDA requiere de un conocimiento especializado de la arquitectura de la computadora y de la tarjeta gráfica, así como para el análisis del algoritmo.</a:t>
            </a:r>
            <a:r>
              <a:rPr lang="es-MX" dirty="0"/>
              <a:t> </a:t>
            </a:r>
          </a:p>
          <a:p>
            <a:r>
              <a:rPr lang="es-ES_tradnl" dirty="0"/>
              <a:t>Para utilizar el estándar CUDA, es indispensable el contar con las </a:t>
            </a:r>
            <a:r>
              <a:rPr lang="es-ES_tradnl" dirty="0" err="1"/>
              <a:t>GPUs</a:t>
            </a:r>
            <a:r>
              <a:rPr lang="es-ES_tradnl" dirty="0"/>
              <a:t> de la marca NVIDIA, en cambio OpenACC puede utilizar una tarjeta gráfica de cualquier marca.</a:t>
            </a:r>
            <a:endParaRPr lang="es-MX" dirty="0"/>
          </a:p>
          <a:p>
            <a:endParaRPr lang="es-MX" dirty="0"/>
          </a:p>
        </p:txBody>
      </p:sp>
      <p:sp>
        <p:nvSpPr>
          <p:cNvPr id="4" name="Marcador de número de diapositiva 3">
            <a:extLst>
              <a:ext uri="{FF2B5EF4-FFF2-40B4-BE49-F238E27FC236}">
                <a16:creationId xmlns:a16="http://schemas.microsoft.com/office/drawing/2014/main" id="{403082AC-252C-0042-B67D-506062BF5E0C}"/>
              </a:ext>
            </a:extLst>
          </p:cNvPr>
          <p:cNvSpPr>
            <a:spLocks noGrp="1"/>
          </p:cNvSpPr>
          <p:nvPr>
            <p:ph type="sldNum" sz="quarter" idx="12"/>
          </p:nvPr>
        </p:nvSpPr>
        <p:spPr/>
        <p:txBody>
          <a:bodyPr/>
          <a:lstStyle/>
          <a:p>
            <a:fld id="{4B3B723F-4985-3548-A835-41696CC91E1B}" type="slidenum">
              <a:rPr lang="es-MX" smtClean="0"/>
              <a:t>32</a:t>
            </a:fld>
            <a:endParaRPr lang="es-MX"/>
          </a:p>
        </p:txBody>
      </p:sp>
    </p:spTree>
    <p:extLst>
      <p:ext uri="{BB962C8B-B14F-4D97-AF65-F5344CB8AC3E}">
        <p14:creationId xmlns:p14="http://schemas.microsoft.com/office/powerpoint/2010/main" val="951222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a:t>3. Algoritmo de Jacobi.</a:t>
            </a:r>
            <a:endParaRPr lang="es-MX" dirty="0"/>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Obtencion de eigenvectores. (Multiplicaciones sucesivas de matriz de rotación).</a:t>
            </a:r>
          </a:p>
          <a:p>
            <a:endParaRPr lang="es-MX" dirty="0"/>
          </a:p>
        </p:txBody>
      </p:sp>
      <p:sp>
        <p:nvSpPr>
          <p:cNvPr id="4" name="Marcador de número de diapositiva 3">
            <a:extLst>
              <a:ext uri="{FF2B5EF4-FFF2-40B4-BE49-F238E27FC236}">
                <a16:creationId xmlns:a16="http://schemas.microsoft.com/office/drawing/2014/main" id="{F739FDB8-097F-0D4A-A3D8-705D54740153}"/>
              </a:ext>
            </a:extLst>
          </p:cNvPr>
          <p:cNvSpPr>
            <a:spLocks noGrp="1"/>
          </p:cNvSpPr>
          <p:nvPr>
            <p:ph type="sldNum" sz="quarter" idx="12"/>
          </p:nvPr>
        </p:nvSpPr>
        <p:spPr/>
        <p:txBody>
          <a:bodyPr/>
          <a:lstStyle/>
          <a:p>
            <a:fld id="{4B3B723F-4985-3548-A835-41696CC91E1B}" type="slidenum">
              <a:rPr lang="es-MX" smtClean="0"/>
              <a:t>33</a:t>
            </a:fld>
            <a:endParaRPr lang="es-MX"/>
          </a:p>
        </p:txBody>
      </p:sp>
      <p:pic>
        <p:nvPicPr>
          <p:cNvPr id="5" name="Imagen 4">
            <a:extLst>
              <a:ext uri="{FF2B5EF4-FFF2-40B4-BE49-F238E27FC236}">
                <a16:creationId xmlns:a16="http://schemas.microsoft.com/office/drawing/2014/main" id="{6BE3EC72-DBF2-9D40-9FB1-7DD530CA629E}"/>
              </a:ext>
            </a:extLst>
          </p:cNvPr>
          <p:cNvPicPr>
            <a:picLocks noChangeAspect="1"/>
          </p:cNvPicPr>
          <p:nvPr/>
        </p:nvPicPr>
        <p:blipFill>
          <a:blip r:embed="rId2"/>
          <a:stretch>
            <a:fillRect/>
          </a:stretch>
        </p:blipFill>
        <p:spPr>
          <a:xfrm>
            <a:off x="1715068" y="2250040"/>
            <a:ext cx="9184580" cy="4461656"/>
          </a:xfrm>
          <a:prstGeom prst="rect">
            <a:avLst/>
          </a:prstGeom>
        </p:spPr>
      </p:pic>
    </p:spTree>
    <p:extLst>
      <p:ext uri="{BB962C8B-B14F-4D97-AF65-F5344CB8AC3E}">
        <p14:creationId xmlns:p14="http://schemas.microsoft.com/office/powerpoint/2010/main" val="321120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799E0-FBF4-0541-9D4F-A269A941042C}"/>
              </a:ext>
            </a:extLst>
          </p:cNvPr>
          <p:cNvSpPr>
            <a:spLocks noGrp="1"/>
          </p:cNvSpPr>
          <p:nvPr>
            <p:ph type="title"/>
          </p:nvPr>
        </p:nvSpPr>
        <p:spPr/>
        <p:txBody>
          <a:bodyPr/>
          <a:lstStyle/>
          <a:p>
            <a:r>
              <a:rPr lang="es-MX" dirty="0"/>
              <a:t>5. Pruebas y resultados.</a:t>
            </a:r>
          </a:p>
        </p:txBody>
      </p:sp>
      <p:pic>
        <p:nvPicPr>
          <p:cNvPr id="5" name="Marcador de contenido 4" descr="Imagen que contiene texto&#10;&#10;&#10;&#10;Descripción generada automáticamente">
            <a:extLst>
              <a:ext uri="{FF2B5EF4-FFF2-40B4-BE49-F238E27FC236}">
                <a16:creationId xmlns:a16="http://schemas.microsoft.com/office/drawing/2014/main" id="{9624AEEA-C356-3045-B130-CED37740B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85" y="1431519"/>
            <a:ext cx="3223489" cy="5220000"/>
          </a:xfrm>
          <a:prstGeom prst="rect">
            <a:avLst/>
          </a:prstGeom>
        </p:spPr>
      </p:pic>
      <p:sp>
        <p:nvSpPr>
          <p:cNvPr id="4" name="Marcador de número de diapositiva 3">
            <a:extLst>
              <a:ext uri="{FF2B5EF4-FFF2-40B4-BE49-F238E27FC236}">
                <a16:creationId xmlns:a16="http://schemas.microsoft.com/office/drawing/2014/main" id="{91D87785-8567-BF42-8D3A-C9D1AAA2FE29}"/>
              </a:ext>
            </a:extLst>
          </p:cNvPr>
          <p:cNvSpPr>
            <a:spLocks noGrp="1"/>
          </p:cNvSpPr>
          <p:nvPr>
            <p:ph type="sldNum" sz="quarter" idx="12"/>
          </p:nvPr>
        </p:nvSpPr>
        <p:spPr/>
        <p:txBody>
          <a:bodyPr/>
          <a:lstStyle/>
          <a:p>
            <a:fld id="{4B3B723F-4985-3548-A835-41696CC91E1B}" type="slidenum">
              <a:rPr lang="es-MX" smtClean="0"/>
              <a:t>34</a:t>
            </a:fld>
            <a:endParaRPr lang="es-MX"/>
          </a:p>
        </p:txBody>
      </p:sp>
      <p:pic>
        <p:nvPicPr>
          <p:cNvPr id="6" name="Imagen 5" descr="Imagen que contiene texto&#10;&#10;&#10;&#10;Descripción generada automáticamente">
            <a:extLst>
              <a:ext uri="{FF2B5EF4-FFF2-40B4-BE49-F238E27FC236}">
                <a16:creationId xmlns:a16="http://schemas.microsoft.com/office/drawing/2014/main" id="{25D82933-CA56-094A-A069-CF9CECDAC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547" y="1431519"/>
            <a:ext cx="3250102" cy="5220000"/>
          </a:xfrm>
          <a:prstGeom prst="rect">
            <a:avLst/>
          </a:prstGeom>
        </p:spPr>
      </p:pic>
      <p:pic>
        <p:nvPicPr>
          <p:cNvPr id="7" name="Imagen 6" descr="Imagen que contiene texto&#10;&#10;&#10;&#10;Descripción generada automáticamente">
            <a:extLst>
              <a:ext uri="{FF2B5EF4-FFF2-40B4-BE49-F238E27FC236}">
                <a16:creationId xmlns:a16="http://schemas.microsoft.com/office/drawing/2014/main" id="{43FF62C3-10AD-C945-9E6E-83E8D9173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431519"/>
            <a:ext cx="3226009" cy="5220000"/>
          </a:xfrm>
          <a:prstGeom prst="rect">
            <a:avLst/>
          </a:prstGeom>
        </p:spPr>
      </p:pic>
    </p:spTree>
    <p:extLst>
      <p:ext uri="{BB962C8B-B14F-4D97-AF65-F5344CB8AC3E}">
        <p14:creationId xmlns:p14="http://schemas.microsoft.com/office/powerpoint/2010/main" val="296452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C68E9-EA41-CF48-A90E-674FA45FC3EC}"/>
              </a:ext>
            </a:extLst>
          </p:cNvPr>
          <p:cNvSpPr>
            <a:spLocks noGrp="1"/>
          </p:cNvSpPr>
          <p:nvPr>
            <p:ph type="title"/>
          </p:nvPr>
        </p:nvSpPr>
        <p:spPr/>
        <p:txBody>
          <a:bodyPr/>
          <a:lstStyle/>
          <a:p>
            <a:r>
              <a:rPr lang="es-MX" dirty="0"/>
              <a:t>5. Pruebas y resultados.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203E76-362E-9948-A987-31DFF0FD2014}"/>
                  </a:ext>
                </a:extLst>
              </p:cNvPr>
              <p:cNvSpPr>
                <a:spLocks noGrp="1"/>
              </p:cNvSpPr>
              <p:nvPr>
                <p:ph idx="1"/>
              </p:nvPr>
            </p:nvSpPr>
            <p:spPr>
              <a:xfrm>
                <a:off x="838199" y="1825625"/>
                <a:ext cx="5822245" cy="4351338"/>
              </a:xfrm>
            </p:spPr>
            <p:txBody>
              <a:bodyPr>
                <a:normAutofit fontScale="92500" lnSpcReduction="10000"/>
              </a:bodyPr>
              <a:lstStyle/>
              <a:p>
                <a:r>
                  <a:rPr lang="es-MX" dirty="0"/>
                  <a:t>Métricas de desempeño:</a:t>
                </a:r>
              </a:p>
              <a:p>
                <a:pPr marL="514350" indent="-514350">
                  <a:buFont typeface="+mj-lt"/>
                  <a:buAutoNum type="arabicPeriod"/>
                </a:pPr>
                <a:r>
                  <a:rPr lang="es-MX" sz="2400" b="1" dirty="0"/>
                  <a:t>Runtime.</a:t>
                </a:r>
                <a:r>
                  <a:rPr lang="es-MX" sz="2400" dirty="0"/>
                  <a:t> Tiempo de ejecución.</a:t>
                </a:r>
              </a:p>
              <a:p>
                <a:pPr lvl="1"/>
                <a14:m>
                  <m:oMath xmlns:m="http://schemas.openxmlformats.org/officeDocument/2006/math">
                    <m:r>
                      <a:rPr lang="es-MX" sz="2000" i="1">
                        <a:latin typeface="Cambria Math" panose="02040503050406030204" pitchFamily="18" charset="0"/>
                      </a:rPr>
                      <m:t>𝑡</m:t>
                    </m:r>
                    <m:r>
                      <a:rPr lang="es-MX" sz="2000" i="1">
                        <a:latin typeface="Cambria Math" panose="02040503050406030204" pitchFamily="18" charset="0"/>
                      </a:rPr>
                      <m:t>(</m:t>
                    </m:r>
                    <m:r>
                      <a:rPr lang="es-MX" sz="2000" i="1">
                        <a:latin typeface="Cambria Math" panose="02040503050406030204" pitchFamily="18" charset="0"/>
                      </a:rPr>
                      <m:t>𝑝</m:t>
                    </m:r>
                    <m:r>
                      <a:rPr lang="es-MX" sz="2000" i="1">
                        <a:latin typeface="Cambria Math" panose="02040503050406030204" pitchFamily="18" charset="0"/>
                      </a:rPr>
                      <m:t>)</m:t>
                    </m:r>
                  </m:oMath>
                </a14:m>
                <a:r>
                  <a:rPr lang="es-MX" sz="2000" dirty="0"/>
                  <a:t>.</a:t>
                </a:r>
              </a:p>
              <a:p>
                <a:pPr marL="514350" indent="-514350">
                  <a:buFont typeface="+mj-lt"/>
                  <a:buAutoNum type="arabicPeriod"/>
                </a:pPr>
                <a:r>
                  <a:rPr lang="es-MX" sz="2400" b="1" dirty="0"/>
                  <a:t>Cost Factor. </a:t>
                </a:r>
                <a:r>
                  <a:rPr lang="es-MX" sz="2400" dirty="0"/>
                  <a:t>Cantidad de trabajo realizado por el programa.</a:t>
                </a:r>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𝑛</m:t>
                    </m:r>
                    <m:r>
                      <a:rPr lang="es-MX" sz="1800" i="1">
                        <a:latin typeface="Cambria Math" panose="02040503050406030204" pitchFamily="18" charset="0"/>
                      </a:rPr>
                      <m:t>ú</m:t>
                    </m:r>
                    <m:r>
                      <a:rPr lang="es-MX" sz="1800" i="1">
                        <a:latin typeface="Cambria Math" panose="02040503050406030204" pitchFamily="18" charset="0"/>
                      </a:rPr>
                      <m:t>𝑚𝑒𝑟𝑜</m:t>
                    </m:r>
                    <m:r>
                      <a:rPr lang="es-MX" sz="1800" i="1">
                        <a:latin typeface="Cambria Math" panose="02040503050406030204" pitchFamily="18" charset="0"/>
                      </a:rPr>
                      <m:t> </m:t>
                    </m:r>
                    <m:r>
                      <a:rPr lang="es-MX" sz="1800" i="1">
                        <a:latin typeface="Cambria Math" panose="02040503050406030204" pitchFamily="18" charset="0"/>
                      </a:rPr>
                      <m:t>𝑑𝑒</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r>
                      <a:rPr lang="es-MX" sz="1800" i="1">
                        <a:latin typeface="Cambria Math" panose="02040503050406030204" pitchFamily="18" charset="0"/>
                      </a:rPr>
                      <m:t>∗</m:t>
                    </m:r>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oMath>
                </a14:m>
                <a:endParaRPr lang="es-ES" sz="1800" i="1" dirty="0"/>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𝑝</m:t>
                    </m:r>
                    <m:sSub>
                      <m:sSubPr>
                        <m:ctrlPr>
                          <a:rPr lang="es-MX" sz="1800" i="1">
                            <a:latin typeface="Cambria Math" panose="02040503050406030204" pitchFamily="18" charset="0"/>
                          </a:rPr>
                        </m:ctrlPr>
                      </m:sSubPr>
                      <m:e>
                        <m:r>
                          <a:rPr lang="es-MX" sz="1800" i="1">
                            <a:latin typeface="Cambria Math" panose="02040503050406030204" pitchFamily="18" charset="0"/>
                          </a:rPr>
                          <m:t>∗</m:t>
                        </m:r>
                        <m:r>
                          <a:rPr lang="es-MX" sz="1800" i="1">
                            <a:latin typeface="Cambria Math" panose="02040503050406030204" pitchFamily="18" charset="0"/>
                          </a:rPr>
                          <m:t>𝑡</m:t>
                        </m:r>
                      </m:e>
                      <m:sub>
                        <m:r>
                          <a:rPr lang="es-MX" sz="1800" i="1">
                            <a:latin typeface="Cambria Math" panose="02040503050406030204" pitchFamily="18" charset="0"/>
                          </a:rPr>
                          <m:t>𝑝</m:t>
                        </m:r>
                      </m:sub>
                    </m:sSub>
                  </m:oMath>
                </a14:m>
                <a:endParaRPr lang="es-MX" sz="2000" dirty="0"/>
              </a:p>
              <a:p>
                <a:pPr marL="457200" indent="-457200">
                  <a:buFont typeface="+mj-lt"/>
                  <a:buAutoNum type="arabicPeriod"/>
                </a:pPr>
                <a:r>
                  <a:rPr lang="es-MX" sz="2400" b="1" dirty="0"/>
                  <a:t>Speedup Factor. </a:t>
                </a:r>
                <a:r>
                  <a:rPr lang="es-MX" sz="2400" dirty="0"/>
                  <a:t>Medición relativa del rendimiento de un programa en paralelo. </a:t>
                </a:r>
                <a:endParaRPr lang="es-ES"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𝑒𝑛</m:t>
                        </m:r>
                        <m:r>
                          <a:rPr lang="es-MX" sz="1800" i="1">
                            <a:latin typeface="Cambria Math" panose="02040503050406030204" pitchFamily="18" charset="0"/>
                          </a:rPr>
                          <m:t> </m:t>
                        </m:r>
                        <m:r>
                          <a:rPr lang="es-MX" sz="1800" i="1">
                            <a:latin typeface="Cambria Math" panose="02040503050406030204" pitchFamily="18" charset="0"/>
                          </a:rPr>
                          <m:t>𝑢𝑛</m:t>
                        </m:r>
                        <m:r>
                          <a:rPr lang="es-MX" sz="1800" i="1">
                            <a:latin typeface="Cambria Math" panose="02040503050406030204" pitchFamily="18" charset="0"/>
                          </a:rPr>
                          <m:t> </m:t>
                        </m:r>
                        <m:r>
                          <a:rPr lang="es-MX" sz="1800" i="1">
                            <a:latin typeface="Cambria Math" panose="02040503050406030204" pitchFamily="18" charset="0"/>
                          </a:rPr>
                          <m:t>𝑠</m:t>
                        </m:r>
                        <m:r>
                          <a:rPr lang="es-MX" sz="1800" i="1">
                            <a:latin typeface="Cambria Math" panose="02040503050406030204" pitchFamily="18" charset="0"/>
                          </a:rPr>
                          <m:t>ó</m:t>
                        </m:r>
                        <m:r>
                          <a:rPr lang="es-MX" sz="1800" i="1">
                            <a:latin typeface="Cambria Math" panose="02040503050406030204" pitchFamily="18" charset="0"/>
                          </a:rPr>
                          <m:t>𝑙𝑜</m:t>
                        </m:r>
                        <m:r>
                          <a:rPr lang="es-MX" sz="1800" i="1">
                            <a:latin typeface="Cambria Math" panose="02040503050406030204" pitchFamily="18" charset="0"/>
                          </a:rPr>
                          <m:t> </m:t>
                        </m:r>
                        <m:r>
                          <a:rPr lang="es-MX" sz="1800" i="1">
                            <a:latin typeface="Cambria Math" panose="02040503050406030204" pitchFamily="18" charset="0"/>
                          </a:rPr>
                          <m:t>𝑝𝑟𝑜𝑐𝑒𝑠𝑎𝑑𝑜𝑟</m:t>
                        </m:r>
                      </m:num>
                      <m:den>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den>
                    </m:f>
                  </m:oMath>
                </a14:m>
                <a:endParaRPr lang="es-ES" sz="1800"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𝑠</m:t>
                            </m:r>
                          </m:sub>
                        </m:sSub>
                      </m:num>
                      <m:den>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𝑝</m:t>
                            </m:r>
                          </m:sub>
                        </m:sSub>
                      </m:den>
                    </m:f>
                  </m:oMath>
                </a14:m>
                <a:endParaRPr lang="es-MX" sz="1800" dirty="0"/>
              </a:p>
              <a:p>
                <a:pPr marL="514350" indent="-514350">
                  <a:buFont typeface="+mj-lt"/>
                  <a:buAutoNum type="arabicPeriod"/>
                </a:pPr>
                <a:endParaRPr lang="es-MX" sz="2400" dirty="0"/>
              </a:p>
              <a:p>
                <a:pPr marL="514350" indent="-514350">
                  <a:buFont typeface="+mj-lt"/>
                  <a:buAutoNum type="arabicPeriod"/>
                </a:pPr>
                <a:endParaRPr lang="es-MX" dirty="0"/>
              </a:p>
              <a:p>
                <a:pPr marL="514350" indent="-514350">
                  <a:buFont typeface="+mj-lt"/>
                  <a:buAutoNum type="arabicPeriod"/>
                </a:pPr>
                <a:endParaRPr lang="es-MX" dirty="0"/>
              </a:p>
            </p:txBody>
          </p:sp>
        </mc:Choice>
        <mc:Fallback xmlns="">
          <p:sp>
            <p:nvSpPr>
              <p:cNvPr id="3" name="Marcador de contenido 2">
                <a:extLst>
                  <a:ext uri="{FF2B5EF4-FFF2-40B4-BE49-F238E27FC236}">
                    <a16:creationId xmlns:a16="http://schemas.microsoft.com/office/drawing/2014/main" id="{B8203E76-362E-9948-A987-31DFF0FD2014}"/>
                  </a:ext>
                </a:extLst>
              </p:cNvPr>
              <p:cNvSpPr>
                <a:spLocks noGrp="1" noRot="1" noChangeAspect="1" noMove="1" noResize="1" noEditPoints="1" noAdjustHandles="1" noChangeArrowheads="1" noChangeShapeType="1" noTextEdit="1"/>
              </p:cNvSpPr>
              <p:nvPr>
                <p:ph idx="1"/>
              </p:nvPr>
            </p:nvSpPr>
            <p:spPr>
              <a:xfrm>
                <a:off x="838199" y="1825625"/>
                <a:ext cx="5822245" cy="4351338"/>
              </a:xfrm>
              <a:blipFill>
                <a:blip r:embed="rId2"/>
                <a:stretch>
                  <a:fillRect l="-1525" t="-2924"/>
                </a:stretch>
              </a:blipFill>
            </p:spPr>
            <p:txBody>
              <a:bodyPr/>
              <a:lstStyle/>
              <a:p>
                <a:r>
                  <a:rPr lang="es-MX">
                    <a:noFill/>
                  </a:rPr>
                  <a:t> </a:t>
                </a:r>
              </a:p>
            </p:txBody>
          </p:sp>
        </mc:Fallback>
      </mc:AlternateContent>
      <p:sp>
        <p:nvSpPr>
          <p:cNvPr id="4" name="Marcador de número de diapositiva 3">
            <a:extLst>
              <a:ext uri="{FF2B5EF4-FFF2-40B4-BE49-F238E27FC236}">
                <a16:creationId xmlns:a16="http://schemas.microsoft.com/office/drawing/2014/main" id="{30BD5848-72B4-7B4D-987D-D8BCAAC8B983}"/>
              </a:ext>
            </a:extLst>
          </p:cNvPr>
          <p:cNvSpPr>
            <a:spLocks noGrp="1"/>
          </p:cNvSpPr>
          <p:nvPr>
            <p:ph type="sldNum" sz="quarter" idx="12"/>
          </p:nvPr>
        </p:nvSpPr>
        <p:spPr/>
        <p:txBody>
          <a:bodyPr/>
          <a:lstStyle/>
          <a:p>
            <a:fld id="{4B3B723F-4985-3548-A835-41696CC91E1B}" type="slidenum">
              <a:rPr lang="es-MX" smtClean="0"/>
              <a:t>35</a:t>
            </a:fld>
            <a:endParaRPr lang="es-MX"/>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B6D14AFB-E0CF-164A-99AD-C212AEA78836}"/>
                  </a:ext>
                </a:extLst>
              </p:cNvPr>
              <p:cNvSpPr txBox="1">
                <a:spLocks/>
              </p:cNvSpPr>
              <p:nvPr/>
            </p:nvSpPr>
            <p:spPr>
              <a:xfrm>
                <a:off x="6251222" y="1960562"/>
                <a:ext cx="5822245"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s-MX" sz="2400" b="1" dirty="0"/>
              </a:p>
              <a:p>
                <a:pPr marL="514350" indent="-514350">
                  <a:buFont typeface="+mj-lt"/>
                  <a:buAutoNum type="arabicPeriod" startAt="4"/>
                </a:pPr>
                <a:r>
                  <a:rPr lang="es-MX" sz="3100" b="1" dirty="0"/>
                  <a:t>Aceleración</a:t>
                </a:r>
                <a:r>
                  <a:rPr lang="es-MX" sz="3100" dirty="0"/>
                  <a:t>. similar al Speedup, pero da el porcentaje de la aceleración con respecto al programa en un solo procesador. </a:t>
                </a:r>
              </a:p>
              <a:p>
                <a:pPr lvl="1"/>
                <a14:m>
                  <m:oMath xmlns:m="http://schemas.openxmlformats.org/officeDocument/2006/math">
                    <m:r>
                      <a:rPr lang="es-MX" sz="2300" i="1">
                        <a:latin typeface="Cambria Math" panose="02040503050406030204" pitchFamily="18" charset="0"/>
                      </a:rPr>
                      <m:t>𝐴𝐶</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den>
                    </m:f>
                  </m:oMath>
                </a14:m>
                <a:endParaRPr lang="es-ES" sz="2300" i="1" dirty="0"/>
              </a:p>
              <a:p>
                <a:pPr lvl="1"/>
                <a14:m>
                  <m:oMath xmlns:m="http://schemas.openxmlformats.org/officeDocument/2006/math">
                    <m:r>
                      <a:rPr lang="es-MX" sz="2300" i="1">
                        <a:latin typeface="Cambria Math" panose="02040503050406030204" pitchFamily="18" charset="0"/>
                      </a:rPr>
                      <m:t>𝐴𝑐</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den>
                    </m:f>
                    <m:r>
                      <a:rPr lang="es-MX" sz="2300" i="1">
                        <a:latin typeface="Cambria Math" panose="02040503050406030204" pitchFamily="18" charset="0"/>
                      </a:rPr>
                      <m:t>100%−100%</m:t>
                    </m:r>
                  </m:oMath>
                </a14:m>
                <a:endParaRPr lang="es-MX" sz="2300" dirty="0"/>
              </a:p>
              <a:p>
                <a:pPr marL="342900" indent="-342900">
                  <a:buFont typeface="+mj-lt"/>
                  <a:buAutoNum type="arabicPeriod" startAt="4"/>
                </a:pPr>
                <a:r>
                  <a:rPr lang="es-MX" sz="3100" b="1" dirty="0"/>
                  <a:t>Efficiency.</a:t>
                </a:r>
                <a:r>
                  <a:rPr lang="es-MX" sz="3100" dirty="0"/>
                  <a:t> Tiempo tarda cada procesador en realizar su tarea. </a:t>
                </a:r>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𝑠</m:t>
                        </m:r>
                        <m:r>
                          <a:rPr lang="es-MX" sz="2300" i="1">
                            <a:latin typeface="Cambria Math" panose="02040503050406030204" pitchFamily="18" charset="0"/>
                          </a:rPr>
                          <m:t>ó</m:t>
                        </m:r>
                        <m:r>
                          <a:rPr lang="es-MX" sz="2300" i="1">
                            <a:latin typeface="Cambria Math" panose="02040503050406030204" pitchFamily="18" charset="0"/>
                          </a:rPr>
                          <m:t>𝑙𝑜</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r>
                          <a:rPr lang="es-MX" sz="2300" i="1">
                            <a:latin typeface="Cambria Math" panose="02040503050406030204" pitchFamily="18" charset="0"/>
                          </a:rPr>
                          <m:t> </m:t>
                        </m:r>
                        <m:r>
                          <a:rPr lang="es-MX" sz="2300" i="1">
                            <a:latin typeface="Cambria Math" panose="02040503050406030204" pitchFamily="18" charset="0"/>
                          </a:rPr>
                          <m:t>𝑥</m:t>
                        </m:r>
                        <m:r>
                          <a:rPr lang="es-MX" sz="2300" i="1">
                            <a:latin typeface="Cambria Math" panose="02040503050406030204" pitchFamily="18" charset="0"/>
                          </a:rPr>
                          <m:t> </m:t>
                        </m:r>
                        <m:r>
                          <a:rPr lang="es-MX" sz="2300" i="1">
                            <a:latin typeface="Cambria Math" panose="02040503050406030204" pitchFamily="18" charset="0"/>
                          </a:rPr>
                          <m:t>𝑛</m:t>
                        </m:r>
                        <m:r>
                          <a:rPr lang="es-MX" sz="2300" i="1">
                            <a:latin typeface="Cambria Math" panose="02040503050406030204" pitchFamily="18" charset="0"/>
                          </a:rPr>
                          <m:t>ú</m:t>
                        </m:r>
                        <m:r>
                          <a:rPr lang="es-MX" sz="2300" i="1">
                            <a:latin typeface="Cambria Math" panose="02040503050406030204" pitchFamily="18" charset="0"/>
                          </a:rPr>
                          <m:t>𝑚𝑒𝑟𝑜</m:t>
                        </m:r>
                        <m:r>
                          <a:rPr lang="es-MX" sz="2300" i="1">
                            <a:latin typeface="Cambria Math" panose="02040503050406030204" pitchFamily="18" charset="0"/>
                          </a:rPr>
                          <m:t> </m:t>
                        </m:r>
                        <m:r>
                          <a:rPr lang="es-MX" sz="2300" i="1">
                            <a:latin typeface="Cambria Math" panose="02040503050406030204" pitchFamily="18" charset="0"/>
                          </a:rPr>
                          <m:t>𝑑𝑒</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r>
                          <a:rPr lang="es-MX" sz="2300" i="1">
                            <a:latin typeface="Cambria Math" panose="02040503050406030204" pitchFamily="18" charset="0"/>
                          </a:rPr>
                          <m:t>∗</m:t>
                        </m:r>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r>
                          <a:rPr lang="es-MX" sz="2300" i="1">
                            <a:latin typeface="Cambria Math" panose="02040503050406030204" pitchFamily="18" charset="0"/>
                          </a:rPr>
                          <m:t>𝐶</m:t>
                        </m:r>
                        <m:r>
                          <a:rPr lang="es-MX" sz="2300" i="1">
                            <a:latin typeface="Cambria Math" panose="02040503050406030204" pitchFamily="18" charset="0"/>
                          </a:rPr>
                          <m:t>(</m:t>
                        </m:r>
                        <m:r>
                          <a:rPr lang="es-MX" sz="2300" i="1">
                            <a:latin typeface="Cambria Math" panose="02040503050406030204" pitchFamily="18" charset="0"/>
                          </a:rPr>
                          <m:t>𝑝</m:t>
                        </m:r>
                        <m:r>
                          <a:rPr lang="es-MX" sz="2300" i="1">
                            <a:latin typeface="Cambria Math" panose="02040503050406030204" pitchFamily="18" charset="0"/>
                          </a:rPr>
                          <m:t>)</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𝑆</m:t>
                        </m:r>
                        <m:d>
                          <m:dPr>
                            <m:ctrlPr>
                              <a:rPr lang="es-MX" sz="2300" i="1">
                                <a:latin typeface="Cambria Math" panose="02040503050406030204" pitchFamily="18" charset="0"/>
                              </a:rPr>
                            </m:ctrlPr>
                          </m:dPr>
                          <m:e>
                            <m:r>
                              <a:rPr lang="es-MX" sz="2300" i="1">
                                <a:latin typeface="Cambria Math" panose="02040503050406030204" pitchFamily="18" charset="0"/>
                              </a:rPr>
                              <m:t>𝑝</m:t>
                            </m:r>
                          </m:e>
                        </m:d>
                      </m:num>
                      <m:den>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MX" sz="2300" dirty="0"/>
              </a:p>
              <a:p>
                <a:pPr marL="342900" indent="-342900">
                  <a:buFont typeface="+mj-lt"/>
                  <a:buAutoNum type="arabicPeriod" startAt="4"/>
                </a:pPr>
                <a:endParaRPr lang="es-MX" sz="2000" dirty="0"/>
              </a:p>
              <a:p>
                <a:pPr marL="514350" indent="-514350">
                  <a:buFont typeface="+mj-lt"/>
                  <a:buAutoNum type="arabicPeriod" startAt="4"/>
                </a:pPr>
                <a:endParaRPr lang="es-MX" sz="2400" dirty="0"/>
              </a:p>
              <a:p>
                <a:pPr marL="514350" indent="-514350">
                  <a:buFont typeface="+mj-lt"/>
                  <a:buAutoNum type="arabicPeriod" startAt="4"/>
                </a:pPr>
                <a:endParaRPr lang="es-MX" dirty="0"/>
              </a:p>
              <a:p>
                <a:pPr marL="514350" indent="-514350">
                  <a:buFont typeface="+mj-lt"/>
                  <a:buAutoNum type="arabicPeriod" startAt="4"/>
                </a:pPr>
                <a:endParaRPr lang="es-MX" dirty="0"/>
              </a:p>
            </p:txBody>
          </p:sp>
        </mc:Choice>
        <mc:Fallback xmlns="">
          <p:sp>
            <p:nvSpPr>
              <p:cNvPr id="5" name="Marcador de contenido 2">
                <a:extLst>
                  <a:ext uri="{FF2B5EF4-FFF2-40B4-BE49-F238E27FC236}">
                    <a16:creationId xmlns:a16="http://schemas.microsoft.com/office/drawing/2014/main" id="{B6D14AFB-E0CF-164A-99AD-C212AEA78836}"/>
                  </a:ext>
                </a:extLst>
              </p:cNvPr>
              <p:cNvSpPr txBox="1">
                <a:spLocks noRot="1" noChangeAspect="1" noMove="1" noResize="1" noEditPoints="1" noAdjustHandles="1" noChangeArrowheads="1" noChangeShapeType="1" noTextEdit="1"/>
              </p:cNvSpPr>
              <p:nvPr/>
            </p:nvSpPr>
            <p:spPr>
              <a:xfrm>
                <a:off x="6251222" y="1960562"/>
                <a:ext cx="5822245" cy="4351338"/>
              </a:xfrm>
              <a:prstGeom prst="rect">
                <a:avLst/>
              </a:prstGeom>
              <a:blipFill>
                <a:blip r:embed="rId3"/>
                <a:stretch>
                  <a:fillRect l="-1089"/>
                </a:stretch>
              </a:blipFill>
            </p:spPr>
            <p:txBody>
              <a:bodyPr/>
              <a:lstStyle/>
              <a:p>
                <a:r>
                  <a:rPr lang="es-MX">
                    <a:noFill/>
                  </a:rPr>
                  <a:t> </a:t>
                </a:r>
              </a:p>
            </p:txBody>
          </p:sp>
        </mc:Fallback>
      </mc:AlternateContent>
    </p:spTree>
    <p:extLst>
      <p:ext uri="{BB962C8B-B14F-4D97-AF65-F5344CB8AC3E}">
        <p14:creationId xmlns:p14="http://schemas.microsoft.com/office/powerpoint/2010/main" val="149429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20205-669B-6649-ABDB-029DC09A34CA}"/>
              </a:ext>
            </a:extLst>
          </p:cNvPr>
          <p:cNvSpPr>
            <a:spLocks noGrp="1"/>
          </p:cNvSpPr>
          <p:nvPr>
            <p:ph type="title"/>
          </p:nvPr>
        </p:nvSpPr>
        <p:spPr/>
        <p:txBody>
          <a:bodyPr/>
          <a:lstStyle/>
          <a:p>
            <a:r>
              <a:rPr lang="es-MX" dirty="0"/>
              <a:t>2. Matriz de Khon-Sham.</a:t>
            </a:r>
          </a:p>
        </p:txBody>
      </p:sp>
      <p:sp>
        <p:nvSpPr>
          <p:cNvPr id="3" name="Marcador de contenido 2">
            <a:extLst>
              <a:ext uri="{FF2B5EF4-FFF2-40B4-BE49-F238E27FC236}">
                <a16:creationId xmlns:a16="http://schemas.microsoft.com/office/drawing/2014/main" id="{1B96EAF1-2C30-794E-AA1F-E82AA217BDDA}"/>
              </a:ext>
            </a:extLst>
          </p:cNvPr>
          <p:cNvSpPr>
            <a:spLocks noGrp="1"/>
          </p:cNvSpPr>
          <p:nvPr>
            <p:ph idx="1"/>
          </p:nvPr>
        </p:nvSpPr>
        <p:spPr/>
        <p:txBody>
          <a:bodyPr/>
          <a:lstStyle/>
          <a:p>
            <a:pPr algn="just"/>
            <a:r>
              <a:rPr lang="es-MX" dirty="0"/>
              <a:t>La ecuación de Khon-Sham se usa para determinar, de manera aproximada, el nivel de energía más bajo de un sistema atómico.</a:t>
            </a:r>
          </a:p>
          <a:p>
            <a:pPr algn="just"/>
            <a:r>
              <a:rPr lang="es-MX" dirty="0"/>
              <a:t>El método para su obtención, consiste en proponer una función tentativa que depende de varios parámetros, entre ellos la posicion de los electrones con respecto a los nucleos, los cuales se varían hasta que se tenga una energía mínima. </a:t>
            </a:r>
          </a:p>
          <a:p>
            <a:pPr algn="just"/>
            <a:endParaRPr lang="es-MX" dirty="0"/>
          </a:p>
          <a:p>
            <a:pPr algn="just"/>
            <a:r>
              <a:rPr lang="es-MX" dirty="0"/>
              <a:t>La ecuación es de tipo cuadrática, por lo que puede transformarse en una matriz cuadrática para encontrar su solución.</a:t>
            </a:r>
          </a:p>
          <a:p>
            <a:endParaRPr lang="es-MX" dirty="0"/>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C6046369-73C2-B54D-B181-DB446C7E0AE8}"/>
              </a:ext>
            </a:extLst>
          </p:cNvPr>
          <p:cNvSpPr>
            <a:spLocks noGrp="1"/>
          </p:cNvSpPr>
          <p:nvPr>
            <p:ph type="sldNum" sz="quarter" idx="12"/>
          </p:nvPr>
        </p:nvSpPr>
        <p:spPr/>
        <p:txBody>
          <a:bodyPr/>
          <a:lstStyle/>
          <a:p>
            <a:fld id="{4B3B723F-4985-3548-A835-41696CC91E1B}" type="slidenum">
              <a:rPr lang="es-MX" smtClean="0"/>
              <a:t>4</a:t>
            </a:fld>
            <a:endParaRPr lang="es-MX"/>
          </a:p>
        </p:txBody>
      </p:sp>
    </p:spTree>
    <p:extLst>
      <p:ext uri="{BB962C8B-B14F-4D97-AF65-F5344CB8AC3E}">
        <p14:creationId xmlns:p14="http://schemas.microsoft.com/office/powerpoint/2010/main" val="281717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E562E-E09A-9547-A95C-3BA19BF08B21}"/>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862E152D-9771-3846-9968-39AA1B8FAE6E}"/>
              </a:ext>
            </a:extLst>
          </p:cNvPr>
          <p:cNvSpPr>
            <a:spLocks noGrp="1"/>
          </p:cNvSpPr>
          <p:nvPr>
            <p:ph idx="1"/>
          </p:nvPr>
        </p:nvSpPr>
        <p:spPr/>
        <p:txBody>
          <a:bodyPr/>
          <a:lstStyle/>
          <a:p>
            <a:r>
              <a:rPr lang="es-MX" dirty="0"/>
              <a:t>Un método numerico utilizado para resolver la matriz de Khon-Sham, es el método de Jacobi.</a:t>
            </a:r>
          </a:p>
          <a:p>
            <a:r>
              <a:rPr lang="es-MX" dirty="0"/>
              <a:t>Matriz Khon-Sham tiene forma cuadrática (matriz simétrica o Hermitiana):</a:t>
            </a:r>
          </a:p>
          <a:p>
            <a:endParaRPr lang="es-MX" dirty="0"/>
          </a:p>
        </p:txBody>
      </p:sp>
      <p:sp>
        <p:nvSpPr>
          <p:cNvPr id="4" name="Marcador de número de diapositiva 3">
            <a:extLst>
              <a:ext uri="{FF2B5EF4-FFF2-40B4-BE49-F238E27FC236}">
                <a16:creationId xmlns:a16="http://schemas.microsoft.com/office/drawing/2014/main" id="{F5D9AA50-8069-8A42-B1CA-C5F056C664F8}"/>
              </a:ext>
            </a:extLst>
          </p:cNvPr>
          <p:cNvSpPr>
            <a:spLocks noGrp="1"/>
          </p:cNvSpPr>
          <p:nvPr>
            <p:ph type="sldNum" sz="quarter" idx="12"/>
          </p:nvPr>
        </p:nvSpPr>
        <p:spPr/>
        <p:txBody>
          <a:bodyPr/>
          <a:lstStyle/>
          <a:p>
            <a:fld id="{4B3B723F-4985-3548-A835-41696CC91E1B}" type="slidenum">
              <a:rPr lang="es-MX" smtClean="0"/>
              <a:t>5</a:t>
            </a:fld>
            <a:endParaRPr lang="es-MX"/>
          </a:p>
        </p:txBody>
      </p:sp>
      <p:sp>
        <p:nvSpPr>
          <p:cNvPr id="6" name="Rectángulo 5">
            <a:extLst>
              <a:ext uri="{FF2B5EF4-FFF2-40B4-BE49-F238E27FC236}">
                <a16:creationId xmlns:a16="http://schemas.microsoft.com/office/drawing/2014/main" id="{8F54865B-B4D8-4845-AA4C-6F546D12AE96}"/>
              </a:ext>
            </a:extLst>
          </p:cNvPr>
          <p:cNvSpPr/>
          <p:nvPr/>
        </p:nvSpPr>
        <p:spPr>
          <a:xfrm>
            <a:off x="838200" y="3781671"/>
            <a:ext cx="10582089" cy="2933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a:extLst>
              <a:ext uri="{FF2B5EF4-FFF2-40B4-BE49-F238E27FC236}">
                <a16:creationId xmlns:a16="http://schemas.microsoft.com/office/drawing/2014/main" id="{2461AE03-958C-CF46-A9D3-0CF877C43964}"/>
              </a:ext>
            </a:extLst>
          </p:cNvPr>
          <p:cNvPicPr>
            <a:picLocks noChangeAspect="1"/>
          </p:cNvPicPr>
          <p:nvPr/>
        </p:nvPicPr>
        <p:blipFill>
          <a:blip r:embed="rId2"/>
          <a:stretch>
            <a:fillRect/>
          </a:stretch>
        </p:blipFill>
        <p:spPr>
          <a:xfrm>
            <a:off x="887730" y="3935098"/>
            <a:ext cx="2971800" cy="990600"/>
          </a:xfrm>
          <a:prstGeom prst="rect">
            <a:avLst/>
          </a:prstGeom>
        </p:spPr>
      </p:pic>
      <p:pic>
        <p:nvPicPr>
          <p:cNvPr id="7" name="Imagen 6">
            <a:extLst>
              <a:ext uri="{FF2B5EF4-FFF2-40B4-BE49-F238E27FC236}">
                <a16:creationId xmlns:a16="http://schemas.microsoft.com/office/drawing/2014/main" id="{E3060F6F-93F1-3B42-A06E-A576234AC2DE}"/>
              </a:ext>
            </a:extLst>
          </p:cNvPr>
          <p:cNvPicPr>
            <a:picLocks noChangeAspect="1"/>
          </p:cNvPicPr>
          <p:nvPr/>
        </p:nvPicPr>
        <p:blipFill>
          <a:blip r:embed="rId3"/>
          <a:stretch>
            <a:fillRect/>
          </a:stretch>
        </p:blipFill>
        <p:spPr>
          <a:xfrm>
            <a:off x="4111061" y="3813585"/>
            <a:ext cx="7309228" cy="1233625"/>
          </a:xfrm>
          <a:prstGeom prst="rect">
            <a:avLst/>
          </a:prstGeom>
        </p:spPr>
      </p:pic>
      <p:pic>
        <p:nvPicPr>
          <p:cNvPr id="9" name="Imagen 8">
            <a:extLst>
              <a:ext uri="{FF2B5EF4-FFF2-40B4-BE49-F238E27FC236}">
                <a16:creationId xmlns:a16="http://schemas.microsoft.com/office/drawing/2014/main" id="{623B6206-4509-B244-895D-2160F421607E}"/>
              </a:ext>
            </a:extLst>
          </p:cNvPr>
          <p:cNvPicPr>
            <a:picLocks noChangeAspect="1"/>
          </p:cNvPicPr>
          <p:nvPr/>
        </p:nvPicPr>
        <p:blipFill>
          <a:blip r:embed="rId4"/>
          <a:stretch>
            <a:fillRect/>
          </a:stretch>
        </p:blipFill>
        <p:spPr>
          <a:xfrm>
            <a:off x="3703968" y="4887090"/>
            <a:ext cx="4191929" cy="1592933"/>
          </a:xfrm>
          <a:prstGeom prst="rect">
            <a:avLst/>
          </a:prstGeom>
        </p:spPr>
      </p:pic>
    </p:spTree>
    <p:extLst>
      <p:ext uri="{BB962C8B-B14F-4D97-AF65-F5344CB8AC3E}">
        <p14:creationId xmlns:p14="http://schemas.microsoft.com/office/powerpoint/2010/main" val="270295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6662E-FCE5-C44C-BF01-9CB9115A0424}"/>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A9487D94-3921-F844-8F21-A6CF7D7422ED}"/>
              </a:ext>
            </a:extLst>
          </p:cNvPr>
          <p:cNvSpPr>
            <a:spLocks noGrp="1"/>
          </p:cNvSpPr>
          <p:nvPr>
            <p:ph idx="1"/>
          </p:nvPr>
        </p:nvSpPr>
        <p:spPr/>
        <p:txBody>
          <a:bodyPr/>
          <a:lstStyle/>
          <a:p>
            <a:r>
              <a:rPr lang="es-MX" dirty="0"/>
              <a:t>Objetivo. Encontrar:</a:t>
            </a:r>
          </a:p>
          <a:p>
            <a:r>
              <a:rPr lang="es-MX" dirty="0"/>
              <a:t>Los </a:t>
            </a:r>
            <a:r>
              <a:rPr lang="es-MX" b="1" dirty="0"/>
              <a:t>eigenvalores</a:t>
            </a:r>
            <a:r>
              <a:rPr lang="es-MX" dirty="0"/>
              <a:t>, tambien llamados valores caracteristicos de la matriz, son los escalares alojados en la diagonal principal (en caso de la matriz de Khon-Sham, estos escalares son las energías de los electrones del sistema atómico).</a:t>
            </a:r>
          </a:p>
          <a:p>
            <a:r>
              <a:rPr lang="es-MX" dirty="0"/>
              <a:t>y los </a:t>
            </a:r>
            <a:r>
              <a:rPr lang="es-MX" b="1" dirty="0"/>
              <a:t>eigenvectores</a:t>
            </a:r>
            <a:r>
              <a:rPr lang="es-MX" dirty="0"/>
              <a:t>, vectores columna a los que les corresponde un eigenvalor, (representan los estados en los que están los electrones).</a:t>
            </a:r>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4641B32B-13CA-3C43-B712-CD372DABE9DD}"/>
              </a:ext>
            </a:extLst>
          </p:cNvPr>
          <p:cNvSpPr>
            <a:spLocks noGrp="1"/>
          </p:cNvSpPr>
          <p:nvPr>
            <p:ph type="sldNum" sz="quarter" idx="12"/>
          </p:nvPr>
        </p:nvSpPr>
        <p:spPr/>
        <p:txBody>
          <a:bodyPr/>
          <a:lstStyle/>
          <a:p>
            <a:fld id="{4B3B723F-4985-3548-A835-41696CC91E1B}" type="slidenum">
              <a:rPr lang="es-MX" smtClean="0"/>
              <a:t>6</a:t>
            </a:fld>
            <a:endParaRPr lang="es-MX"/>
          </a:p>
        </p:txBody>
      </p:sp>
      <p:pic>
        <p:nvPicPr>
          <p:cNvPr id="5" name="Imagen 4">
            <a:extLst>
              <a:ext uri="{FF2B5EF4-FFF2-40B4-BE49-F238E27FC236}">
                <a16:creationId xmlns:a16="http://schemas.microsoft.com/office/drawing/2014/main" id="{F120184B-CFA9-F44A-A22B-45286C4E03EA}"/>
              </a:ext>
            </a:extLst>
          </p:cNvPr>
          <p:cNvPicPr>
            <a:picLocks noChangeAspect="1"/>
          </p:cNvPicPr>
          <p:nvPr/>
        </p:nvPicPr>
        <p:blipFill>
          <a:blip r:embed="rId2"/>
          <a:stretch>
            <a:fillRect/>
          </a:stretch>
        </p:blipFill>
        <p:spPr>
          <a:xfrm>
            <a:off x="4057071" y="4935564"/>
            <a:ext cx="4077858" cy="1094490"/>
          </a:xfrm>
          <a:prstGeom prst="rect">
            <a:avLst/>
          </a:prstGeom>
        </p:spPr>
      </p:pic>
    </p:spTree>
    <p:extLst>
      <p:ext uri="{BB962C8B-B14F-4D97-AF65-F5344CB8AC3E}">
        <p14:creationId xmlns:p14="http://schemas.microsoft.com/office/powerpoint/2010/main" val="348574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278A794-D6E3-4E4B-997F-6B20A23FB67A}"/>
              </a:ext>
            </a:extLst>
          </p:cNvPr>
          <p:cNvSpPr/>
          <p:nvPr/>
        </p:nvSpPr>
        <p:spPr>
          <a:xfrm>
            <a:off x="1300595" y="3325092"/>
            <a:ext cx="9590810" cy="34060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299F5637-BB55-A242-9AC4-B999803FCEC9}"/>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349E876B-C632-784F-BE11-CBCBFC6B7A5C}"/>
              </a:ext>
            </a:extLst>
          </p:cNvPr>
          <p:cNvSpPr>
            <a:spLocks noGrp="1"/>
          </p:cNvSpPr>
          <p:nvPr>
            <p:ph idx="1"/>
          </p:nvPr>
        </p:nvSpPr>
        <p:spPr/>
        <p:txBody>
          <a:bodyPr/>
          <a:lstStyle/>
          <a:p>
            <a:r>
              <a:rPr lang="es-MX" dirty="0"/>
              <a:t>Diagonalización. </a:t>
            </a:r>
          </a:p>
          <a:p>
            <a:r>
              <a:rPr lang="es-MX" dirty="0"/>
              <a:t>El método de Jacobi elimina los elementos fuera de la diagonal de una matriz simétrica o Hermitiana, rotando los ejes de la matriz.</a:t>
            </a:r>
          </a:p>
        </p:txBody>
      </p:sp>
      <p:sp>
        <p:nvSpPr>
          <p:cNvPr id="4" name="Marcador de número de diapositiva 3">
            <a:extLst>
              <a:ext uri="{FF2B5EF4-FFF2-40B4-BE49-F238E27FC236}">
                <a16:creationId xmlns:a16="http://schemas.microsoft.com/office/drawing/2014/main" id="{2F6265FF-5580-4C47-AB1D-2DDD2CA0D363}"/>
              </a:ext>
            </a:extLst>
          </p:cNvPr>
          <p:cNvSpPr>
            <a:spLocks noGrp="1"/>
          </p:cNvSpPr>
          <p:nvPr>
            <p:ph type="sldNum" sz="quarter" idx="12"/>
          </p:nvPr>
        </p:nvSpPr>
        <p:spPr/>
        <p:txBody>
          <a:bodyPr/>
          <a:lstStyle/>
          <a:p>
            <a:fld id="{4B3B723F-4985-3548-A835-41696CC91E1B}" type="slidenum">
              <a:rPr lang="es-MX" smtClean="0"/>
              <a:t>7</a:t>
            </a:fld>
            <a:endParaRPr lang="es-MX"/>
          </a:p>
        </p:txBody>
      </p:sp>
      <p:pic>
        <p:nvPicPr>
          <p:cNvPr id="7" name="Imagen 6">
            <a:extLst>
              <a:ext uri="{FF2B5EF4-FFF2-40B4-BE49-F238E27FC236}">
                <a16:creationId xmlns:a16="http://schemas.microsoft.com/office/drawing/2014/main" id="{EFA7C346-3EAC-0E40-A820-91A7FA74E0D9}"/>
              </a:ext>
            </a:extLst>
          </p:cNvPr>
          <p:cNvPicPr>
            <a:picLocks noChangeAspect="1"/>
          </p:cNvPicPr>
          <p:nvPr/>
        </p:nvPicPr>
        <p:blipFill>
          <a:blip r:embed="rId2"/>
          <a:stretch>
            <a:fillRect/>
          </a:stretch>
        </p:blipFill>
        <p:spPr>
          <a:xfrm>
            <a:off x="1314000" y="3443121"/>
            <a:ext cx="3641598" cy="3302127"/>
          </a:xfrm>
          <a:prstGeom prst="rect">
            <a:avLst/>
          </a:prstGeom>
        </p:spPr>
      </p:pic>
      <p:pic>
        <p:nvPicPr>
          <p:cNvPr id="5" name="Imagen 4">
            <a:extLst>
              <a:ext uri="{FF2B5EF4-FFF2-40B4-BE49-F238E27FC236}">
                <a16:creationId xmlns:a16="http://schemas.microsoft.com/office/drawing/2014/main" id="{6AC82F44-1889-8C4E-965A-7E85F1E7E2A4}"/>
              </a:ext>
            </a:extLst>
          </p:cNvPr>
          <p:cNvPicPr>
            <a:picLocks noChangeAspect="1"/>
          </p:cNvPicPr>
          <p:nvPr/>
        </p:nvPicPr>
        <p:blipFill>
          <a:blip r:embed="rId3"/>
          <a:stretch>
            <a:fillRect/>
          </a:stretch>
        </p:blipFill>
        <p:spPr>
          <a:xfrm>
            <a:off x="6096000" y="5320412"/>
            <a:ext cx="3772903" cy="856551"/>
          </a:xfrm>
          <a:prstGeom prst="rect">
            <a:avLst/>
          </a:prstGeom>
        </p:spPr>
      </p:pic>
      <p:pic>
        <p:nvPicPr>
          <p:cNvPr id="11" name="Imagen 10">
            <a:extLst>
              <a:ext uri="{FF2B5EF4-FFF2-40B4-BE49-F238E27FC236}">
                <a16:creationId xmlns:a16="http://schemas.microsoft.com/office/drawing/2014/main" id="{C884121F-796F-2742-A9BD-F380659B895B}"/>
              </a:ext>
            </a:extLst>
          </p:cNvPr>
          <p:cNvPicPr>
            <a:picLocks noChangeAspect="1"/>
          </p:cNvPicPr>
          <p:nvPr/>
        </p:nvPicPr>
        <p:blipFill>
          <a:blip r:embed="rId4"/>
          <a:stretch>
            <a:fillRect/>
          </a:stretch>
        </p:blipFill>
        <p:spPr>
          <a:xfrm>
            <a:off x="6096000" y="4320135"/>
            <a:ext cx="3156107" cy="904616"/>
          </a:xfrm>
          <a:prstGeom prst="rect">
            <a:avLst/>
          </a:prstGeom>
        </p:spPr>
      </p:pic>
    </p:spTree>
    <p:extLst>
      <p:ext uri="{BB962C8B-B14F-4D97-AF65-F5344CB8AC3E}">
        <p14:creationId xmlns:p14="http://schemas.microsoft.com/office/powerpoint/2010/main" val="20850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C743636-5D59-AE46-AE79-D03DB71D4C79}"/>
              </a:ext>
            </a:extLst>
          </p:cNvPr>
          <p:cNvSpPr/>
          <p:nvPr/>
        </p:nvSpPr>
        <p:spPr>
          <a:xfrm>
            <a:off x="1080655" y="2387819"/>
            <a:ext cx="10030690" cy="4179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41CE71C-D945-F945-AF1D-ED13B90DA13E}"/>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7D69280B-A353-924E-80A1-939556AF59FA}"/>
              </a:ext>
            </a:extLst>
          </p:cNvPr>
          <p:cNvSpPr>
            <a:spLocks noGrp="1"/>
          </p:cNvSpPr>
          <p:nvPr>
            <p:ph idx="1"/>
          </p:nvPr>
        </p:nvSpPr>
        <p:spPr/>
        <p:txBody>
          <a:bodyPr/>
          <a:lstStyle/>
          <a:p>
            <a:r>
              <a:rPr lang="es-MX" dirty="0"/>
              <a:t>Obtención de Eigenvalores:</a:t>
            </a:r>
          </a:p>
          <a:p>
            <a:endParaRPr lang="es-MX" dirty="0"/>
          </a:p>
          <a:p>
            <a:endParaRPr lang="es-MX" dirty="0"/>
          </a:p>
        </p:txBody>
      </p:sp>
      <p:sp>
        <p:nvSpPr>
          <p:cNvPr id="4" name="Marcador de número de diapositiva 3">
            <a:extLst>
              <a:ext uri="{FF2B5EF4-FFF2-40B4-BE49-F238E27FC236}">
                <a16:creationId xmlns:a16="http://schemas.microsoft.com/office/drawing/2014/main" id="{817161C2-4E49-9E4E-AD53-F54AB7EB9E7A}"/>
              </a:ext>
            </a:extLst>
          </p:cNvPr>
          <p:cNvSpPr>
            <a:spLocks noGrp="1"/>
          </p:cNvSpPr>
          <p:nvPr>
            <p:ph type="sldNum" sz="quarter" idx="12"/>
          </p:nvPr>
        </p:nvSpPr>
        <p:spPr/>
        <p:txBody>
          <a:bodyPr/>
          <a:lstStyle/>
          <a:p>
            <a:fld id="{4B3B723F-4985-3548-A835-41696CC91E1B}" type="slidenum">
              <a:rPr lang="es-MX" smtClean="0"/>
              <a:t>8</a:t>
            </a:fld>
            <a:endParaRPr lang="es-MX"/>
          </a:p>
        </p:txBody>
      </p:sp>
      <p:pic>
        <p:nvPicPr>
          <p:cNvPr id="5" name="Imagen 4">
            <a:extLst>
              <a:ext uri="{FF2B5EF4-FFF2-40B4-BE49-F238E27FC236}">
                <a16:creationId xmlns:a16="http://schemas.microsoft.com/office/drawing/2014/main" id="{8EC231FE-9BA3-4445-A0E3-9B130CB1C7B5}"/>
              </a:ext>
            </a:extLst>
          </p:cNvPr>
          <p:cNvPicPr>
            <a:picLocks noChangeAspect="1"/>
          </p:cNvPicPr>
          <p:nvPr/>
        </p:nvPicPr>
        <p:blipFill>
          <a:blip r:embed="rId2"/>
          <a:stretch>
            <a:fillRect/>
          </a:stretch>
        </p:blipFill>
        <p:spPr>
          <a:xfrm>
            <a:off x="3551924" y="2475736"/>
            <a:ext cx="5088151" cy="1008030"/>
          </a:xfrm>
          <a:prstGeom prst="rect">
            <a:avLst/>
          </a:prstGeom>
        </p:spPr>
      </p:pic>
      <p:pic>
        <p:nvPicPr>
          <p:cNvPr id="7" name="Imagen 6">
            <a:extLst>
              <a:ext uri="{FF2B5EF4-FFF2-40B4-BE49-F238E27FC236}">
                <a16:creationId xmlns:a16="http://schemas.microsoft.com/office/drawing/2014/main" id="{CD09597E-29C7-F54B-828F-F2F10F7114CC}"/>
              </a:ext>
            </a:extLst>
          </p:cNvPr>
          <p:cNvPicPr>
            <a:picLocks noChangeAspect="1"/>
          </p:cNvPicPr>
          <p:nvPr/>
        </p:nvPicPr>
        <p:blipFill>
          <a:blip r:embed="rId3"/>
          <a:stretch>
            <a:fillRect/>
          </a:stretch>
        </p:blipFill>
        <p:spPr>
          <a:xfrm>
            <a:off x="1142743" y="3321485"/>
            <a:ext cx="9968602" cy="996860"/>
          </a:xfrm>
          <a:prstGeom prst="rect">
            <a:avLst/>
          </a:prstGeom>
        </p:spPr>
      </p:pic>
      <p:pic>
        <p:nvPicPr>
          <p:cNvPr id="9" name="Imagen 8">
            <a:extLst>
              <a:ext uri="{FF2B5EF4-FFF2-40B4-BE49-F238E27FC236}">
                <a16:creationId xmlns:a16="http://schemas.microsoft.com/office/drawing/2014/main" id="{800111CB-C59F-C144-9CD0-C2AE643BB8CB}"/>
              </a:ext>
            </a:extLst>
          </p:cNvPr>
          <p:cNvPicPr>
            <a:picLocks noChangeAspect="1"/>
          </p:cNvPicPr>
          <p:nvPr/>
        </p:nvPicPr>
        <p:blipFill>
          <a:blip r:embed="rId4"/>
          <a:stretch>
            <a:fillRect/>
          </a:stretch>
        </p:blipFill>
        <p:spPr>
          <a:xfrm>
            <a:off x="4779575" y="5622777"/>
            <a:ext cx="2377186" cy="938889"/>
          </a:xfrm>
          <a:prstGeom prst="rect">
            <a:avLst/>
          </a:prstGeom>
        </p:spPr>
      </p:pic>
      <p:pic>
        <p:nvPicPr>
          <p:cNvPr id="13" name="Imagen 12">
            <a:extLst>
              <a:ext uri="{FF2B5EF4-FFF2-40B4-BE49-F238E27FC236}">
                <a16:creationId xmlns:a16="http://schemas.microsoft.com/office/drawing/2014/main" id="{3FCE455B-FD73-FA4A-BE34-AC553F887E68}"/>
              </a:ext>
            </a:extLst>
          </p:cNvPr>
          <p:cNvPicPr>
            <a:picLocks noChangeAspect="1"/>
          </p:cNvPicPr>
          <p:nvPr/>
        </p:nvPicPr>
        <p:blipFill>
          <a:blip r:embed="rId5"/>
          <a:stretch>
            <a:fillRect/>
          </a:stretch>
        </p:blipFill>
        <p:spPr>
          <a:xfrm>
            <a:off x="1330692" y="4472236"/>
            <a:ext cx="9575744" cy="1181149"/>
          </a:xfrm>
          <a:prstGeom prst="rect">
            <a:avLst/>
          </a:prstGeom>
        </p:spPr>
      </p:pic>
    </p:spTree>
    <p:extLst>
      <p:ext uri="{BB962C8B-B14F-4D97-AF65-F5344CB8AC3E}">
        <p14:creationId xmlns:p14="http://schemas.microsoft.com/office/powerpoint/2010/main" val="105553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5257800" cy="4768787"/>
          </a:xfrm>
        </p:spPr>
        <p:txBody>
          <a:bodyPr>
            <a:normAutofit lnSpcReduction="10000"/>
          </a:bodyPr>
          <a:lstStyle/>
          <a:p>
            <a:pPr algn="just"/>
            <a:r>
              <a:rPr lang="es-MX" dirty="0"/>
              <a:t>Cómputo en GPGPU. (Cómputo de propósito general en unidades de procesamiento de gráficos).</a:t>
            </a:r>
          </a:p>
          <a:p>
            <a:r>
              <a:rPr lang="es-MX" dirty="0"/>
              <a:t>Con aplicaciones computacionales intensivas, las secciones del programa a menudo muestran una gran cantidad de paralelismo de datos. </a:t>
            </a:r>
          </a:p>
          <a:p>
            <a:pPr algn="just"/>
            <a:r>
              <a:rPr lang="es-MX" dirty="0"/>
              <a:t>Es posible delegar al GPU para acelerar el cálculo de dichas secciones.</a:t>
            </a:r>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FBE2498F-CC0B-4E48-9EF5-2F74889E71AE}"/>
              </a:ext>
            </a:extLst>
          </p:cNvPr>
          <p:cNvSpPr>
            <a:spLocks noGrp="1"/>
          </p:cNvSpPr>
          <p:nvPr>
            <p:ph type="sldNum" sz="quarter" idx="12"/>
          </p:nvPr>
        </p:nvSpPr>
        <p:spPr/>
        <p:txBody>
          <a:bodyPr/>
          <a:lstStyle/>
          <a:p>
            <a:fld id="{4B3B723F-4985-3548-A835-41696CC91E1B}" type="slidenum">
              <a:rPr lang="es-MX" smtClean="0"/>
              <a:t>9</a:t>
            </a:fld>
            <a:endParaRPr lang="es-MX"/>
          </a:p>
        </p:txBody>
      </p:sp>
      <p:pic>
        <p:nvPicPr>
          <p:cNvPr id="7" name="Imagen 6" descr="Imagen que contiene captura de pantalla&#10;&#10;&#10;&#10;Descripción generada automáticamente">
            <a:extLst>
              <a:ext uri="{FF2B5EF4-FFF2-40B4-BE49-F238E27FC236}">
                <a16:creationId xmlns:a16="http://schemas.microsoft.com/office/drawing/2014/main" id="{1A374FEA-CBA2-AA4D-B444-BCC36C5171B6}"/>
              </a:ext>
            </a:extLst>
          </p:cNvPr>
          <p:cNvPicPr>
            <a:picLocks noChangeAspect="1"/>
          </p:cNvPicPr>
          <p:nvPr/>
        </p:nvPicPr>
        <p:blipFill>
          <a:blip r:embed="rId2"/>
          <a:stretch>
            <a:fillRect/>
          </a:stretch>
        </p:blipFill>
        <p:spPr>
          <a:xfrm>
            <a:off x="6610129" y="1801108"/>
            <a:ext cx="5089322" cy="3600000"/>
          </a:xfrm>
          <a:prstGeom prst="rect">
            <a:avLst/>
          </a:prstGeom>
        </p:spPr>
      </p:pic>
    </p:spTree>
    <p:extLst>
      <p:ext uri="{BB962C8B-B14F-4D97-AF65-F5344CB8AC3E}">
        <p14:creationId xmlns:p14="http://schemas.microsoft.com/office/powerpoint/2010/main" val="3030305974"/>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090630CE-C50D-AF45-9DC2-FF5E575E1405}" vid="{75592163-F3ED-3C45-8FE1-C790F95819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1472</TotalTime>
  <Words>2556</Words>
  <Application>Microsoft Macintosh PowerPoint</Application>
  <PresentationFormat>Panorámica</PresentationFormat>
  <Paragraphs>700</Paragraphs>
  <Slides>35</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Cambria Math</vt:lpstr>
      <vt:lpstr>Tema1</vt:lpstr>
      <vt:lpstr>DIAGONALIZACIÓN DE LA MATRIZ DE KHON-SHAM CON TARJETAS GRÁFICAS</vt:lpstr>
      <vt:lpstr>Índice</vt:lpstr>
      <vt:lpstr>1. Objetivo.</vt:lpstr>
      <vt:lpstr>2. Matriz de Khon-Sham.</vt:lpstr>
      <vt:lpstr>3. Algoritmo de Jacobi.</vt:lpstr>
      <vt:lpstr>3. Algoritmo de Jacobi.</vt:lpstr>
      <vt:lpstr>3. Algoritmo de Jacobi.</vt:lpstr>
      <vt:lpstr>3. Algoritmo de Jacobi.</vt:lpstr>
      <vt:lpstr>4. Implementación</vt:lpstr>
      <vt:lpstr>4. Implementación.</vt:lpstr>
      <vt:lpstr>4. Implementación.</vt:lpstr>
      <vt:lpstr>4. Implementación en C.</vt:lpstr>
      <vt:lpstr>4. Implementación en C.</vt:lpstr>
      <vt:lpstr>4. Implementación en C.</vt:lpstr>
      <vt:lpstr>4. Implementación en C.</vt:lpstr>
      <vt:lpstr>4. Implementación en C.</vt:lpstr>
      <vt:lpstr>4. Implementación en C.</vt:lpstr>
      <vt:lpstr>4. Implementación en C.</vt:lpstr>
      <vt:lpstr>4. Implementación en OpenACC.</vt:lpstr>
      <vt:lpstr>4. Implementación en OpenACC.</vt:lpstr>
      <vt:lpstr>4. Implementación en OpenACC.</vt:lpstr>
      <vt:lpstr>4. Implementación en OpenACC.</vt:lpstr>
      <vt:lpstr>4. Implementación en CUDA.</vt:lpstr>
      <vt:lpstr>4. Implementación en CUDA.</vt:lpstr>
      <vt:lpstr>4. Implementación en CUDA.</vt:lpstr>
      <vt:lpstr>5. Pruebas y resultados.</vt:lpstr>
      <vt:lpstr>5. Pruebas y resultados.</vt:lpstr>
      <vt:lpstr>5. Pruebas y resultados.</vt:lpstr>
      <vt:lpstr>5. Pruebas y resultados.</vt:lpstr>
      <vt:lpstr>5. Pruebas y resultados.</vt:lpstr>
      <vt:lpstr>6. Conclusiones.</vt:lpstr>
      <vt:lpstr>6. Conclusiones.</vt:lpstr>
      <vt:lpstr>3. Algoritmo de Jacobi.</vt:lpstr>
      <vt:lpstr>5. Pruebas y resultados.</vt:lpstr>
      <vt:lpstr>5. Pruebas y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DIAGONALIZACIÓN DE LA MATRIZ DE KHON-SHAM CON TARJETAS GRÁFICAS</dc:title>
  <dc:creator>JOSE ANTONIO AYALA BARBOSA</dc:creator>
  <cp:lastModifiedBy>JOSE ANTONIO AYALA BARBOSA</cp:lastModifiedBy>
  <cp:revision>73</cp:revision>
  <cp:lastPrinted>2019-01-10T17:52:16Z</cp:lastPrinted>
  <dcterms:created xsi:type="dcterms:W3CDTF">2019-01-09T02:47:12Z</dcterms:created>
  <dcterms:modified xsi:type="dcterms:W3CDTF">2019-01-11T02:16:12Z</dcterms:modified>
</cp:coreProperties>
</file>