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5" r:id="rId19"/>
    <p:sldId id="272" r:id="rId20"/>
    <p:sldId id="273" r:id="rId21"/>
    <p:sldId id="274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B299B-7F79-4F34-8C00-F24A02408B10}" type="datetimeFigureOut">
              <a:rPr lang="en-GB" smtClean="0"/>
              <a:pPr/>
              <a:t>03/05/2016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E8B73C-313D-4091-BB5F-6817E66E3E5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AB299B-7F79-4F34-8C00-F24A02408B10}" type="datetimeFigureOut">
              <a:rPr lang="en-GB" smtClean="0"/>
              <a:pPr/>
              <a:t>03/05/2016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8B73C-313D-4091-BB5F-6817E66E3E5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AB299B-7F79-4F34-8C00-F24A02408B10}" type="datetimeFigureOut">
              <a:rPr lang="en-GB" smtClean="0"/>
              <a:pPr/>
              <a:t>03/05/2016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8B73C-313D-4091-BB5F-6817E66E3E5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AB299B-7F79-4F34-8C00-F24A02408B10}" type="datetimeFigureOut">
              <a:rPr lang="en-GB" smtClean="0"/>
              <a:pPr/>
              <a:t>03/05/2016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8B73C-313D-4091-BB5F-6817E66E3E5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AB299B-7F79-4F34-8C00-F24A02408B10}" type="datetimeFigureOut">
              <a:rPr lang="en-GB" smtClean="0"/>
              <a:pPr/>
              <a:t>03/05/2016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8B73C-313D-4091-BB5F-6817E66E3E5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AB299B-7F79-4F34-8C00-F24A02408B10}" type="datetimeFigureOut">
              <a:rPr lang="en-GB" smtClean="0"/>
              <a:pPr/>
              <a:t>03/05/2016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8B73C-313D-4091-BB5F-6817E66E3E5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AB299B-7F79-4F34-8C00-F24A02408B10}" type="datetimeFigureOut">
              <a:rPr lang="en-GB" smtClean="0"/>
              <a:pPr/>
              <a:t>03/05/2016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8B73C-313D-4091-BB5F-6817E66E3E5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AB299B-7F79-4F34-8C00-F24A02408B10}" type="datetimeFigureOut">
              <a:rPr lang="en-GB" smtClean="0"/>
              <a:pPr/>
              <a:t>03/05/2016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8B73C-313D-4091-BB5F-6817E66E3E5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AB299B-7F79-4F34-8C00-F24A02408B10}" type="datetimeFigureOut">
              <a:rPr lang="en-GB" smtClean="0"/>
              <a:pPr/>
              <a:t>03/05/2016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8B73C-313D-4091-BB5F-6817E66E3E5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AB299B-7F79-4F34-8C00-F24A02408B10}" type="datetimeFigureOut">
              <a:rPr lang="en-GB" smtClean="0"/>
              <a:pPr/>
              <a:t>03/05/2016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8B73C-313D-4091-BB5F-6817E66E3E5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B299B-7F79-4F34-8C00-F24A02408B10}" type="datetimeFigureOut">
              <a:rPr lang="en-GB" smtClean="0"/>
              <a:pPr/>
              <a:t>03/05/2016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E8B73C-313D-4091-BB5F-6817E66E3E5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AB299B-7F79-4F34-8C00-F24A02408B10}" type="datetimeFigureOut">
              <a:rPr lang="en-GB" smtClean="0"/>
              <a:pPr/>
              <a:t>03/05/2016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E8B73C-313D-4091-BB5F-6817E66E3E5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Basics of Solar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Antony Cartwright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Two types:</a:t>
            </a:r>
          </a:p>
          <a:p>
            <a:endParaRPr lang="en-GB" dirty="0" smtClean="0"/>
          </a:p>
          <a:p>
            <a:r>
              <a:rPr lang="en-GB" dirty="0" smtClean="0"/>
              <a:t>PWM:</a:t>
            </a:r>
          </a:p>
          <a:p>
            <a:r>
              <a:rPr lang="en-GB" dirty="0" smtClean="0"/>
              <a:t>Designed to work with one set voltage – all equipment must be the same voltage rating.</a:t>
            </a:r>
          </a:p>
          <a:p>
            <a:r>
              <a:rPr lang="en-GB" dirty="0" smtClean="0"/>
              <a:t>Generally not as efficient.</a:t>
            </a:r>
          </a:p>
          <a:p>
            <a:r>
              <a:rPr lang="en-GB" dirty="0" smtClean="0"/>
              <a:t>A lot Cheaper.</a:t>
            </a:r>
          </a:p>
          <a:p>
            <a:endParaRPr lang="en-GB" dirty="0"/>
          </a:p>
          <a:p>
            <a:r>
              <a:rPr lang="en-GB" dirty="0" smtClean="0"/>
              <a:t>MPPT:</a:t>
            </a:r>
          </a:p>
          <a:p>
            <a:r>
              <a:rPr lang="en-GB" dirty="0" smtClean="0"/>
              <a:t>Can work with multiple voltages - gives flexibility.</a:t>
            </a:r>
          </a:p>
          <a:p>
            <a:r>
              <a:rPr lang="en-GB" dirty="0" smtClean="0"/>
              <a:t>Generally very efficient.</a:t>
            </a:r>
          </a:p>
          <a:p>
            <a:r>
              <a:rPr lang="en-GB" dirty="0" smtClean="0"/>
              <a:t>Considerably more expensive.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Charge Controllers (Cont)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MPPT, choose a reputable brand as there are fakes.</a:t>
            </a:r>
          </a:p>
          <a:p>
            <a:r>
              <a:rPr lang="en-GB" dirty="0" smtClean="0"/>
              <a:t>Charge controllers are sold by amperage rating.</a:t>
            </a:r>
          </a:p>
          <a:p>
            <a:r>
              <a:rPr lang="en-GB" dirty="0" smtClean="0"/>
              <a:t>Overly high amperage requires thicker components and therefore more expensive.</a:t>
            </a:r>
          </a:p>
          <a:p>
            <a:r>
              <a:rPr lang="en-GB" dirty="0" smtClean="0"/>
              <a:t>Overly low amperage will overheat and damage the unit.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Charge Controllers (Cont)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Battery banks store your energy. </a:t>
            </a:r>
          </a:p>
          <a:p>
            <a:r>
              <a:rPr lang="en-GB" dirty="0" smtClean="0"/>
              <a:t>Battery banks need a bank voltage, usually 12v, 24v, 36v or 48v.</a:t>
            </a:r>
          </a:p>
          <a:p>
            <a:r>
              <a:rPr lang="en-GB" dirty="0" smtClean="0"/>
              <a:t>Higher voltage banks do not need to deliver as much current (comparatively).</a:t>
            </a:r>
          </a:p>
          <a:p>
            <a:r>
              <a:rPr lang="en-GB" dirty="0" smtClean="0"/>
              <a:t>Higher voltage (and less current) means thinner cables – Cheaper.</a:t>
            </a:r>
          </a:p>
          <a:p>
            <a:r>
              <a:rPr lang="en-GB" dirty="0" smtClean="0"/>
              <a:t>Higher voltage means less power loss over distance. Saves energy.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Battery Banks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battery bank may consist of one or more groups of batteries.</a:t>
            </a:r>
          </a:p>
          <a:p>
            <a:r>
              <a:rPr lang="en-GB" dirty="0" smtClean="0"/>
              <a:t>Each battery has 2 important ratings: Voltage and AH.</a:t>
            </a:r>
          </a:p>
          <a:p>
            <a:r>
              <a:rPr lang="en-GB" dirty="0" smtClean="0"/>
              <a:t>Voltage is the ‘pressure’ of which it can deliver current.</a:t>
            </a:r>
          </a:p>
          <a:p>
            <a:r>
              <a:rPr lang="en-GB" dirty="0" smtClean="0"/>
              <a:t>AH is the amount of current it can store.</a:t>
            </a:r>
          </a:p>
          <a:p>
            <a:r>
              <a:rPr lang="en-GB" dirty="0" smtClean="0"/>
              <a:t>Batteries can be wired up in series to increase voltage, or parallel to increase capacity.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Battery Banks (Cont)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Main type of battery for solar is lead acid.</a:t>
            </a:r>
          </a:p>
          <a:p>
            <a:r>
              <a:rPr lang="en-GB" dirty="0" smtClean="0"/>
              <a:t>Lead acid shouldn’t be 100% discharged.</a:t>
            </a:r>
          </a:p>
          <a:p>
            <a:r>
              <a:rPr lang="en-GB" dirty="0" smtClean="0"/>
              <a:t>The more discharged it is, for the greater amount of time, the more damage is done to the battery.</a:t>
            </a:r>
          </a:p>
          <a:p>
            <a:r>
              <a:rPr lang="en-GB" dirty="0" smtClean="0"/>
              <a:t>Recommended discharge is 0-20%.</a:t>
            </a:r>
          </a:p>
          <a:p>
            <a:r>
              <a:rPr lang="en-GB" dirty="0" smtClean="0"/>
              <a:t>For example, in a 100AH battery, only use up 20AH before recharging. Recharge it ASAP.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Battery Banks (Cont)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inverter steps up the voltage from your battery bank to 220-240v.</a:t>
            </a:r>
          </a:p>
          <a:p>
            <a:r>
              <a:rPr lang="en-GB" dirty="0" smtClean="0"/>
              <a:t>Effectively allows you to use it for common household devices.</a:t>
            </a:r>
          </a:p>
          <a:p>
            <a:r>
              <a:rPr lang="en-GB" dirty="0" smtClean="0"/>
              <a:t>Inverters come with a rated voltage and two watt values, a continual watt rating and a peak watt rating.</a:t>
            </a:r>
          </a:p>
          <a:p>
            <a:r>
              <a:rPr lang="en-GB" dirty="0" smtClean="0"/>
              <a:t>Do not exceed the continual watt rating.</a:t>
            </a:r>
          </a:p>
          <a:p>
            <a:r>
              <a:rPr lang="en-GB" dirty="0" smtClean="0"/>
              <a:t>Should be earthed.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Inverter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goes where?</a:t>
            </a:r>
          </a:p>
          <a:p>
            <a:r>
              <a:rPr lang="en-GB" dirty="0" smtClean="0"/>
              <a:t>The terminals from the solar panels go into the inputs in the charge controller.</a:t>
            </a:r>
          </a:p>
          <a:p>
            <a:r>
              <a:rPr lang="en-GB" dirty="0" smtClean="0"/>
              <a:t>The outputs from the charge controller go to the battery bank.</a:t>
            </a:r>
          </a:p>
          <a:p>
            <a:r>
              <a:rPr lang="en-GB" dirty="0" smtClean="0"/>
              <a:t>The batteries in the bank are wired together appropriately.</a:t>
            </a:r>
          </a:p>
          <a:p>
            <a:r>
              <a:rPr lang="en-GB" dirty="0" smtClean="0"/>
              <a:t>The inverter inputs are wired to the battery bank.</a:t>
            </a:r>
          </a:p>
          <a:p>
            <a:r>
              <a:rPr lang="en-GB" dirty="0" smtClean="0"/>
              <a:t>The output of the inverter goes to whichever appliances you’re trying to run.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Cable thickness matters!</a:t>
            </a:r>
          </a:p>
          <a:p>
            <a:r>
              <a:rPr lang="en-GB" dirty="0" smtClean="0"/>
              <a:t>Thickness is measured in mm2.</a:t>
            </a:r>
          </a:p>
          <a:p>
            <a:r>
              <a:rPr lang="en-GB" dirty="0" smtClean="0"/>
              <a:t>Higher currents require thicker cables.</a:t>
            </a:r>
          </a:p>
          <a:p>
            <a:r>
              <a:rPr lang="en-GB" dirty="0" smtClean="0"/>
              <a:t>Cables which are too thin will heat up and waste energy. If cables get too hot, they can become a fire hazard.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Wiring (Cont)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Voltages &amp; amperages matter when wiring up.</a:t>
            </a:r>
          </a:p>
          <a:p>
            <a:r>
              <a:rPr lang="en-GB" dirty="0" smtClean="0"/>
              <a:t>With a PWM charge controller, all components must be the same system voltage. The charge controller and all wiring should be rated to handle MORE current than the system can supply.</a:t>
            </a:r>
          </a:p>
          <a:p>
            <a:r>
              <a:rPr lang="en-GB" dirty="0" smtClean="0"/>
              <a:t>With MPPT, voltages can be different. To save money on cabling, the panels may be wired up to a higher voltage than the battery bank. Each part of the system needs to be assessed independently and a judgement made on a safe wiring thickness. The wire must be rated to handle the current.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Wiring (Cont)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Everything should be fused.</a:t>
            </a:r>
          </a:p>
          <a:p>
            <a:r>
              <a:rPr lang="en-GB" dirty="0" smtClean="0"/>
              <a:t>Fuses can save catastrophe in the event of a mistake or accident.</a:t>
            </a:r>
          </a:p>
          <a:p>
            <a:r>
              <a:rPr lang="en-GB" dirty="0" err="1" smtClean="0"/>
              <a:t>Earthing</a:t>
            </a:r>
            <a:r>
              <a:rPr lang="en-GB" dirty="0" smtClean="0"/>
              <a:t> must be used. Inverters should be linked to earth so that anything plugged in has an earth connection for safety.</a:t>
            </a:r>
          </a:p>
          <a:p>
            <a:r>
              <a:rPr lang="en-GB" dirty="0" smtClean="0"/>
              <a:t>MCBs cut off when too high current. These are useful for protecting devices and limiting unsafe amperages.</a:t>
            </a:r>
          </a:p>
          <a:p>
            <a:r>
              <a:rPr lang="en-GB" dirty="0" smtClean="0"/>
              <a:t>RCD detects fluctuations in the current. This is important for high voltages.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Fuses &amp; Safety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Solar Panels</a:t>
            </a:r>
          </a:p>
          <a:p>
            <a:r>
              <a:rPr lang="en-GB" dirty="0" smtClean="0"/>
              <a:t>On/Off Grid</a:t>
            </a:r>
          </a:p>
          <a:p>
            <a:r>
              <a:rPr lang="en-GB" dirty="0" smtClean="0"/>
              <a:t>Charge Controllers</a:t>
            </a:r>
          </a:p>
          <a:p>
            <a:r>
              <a:rPr lang="en-GB" dirty="0" smtClean="0"/>
              <a:t>Battery Banks</a:t>
            </a:r>
          </a:p>
          <a:p>
            <a:r>
              <a:rPr lang="en-GB" dirty="0" smtClean="0"/>
              <a:t>Inverters</a:t>
            </a:r>
          </a:p>
          <a:p>
            <a:r>
              <a:rPr lang="en-GB" dirty="0" smtClean="0"/>
              <a:t>Wiring</a:t>
            </a:r>
          </a:p>
          <a:p>
            <a:r>
              <a:rPr lang="en-GB" dirty="0" smtClean="0"/>
              <a:t>Fuses &amp; Safety</a:t>
            </a:r>
          </a:p>
          <a:p>
            <a:r>
              <a:rPr lang="en-GB" dirty="0" smtClean="0"/>
              <a:t>Efficiency</a:t>
            </a:r>
          </a:p>
          <a:p>
            <a:r>
              <a:rPr lang="en-GB" dirty="0" smtClean="0"/>
              <a:t>Calculating Need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Points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Inefficiencies at every stage:</a:t>
            </a:r>
          </a:p>
          <a:p>
            <a:r>
              <a:rPr lang="en-GB" dirty="0" smtClean="0"/>
              <a:t>Charge controller</a:t>
            </a:r>
          </a:p>
          <a:p>
            <a:r>
              <a:rPr lang="en-GB" dirty="0" smtClean="0"/>
              <a:t>Batteries</a:t>
            </a:r>
          </a:p>
          <a:p>
            <a:r>
              <a:rPr lang="en-GB" dirty="0" smtClean="0"/>
              <a:t>Inverter</a:t>
            </a:r>
          </a:p>
          <a:p>
            <a:endParaRPr lang="en-GB" dirty="0"/>
          </a:p>
          <a:p>
            <a:r>
              <a:rPr lang="en-GB" dirty="0" smtClean="0"/>
              <a:t>You have to cater for all losses. As a rough guide, cater for 30% loss.</a:t>
            </a:r>
          </a:p>
          <a:p>
            <a:endParaRPr lang="en-GB" dirty="0" smtClean="0"/>
          </a:p>
          <a:p>
            <a:r>
              <a:rPr lang="en-GB" dirty="0" smtClean="0"/>
              <a:t>Example; 100w comes in, charge controller loses 10w, 90w remaining, batteries lose 9w so 81w remaining, inverter loses 8w and 73w remains.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Efficiency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devices should have markings which state energy consumption. Watts is required.</a:t>
            </a:r>
          </a:p>
          <a:p>
            <a:r>
              <a:rPr lang="en-GB" dirty="0" smtClean="0"/>
              <a:t>The watt rating is the maximum amount of watts used in one hour of continuous use.</a:t>
            </a:r>
          </a:p>
          <a:p>
            <a:r>
              <a:rPr lang="en-GB" dirty="0" smtClean="0"/>
              <a:t>If you add up the total number of watt/hours, you can find out roughly how much solar power you’ll need to generate.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Needs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Example:</a:t>
            </a:r>
          </a:p>
          <a:p>
            <a:r>
              <a:rPr lang="en-GB" dirty="0" smtClean="0"/>
              <a:t>PC – 150w – for 4hrs a day = 600wh.</a:t>
            </a:r>
          </a:p>
          <a:p>
            <a:r>
              <a:rPr lang="en-GB" dirty="0" smtClean="0"/>
              <a:t>Lights – 20w – for 4hrs a day = 80wh.</a:t>
            </a:r>
          </a:p>
          <a:p>
            <a:r>
              <a:rPr lang="en-GB" dirty="0" smtClean="0"/>
              <a:t>Phone Charger – 5w – for 8hrs a day = 40wh.</a:t>
            </a:r>
          </a:p>
          <a:p>
            <a:endParaRPr lang="en-GB" dirty="0" smtClean="0"/>
          </a:p>
          <a:p>
            <a:r>
              <a:rPr lang="en-GB" dirty="0" smtClean="0"/>
              <a:t>Add them all together = 720wh.</a:t>
            </a:r>
          </a:p>
          <a:p>
            <a:r>
              <a:rPr lang="en-GB" dirty="0" smtClean="0"/>
              <a:t>Cater for loss... Multiply by 1.5 = 1080wh.</a:t>
            </a:r>
          </a:p>
          <a:p>
            <a:r>
              <a:rPr lang="en-GB" dirty="0" smtClean="0"/>
              <a:t>Assume 2hrs of good sunlight a day. 1080wh / 2 = 540w. Therefore, 540w of rated panels should suffice. Panels are not usually sold at that high a wattage. Dividing by three gives a figure of 180w. So three 180w panels would do the job.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Needs (Cont)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Thank you for watching my video...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Main Types:</a:t>
            </a:r>
          </a:p>
          <a:p>
            <a:endParaRPr lang="en-GB" dirty="0"/>
          </a:p>
          <a:p>
            <a:r>
              <a:rPr lang="en-GB" dirty="0" err="1" smtClean="0"/>
              <a:t>Monocrystalline</a:t>
            </a:r>
            <a:r>
              <a:rPr lang="en-GB" dirty="0" smtClean="0"/>
              <a:t> – Expensive but slightly better.</a:t>
            </a:r>
          </a:p>
          <a:p>
            <a:r>
              <a:rPr lang="en-GB" dirty="0" smtClean="0"/>
              <a:t>Polycrystalline – Cheaper but not quite as good.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Solar Panel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Physical dimensions</a:t>
            </a:r>
          </a:p>
          <a:p>
            <a:r>
              <a:rPr lang="en-GB" dirty="0" smtClean="0"/>
              <a:t>Watts (Volts &amp; Amperage)</a:t>
            </a:r>
          </a:p>
          <a:p>
            <a:r>
              <a:rPr lang="en-GB" dirty="0" smtClean="0"/>
              <a:t>Voltages can vary (typically 12v/24v)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Solar Panel Sizing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Solar panels can be wired either in parallel or series.</a:t>
            </a:r>
          </a:p>
          <a:p>
            <a:r>
              <a:rPr lang="en-GB" dirty="0" smtClean="0"/>
              <a:t>Series increases potential difference (voltage), amperage stays the same.</a:t>
            </a:r>
          </a:p>
          <a:p>
            <a:r>
              <a:rPr lang="en-GB" dirty="0" smtClean="0"/>
              <a:t>Parallel increases amperage, voltage stays the same.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Solar Panel Wiring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Irradiation is exposure to the suns rays. We want maximum exposure.</a:t>
            </a:r>
          </a:p>
          <a:p>
            <a:r>
              <a:rPr lang="en-GB" dirty="0" smtClean="0"/>
              <a:t>The tilt of a panel matters! The sun has a different elevation at different times of the year. It’s higher up in the summer, lower in the winter.</a:t>
            </a:r>
          </a:p>
          <a:p>
            <a:r>
              <a:rPr lang="en-GB" dirty="0" smtClean="0"/>
              <a:t>The direction of a panel matters! The sun rises in the east and sets in the west.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Solar Panel Irradiation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average amount of sunlight. There are no hard and fast figures, but research generally shows that there are 2hrs per day in winter and 6hrs a day in summer.</a:t>
            </a:r>
          </a:p>
          <a:p>
            <a:r>
              <a:rPr lang="en-GB" dirty="0" smtClean="0"/>
              <a:t>How to calculate what your panels can generate. Roughly Watts x Hours.</a:t>
            </a:r>
          </a:p>
          <a:p>
            <a:r>
              <a:rPr lang="en-GB" dirty="0" smtClean="0"/>
              <a:t>For example; 200W panel x 2hrs of good sunlight = 400WH.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Solar Panel Irradiation (Cont)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On Grid:</a:t>
            </a:r>
          </a:p>
          <a:p>
            <a:r>
              <a:rPr lang="en-GB" dirty="0" smtClean="0"/>
              <a:t>Energy produced is not stored.</a:t>
            </a:r>
          </a:p>
          <a:p>
            <a:r>
              <a:rPr lang="en-GB" dirty="0" smtClean="0"/>
              <a:t>It’s sent to the grid.</a:t>
            </a:r>
          </a:p>
          <a:p>
            <a:r>
              <a:rPr lang="en-GB" dirty="0" smtClean="0"/>
              <a:t>Cheaper on equipment costs.</a:t>
            </a:r>
          </a:p>
          <a:p>
            <a:r>
              <a:rPr lang="en-GB" dirty="0" smtClean="0"/>
              <a:t>You still rely on the grid to buy back energy.</a:t>
            </a:r>
          </a:p>
          <a:p>
            <a:endParaRPr lang="en-GB" dirty="0"/>
          </a:p>
          <a:p>
            <a:r>
              <a:rPr lang="en-GB" dirty="0" smtClean="0"/>
              <a:t>Off Grid:</a:t>
            </a:r>
          </a:p>
          <a:p>
            <a:r>
              <a:rPr lang="en-GB" dirty="0" smtClean="0"/>
              <a:t>Energy is stored.</a:t>
            </a:r>
          </a:p>
          <a:p>
            <a:r>
              <a:rPr lang="en-GB" dirty="0" smtClean="0"/>
              <a:t>It’s not send to the grid.</a:t>
            </a:r>
          </a:p>
          <a:p>
            <a:r>
              <a:rPr lang="en-GB" dirty="0" smtClean="0"/>
              <a:t>More expensive on equipment costs.</a:t>
            </a:r>
          </a:p>
          <a:p>
            <a:r>
              <a:rPr lang="en-GB" dirty="0" smtClean="0"/>
              <a:t>You “do not” have to rely on the grid to </a:t>
            </a:r>
            <a:r>
              <a:rPr lang="en-GB" dirty="0"/>
              <a:t>s</a:t>
            </a:r>
            <a:r>
              <a:rPr lang="en-GB" dirty="0" smtClean="0"/>
              <a:t>upply energy.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 Grid Vs Off Grid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charge controller controls the charging of your batteries.</a:t>
            </a:r>
          </a:p>
          <a:p>
            <a:r>
              <a:rPr lang="en-GB" dirty="0" smtClean="0"/>
              <a:t>Prevents over-charge.</a:t>
            </a:r>
          </a:p>
          <a:p>
            <a:r>
              <a:rPr lang="en-GB" dirty="0" smtClean="0"/>
              <a:t>Helps to lengthen the lifespan of your battery bank.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Charge Controllers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209</TotalTime>
  <Words>1217</Words>
  <Application>Microsoft Office PowerPoint</Application>
  <PresentationFormat>On-screen Show (4:3)</PresentationFormat>
  <Paragraphs>136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The Basics of Solar</vt:lpstr>
      <vt:lpstr>Main Points</vt:lpstr>
      <vt:lpstr>Solar Panel Types</vt:lpstr>
      <vt:lpstr>Solar Panel Sizing</vt:lpstr>
      <vt:lpstr>Solar Panel Wiring</vt:lpstr>
      <vt:lpstr>Solar Panel Irradiation</vt:lpstr>
      <vt:lpstr>Solar Panel Irradiation (Cont)</vt:lpstr>
      <vt:lpstr>On Grid Vs Off Grid</vt:lpstr>
      <vt:lpstr>Charge Controllers</vt:lpstr>
      <vt:lpstr>Charge Controllers (Cont)</vt:lpstr>
      <vt:lpstr>Charge Controllers (Cont)</vt:lpstr>
      <vt:lpstr>Battery Banks</vt:lpstr>
      <vt:lpstr>Battery Banks (Cont)</vt:lpstr>
      <vt:lpstr>Battery Banks (Cont)</vt:lpstr>
      <vt:lpstr>Inverter</vt:lpstr>
      <vt:lpstr>Wiring</vt:lpstr>
      <vt:lpstr>Wiring (Cont)</vt:lpstr>
      <vt:lpstr>Wiring (Cont)</vt:lpstr>
      <vt:lpstr>Fuses &amp; Safety</vt:lpstr>
      <vt:lpstr>Efficiency</vt:lpstr>
      <vt:lpstr>Calculating Needs</vt:lpstr>
      <vt:lpstr>Calculating Needs (Cont)</vt:lpstr>
      <vt:lpstr>Thank you!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 of Solar</dc:title>
  <dc:creator>Antony Cartwright</dc:creator>
  <cp:lastModifiedBy>Antony Cartwright</cp:lastModifiedBy>
  <cp:revision>26</cp:revision>
  <dcterms:created xsi:type="dcterms:W3CDTF">2016-05-01T21:38:17Z</dcterms:created>
  <dcterms:modified xsi:type="dcterms:W3CDTF">2016-05-03T09:54:53Z</dcterms:modified>
</cp:coreProperties>
</file>