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70" r:id="rId12"/>
    <p:sldId id="266" r:id="rId13"/>
    <p:sldId id="267" r:id="rId14"/>
    <p:sldId id="272" r:id="rId15"/>
    <p:sldId id="269"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2" autoAdjust="0"/>
    <p:restoredTop sz="94660"/>
  </p:normalViewPr>
  <p:slideViewPr>
    <p:cSldViewPr snapToGrid="0">
      <p:cViewPr>
        <p:scale>
          <a:sx n="90" d="100"/>
          <a:sy n="90" d="100"/>
        </p:scale>
        <p:origin x="427"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92B1760-9CC4-4BCF-B521-5FE3D13A8880}"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11228952-15EC-4F27-8A11-1F744681898A}">
      <dgm:prSet/>
      <dgm:spPr/>
      <dgm:t>
        <a:bodyPr/>
        <a:lstStyle/>
        <a:p>
          <a:r>
            <a:rPr lang="en-US" dirty="0"/>
            <a:t>The cross-resonance gate is an entangling gate for fixed frequency superconducting qubits, which is implemented by applying a microwave drive to a system of two coupled qubits</a:t>
          </a:r>
        </a:p>
      </dgm:t>
    </dgm:pt>
    <dgm:pt modelId="{7F0CE211-433C-4A59-85A3-D64D9FEC7589}" type="parTrans" cxnId="{AE826812-D70B-4D9B-8509-B4D67CFC5F78}">
      <dgm:prSet/>
      <dgm:spPr/>
      <dgm:t>
        <a:bodyPr/>
        <a:lstStyle/>
        <a:p>
          <a:endParaRPr lang="en-US"/>
        </a:p>
      </dgm:t>
    </dgm:pt>
    <dgm:pt modelId="{993D2D4D-7225-4E67-8448-C5C99318B21A}" type="sibTrans" cxnId="{AE826812-D70B-4D9B-8509-B4D67CFC5F78}">
      <dgm:prSet/>
      <dgm:spPr/>
      <dgm:t>
        <a:bodyPr/>
        <a:lstStyle/>
        <a:p>
          <a:endParaRPr lang="en-US"/>
        </a:p>
      </dgm:t>
    </dgm:pt>
    <dgm:pt modelId="{C4946F71-03C2-4D14-A876-8F4948C9A00C}">
      <dgm:prSet/>
      <dgm:spPr/>
      <dgm:t>
        <a:bodyPr/>
        <a:lstStyle/>
        <a:p>
          <a:r>
            <a:rPr lang="en-IN" dirty="0"/>
            <a:t>The cross-resonance gate was first implemented in 2011</a:t>
          </a:r>
          <a:endParaRPr lang="en-US" dirty="0"/>
        </a:p>
      </dgm:t>
    </dgm:pt>
    <dgm:pt modelId="{B36EEB90-856F-4F1E-A664-47F17B71EB79}" type="parTrans" cxnId="{2A5A1BC4-0D29-484F-80ED-BCCE2AE96659}">
      <dgm:prSet/>
      <dgm:spPr/>
      <dgm:t>
        <a:bodyPr/>
        <a:lstStyle/>
        <a:p>
          <a:endParaRPr lang="en-US"/>
        </a:p>
      </dgm:t>
    </dgm:pt>
    <dgm:pt modelId="{568B9C5A-5C54-412A-B6F8-1BFEA914439E}" type="sibTrans" cxnId="{2A5A1BC4-0D29-484F-80ED-BCCE2AE96659}">
      <dgm:prSet/>
      <dgm:spPr/>
      <dgm:t>
        <a:bodyPr/>
        <a:lstStyle/>
        <a:p>
          <a:endParaRPr lang="en-US"/>
        </a:p>
      </dgm:t>
    </dgm:pt>
    <dgm:pt modelId="{0A216262-7646-43B1-B6AC-457038570B95}">
      <dgm:prSet/>
      <dgm:spPr/>
      <dgm:t>
        <a:bodyPr/>
        <a:lstStyle/>
        <a:p>
          <a:r>
            <a:rPr lang="en-US" dirty="0"/>
            <a:t>CNOT </a:t>
          </a:r>
          <a:r>
            <a:rPr lang="en-US" dirty="0" err="1"/>
            <a:t>gate,so</a:t>
          </a:r>
          <a:r>
            <a:rPr lang="en-US" dirty="0"/>
            <a:t>-called two-qubit entangling </a:t>
          </a:r>
          <a:r>
            <a:rPr lang="en-US" dirty="0" err="1"/>
            <a:t>gate,is</a:t>
          </a:r>
          <a:r>
            <a:rPr lang="en-US" dirty="0"/>
            <a:t> used here </a:t>
          </a:r>
        </a:p>
      </dgm:t>
    </dgm:pt>
    <dgm:pt modelId="{EEC03BD4-55FE-44F7-8308-C8F762F676E3}" type="parTrans" cxnId="{B23C0D4C-2DA3-42B7-A579-826A0537EE2C}">
      <dgm:prSet/>
      <dgm:spPr/>
      <dgm:t>
        <a:bodyPr/>
        <a:lstStyle/>
        <a:p>
          <a:endParaRPr lang="en-US"/>
        </a:p>
      </dgm:t>
    </dgm:pt>
    <dgm:pt modelId="{60D8DFE9-B52A-413D-9E3A-A62E901CA6D5}" type="sibTrans" cxnId="{B23C0D4C-2DA3-42B7-A579-826A0537EE2C}">
      <dgm:prSet/>
      <dgm:spPr/>
      <dgm:t>
        <a:bodyPr/>
        <a:lstStyle/>
        <a:p>
          <a:endParaRPr lang="en-US"/>
        </a:p>
      </dgm:t>
    </dgm:pt>
    <dgm:pt modelId="{68D2E53C-C9DA-4118-8E77-3339F0803727}">
      <dgm:prSet/>
      <dgm:spPr/>
      <dgm:t>
        <a:bodyPr/>
        <a:lstStyle/>
        <a:p>
          <a:r>
            <a:rPr lang="en-US"/>
            <a:t>Typical pulse duration : 200-500ns </a:t>
          </a:r>
        </a:p>
      </dgm:t>
    </dgm:pt>
    <dgm:pt modelId="{711C334B-0596-4760-B8F0-9457A48DCE18}" type="parTrans" cxnId="{60558E19-03E5-4133-99D7-74BD7398610E}">
      <dgm:prSet/>
      <dgm:spPr/>
      <dgm:t>
        <a:bodyPr/>
        <a:lstStyle/>
        <a:p>
          <a:endParaRPr lang="en-US"/>
        </a:p>
      </dgm:t>
    </dgm:pt>
    <dgm:pt modelId="{129E5060-75FC-419D-989E-DE9F8170FADC}" type="sibTrans" cxnId="{60558E19-03E5-4133-99D7-74BD7398610E}">
      <dgm:prSet/>
      <dgm:spPr/>
      <dgm:t>
        <a:bodyPr/>
        <a:lstStyle/>
        <a:p>
          <a:endParaRPr lang="en-US"/>
        </a:p>
      </dgm:t>
    </dgm:pt>
    <dgm:pt modelId="{13379AB7-C2F9-4CE8-9A08-82F3F6CF49DA}">
      <dgm:prSet/>
      <dgm:spPr/>
      <dgm:t>
        <a:bodyPr/>
        <a:lstStyle/>
        <a:p>
          <a:r>
            <a:rPr lang="en-US" dirty="0"/>
            <a:t>Typical gate </a:t>
          </a:r>
          <a:r>
            <a:rPr lang="en-US" dirty="0" err="1"/>
            <a:t>fidilities</a:t>
          </a:r>
          <a:r>
            <a:rPr lang="en-US" dirty="0"/>
            <a:t>: 96-99%</a:t>
          </a:r>
        </a:p>
      </dgm:t>
    </dgm:pt>
    <dgm:pt modelId="{31C2A2BF-FD68-4D14-8E66-23DB64D627A6}" type="parTrans" cxnId="{0C7E1F1B-BB26-427B-AE45-2EFA06A04821}">
      <dgm:prSet/>
      <dgm:spPr/>
      <dgm:t>
        <a:bodyPr/>
        <a:lstStyle/>
        <a:p>
          <a:endParaRPr lang="en-US"/>
        </a:p>
      </dgm:t>
    </dgm:pt>
    <dgm:pt modelId="{E39BBF15-9FCA-4DF4-AB2D-9328C5074A62}" type="sibTrans" cxnId="{0C7E1F1B-BB26-427B-AE45-2EFA06A04821}">
      <dgm:prSet/>
      <dgm:spPr/>
      <dgm:t>
        <a:bodyPr/>
        <a:lstStyle/>
        <a:p>
          <a:endParaRPr lang="en-US"/>
        </a:p>
      </dgm:t>
    </dgm:pt>
    <dgm:pt modelId="{A04E4FFD-06FD-4232-91AD-074656468E80}" type="pres">
      <dgm:prSet presAssocID="{092B1760-9CC4-4BCF-B521-5FE3D13A8880}" presName="root" presStyleCnt="0">
        <dgm:presLayoutVars>
          <dgm:dir/>
          <dgm:resizeHandles val="exact"/>
        </dgm:presLayoutVars>
      </dgm:prSet>
      <dgm:spPr/>
    </dgm:pt>
    <dgm:pt modelId="{25E87E2F-9040-4040-A8B8-72DDB61DCDA8}" type="pres">
      <dgm:prSet presAssocID="{11228952-15EC-4F27-8A11-1F744681898A}" presName="compNode" presStyleCnt="0"/>
      <dgm:spPr/>
    </dgm:pt>
    <dgm:pt modelId="{9A80586D-3B3C-4BA3-91AD-84CDB76E34D6}" type="pres">
      <dgm:prSet presAssocID="{11228952-15EC-4F27-8A11-1F744681898A}" presName="bgRect" presStyleLbl="bgShp" presStyleIdx="0" presStyleCnt="5" custLinFactNeighborX="-2235" custLinFactNeighborY="-835"/>
      <dgm:spPr/>
    </dgm:pt>
    <dgm:pt modelId="{534646DE-97C4-4767-B1D1-58BC1B713EF0}" type="pres">
      <dgm:prSet presAssocID="{11228952-15EC-4F27-8A11-1F744681898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E429A8E6-2196-40CB-AF2A-4125F54E2CAE}" type="pres">
      <dgm:prSet presAssocID="{11228952-15EC-4F27-8A11-1F744681898A}" presName="spaceRect" presStyleCnt="0"/>
      <dgm:spPr/>
    </dgm:pt>
    <dgm:pt modelId="{AFC11FA4-CA54-43B8-9259-D69B5B5CD36F}" type="pres">
      <dgm:prSet presAssocID="{11228952-15EC-4F27-8A11-1F744681898A}" presName="parTx" presStyleLbl="revTx" presStyleIdx="0" presStyleCnt="5">
        <dgm:presLayoutVars>
          <dgm:chMax val="0"/>
          <dgm:chPref val="0"/>
        </dgm:presLayoutVars>
      </dgm:prSet>
      <dgm:spPr/>
    </dgm:pt>
    <dgm:pt modelId="{1ED76353-D737-4B02-92EF-390D27DE66A7}" type="pres">
      <dgm:prSet presAssocID="{993D2D4D-7225-4E67-8448-C5C99318B21A}" presName="sibTrans" presStyleCnt="0"/>
      <dgm:spPr/>
    </dgm:pt>
    <dgm:pt modelId="{A7323EAC-62F0-4684-9B65-264C8BC9396E}" type="pres">
      <dgm:prSet presAssocID="{C4946F71-03C2-4D14-A876-8F4948C9A00C}" presName="compNode" presStyleCnt="0"/>
      <dgm:spPr/>
    </dgm:pt>
    <dgm:pt modelId="{75D1856C-62CD-4FC8-A1FD-C041156D4C08}" type="pres">
      <dgm:prSet presAssocID="{C4946F71-03C2-4D14-A876-8F4948C9A00C}" presName="bgRect" presStyleLbl="bgShp" presStyleIdx="1" presStyleCnt="5"/>
      <dgm:spPr/>
    </dgm:pt>
    <dgm:pt modelId="{2A1E66E9-18A8-494E-A55C-B93249EBC7A6}" type="pres">
      <dgm:prSet presAssocID="{C4946F71-03C2-4D14-A876-8F4948C9A0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etcar"/>
        </a:ext>
      </dgm:extLst>
    </dgm:pt>
    <dgm:pt modelId="{CAC69172-B1E1-4D1D-AE94-2794826FF3C2}" type="pres">
      <dgm:prSet presAssocID="{C4946F71-03C2-4D14-A876-8F4948C9A00C}" presName="spaceRect" presStyleCnt="0"/>
      <dgm:spPr/>
    </dgm:pt>
    <dgm:pt modelId="{28FDA9DB-7CB2-495C-BE29-3DE535F9D0D2}" type="pres">
      <dgm:prSet presAssocID="{C4946F71-03C2-4D14-A876-8F4948C9A00C}" presName="parTx" presStyleLbl="revTx" presStyleIdx="1" presStyleCnt="5">
        <dgm:presLayoutVars>
          <dgm:chMax val="0"/>
          <dgm:chPref val="0"/>
        </dgm:presLayoutVars>
      </dgm:prSet>
      <dgm:spPr/>
    </dgm:pt>
    <dgm:pt modelId="{777356B7-F609-4940-8C96-59CB6C447509}" type="pres">
      <dgm:prSet presAssocID="{568B9C5A-5C54-412A-B6F8-1BFEA914439E}" presName="sibTrans" presStyleCnt="0"/>
      <dgm:spPr/>
    </dgm:pt>
    <dgm:pt modelId="{5F3A5944-009E-4842-9865-30F051180C99}" type="pres">
      <dgm:prSet presAssocID="{0A216262-7646-43B1-B6AC-457038570B95}" presName="compNode" presStyleCnt="0"/>
      <dgm:spPr/>
    </dgm:pt>
    <dgm:pt modelId="{8020253B-B574-4004-B99A-92324964ADBC}" type="pres">
      <dgm:prSet presAssocID="{0A216262-7646-43B1-B6AC-457038570B95}" presName="bgRect" presStyleLbl="bgShp" presStyleIdx="2" presStyleCnt="5"/>
      <dgm:spPr/>
    </dgm:pt>
    <dgm:pt modelId="{038CEC5A-E258-418D-8AED-9A83B00D2186}" type="pres">
      <dgm:prSet presAssocID="{0A216262-7646-43B1-B6AC-457038570B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75E5C9F-F854-4D27-B88C-D00E47C951E7}" type="pres">
      <dgm:prSet presAssocID="{0A216262-7646-43B1-B6AC-457038570B95}" presName="spaceRect" presStyleCnt="0"/>
      <dgm:spPr/>
    </dgm:pt>
    <dgm:pt modelId="{C602C6A7-E876-4BC3-84ED-EE04895EF1B0}" type="pres">
      <dgm:prSet presAssocID="{0A216262-7646-43B1-B6AC-457038570B95}" presName="parTx" presStyleLbl="revTx" presStyleIdx="2" presStyleCnt="5">
        <dgm:presLayoutVars>
          <dgm:chMax val="0"/>
          <dgm:chPref val="0"/>
        </dgm:presLayoutVars>
      </dgm:prSet>
      <dgm:spPr/>
    </dgm:pt>
    <dgm:pt modelId="{1F777E9D-B275-4EBD-BE79-4803BE4FD0BC}" type="pres">
      <dgm:prSet presAssocID="{60D8DFE9-B52A-413D-9E3A-A62E901CA6D5}" presName="sibTrans" presStyleCnt="0"/>
      <dgm:spPr/>
    </dgm:pt>
    <dgm:pt modelId="{96CCC58A-8750-488B-8B01-BA7C196DB759}" type="pres">
      <dgm:prSet presAssocID="{68D2E53C-C9DA-4118-8E77-3339F0803727}" presName="compNode" presStyleCnt="0"/>
      <dgm:spPr/>
    </dgm:pt>
    <dgm:pt modelId="{8BABA377-ECA9-45D2-8D3C-97E0953F96CC}" type="pres">
      <dgm:prSet presAssocID="{68D2E53C-C9DA-4118-8E77-3339F0803727}" presName="bgRect" presStyleLbl="bgShp" presStyleIdx="3" presStyleCnt="5"/>
      <dgm:spPr/>
    </dgm:pt>
    <dgm:pt modelId="{44963889-D4B6-4A0B-A736-2A68B45B9B56}" type="pres">
      <dgm:prSet presAssocID="{68D2E53C-C9DA-4118-8E77-3339F080372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beat"/>
        </a:ext>
      </dgm:extLst>
    </dgm:pt>
    <dgm:pt modelId="{340F2211-0237-41C5-816C-6B89855AFDED}" type="pres">
      <dgm:prSet presAssocID="{68D2E53C-C9DA-4118-8E77-3339F0803727}" presName="spaceRect" presStyleCnt="0"/>
      <dgm:spPr/>
    </dgm:pt>
    <dgm:pt modelId="{7616271B-5BF0-4A2C-96A2-262ECCF4ECE8}" type="pres">
      <dgm:prSet presAssocID="{68D2E53C-C9DA-4118-8E77-3339F0803727}" presName="parTx" presStyleLbl="revTx" presStyleIdx="3" presStyleCnt="5">
        <dgm:presLayoutVars>
          <dgm:chMax val="0"/>
          <dgm:chPref val="0"/>
        </dgm:presLayoutVars>
      </dgm:prSet>
      <dgm:spPr/>
    </dgm:pt>
    <dgm:pt modelId="{3371328F-F14A-492C-9E09-DC9241704471}" type="pres">
      <dgm:prSet presAssocID="{129E5060-75FC-419D-989E-DE9F8170FADC}" presName="sibTrans" presStyleCnt="0"/>
      <dgm:spPr/>
    </dgm:pt>
    <dgm:pt modelId="{ABB70C75-7312-4AE7-B425-5A1AD3F8ADC4}" type="pres">
      <dgm:prSet presAssocID="{13379AB7-C2F9-4CE8-9A08-82F3F6CF49DA}" presName="compNode" presStyleCnt="0"/>
      <dgm:spPr/>
    </dgm:pt>
    <dgm:pt modelId="{D9EA9184-C4A2-4735-A86D-D3E153323B51}" type="pres">
      <dgm:prSet presAssocID="{13379AB7-C2F9-4CE8-9A08-82F3F6CF49DA}" presName="bgRect" presStyleLbl="bgShp" presStyleIdx="4" presStyleCnt="5"/>
      <dgm:spPr/>
    </dgm:pt>
    <dgm:pt modelId="{E570F6B5-E771-42DE-84E8-D11F0F6DE9F1}" type="pres">
      <dgm:prSet presAssocID="{13379AB7-C2F9-4CE8-9A08-82F3F6CF49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curity Camera"/>
        </a:ext>
      </dgm:extLst>
    </dgm:pt>
    <dgm:pt modelId="{CCE350B1-7410-4C46-8AAF-042CAB2AB164}" type="pres">
      <dgm:prSet presAssocID="{13379AB7-C2F9-4CE8-9A08-82F3F6CF49DA}" presName="spaceRect" presStyleCnt="0"/>
      <dgm:spPr/>
    </dgm:pt>
    <dgm:pt modelId="{4265A329-2811-4181-9A8C-3AF34866742E}" type="pres">
      <dgm:prSet presAssocID="{13379AB7-C2F9-4CE8-9A08-82F3F6CF49DA}" presName="parTx" presStyleLbl="revTx" presStyleIdx="4" presStyleCnt="5">
        <dgm:presLayoutVars>
          <dgm:chMax val="0"/>
          <dgm:chPref val="0"/>
        </dgm:presLayoutVars>
      </dgm:prSet>
      <dgm:spPr/>
    </dgm:pt>
  </dgm:ptLst>
  <dgm:cxnLst>
    <dgm:cxn modelId="{F23DD30F-9C23-4E0E-9910-C109BBE7D96D}" type="presOf" srcId="{C4946F71-03C2-4D14-A876-8F4948C9A00C}" destId="{28FDA9DB-7CB2-495C-BE29-3DE535F9D0D2}" srcOrd="0" destOrd="0" presId="urn:microsoft.com/office/officeart/2018/2/layout/IconVerticalSolidList"/>
    <dgm:cxn modelId="{AE826812-D70B-4D9B-8509-B4D67CFC5F78}" srcId="{092B1760-9CC4-4BCF-B521-5FE3D13A8880}" destId="{11228952-15EC-4F27-8A11-1F744681898A}" srcOrd="0" destOrd="0" parTransId="{7F0CE211-433C-4A59-85A3-D64D9FEC7589}" sibTransId="{993D2D4D-7225-4E67-8448-C5C99318B21A}"/>
    <dgm:cxn modelId="{60558E19-03E5-4133-99D7-74BD7398610E}" srcId="{092B1760-9CC4-4BCF-B521-5FE3D13A8880}" destId="{68D2E53C-C9DA-4118-8E77-3339F0803727}" srcOrd="3" destOrd="0" parTransId="{711C334B-0596-4760-B8F0-9457A48DCE18}" sibTransId="{129E5060-75FC-419D-989E-DE9F8170FADC}"/>
    <dgm:cxn modelId="{0C7E1F1B-BB26-427B-AE45-2EFA06A04821}" srcId="{092B1760-9CC4-4BCF-B521-5FE3D13A8880}" destId="{13379AB7-C2F9-4CE8-9A08-82F3F6CF49DA}" srcOrd="4" destOrd="0" parTransId="{31C2A2BF-FD68-4D14-8E66-23DB64D627A6}" sibTransId="{E39BBF15-9FCA-4DF4-AB2D-9328C5074A62}"/>
    <dgm:cxn modelId="{FC95CF47-D96B-4C28-A360-8A4AA621D50D}" type="presOf" srcId="{68D2E53C-C9DA-4118-8E77-3339F0803727}" destId="{7616271B-5BF0-4A2C-96A2-262ECCF4ECE8}" srcOrd="0" destOrd="0" presId="urn:microsoft.com/office/officeart/2018/2/layout/IconVerticalSolidList"/>
    <dgm:cxn modelId="{B23C0D4C-2DA3-42B7-A579-826A0537EE2C}" srcId="{092B1760-9CC4-4BCF-B521-5FE3D13A8880}" destId="{0A216262-7646-43B1-B6AC-457038570B95}" srcOrd="2" destOrd="0" parTransId="{EEC03BD4-55FE-44F7-8308-C8F762F676E3}" sibTransId="{60D8DFE9-B52A-413D-9E3A-A62E901CA6D5}"/>
    <dgm:cxn modelId="{E6043F4D-C9F9-4C89-B1D4-22FD586ECB82}" type="presOf" srcId="{13379AB7-C2F9-4CE8-9A08-82F3F6CF49DA}" destId="{4265A329-2811-4181-9A8C-3AF34866742E}" srcOrd="0" destOrd="0" presId="urn:microsoft.com/office/officeart/2018/2/layout/IconVerticalSolidList"/>
    <dgm:cxn modelId="{BC9176B9-12E2-4E67-BFBB-90DD89667974}" type="presOf" srcId="{11228952-15EC-4F27-8A11-1F744681898A}" destId="{AFC11FA4-CA54-43B8-9259-D69B5B5CD36F}" srcOrd="0" destOrd="0" presId="urn:microsoft.com/office/officeart/2018/2/layout/IconVerticalSolidList"/>
    <dgm:cxn modelId="{2A5A1BC4-0D29-484F-80ED-BCCE2AE96659}" srcId="{092B1760-9CC4-4BCF-B521-5FE3D13A8880}" destId="{C4946F71-03C2-4D14-A876-8F4948C9A00C}" srcOrd="1" destOrd="0" parTransId="{B36EEB90-856F-4F1E-A664-47F17B71EB79}" sibTransId="{568B9C5A-5C54-412A-B6F8-1BFEA914439E}"/>
    <dgm:cxn modelId="{7BD135C6-D979-4336-95DC-7C28F54993F1}" type="presOf" srcId="{0A216262-7646-43B1-B6AC-457038570B95}" destId="{C602C6A7-E876-4BC3-84ED-EE04895EF1B0}" srcOrd="0" destOrd="0" presId="urn:microsoft.com/office/officeart/2018/2/layout/IconVerticalSolidList"/>
    <dgm:cxn modelId="{EF22F4E8-F2EE-4952-BBDE-9C54DDE20D9B}" type="presOf" srcId="{092B1760-9CC4-4BCF-B521-5FE3D13A8880}" destId="{A04E4FFD-06FD-4232-91AD-074656468E80}" srcOrd="0" destOrd="0" presId="urn:microsoft.com/office/officeart/2018/2/layout/IconVerticalSolidList"/>
    <dgm:cxn modelId="{DDED408F-0F0E-4A61-BBD1-222E3999D80D}" type="presParOf" srcId="{A04E4FFD-06FD-4232-91AD-074656468E80}" destId="{25E87E2F-9040-4040-A8B8-72DDB61DCDA8}" srcOrd="0" destOrd="0" presId="urn:microsoft.com/office/officeart/2018/2/layout/IconVerticalSolidList"/>
    <dgm:cxn modelId="{978579B7-41A2-475D-B250-05137057712D}" type="presParOf" srcId="{25E87E2F-9040-4040-A8B8-72DDB61DCDA8}" destId="{9A80586D-3B3C-4BA3-91AD-84CDB76E34D6}" srcOrd="0" destOrd="0" presId="urn:microsoft.com/office/officeart/2018/2/layout/IconVerticalSolidList"/>
    <dgm:cxn modelId="{42E4DD3C-D6E2-423C-95D9-518D7F12F3F8}" type="presParOf" srcId="{25E87E2F-9040-4040-A8B8-72DDB61DCDA8}" destId="{534646DE-97C4-4767-B1D1-58BC1B713EF0}" srcOrd="1" destOrd="0" presId="urn:microsoft.com/office/officeart/2018/2/layout/IconVerticalSolidList"/>
    <dgm:cxn modelId="{9A5ECFDF-F73B-44BB-A8B5-9EC9BB6800BB}" type="presParOf" srcId="{25E87E2F-9040-4040-A8B8-72DDB61DCDA8}" destId="{E429A8E6-2196-40CB-AF2A-4125F54E2CAE}" srcOrd="2" destOrd="0" presId="urn:microsoft.com/office/officeart/2018/2/layout/IconVerticalSolidList"/>
    <dgm:cxn modelId="{40895B09-2A27-4437-83EE-7BC9F56A2C80}" type="presParOf" srcId="{25E87E2F-9040-4040-A8B8-72DDB61DCDA8}" destId="{AFC11FA4-CA54-43B8-9259-D69B5B5CD36F}" srcOrd="3" destOrd="0" presId="urn:microsoft.com/office/officeart/2018/2/layout/IconVerticalSolidList"/>
    <dgm:cxn modelId="{9CC76E9F-AF10-4285-B541-B97CD92E29B1}" type="presParOf" srcId="{A04E4FFD-06FD-4232-91AD-074656468E80}" destId="{1ED76353-D737-4B02-92EF-390D27DE66A7}" srcOrd="1" destOrd="0" presId="urn:microsoft.com/office/officeart/2018/2/layout/IconVerticalSolidList"/>
    <dgm:cxn modelId="{BB5E46EB-E3DC-43D4-A365-DE19B685189D}" type="presParOf" srcId="{A04E4FFD-06FD-4232-91AD-074656468E80}" destId="{A7323EAC-62F0-4684-9B65-264C8BC9396E}" srcOrd="2" destOrd="0" presId="urn:microsoft.com/office/officeart/2018/2/layout/IconVerticalSolidList"/>
    <dgm:cxn modelId="{B69B8A3A-FDCC-4997-99D3-6AFDEEF9B69B}" type="presParOf" srcId="{A7323EAC-62F0-4684-9B65-264C8BC9396E}" destId="{75D1856C-62CD-4FC8-A1FD-C041156D4C08}" srcOrd="0" destOrd="0" presId="urn:microsoft.com/office/officeart/2018/2/layout/IconVerticalSolidList"/>
    <dgm:cxn modelId="{78E94B81-43B1-4D54-9CE1-740BAB5E2FD7}" type="presParOf" srcId="{A7323EAC-62F0-4684-9B65-264C8BC9396E}" destId="{2A1E66E9-18A8-494E-A55C-B93249EBC7A6}" srcOrd="1" destOrd="0" presId="urn:microsoft.com/office/officeart/2018/2/layout/IconVerticalSolidList"/>
    <dgm:cxn modelId="{43ED212A-73A9-4D56-A866-E2621E39DA84}" type="presParOf" srcId="{A7323EAC-62F0-4684-9B65-264C8BC9396E}" destId="{CAC69172-B1E1-4D1D-AE94-2794826FF3C2}" srcOrd="2" destOrd="0" presId="urn:microsoft.com/office/officeart/2018/2/layout/IconVerticalSolidList"/>
    <dgm:cxn modelId="{2E202C1D-2BCE-4AA4-A677-81677561D7ED}" type="presParOf" srcId="{A7323EAC-62F0-4684-9B65-264C8BC9396E}" destId="{28FDA9DB-7CB2-495C-BE29-3DE535F9D0D2}" srcOrd="3" destOrd="0" presId="urn:microsoft.com/office/officeart/2018/2/layout/IconVerticalSolidList"/>
    <dgm:cxn modelId="{91FADD2D-3C0D-43DC-9BCF-41176AA3FD34}" type="presParOf" srcId="{A04E4FFD-06FD-4232-91AD-074656468E80}" destId="{777356B7-F609-4940-8C96-59CB6C447509}" srcOrd="3" destOrd="0" presId="urn:microsoft.com/office/officeart/2018/2/layout/IconVerticalSolidList"/>
    <dgm:cxn modelId="{3DDB3717-025C-4806-A74B-9C74C62F14A1}" type="presParOf" srcId="{A04E4FFD-06FD-4232-91AD-074656468E80}" destId="{5F3A5944-009E-4842-9865-30F051180C99}" srcOrd="4" destOrd="0" presId="urn:microsoft.com/office/officeart/2018/2/layout/IconVerticalSolidList"/>
    <dgm:cxn modelId="{0735B319-859F-4B29-B02A-128141F48835}" type="presParOf" srcId="{5F3A5944-009E-4842-9865-30F051180C99}" destId="{8020253B-B574-4004-B99A-92324964ADBC}" srcOrd="0" destOrd="0" presId="urn:microsoft.com/office/officeart/2018/2/layout/IconVerticalSolidList"/>
    <dgm:cxn modelId="{274E8F44-21B4-4BE1-9AF7-22693D41BCE7}" type="presParOf" srcId="{5F3A5944-009E-4842-9865-30F051180C99}" destId="{038CEC5A-E258-418D-8AED-9A83B00D2186}" srcOrd="1" destOrd="0" presId="urn:microsoft.com/office/officeart/2018/2/layout/IconVerticalSolidList"/>
    <dgm:cxn modelId="{BAF10914-AB5B-415A-8D71-CE5979C4D22F}" type="presParOf" srcId="{5F3A5944-009E-4842-9865-30F051180C99}" destId="{075E5C9F-F854-4D27-B88C-D00E47C951E7}" srcOrd="2" destOrd="0" presId="urn:microsoft.com/office/officeart/2018/2/layout/IconVerticalSolidList"/>
    <dgm:cxn modelId="{37A991F6-33ED-4218-97B4-D88DA944982A}" type="presParOf" srcId="{5F3A5944-009E-4842-9865-30F051180C99}" destId="{C602C6A7-E876-4BC3-84ED-EE04895EF1B0}" srcOrd="3" destOrd="0" presId="urn:microsoft.com/office/officeart/2018/2/layout/IconVerticalSolidList"/>
    <dgm:cxn modelId="{3C81E1F5-368A-4482-A0E9-BA5825B48CEB}" type="presParOf" srcId="{A04E4FFD-06FD-4232-91AD-074656468E80}" destId="{1F777E9D-B275-4EBD-BE79-4803BE4FD0BC}" srcOrd="5" destOrd="0" presId="urn:microsoft.com/office/officeart/2018/2/layout/IconVerticalSolidList"/>
    <dgm:cxn modelId="{2D21C369-396F-4764-8CB3-01C83656898A}" type="presParOf" srcId="{A04E4FFD-06FD-4232-91AD-074656468E80}" destId="{96CCC58A-8750-488B-8B01-BA7C196DB759}" srcOrd="6" destOrd="0" presId="urn:microsoft.com/office/officeart/2018/2/layout/IconVerticalSolidList"/>
    <dgm:cxn modelId="{9F8A9EBC-D3A3-4573-BDF0-E68871999A81}" type="presParOf" srcId="{96CCC58A-8750-488B-8B01-BA7C196DB759}" destId="{8BABA377-ECA9-45D2-8D3C-97E0953F96CC}" srcOrd="0" destOrd="0" presId="urn:microsoft.com/office/officeart/2018/2/layout/IconVerticalSolidList"/>
    <dgm:cxn modelId="{322EF3C3-AAC7-4638-83C5-9801DD443D55}" type="presParOf" srcId="{96CCC58A-8750-488B-8B01-BA7C196DB759}" destId="{44963889-D4B6-4A0B-A736-2A68B45B9B56}" srcOrd="1" destOrd="0" presId="urn:microsoft.com/office/officeart/2018/2/layout/IconVerticalSolidList"/>
    <dgm:cxn modelId="{669ED8F0-F0AC-425D-AD34-9BD3FE723C2F}" type="presParOf" srcId="{96CCC58A-8750-488B-8B01-BA7C196DB759}" destId="{340F2211-0237-41C5-816C-6B89855AFDED}" srcOrd="2" destOrd="0" presId="urn:microsoft.com/office/officeart/2018/2/layout/IconVerticalSolidList"/>
    <dgm:cxn modelId="{4D1209B3-281E-48D3-B758-32BCC7DC6B54}" type="presParOf" srcId="{96CCC58A-8750-488B-8B01-BA7C196DB759}" destId="{7616271B-5BF0-4A2C-96A2-262ECCF4ECE8}" srcOrd="3" destOrd="0" presId="urn:microsoft.com/office/officeart/2018/2/layout/IconVerticalSolidList"/>
    <dgm:cxn modelId="{0E9B99C4-883A-47D4-AED4-D778DED954AA}" type="presParOf" srcId="{A04E4FFD-06FD-4232-91AD-074656468E80}" destId="{3371328F-F14A-492C-9E09-DC9241704471}" srcOrd="7" destOrd="0" presId="urn:microsoft.com/office/officeart/2018/2/layout/IconVerticalSolidList"/>
    <dgm:cxn modelId="{C8C7168A-8CB2-40BC-BDAF-963839CD8D49}" type="presParOf" srcId="{A04E4FFD-06FD-4232-91AD-074656468E80}" destId="{ABB70C75-7312-4AE7-B425-5A1AD3F8ADC4}" srcOrd="8" destOrd="0" presId="urn:microsoft.com/office/officeart/2018/2/layout/IconVerticalSolidList"/>
    <dgm:cxn modelId="{D348720B-981F-49CF-86C2-6837F3E05C66}" type="presParOf" srcId="{ABB70C75-7312-4AE7-B425-5A1AD3F8ADC4}" destId="{D9EA9184-C4A2-4735-A86D-D3E153323B51}" srcOrd="0" destOrd="0" presId="urn:microsoft.com/office/officeart/2018/2/layout/IconVerticalSolidList"/>
    <dgm:cxn modelId="{CE662600-1926-4EEB-BC14-5915C0B0A3E0}" type="presParOf" srcId="{ABB70C75-7312-4AE7-B425-5A1AD3F8ADC4}" destId="{E570F6B5-E771-42DE-84E8-D11F0F6DE9F1}" srcOrd="1" destOrd="0" presId="urn:microsoft.com/office/officeart/2018/2/layout/IconVerticalSolidList"/>
    <dgm:cxn modelId="{98082CFB-D85C-4A43-9A6C-1992B5594511}" type="presParOf" srcId="{ABB70C75-7312-4AE7-B425-5A1AD3F8ADC4}" destId="{CCE350B1-7410-4C46-8AAF-042CAB2AB164}" srcOrd="2" destOrd="0" presId="urn:microsoft.com/office/officeart/2018/2/layout/IconVerticalSolidList"/>
    <dgm:cxn modelId="{27CC649F-DC4A-4E16-BDCB-BCD580845996}" type="presParOf" srcId="{ABB70C75-7312-4AE7-B425-5A1AD3F8ADC4}" destId="{4265A329-2811-4181-9A8C-3AF348667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0586D-3B3C-4BA3-91AD-84CDB76E34D6}">
      <dsp:nvSpPr>
        <dsp:cNvPr id="0" name=""/>
        <dsp:cNvSpPr/>
      </dsp:nvSpPr>
      <dsp:spPr>
        <a:xfrm>
          <a:off x="0" y="0"/>
          <a:ext cx="6968048" cy="67469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4646DE-97C4-4767-B1D1-58BC1B713EF0}">
      <dsp:nvSpPr>
        <dsp:cNvPr id="0" name=""/>
        <dsp:cNvSpPr/>
      </dsp:nvSpPr>
      <dsp:spPr>
        <a:xfrm>
          <a:off x="204095" y="157277"/>
          <a:ext cx="371444" cy="3710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C11FA4-CA54-43B8-9259-D69B5B5CD36F}">
      <dsp:nvSpPr>
        <dsp:cNvPr id="0" name=""/>
        <dsp:cNvSpPr/>
      </dsp:nvSpPr>
      <dsp:spPr>
        <a:xfrm>
          <a:off x="779635" y="5471"/>
          <a:ext cx="6164798" cy="716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868" tIns="75868" rIns="75868" bIns="75868" numCol="1" spcCol="1270" anchor="ctr" anchorCtr="0">
          <a:noAutofit/>
        </a:bodyPr>
        <a:lstStyle/>
        <a:p>
          <a:pPr marL="0" lvl="0" indent="0" algn="l" defTabSz="622300">
            <a:lnSpc>
              <a:spcPct val="90000"/>
            </a:lnSpc>
            <a:spcBef>
              <a:spcPct val="0"/>
            </a:spcBef>
            <a:spcAft>
              <a:spcPct val="35000"/>
            </a:spcAft>
            <a:buNone/>
          </a:pPr>
          <a:r>
            <a:rPr lang="en-US" sz="1400" kern="1200" dirty="0"/>
            <a:t>The cross-resonance gate is an entangling gate for fixed frequency superconducting qubits, which is implemented by applying a microwave drive to a system of two coupled qubits</a:t>
          </a:r>
        </a:p>
      </dsp:txBody>
      <dsp:txXfrm>
        <a:off x="779635" y="5471"/>
        <a:ext cx="6164798" cy="716863"/>
      </dsp:txXfrm>
    </dsp:sp>
    <dsp:sp modelId="{75D1856C-62CD-4FC8-A1FD-C041156D4C08}">
      <dsp:nvSpPr>
        <dsp:cNvPr id="0" name=""/>
        <dsp:cNvSpPr/>
      </dsp:nvSpPr>
      <dsp:spPr>
        <a:xfrm>
          <a:off x="0" y="901550"/>
          <a:ext cx="6968048" cy="674694"/>
        </a:xfrm>
        <a:prstGeom prst="roundRect">
          <a:avLst>
            <a:gd name="adj" fmla="val 10000"/>
          </a:avLst>
        </a:prstGeom>
        <a:solidFill>
          <a:schemeClr val="accent5">
            <a:hueOff val="-1838336"/>
            <a:satOff val="-2557"/>
            <a:lumOff val="-981"/>
            <a:alphaOff val="0"/>
          </a:schemeClr>
        </a:solidFill>
        <a:ln>
          <a:noFill/>
        </a:ln>
        <a:effectLst/>
      </dsp:spPr>
      <dsp:style>
        <a:lnRef idx="0">
          <a:scrgbClr r="0" g="0" b="0"/>
        </a:lnRef>
        <a:fillRef idx="1">
          <a:scrgbClr r="0" g="0" b="0"/>
        </a:fillRef>
        <a:effectRef idx="0">
          <a:scrgbClr r="0" g="0" b="0"/>
        </a:effectRef>
        <a:fontRef idx="minor"/>
      </dsp:style>
    </dsp:sp>
    <dsp:sp modelId="{2A1E66E9-18A8-494E-A55C-B93249EBC7A6}">
      <dsp:nvSpPr>
        <dsp:cNvPr id="0" name=""/>
        <dsp:cNvSpPr/>
      </dsp:nvSpPr>
      <dsp:spPr>
        <a:xfrm>
          <a:off x="204095" y="1053356"/>
          <a:ext cx="371444" cy="3710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DA9DB-7CB2-495C-BE29-3DE535F9D0D2}">
      <dsp:nvSpPr>
        <dsp:cNvPr id="0" name=""/>
        <dsp:cNvSpPr/>
      </dsp:nvSpPr>
      <dsp:spPr>
        <a:xfrm>
          <a:off x="779635" y="901550"/>
          <a:ext cx="6164798" cy="716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868" tIns="75868" rIns="75868" bIns="75868" numCol="1" spcCol="1270" anchor="ctr" anchorCtr="0">
          <a:noAutofit/>
        </a:bodyPr>
        <a:lstStyle/>
        <a:p>
          <a:pPr marL="0" lvl="0" indent="0" algn="l" defTabSz="622300">
            <a:lnSpc>
              <a:spcPct val="90000"/>
            </a:lnSpc>
            <a:spcBef>
              <a:spcPct val="0"/>
            </a:spcBef>
            <a:spcAft>
              <a:spcPct val="35000"/>
            </a:spcAft>
            <a:buNone/>
          </a:pPr>
          <a:r>
            <a:rPr lang="en-IN" sz="1400" kern="1200" dirty="0"/>
            <a:t>The cross-resonance gate was first implemented in 2011</a:t>
          </a:r>
          <a:endParaRPr lang="en-US" sz="1400" kern="1200" dirty="0"/>
        </a:p>
      </dsp:txBody>
      <dsp:txXfrm>
        <a:off x="779635" y="901550"/>
        <a:ext cx="6164798" cy="716863"/>
      </dsp:txXfrm>
    </dsp:sp>
    <dsp:sp modelId="{8020253B-B574-4004-B99A-92324964ADBC}">
      <dsp:nvSpPr>
        <dsp:cNvPr id="0" name=""/>
        <dsp:cNvSpPr/>
      </dsp:nvSpPr>
      <dsp:spPr>
        <a:xfrm>
          <a:off x="0" y="1797628"/>
          <a:ext cx="6968048" cy="674694"/>
        </a:xfrm>
        <a:prstGeom prst="roundRect">
          <a:avLst>
            <a:gd name="adj" fmla="val 1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dsp:style>
    </dsp:sp>
    <dsp:sp modelId="{038CEC5A-E258-418D-8AED-9A83B00D2186}">
      <dsp:nvSpPr>
        <dsp:cNvPr id="0" name=""/>
        <dsp:cNvSpPr/>
      </dsp:nvSpPr>
      <dsp:spPr>
        <a:xfrm>
          <a:off x="204095" y="1949435"/>
          <a:ext cx="371444" cy="3710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02C6A7-E876-4BC3-84ED-EE04895EF1B0}">
      <dsp:nvSpPr>
        <dsp:cNvPr id="0" name=""/>
        <dsp:cNvSpPr/>
      </dsp:nvSpPr>
      <dsp:spPr>
        <a:xfrm>
          <a:off x="779635" y="1797628"/>
          <a:ext cx="6164798" cy="716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868" tIns="75868" rIns="75868" bIns="75868" numCol="1" spcCol="1270" anchor="ctr" anchorCtr="0">
          <a:noAutofit/>
        </a:bodyPr>
        <a:lstStyle/>
        <a:p>
          <a:pPr marL="0" lvl="0" indent="0" algn="l" defTabSz="622300">
            <a:lnSpc>
              <a:spcPct val="90000"/>
            </a:lnSpc>
            <a:spcBef>
              <a:spcPct val="0"/>
            </a:spcBef>
            <a:spcAft>
              <a:spcPct val="35000"/>
            </a:spcAft>
            <a:buNone/>
          </a:pPr>
          <a:r>
            <a:rPr lang="en-US" sz="1400" kern="1200" dirty="0"/>
            <a:t>CNOT </a:t>
          </a:r>
          <a:r>
            <a:rPr lang="en-US" sz="1400" kern="1200" dirty="0" err="1"/>
            <a:t>gate,so</a:t>
          </a:r>
          <a:r>
            <a:rPr lang="en-US" sz="1400" kern="1200" dirty="0"/>
            <a:t>-called two-qubit entangling </a:t>
          </a:r>
          <a:r>
            <a:rPr lang="en-US" sz="1400" kern="1200" dirty="0" err="1"/>
            <a:t>gate,is</a:t>
          </a:r>
          <a:r>
            <a:rPr lang="en-US" sz="1400" kern="1200" dirty="0"/>
            <a:t> used here </a:t>
          </a:r>
        </a:p>
      </dsp:txBody>
      <dsp:txXfrm>
        <a:off x="779635" y="1797628"/>
        <a:ext cx="6164798" cy="716863"/>
      </dsp:txXfrm>
    </dsp:sp>
    <dsp:sp modelId="{8BABA377-ECA9-45D2-8D3C-97E0953F96CC}">
      <dsp:nvSpPr>
        <dsp:cNvPr id="0" name=""/>
        <dsp:cNvSpPr/>
      </dsp:nvSpPr>
      <dsp:spPr>
        <a:xfrm>
          <a:off x="0" y="2693707"/>
          <a:ext cx="6968048" cy="674694"/>
        </a:xfrm>
        <a:prstGeom prst="roundRect">
          <a:avLst>
            <a:gd name="adj" fmla="val 10000"/>
          </a:avLst>
        </a:prstGeom>
        <a:solidFill>
          <a:schemeClr val="accent5">
            <a:hueOff val="-5515009"/>
            <a:satOff val="-7671"/>
            <a:lumOff val="-2942"/>
            <a:alphaOff val="0"/>
          </a:schemeClr>
        </a:solidFill>
        <a:ln>
          <a:noFill/>
        </a:ln>
        <a:effectLst/>
      </dsp:spPr>
      <dsp:style>
        <a:lnRef idx="0">
          <a:scrgbClr r="0" g="0" b="0"/>
        </a:lnRef>
        <a:fillRef idx="1">
          <a:scrgbClr r="0" g="0" b="0"/>
        </a:fillRef>
        <a:effectRef idx="0">
          <a:scrgbClr r="0" g="0" b="0"/>
        </a:effectRef>
        <a:fontRef idx="minor"/>
      </dsp:style>
    </dsp:sp>
    <dsp:sp modelId="{44963889-D4B6-4A0B-A736-2A68B45B9B56}">
      <dsp:nvSpPr>
        <dsp:cNvPr id="0" name=""/>
        <dsp:cNvSpPr/>
      </dsp:nvSpPr>
      <dsp:spPr>
        <a:xfrm>
          <a:off x="204095" y="2845514"/>
          <a:ext cx="371444" cy="3710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16271B-5BF0-4A2C-96A2-262ECCF4ECE8}">
      <dsp:nvSpPr>
        <dsp:cNvPr id="0" name=""/>
        <dsp:cNvSpPr/>
      </dsp:nvSpPr>
      <dsp:spPr>
        <a:xfrm>
          <a:off x="779635" y="2693707"/>
          <a:ext cx="6164798" cy="716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868" tIns="75868" rIns="75868" bIns="75868" numCol="1" spcCol="1270" anchor="ctr" anchorCtr="0">
          <a:noAutofit/>
        </a:bodyPr>
        <a:lstStyle/>
        <a:p>
          <a:pPr marL="0" lvl="0" indent="0" algn="l" defTabSz="622300">
            <a:lnSpc>
              <a:spcPct val="90000"/>
            </a:lnSpc>
            <a:spcBef>
              <a:spcPct val="0"/>
            </a:spcBef>
            <a:spcAft>
              <a:spcPct val="35000"/>
            </a:spcAft>
            <a:buNone/>
          </a:pPr>
          <a:r>
            <a:rPr lang="en-US" sz="1400" kern="1200"/>
            <a:t>Typical pulse duration : 200-500ns </a:t>
          </a:r>
        </a:p>
      </dsp:txBody>
      <dsp:txXfrm>
        <a:off x="779635" y="2693707"/>
        <a:ext cx="6164798" cy="716863"/>
      </dsp:txXfrm>
    </dsp:sp>
    <dsp:sp modelId="{D9EA9184-C4A2-4735-A86D-D3E153323B51}">
      <dsp:nvSpPr>
        <dsp:cNvPr id="0" name=""/>
        <dsp:cNvSpPr/>
      </dsp:nvSpPr>
      <dsp:spPr>
        <a:xfrm>
          <a:off x="0" y="3589786"/>
          <a:ext cx="6968048" cy="674694"/>
        </a:xfrm>
        <a:prstGeom prst="roundRect">
          <a:avLst>
            <a:gd name="adj" fmla="val 1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dsp:style>
    </dsp:sp>
    <dsp:sp modelId="{E570F6B5-E771-42DE-84E8-D11F0F6DE9F1}">
      <dsp:nvSpPr>
        <dsp:cNvPr id="0" name=""/>
        <dsp:cNvSpPr/>
      </dsp:nvSpPr>
      <dsp:spPr>
        <a:xfrm>
          <a:off x="204095" y="3741593"/>
          <a:ext cx="371444" cy="3710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5A329-2811-4181-9A8C-3AF34866742E}">
      <dsp:nvSpPr>
        <dsp:cNvPr id="0" name=""/>
        <dsp:cNvSpPr/>
      </dsp:nvSpPr>
      <dsp:spPr>
        <a:xfrm>
          <a:off x="779635" y="3589786"/>
          <a:ext cx="6164798" cy="716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868" tIns="75868" rIns="75868" bIns="75868" numCol="1" spcCol="1270" anchor="ctr" anchorCtr="0">
          <a:noAutofit/>
        </a:bodyPr>
        <a:lstStyle/>
        <a:p>
          <a:pPr marL="0" lvl="0" indent="0" algn="l" defTabSz="622300">
            <a:lnSpc>
              <a:spcPct val="90000"/>
            </a:lnSpc>
            <a:spcBef>
              <a:spcPct val="0"/>
            </a:spcBef>
            <a:spcAft>
              <a:spcPct val="35000"/>
            </a:spcAft>
            <a:buNone/>
          </a:pPr>
          <a:r>
            <a:rPr lang="en-US" sz="1400" kern="1200" dirty="0"/>
            <a:t>Typical gate </a:t>
          </a:r>
          <a:r>
            <a:rPr lang="en-US" sz="1400" kern="1200" dirty="0" err="1"/>
            <a:t>fidilities</a:t>
          </a:r>
          <a:r>
            <a:rPr lang="en-US" sz="1400" kern="1200" dirty="0"/>
            <a:t>: 96-99%</a:t>
          </a:r>
        </a:p>
      </dsp:txBody>
      <dsp:txXfrm>
        <a:off x="779635" y="3589786"/>
        <a:ext cx="6164798" cy="7168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24835FF-BC6B-409F-81FA-0EC5E5A3B978}"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386717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4835FF-BC6B-409F-81FA-0EC5E5A3B978}"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344942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4835FF-BC6B-409F-81FA-0EC5E5A3B978}"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419115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4835FF-BC6B-409F-81FA-0EC5E5A3B978}"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83226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4835FF-BC6B-409F-81FA-0EC5E5A3B978}"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258524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24835FF-BC6B-409F-81FA-0EC5E5A3B978}"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288083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24835FF-BC6B-409F-81FA-0EC5E5A3B978}"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223649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24835FF-BC6B-409F-81FA-0EC5E5A3B978}"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159159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835FF-BC6B-409F-81FA-0EC5E5A3B978}"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405010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4835FF-BC6B-409F-81FA-0EC5E5A3B978}"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171303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4835FF-BC6B-409F-81FA-0EC5E5A3B978}"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5780A-43D3-4FD6-B62D-2AB0EB7C12A5}" type="slidenum">
              <a:rPr lang="en-IN" smtClean="0"/>
              <a:t>‹#›</a:t>
            </a:fld>
            <a:endParaRPr lang="en-IN"/>
          </a:p>
        </p:txBody>
      </p:sp>
    </p:spTree>
    <p:extLst>
      <p:ext uri="{BB962C8B-B14F-4D97-AF65-F5344CB8AC3E}">
        <p14:creationId xmlns:p14="http://schemas.microsoft.com/office/powerpoint/2010/main" val="183091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835FF-BC6B-409F-81FA-0EC5E5A3B978}" type="datetimeFigureOut">
              <a:rPr lang="en-IN" smtClean="0"/>
              <a:t>06-09-2020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5780A-43D3-4FD6-B62D-2AB0EB7C12A5}" type="slidenum">
              <a:rPr lang="en-IN" smtClean="0"/>
              <a:t>‹#›</a:t>
            </a:fld>
            <a:endParaRPr lang="en-IN"/>
          </a:p>
        </p:txBody>
      </p:sp>
    </p:spTree>
    <p:extLst>
      <p:ext uri="{BB962C8B-B14F-4D97-AF65-F5344CB8AC3E}">
        <p14:creationId xmlns:p14="http://schemas.microsoft.com/office/powerpoint/2010/main" val="48236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N-sphere" TargetMode="External"/><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hyperlink" Target="https://en.wikipedia.org/wiki/Quantum_state#Mixed_states" TargetMode="External"/><Relationship Id="rId5" Type="http://schemas.openxmlformats.org/officeDocument/2006/relationships/hyperlink" Target="https://en.wikipedia.org/wiki/Quantum_state#Superposition_of_pure_states" TargetMode="External"/><Relationship Id="rId4" Type="http://schemas.openxmlformats.org/officeDocument/2006/relationships/hyperlink" Target="https://en.wikipedia.org/wiki/Spin_(physics)"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Quantum_Turing_machine" TargetMode="External"/><Relationship Id="rId2" Type="http://schemas.openxmlformats.org/officeDocument/2006/relationships/hyperlink" Target="https://en.wikipedia.org/wiki/Quantum_circuit" TargetMode="External"/><Relationship Id="rId1" Type="http://schemas.openxmlformats.org/officeDocument/2006/relationships/slideLayout" Target="../slideLayouts/slideLayout2.xml"/><Relationship Id="rId6" Type="http://schemas.openxmlformats.org/officeDocument/2006/relationships/hyperlink" Target="https://en.wikipedia.org/wiki/Quantum_cellular_automata" TargetMode="External"/><Relationship Id="rId5" Type="http://schemas.openxmlformats.org/officeDocument/2006/relationships/hyperlink" Target="https://en.wikipedia.org/wiki/One-way_quantum_computer" TargetMode="External"/><Relationship Id="rId4" Type="http://schemas.openxmlformats.org/officeDocument/2006/relationships/hyperlink" Target="https://en.wikipedia.org/wiki/Adiabatic_quantum_comput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Superconducting Quantum Processor </a:t>
            </a:r>
            <a:endParaRPr lang="en-IN" dirty="0"/>
          </a:p>
        </p:txBody>
      </p:sp>
      <p:sp>
        <p:nvSpPr>
          <p:cNvPr id="3" name="Subtitle 2"/>
          <p:cNvSpPr>
            <a:spLocks noGrp="1"/>
          </p:cNvSpPr>
          <p:nvPr>
            <p:ph type="subTitle" idx="1"/>
          </p:nvPr>
        </p:nvSpPr>
        <p:spPr/>
        <p:txBody>
          <a:bodyPr/>
          <a:lstStyle/>
          <a:p>
            <a:r>
              <a:rPr lang="en-US" dirty="0"/>
              <a:t>By,</a:t>
            </a:r>
          </a:p>
          <a:p>
            <a:r>
              <a:rPr lang="en-US" dirty="0"/>
              <a:t>Antony S </a:t>
            </a:r>
            <a:r>
              <a:rPr lang="en-US" dirty="0" err="1"/>
              <a:t>Chirayil</a:t>
            </a:r>
            <a:r>
              <a:rPr lang="en-US" dirty="0"/>
              <a:t> </a:t>
            </a:r>
          </a:p>
          <a:p>
            <a:endParaRPr lang="en-IN" dirty="0"/>
          </a:p>
        </p:txBody>
      </p:sp>
    </p:spTree>
    <p:extLst>
      <p:ext uri="{BB962C8B-B14F-4D97-AF65-F5344CB8AC3E}">
        <p14:creationId xmlns:p14="http://schemas.microsoft.com/office/powerpoint/2010/main" val="13462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334B-E538-4172-BD32-16D34CFE4DEB}"/>
              </a:ext>
            </a:extLst>
          </p:cNvPr>
          <p:cNvSpPr>
            <a:spLocks noGrp="1"/>
          </p:cNvSpPr>
          <p:nvPr>
            <p:ph type="title"/>
          </p:nvPr>
        </p:nvSpPr>
        <p:spPr>
          <a:xfrm>
            <a:off x="590719" y="175460"/>
            <a:ext cx="5279408" cy="1128068"/>
          </a:xfrm>
        </p:spPr>
        <p:txBody>
          <a:bodyPr anchor="ctr">
            <a:normAutofit/>
          </a:bodyPr>
          <a:lstStyle/>
          <a:p>
            <a:r>
              <a:rPr lang="en-US" sz="4000"/>
              <a:t>Transmon qubit</a:t>
            </a:r>
            <a:endParaRPr lang="en-IN" sz="4000"/>
          </a:p>
        </p:txBody>
      </p:sp>
      <p:sp>
        <p:nvSpPr>
          <p:cNvPr id="3" name="Content Placeholder 2">
            <a:extLst>
              <a:ext uri="{FF2B5EF4-FFF2-40B4-BE49-F238E27FC236}">
                <a16:creationId xmlns:a16="http://schemas.microsoft.com/office/drawing/2014/main" id="{836424A5-BA56-4747-98F5-65AF7977F4CF}"/>
              </a:ext>
            </a:extLst>
          </p:cNvPr>
          <p:cNvSpPr>
            <a:spLocks noGrp="1"/>
          </p:cNvSpPr>
          <p:nvPr>
            <p:ph idx="1"/>
          </p:nvPr>
        </p:nvSpPr>
        <p:spPr>
          <a:xfrm>
            <a:off x="452447" y="1303528"/>
            <a:ext cx="5416518" cy="5379012"/>
          </a:xfrm>
        </p:spPr>
        <p:txBody>
          <a:bodyPr anchor="ctr">
            <a:normAutofit lnSpcReduction="10000"/>
          </a:bodyPr>
          <a:lstStyle/>
          <a:p>
            <a:pPr marL="0" indent="0">
              <a:buNone/>
            </a:pPr>
            <a:r>
              <a:rPr lang="en-US" sz="1800" dirty="0"/>
              <a:t>The </a:t>
            </a:r>
            <a:r>
              <a:rPr lang="en-US" sz="1800" dirty="0" err="1"/>
              <a:t>transmon</a:t>
            </a:r>
            <a:r>
              <a:rPr lang="en-US" sz="1800" dirty="0"/>
              <a:t> is the superconducting </a:t>
            </a:r>
            <a:r>
              <a:rPr lang="en-US" sz="1800" dirty="0" err="1"/>
              <a:t>qubit.Transmon</a:t>
            </a:r>
            <a:r>
              <a:rPr lang="en-US" sz="1800" dirty="0"/>
              <a:t>-type qubit, including </a:t>
            </a:r>
            <a:r>
              <a:rPr lang="en-US" sz="1800" dirty="0" err="1"/>
              <a:t>Transmon</a:t>
            </a:r>
            <a:r>
              <a:rPr lang="en-US" sz="1800" dirty="0"/>
              <a:t>, </a:t>
            </a:r>
            <a:r>
              <a:rPr lang="en-US" sz="1800" dirty="0" err="1"/>
              <a:t>Xmon</a:t>
            </a:r>
            <a:r>
              <a:rPr lang="en-US" sz="1800" dirty="0"/>
              <a:t>, Gmon,3D </a:t>
            </a:r>
            <a:r>
              <a:rPr lang="en-US" sz="1800" dirty="0" err="1"/>
              <a:t>Transmon</a:t>
            </a:r>
            <a:r>
              <a:rPr lang="en-US" sz="1800" dirty="0"/>
              <a:t> etc., is currently the most popular superconducting qubit due to its simplicity and the flexibility of </a:t>
            </a:r>
            <a:r>
              <a:rPr lang="en-US" sz="1800" dirty="0" err="1"/>
              <a:t>cQED</a:t>
            </a:r>
            <a:r>
              <a:rPr lang="en-US" sz="1800" dirty="0"/>
              <a:t> Architecture</a:t>
            </a:r>
          </a:p>
          <a:p>
            <a:pPr marL="0" indent="0">
              <a:buNone/>
            </a:pPr>
            <a:r>
              <a:rPr lang="en-US" sz="1800" dirty="0"/>
              <a:t>In its simplest form, the </a:t>
            </a:r>
            <a:r>
              <a:rPr lang="en-US" sz="1800" dirty="0" err="1"/>
              <a:t>transmon</a:t>
            </a:r>
            <a:r>
              <a:rPr lang="en-US" sz="1800" dirty="0"/>
              <a:t> consists of two islands interconnected by one junction. the </a:t>
            </a:r>
            <a:r>
              <a:rPr lang="en-US" sz="1800" dirty="0" err="1"/>
              <a:t>transmon</a:t>
            </a:r>
            <a:r>
              <a:rPr lang="en-US" sz="1800" dirty="0"/>
              <a:t>, the inductance is provided by a Josephson junction and not by a typical coil inductor. </a:t>
            </a:r>
          </a:p>
          <a:p>
            <a:pPr marL="0" indent="0">
              <a:buNone/>
            </a:pPr>
            <a:r>
              <a:rPr lang="en-US" sz="1800" dirty="0"/>
              <a:t> As a final note, we build our </a:t>
            </a:r>
            <a:r>
              <a:rPr lang="en-US" sz="1800" dirty="0" err="1"/>
              <a:t>transmon</a:t>
            </a:r>
            <a:r>
              <a:rPr lang="en-US" sz="1800" dirty="0"/>
              <a:t> not from one but two Josephson junctions in parallel.</a:t>
            </a:r>
          </a:p>
          <a:p>
            <a:pPr marL="0" indent="0">
              <a:buNone/>
            </a:pPr>
            <a:r>
              <a:rPr lang="en-US" sz="1800" dirty="0"/>
              <a:t>This gives us the possibility to tune the inductive element and thereby the qubit transition frequency,</a:t>
            </a:r>
          </a:p>
          <a:p>
            <a:pPr marL="0" indent="0">
              <a:buNone/>
            </a:pPr>
            <a:r>
              <a:rPr lang="en-US" sz="1800" dirty="0"/>
              <a:t>by threading a magnetic flux through the loop defined by the two junctions.</a:t>
            </a:r>
          </a:p>
          <a:p>
            <a:pPr marL="0" indent="0">
              <a:buNone/>
            </a:pPr>
            <a:r>
              <a:rPr lang="en-US" sz="1800" dirty="0"/>
              <a:t>We can do this independently for each qubit and on nanosecond timescales.</a:t>
            </a:r>
          </a:p>
          <a:p>
            <a:pPr marL="0" indent="0">
              <a:buNone/>
            </a:pPr>
            <a:r>
              <a:rPr lang="en-US" sz="1800" dirty="0"/>
              <a:t>This capability is the workhorse enabling two-qubit gates.</a:t>
            </a:r>
            <a:endParaRPr lang="en-IN" sz="1800" dirty="0"/>
          </a:p>
        </p:txBody>
      </p:sp>
      <p:pic>
        <p:nvPicPr>
          <p:cNvPr id="7" name="Picture 6" descr="A close up of a device&#10;&#10;Description automatically generated">
            <a:extLst>
              <a:ext uri="{FF2B5EF4-FFF2-40B4-BE49-F238E27FC236}">
                <a16:creationId xmlns:a16="http://schemas.microsoft.com/office/drawing/2014/main" id="{4C75BB7B-294B-43D3-A24E-1697C0C3B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035" y="333522"/>
            <a:ext cx="5416518" cy="2897836"/>
          </a:xfrm>
          <a:prstGeom prst="rect">
            <a:avLst/>
          </a:prstGeom>
        </p:spPr>
      </p:pic>
      <p:pic>
        <p:nvPicPr>
          <p:cNvPr id="5" name="Picture 4" descr="A close up of a device&#10;&#10;Description automatically generated">
            <a:extLst>
              <a:ext uri="{FF2B5EF4-FFF2-40B4-BE49-F238E27FC236}">
                <a16:creationId xmlns:a16="http://schemas.microsoft.com/office/drawing/2014/main" id="{9AB7B58F-AC60-4E0A-B9CB-AF4230A9A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41" y="3298963"/>
            <a:ext cx="4988616" cy="2855982"/>
          </a:xfrm>
          <a:prstGeom prst="rect">
            <a:avLst/>
          </a:prstGeom>
        </p:spPr>
      </p:pic>
    </p:spTree>
    <p:extLst>
      <p:ext uri="{BB962C8B-B14F-4D97-AF65-F5344CB8AC3E}">
        <p14:creationId xmlns:p14="http://schemas.microsoft.com/office/powerpoint/2010/main" val="6571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4045-99B0-4562-BAF9-DD2BE0280998}"/>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a:t>Qubit’s lifetime</a:t>
            </a:r>
          </a:p>
        </p:txBody>
      </p:sp>
      <p:sp>
        <p:nvSpPr>
          <p:cNvPr id="26" name="Content Placeholder 19">
            <a:extLst>
              <a:ext uri="{FF2B5EF4-FFF2-40B4-BE49-F238E27FC236}">
                <a16:creationId xmlns:a16="http://schemas.microsoft.com/office/drawing/2014/main" id="{C4EFF227-7BF0-4909-B7E1-8D245142C9BF}"/>
              </a:ext>
            </a:extLst>
          </p:cNvPr>
          <p:cNvSpPr>
            <a:spLocks noGrp="1"/>
          </p:cNvSpPr>
          <p:nvPr>
            <p:ph idx="1"/>
          </p:nvPr>
        </p:nvSpPr>
        <p:spPr>
          <a:xfrm>
            <a:off x="648931" y="2438400"/>
            <a:ext cx="3505494" cy="3785419"/>
          </a:xfrm>
        </p:spPr>
        <p:txBody>
          <a:bodyPr>
            <a:normAutofit/>
          </a:bodyPr>
          <a:lstStyle/>
          <a:p>
            <a:pPr marL="0" indent="0">
              <a:buNone/>
            </a:pPr>
            <a:r>
              <a:rPr lang="en-US" sz="2000" dirty="0"/>
              <a:t>By improving the structure and parameters of the superconducting qubits, as well as the preparation techniques and materials, the lifetime of the superconducting qubits has been greatly enhanced.</a:t>
            </a:r>
          </a:p>
          <a:p>
            <a:pPr marL="0" indent="0">
              <a:buNone/>
            </a:pPr>
            <a:endParaRPr lang="en-US" sz="2000" dirty="0"/>
          </a:p>
          <a:p>
            <a:pPr marL="0" indent="0">
              <a:buNone/>
            </a:pPr>
            <a:r>
              <a:rPr lang="en-US" sz="2000" dirty="0"/>
              <a:t> TABLE I summarizes the development in the lifetime of qubits over the past decade.</a:t>
            </a:r>
          </a:p>
        </p:txBody>
      </p:sp>
      <p:pic>
        <p:nvPicPr>
          <p:cNvPr id="13" name="Picture 12" descr="A screenshot of a cell phone&#10;&#10;Description automatically generated">
            <a:extLst>
              <a:ext uri="{FF2B5EF4-FFF2-40B4-BE49-F238E27FC236}">
                <a16:creationId xmlns:a16="http://schemas.microsoft.com/office/drawing/2014/main" id="{DA1F36E3-0898-4348-A66D-846B9305B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701" y="1111600"/>
            <a:ext cx="7157993" cy="4634799"/>
          </a:xfrm>
          <a:prstGeom prst="rect">
            <a:avLst/>
          </a:prstGeom>
          <a:effectLst/>
        </p:spPr>
      </p:pic>
    </p:spTree>
    <p:extLst>
      <p:ext uri="{BB962C8B-B14F-4D97-AF65-F5344CB8AC3E}">
        <p14:creationId xmlns:p14="http://schemas.microsoft.com/office/powerpoint/2010/main" val="190030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F6DE-ECC5-4487-89EC-B93B0DD0F8BE}"/>
              </a:ext>
            </a:extLst>
          </p:cNvPr>
          <p:cNvSpPr>
            <a:spLocks noGrp="1"/>
          </p:cNvSpPr>
          <p:nvPr>
            <p:ph type="title"/>
          </p:nvPr>
        </p:nvSpPr>
        <p:spPr>
          <a:xfrm>
            <a:off x="648929" y="162541"/>
            <a:ext cx="4944152" cy="1622321"/>
          </a:xfrm>
        </p:spPr>
        <p:txBody>
          <a:bodyPr vert="horz" lIns="91440" tIns="45720" rIns="91440" bIns="45720" rtlCol="0" anchor="ctr">
            <a:normAutofit/>
          </a:bodyPr>
          <a:lstStyle/>
          <a:p>
            <a:r>
              <a:rPr lang="en-US" sz="3700" kern="1200" dirty="0">
                <a:solidFill>
                  <a:schemeClr val="tx1"/>
                </a:solidFill>
                <a:latin typeface="+mj-lt"/>
                <a:ea typeface="+mj-ea"/>
                <a:cs typeface="+mj-cs"/>
              </a:rPr>
              <a:t>QUBIT CONTROL using </a:t>
            </a:r>
            <a:r>
              <a:rPr lang="en-US" sz="3700" b="1" kern="1200" dirty="0">
                <a:solidFill>
                  <a:schemeClr val="tx1"/>
                </a:solidFill>
                <a:latin typeface="+mj-lt"/>
                <a:ea typeface="+mj-ea"/>
                <a:cs typeface="+mj-cs"/>
              </a:rPr>
              <a:t>Quantum logic gate</a:t>
            </a:r>
            <a:br>
              <a:rPr lang="en-US" sz="3700" b="1" kern="1200" dirty="0">
                <a:solidFill>
                  <a:schemeClr val="tx1"/>
                </a:solidFill>
                <a:latin typeface="+mj-lt"/>
                <a:ea typeface="+mj-ea"/>
                <a:cs typeface="+mj-cs"/>
              </a:rPr>
            </a:br>
            <a:endParaRPr lang="en-US" sz="3700" kern="1200" dirty="0">
              <a:solidFill>
                <a:schemeClr val="tx1"/>
              </a:solidFill>
              <a:latin typeface="+mj-lt"/>
              <a:ea typeface="+mj-ea"/>
              <a:cs typeface="+mj-cs"/>
            </a:endParaRPr>
          </a:p>
        </p:txBody>
      </p:sp>
      <p:pic>
        <p:nvPicPr>
          <p:cNvPr id="20" name="Content Placeholder 19" descr="A screenshot of a cell phone&#10;&#10;Description automatically generated">
            <a:extLst>
              <a:ext uri="{FF2B5EF4-FFF2-40B4-BE49-F238E27FC236}">
                <a16:creationId xmlns:a16="http://schemas.microsoft.com/office/drawing/2014/main" id="{D977DF4C-D560-4D73-8F76-83B9C97EEF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9618" y="877863"/>
            <a:ext cx="4408168" cy="5419108"/>
          </a:xfrm>
          <a:prstGeom prst="rect">
            <a:avLst/>
          </a:prstGeom>
          <a:effectLst/>
        </p:spPr>
      </p:pic>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6D9DBFB7-3C3C-4661-B727-325DBB49477D}"/>
                  </a:ext>
                </a:extLst>
              </p:cNvPr>
              <p:cNvSpPr>
                <a:spLocks noGrp="1"/>
              </p:cNvSpPr>
              <p:nvPr>
                <p:ph type="body" sz="half" idx="2"/>
              </p:nvPr>
            </p:nvSpPr>
            <p:spPr>
              <a:xfrm>
                <a:off x="142875" y="1276351"/>
                <a:ext cx="6765925" cy="5419108"/>
              </a:xfrm>
            </p:spPr>
            <p:txBody>
              <a:bodyPr vert="horz" lIns="91440" tIns="45720" rIns="91440" bIns="45720" rtlCol="0">
                <a:normAutofit fontScale="47500" lnSpcReduction="20000"/>
              </a:bodyPr>
              <a:lstStyle/>
              <a:p>
                <a:r>
                  <a:rPr lang="en-US" sz="3400" dirty="0"/>
                  <a:t>Quantum logic gates are represented by unitary matrices. The number of qubits in the input and output of the gate must be equal. The most common quantum gates operate on spaces of one or two qubits, just like the common classical Logic gates operate on one or two bits. </a:t>
                </a:r>
              </a:p>
              <a:p>
                <a:r>
                  <a:rPr lang="en-US" sz="3400" dirty="0"/>
                  <a:t>Quantum states are typically represented by "</a:t>
                </a:r>
                <a:r>
                  <a:rPr lang="en-US" sz="3400" dirty="0" err="1"/>
                  <a:t>kets</a:t>
                </a:r>
                <a:r>
                  <a:rPr lang="en-US" sz="3400" dirty="0"/>
                  <a:t>", from a mathematical notation known as bra-</a:t>
                </a:r>
                <a:r>
                  <a:rPr lang="en-US" sz="3400" dirty="0" err="1"/>
                  <a:t>ket</a:t>
                </a:r>
                <a:r>
                  <a:rPr lang="en-US" sz="3400" dirty="0"/>
                  <a:t>.</a:t>
                </a:r>
              </a:p>
              <a:p>
                <a:r>
                  <a:rPr lang="en-US" sz="3400" dirty="0"/>
                  <a:t>The vector representation of a single qubit is:</a:t>
                </a:r>
              </a:p>
              <a:p>
                <a:endParaRPr lang="en-US" sz="3400" dirty="0"/>
              </a:p>
              <a:p>
                <a:r>
                  <a:rPr lang="en-US" sz="3400" dirty="0"/>
                  <a:t>Here, </a:t>
                </a:r>
                <a14:m>
                  <m:oMath xmlns:m="http://schemas.openxmlformats.org/officeDocument/2006/math">
                    <m:sSub>
                      <m:sSubPr>
                        <m:ctrlPr>
                          <a:rPr lang="el-GR" sz="3400" i="1" smtClean="0">
                            <a:latin typeface="Cambria Math" panose="02040503050406030204" pitchFamily="18" charset="0"/>
                            <a:ea typeface="Cambria Math" panose="02040503050406030204" pitchFamily="18" charset="0"/>
                          </a:rPr>
                        </m:ctrlPr>
                      </m:sSubPr>
                      <m:e>
                        <m:r>
                          <a:rPr lang="el-GR" sz="3400" i="1" smtClean="0">
                            <a:latin typeface="Cambria Math" panose="02040503050406030204" pitchFamily="18" charset="0"/>
                            <a:ea typeface="Cambria Math" panose="02040503050406030204" pitchFamily="18" charset="0"/>
                          </a:rPr>
                          <m:t>𝜗</m:t>
                        </m:r>
                      </m:e>
                      <m:sub>
                        <m:r>
                          <a:rPr lang="en-US" sz="3400" b="0" i="1" smtClean="0">
                            <a:latin typeface="Cambria Math" panose="02040503050406030204" pitchFamily="18" charset="0"/>
                            <a:ea typeface="Cambria Math" panose="02040503050406030204" pitchFamily="18" charset="0"/>
                          </a:rPr>
                          <m:t>0</m:t>
                        </m:r>
                      </m:sub>
                    </m:sSub>
                  </m:oMath>
                </a14:m>
                <a:r>
                  <a:rPr lang="en-US" sz="3400" dirty="0"/>
                  <a:t>and </a:t>
                </a:r>
                <a14:m>
                  <m:oMath xmlns:m="http://schemas.openxmlformats.org/officeDocument/2006/math">
                    <m:sSub>
                      <m:sSubPr>
                        <m:ctrlPr>
                          <a:rPr lang="en-US" sz="3400" i="1" dirty="0" smtClean="0">
                            <a:latin typeface="Cambria Math" panose="02040503050406030204" pitchFamily="18" charset="0"/>
                          </a:rPr>
                        </m:ctrlPr>
                      </m:sSubPr>
                      <m:e>
                        <m:r>
                          <a:rPr lang="en-US" sz="3400" i="1" dirty="0" smtClean="0">
                            <a:latin typeface="Cambria Math" panose="02040503050406030204" pitchFamily="18" charset="0"/>
                            <a:ea typeface="Cambria Math" panose="02040503050406030204" pitchFamily="18" charset="0"/>
                          </a:rPr>
                          <m:t>𝜗</m:t>
                        </m:r>
                      </m:e>
                      <m:sub>
                        <m:r>
                          <a:rPr lang="en-US" sz="3400" b="0" i="1" dirty="0" smtClean="0">
                            <a:latin typeface="Cambria Math" panose="02040503050406030204" pitchFamily="18" charset="0"/>
                          </a:rPr>
                          <m:t>1</m:t>
                        </m:r>
                      </m:sub>
                    </m:sSub>
                    <m:r>
                      <a:rPr lang="en-US" sz="3400" i="1">
                        <a:latin typeface="Cambria Math" panose="02040503050406030204" pitchFamily="18" charset="0"/>
                        <a:ea typeface="Cambria Math" panose="02040503050406030204" pitchFamily="18" charset="0"/>
                      </a:rPr>
                      <m:t> </m:t>
                    </m:r>
                  </m:oMath>
                </a14:m>
                <a:r>
                  <a:rPr lang="en-US" sz="3400" dirty="0"/>
                  <a:t>are the complex probability amplitudes of the qubit. These values determine the probability of measuring a 0 or a 1, when measuring the state of the qubit. See measurement below for details.</a:t>
                </a:r>
              </a:p>
              <a:p>
                <a:r>
                  <a:rPr lang="en-US" sz="3400" dirty="0"/>
                  <a:t>The value zero is represented by the </a:t>
                </a:r>
                <a:r>
                  <a:rPr lang="en-US" sz="3400" dirty="0" err="1"/>
                  <a:t>ket</a:t>
                </a:r>
                <a:r>
                  <a:rPr lang="en-US" sz="3400" dirty="0"/>
                  <a:t> | 0 ⟩ = [ 1 0 ] and the value one is represented by the </a:t>
                </a:r>
                <a:r>
                  <a:rPr lang="en-US" sz="3400" dirty="0" err="1"/>
                  <a:t>ket</a:t>
                </a:r>
                <a:r>
                  <a:rPr lang="en-US" sz="3400" dirty="0"/>
                  <a:t> | 1 ⟩ = [ 0 1 ]</a:t>
                </a:r>
              </a:p>
              <a:p>
                <a:endParaRPr lang="en-US" sz="3400" dirty="0"/>
              </a:p>
              <a:p>
                <a:r>
                  <a:rPr lang="en-US" sz="3400" dirty="0"/>
                  <a:t>The tensor product (or </a:t>
                </a:r>
                <a:r>
                  <a:rPr lang="en-US" sz="3400" dirty="0" err="1"/>
                  <a:t>kronecker</a:t>
                </a:r>
                <a:r>
                  <a:rPr lang="en-US" sz="3400" dirty="0"/>
                  <a:t> product) is used to combine quantum states. The combined state of two qubits is the tensor product of the two qubits. The tensor product is denoted by the symbol</a:t>
                </a:r>
              </a:p>
              <a:p>
                <a:r>
                  <a:rPr lang="en-US" sz="3400" dirty="0"/>
                  <a:t>The vector representation of two qubits is:</a:t>
                </a:r>
              </a:p>
              <a:p>
                <a:endParaRPr lang="en-US" sz="2400" dirty="0"/>
              </a:p>
              <a:p>
                <a:endParaRPr lang="en-US" sz="2400" dirty="0"/>
              </a:p>
              <a:p>
                <a:r>
                  <a:rPr lang="en-US" sz="2400" dirty="0"/>
                  <a:t>    </a:t>
                </a:r>
              </a:p>
            </p:txBody>
          </p:sp>
        </mc:Choice>
        <mc:Fallback xmlns="">
          <p:sp>
            <p:nvSpPr>
              <p:cNvPr id="6" name="Text Placeholder 5">
                <a:extLst>
                  <a:ext uri="{FF2B5EF4-FFF2-40B4-BE49-F238E27FC236}">
                    <a16:creationId xmlns:a16="http://schemas.microsoft.com/office/drawing/2014/main" id="{6D9DBFB7-3C3C-4661-B727-325DBB49477D}"/>
                  </a:ext>
                </a:extLst>
              </p:cNvPr>
              <p:cNvSpPr>
                <a:spLocks noGrp="1" noRot="1" noChangeAspect="1" noMove="1" noResize="1" noEditPoints="1" noAdjustHandles="1" noChangeArrowheads="1" noChangeShapeType="1" noTextEdit="1"/>
              </p:cNvSpPr>
              <p:nvPr>
                <p:ph type="body" sz="half" idx="2"/>
              </p:nvPr>
            </p:nvSpPr>
            <p:spPr>
              <a:xfrm>
                <a:off x="142875" y="1276351"/>
                <a:ext cx="6765925" cy="5419108"/>
              </a:xfrm>
              <a:blipFill>
                <a:blip r:embed="rId3"/>
                <a:stretch>
                  <a:fillRect l="-450" t="-1462" r="-901"/>
                </a:stretch>
              </a:blipFill>
            </p:spPr>
            <p:txBody>
              <a:bodyPr/>
              <a:lstStyle/>
              <a:p>
                <a:r>
                  <a:rPr lang="en-IN">
                    <a:noFill/>
                  </a:rPr>
                  <a:t> </a:t>
                </a:r>
              </a:p>
            </p:txBody>
          </p:sp>
        </mc:Fallback>
      </mc:AlternateContent>
      <p:pic>
        <p:nvPicPr>
          <p:cNvPr id="22" name="Graphic 21">
            <a:extLst>
              <a:ext uri="{FF2B5EF4-FFF2-40B4-BE49-F238E27FC236}">
                <a16:creationId xmlns:a16="http://schemas.microsoft.com/office/drawing/2014/main" id="{A34BEA32-690F-4AC8-9DEB-55C06B66C8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81408" y="2390776"/>
            <a:ext cx="2264942" cy="507896"/>
          </a:xfrm>
          <a:prstGeom prst="rect">
            <a:avLst/>
          </a:prstGeom>
        </p:spPr>
      </p:pic>
      <p:pic>
        <p:nvPicPr>
          <p:cNvPr id="24" name="Graphic 23">
            <a:extLst>
              <a:ext uri="{FF2B5EF4-FFF2-40B4-BE49-F238E27FC236}">
                <a16:creationId xmlns:a16="http://schemas.microsoft.com/office/drawing/2014/main" id="{2C6433CA-221B-452C-BADA-D263BED7DE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214" y="5416521"/>
            <a:ext cx="4554859" cy="880450"/>
          </a:xfrm>
          <a:prstGeom prst="rect">
            <a:avLst/>
          </a:prstGeom>
        </p:spPr>
      </p:pic>
    </p:spTree>
    <p:extLst>
      <p:ext uri="{BB962C8B-B14F-4D97-AF65-F5344CB8AC3E}">
        <p14:creationId xmlns:p14="http://schemas.microsoft.com/office/powerpoint/2010/main" val="79390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AFD8-DF06-4286-9323-57205CD2258D}"/>
              </a:ext>
            </a:extLst>
          </p:cNvPr>
          <p:cNvSpPr>
            <a:spLocks noGrp="1"/>
          </p:cNvSpPr>
          <p:nvPr>
            <p:ph type="title"/>
          </p:nvPr>
        </p:nvSpPr>
        <p:spPr>
          <a:xfrm>
            <a:off x="402431" y="348456"/>
            <a:ext cx="10503694" cy="565943"/>
          </a:xfrm>
        </p:spPr>
        <p:txBody>
          <a:bodyPr>
            <a:normAutofit/>
          </a:bodyPr>
          <a:lstStyle/>
          <a:p>
            <a:r>
              <a:rPr lang="en-US" dirty="0"/>
              <a:t>Gates For Single qubit, Two qubits and Three Qubits</a:t>
            </a:r>
            <a:endParaRPr lang="en-IN" dirty="0"/>
          </a:p>
        </p:txBody>
      </p:sp>
      <p:sp>
        <p:nvSpPr>
          <p:cNvPr id="3" name="Content Placeholder 2">
            <a:extLst>
              <a:ext uri="{FF2B5EF4-FFF2-40B4-BE49-F238E27FC236}">
                <a16:creationId xmlns:a16="http://schemas.microsoft.com/office/drawing/2014/main" id="{6B829CEB-9A72-407D-922A-DD2B2DB6BE81}"/>
              </a:ext>
            </a:extLst>
          </p:cNvPr>
          <p:cNvSpPr>
            <a:spLocks noGrp="1"/>
          </p:cNvSpPr>
          <p:nvPr>
            <p:ph idx="1"/>
          </p:nvPr>
        </p:nvSpPr>
        <p:spPr>
          <a:xfrm>
            <a:off x="7870803" y="1448594"/>
            <a:ext cx="4095750" cy="5060950"/>
          </a:xfrm>
        </p:spPr>
        <p:txBody>
          <a:bodyPr>
            <a:normAutofit/>
          </a:bodyPr>
          <a:lstStyle/>
          <a:p>
            <a:pPr marL="0" indent="0" algn="r">
              <a:buNone/>
            </a:pPr>
            <a:r>
              <a:rPr lang="en-IN" sz="2800" b="1" u="sng" dirty="0"/>
              <a:t>Two Qubit Control</a:t>
            </a:r>
            <a:r>
              <a:rPr lang="en-IN" sz="2800" b="1" dirty="0"/>
              <a:t>:</a:t>
            </a:r>
          </a:p>
          <a:p>
            <a:pPr algn="r"/>
            <a:r>
              <a:rPr lang="en-IN" sz="1600" b="1" dirty="0"/>
              <a:t>Swap (SWAP) gate</a:t>
            </a:r>
          </a:p>
          <a:p>
            <a:pPr algn="r"/>
            <a:r>
              <a:rPr lang="en-US" sz="1600" b="1" dirty="0"/>
              <a:t>Square root of Swap gate (√SWAP)</a:t>
            </a:r>
          </a:p>
          <a:p>
            <a:pPr algn="r"/>
            <a:r>
              <a:rPr lang="en-US" sz="1600" b="1" dirty="0"/>
              <a:t>Controlled (</a:t>
            </a:r>
            <a:r>
              <a:rPr lang="en-US" sz="1600" b="1" dirty="0" err="1"/>
              <a:t>cX</a:t>
            </a:r>
            <a:r>
              <a:rPr lang="en-US" sz="1600" b="1" dirty="0"/>
              <a:t> </a:t>
            </a:r>
            <a:r>
              <a:rPr lang="en-US" sz="1600" b="1" dirty="0" err="1"/>
              <a:t>cY</a:t>
            </a:r>
            <a:r>
              <a:rPr lang="en-US" sz="1600" b="1" dirty="0"/>
              <a:t> </a:t>
            </a:r>
            <a:r>
              <a:rPr lang="en-US" sz="1600" b="1" dirty="0" err="1"/>
              <a:t>cZ</a:t>
            </a:r>
            <a:r>
              <a:rPr lang="en-US" sz="1600" b="1" dirty="0"/>
              <a:t>) gates (CNOT)</a:t>
            </a:r>
          </a:p>
          <a:p>
            <a:pPr algn="r"/>
            <a:r>
              <a:rPr lang="en-IN" sz="1600" b="1" dirty="0"/>
              <a:t>Frequency tuning gates</a:t>
            </a:r>
          </a:p>
          <a:p>
            <a:pPr algn="r"/>
            <a:r>
              <a:rPr lang="en-IN" sz="1600" b="1" dirty="0"/>
              <a:t>Cross-resonance gate</a:t>
            </a:r>
          </a:p>
          <a:p>
            <a:pPr algn="r"/>
            <a:r>
              <a:rPr lang="en-IN" sz="1600" b="1" dirty="0"/>
              <a:t> Parametric gates</a:t>
            </a:r>
          </a:p>
          <a:p>
            <a:pPr algn="r"/>
            <a:endParaRPr lang="en-US" sz="1000" b="1" dirty="0"/>
          </a:p>
          <a:p>
            <a:pPr marL="0" indent="0" algn="r">
              <a:buNone/>
            </a:pPr>
            <a:endParaRPr lang="en-US" sz="1600" b="1" dirty="0"/>
          </a:p>
          <a:p>
            <a:pPr marL="0" indent="0" algn="r">
              <a:buNone/>
            </a:pPr>
            <a:r>
              <a:rPr lang="en-IN" sz="2800" b="1" u="sng" dirty="0"/>
              <a:t>Three Qubit Control</a:t>
            </a:r>
            <a:r>
              <a:rPr lang="en-IN" sz="2800" b="1" dirty="0"/>
              <a:t>:</a:t>
            </a:r>
          </a:p>
          <a:p>
            <a:pPr algn="r"/>
            <a:r>
              <a:rPr lang="en-IN" sz="1600" b="1" dirty="0"/>
              <a:t>Toffoli (CCNOT) gate</a:t>
            </a:r>
          </a:p>
          <a:p>
            <a:pPr algn="r"/>
            <a:r>
              <a:rPr lang="en-IN" sz="1600" b="1" dirty="0"/>
              <a:t>Fredkin (CSWAP) gate</a:t>
            </a:r>
          </a:p>
          <a:p>
            <a:pPr algn="r"/>
            <a:r>
              <a:rPr lang="en-IN" sz="1600" b="1" dirty="0"/>
              <a:t>Deutsch gate </a:t>
            </a:r>
          </a:p>
          <a:p>
            <a:pPr marL="0" indent="0" algn="r">
              <a:buNone/>
            </a:pPr>
            <a:endParaRPr lang="en-IN" sz="2000" b="1" dirty="0"/>
          </a:p>
          <a:p>
            <a:pPr marL="0" indent="0" algn="r">
              <a:buNone/>
            </a:pPr>
            <a:endParaRPr lang="en-IN" sz="2800" b="1" dirty="0"/>
          </a:p>
          <a:p>
            <a:pPr marL="0" indent="0">
              <a:buNone/>
            </a:pPr>
            <a:endParaRPr lang="en-IN" sz="1600" b="1" dirty="0"/>
          </a:p>
          <a:p>
            <a:pPr marL="0" indent="0">
              <a:buNone/>
            </a:pPr>
            <a:endParaRPr lang="en-IN" b="1" dirty="0"/>
          </a:p>
          <a:p>
            <a:pPr marL="0" indent="0">
              <a:buNone/>
            </a:pPr>
            <a:endParaRPr lang="en-IN" dirty="0"/>
          </a:p>
        </p:txBody>
      </p:sp>
      <p:sp>
        <p:nvSpPr>
          <p:cNvPr id="26" name="Text Placeholder 25">
            <a:extLst>
              <a:ext uri="{FF2B5EF4-FFF2-40B4-BE49-F238E27FC236}">
                <a16:creationId xmlns:a16="http://schemas.microsoft.com/office/drawing/2014/main" id="{5E12E1F3-BCE2-40BC-8077-FB85CC911F2C}"/>
              </a:ext>
            </a:extLst>
          </p:cNvPr>
          <p:cNvSpPr>
            <a:spLocks noGrp="1"/>
          </p:cNvSpPr>
          <p:nvPr>
            <p:ph type="body" sz="half" idx="2"/>
          </p:nvPr>
        </p:nvSpPr>
        <p:spPr>
          <a:xfrm>
            <a:off x="216320" y="1337468"/>
            <a:ext cx="3718696" cy="3209132"/>
          </a:xfrm>
        </p:spPr>
        <p:txBody>
          <a:bodyPr>
            <a:normAutofit/>
          </a:bodyPr>
          <a:lstStyle/>
          <a:p>
            <a:r>
              <a:rPr lang="en-US" sz="2800" b="1" u="sng" dirty="0"/>
              <a:t>Single Qubit control</a:t>
            </a:r>
            <a:r>
              <a:rPr lang="en-US" sz="2800" b="1" dirty="0"/>
              <a:t>: </a:t>
            </a:r>
          </a:p>
          <a:p>
            <a:r>
              <a:rPr lang="en-US" dirty="0"/>
              <a:t>In accordance with Bloch sphere:</a:t>
            </a:r>
          </a:p>
          <a:p>
            <a:pPr marL="285750" indent="-285750">
              <a:buFont typeface="Arial" panose="020B0604020202020204" pitchFamily="34" charset="0"/>
              <a:buChar char="•"/>
            </a:pPr>
            <a:r>
              <a:rPr lang="en-IN" b="1" dirty="0"/>
              <a:t>Hadamard (H) gate</a:t>
            </a:r>
          </a:p>
          <a:p>
            <a:pPr marL="285750" indent="-285750">
              <a:buFont typeface="Arial" panose="020B0604020202020204" pitchFamily="34" charset="0"/>
              <a:buChar char="•"/>
            </a:pPr>
            <a:r>
              <a:rPr lang="en-IN" b="1" dirty="0"/>
              <a:t>Pauli-X , Y, Z gate</a:t>
            </a:r>
          </a:p>
          <a:p>
            <a:pPr marL="285750" indent="-285750">
              <a:buFont typeface="Arial" panose="020B0604020202020204" pitchFamily="34" charset="0"/>
              <a:buChar char="•"/>
            </a:pPr>
            <a:r>
              <a:rPr lang="en-IN" b="1" dirty="0"/>
              <a:t>Phase shift gates</a:t>
            </a:r>
          </a:p>
          <a:p>
            <a:r>
              <a:rPr lang="en-IN" dirty="0"/>
              <a:t>Other gates are:</a:t>
            </a:r>
          </a:p>
          <a:p>
            <a:pPr marL="285750" indent="-285750">
              <a:buFont typeface="Arial" panose="020B0604020202020204" pitchFamily="34" charset="0"/>
              <a:buChar char="•"/>
            </a:pPr>
            <a:r>
              <a:rPr lang="en-US" b="1" dirty="0"/>
              <a:t>Square root of NOT gate (√NOT)</a:t>
            </a:r>
          </a:p>
          <a:p>
            <a:endParaRPr lang="en-IN" dirty="0"/>
          </a:p>
          <a:p>
            <a:endParaRPr lang="en-IN" dirty="0"/>
          </a:p>
        </p:txBody>
      </p:sp>
      <p:pic>
        <p:nvPicPr>
          <p:cNvPr id="25" name="Content Placeholder 24" descr="A picture containing food, light, table&#10;&#10;Description automatically generated">
            <a:extLst>
              <a:ext uri="{FF2B5EF4-FFF2-40B4-BE49-F238E27FC236}">
                <a16:creationId xmlns:a16="http://schemas.microsoft.com/office/drawing/2014/main" id="{E37A6507-6CB1-4C8D-AABA-306691BF647F}"/>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4551759" y="1085850"/>
            <a:ext cx="2205038" cy="2343150"/>
          </a:xfrm>
        </p:spPr>
      </p:pic>
      <p:sp>
        <p:nvSpPr>
          <p:cNvPr id="17" name="AutoShape 11" descr="\pi ">
            <a:extLst>
              <a:ext uri="{FF2B5EF4-FFF2-40B4-BE49-F238E27FC236}">
                <a16:creationId xmlns:a16="http://schemas.microsoft.com/office/drawing/2014/main" id="{5E5685BC-09AB-4281-A19F-F414E882931A}"/>
              </a:ext>
            </a:extLst>
          </p:cNvPr>
          <p:cNvSpPr>
            <a:spLocks noChangeAspect="1" noChangeArrowheads="1"/>
          </p:cNvSpPr>
          <p:nvPr/>
        </p:nvSpPr>
        <p:spPr bwMode="auto">
          <a:xfrm>
            <a:off x="273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Rectangle 16">
            <a:extLst>
              <a:ext uri="{FF2B5EF4-FFF2-40B4-BE49-F238E27FC236}">
                <a16:creationId xmlns:a16="http://schemas.microsoft.com/office/drawing/2014/main" id="{4B5E4FBF-3C02-4628-B73B-DF9C82874A4C}"/>
              </a:ext>
            </a:extLst>
          </p:cNvPr>
          <p:cNvSpPr>
            <a:spLocks noChangeArrowheads="1"/>
          </p:cNvSpPr>
          <p:nvPr/>
        </p:nvSpPr>
        <p:spPr bwMode="auto">
          <a:xfrm>
            <a:off x="3649265" y="3674150"/>
            <a:ext cx="40957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dirty="0"/>
              <a:t>The Bloch sphere is a unit </a:t>
            </a:r>
            <a:r>
              <a:rPr lang="en-US" sz="1600" dirty="0">
                <a:hlinkClick r:id="rId3" tooltip="N-sphere">
                  <a:extLst>
                    <a:ext uri="{A12FA001-AC4F-418D-AE19-62706E023703}">
                      <ahyp:hlinkClr xmlns:ahyp="http://schemas.microsoft.com/office/drawing/2018/hyperlinkcolor" val="tx"/>
                    </a:ext>
                  </a:extLst>
                </a:hlinkClick>
              </a:rPr>
              <a:t>2-sphere</a:t>
            </a:r>
            <a:r>
              <a:rPr lang="en-US" sz="1600" dirty="0"/>
              <a:t>.The north and south poles of the Bloch sphere are typically chosen to correspond to the standard basis vectors |0⟩ and |1⟩ respectively, which in turn might correspond e.g. to the </a:t>
            </a:r>
            <a:r>
              <a:rPr lang="en-US" sz="1600" i="1" dirty="0">
                <a:hlinkClick r:id="rId4" tooltip="Spin (physics)">
                  <a:extLst>
                    <a:ext uri="{A12FA001-AC4F-418D-AE19-62706E023703}">
                      <ahyp:hlinkClr xmlns:ahyp="http://schemas.microsoft.com/office/drawing/2018/hyperlinkcolor" val="tx"/>
                    </a:ext>
                  </a:extLst>
                </a:hlinkClick>
              </a:rPr>
              <a:t>spin</a:t>
            </a:r>
            <a:r>
              <a:rPr lang="en-US" sz="1600" i="1" dirty="0"/>
              <a:t>-up</a:t>
            </a:r>
            <a:r>
              <a:rPr lang="en-US" sz="1600" dirty="0"/>
              <a:t> and </a:t>
            </a:r>
            <a:r>
              <a:rPr lang="en-US" sz="1600" dirty="0">
                <a:hlinkClick r:id="rId4" tooltip="Spin (physics)">
                  <a:extLst>
                    <a:ext uri="{A12FA001-AC4F-418D-AE19-62706E023703}">
                      <ahyp:hlinkClr xmlns:ahyp="http://schemas.microsoft.com/office/drawing/2018/hyperlinkcolor" val="tx"/>
                    </a:ext>
                  </a:extLst>
                </a:hlinkClick>
              </a:rPr>
              <a:t>spin</a:t>
            </a:r>
            <a:r>
              <a:rPr lang="en-US" sz="1600" dirty="0"/>
              <a:t>-down states of an electron. This choice is arbitrary, however. The points on the surface of the sphere correspond to the </a:t>
            </a:r>
            <a:r>
              <a:rPr lang="en-US" sz="1600" dirty="0">
                <a:hlinkClick r:id="rId5" tooltip="Quantum state">
                  <a:extLst>
                    <a:ext uri="{A12FA001-AC4F-418D-AE19-62706E023703}">
                      <ahyp:hlinkClr xmlns:ahyp="http://schemas.microsoft.com/office/drawing/2018/hyperlinkcolor" val="tx"/>
                    </a:ext>
                  </a:extLst>
                </a:hlinkClick>
              </a:rPr>
              <a:t>pure states</a:t>
            </a:r>
            <a:r>
              <a:rPr lang="en-US" sz="1600" dirty="0"/>
              <a:t> of the system, whereas the interior points correspond to the </a:t>
            </a:r>
            <a:r>
              <a:rPr lang="en-US" sz="1600" dirty="0">
                <a:hlinkClick r:id="rId6" tooltip="Quantum state">
                  <a:extLst>
                    <a:ext uri="{A12FA001-AC4F-418D-AE19-62706E023703}">
                      <ahyp:hlinkClr xmlns:ahyp="http://schemas.microsoft.com/office/drawing/2018/hyperlinkcolor" val="tx"/>
                    </a:ext>
                  </a:extLst>
                </a:hlinkClick>
              </a:rPr>
              <a:t>mixed states</a:t>
            </a:r>
            <a:r>
              <a:rPr lang="en-US" sz="1600" dirty="0"/>
              <a:t>.</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
        <p:nvSpPr>
          <p:cNvPr id="29" name="AutoShape 17" descr="{\displaystyle D_{\theta }}">
            <a:extLst>
              <a:ext uri="{FF2B5EF4-FFF2-40B4-BE49-F238E27FC236}">
                <a16:creationId xmlns:a16="http://schemas.microsoft.com/office/drawing/2014/main" id="{54BA4A6F-337C-40DF-8C36-14607B669824}"/>
              </a:ext>
            </a:extLst>
          </p:cNvPr>
          <p:cNvSpPr>
            <a:spLocks noChangeAspect="1" noChangeArrowheads="1"/>
          </p:cNvSpPr>
          <p:nvPr/>
        </p:nvSpPr>
        <p:spPr bwMode="auto">
          <a:xfrm>
            <a:off x="58420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Rectangle 31">
            <a:extLst>
              <a:ext uri="{FF2B5EF4-FFF2-40B4-BE49-F238E27FC236}">
                <a16:creationId xmlns:a16="http://schemas.microsoft.com/office/drawing/2014/main" id="{2FA0AC25-A559-4245-AA1D-21ACCF03577E}"/>
              </a:ext>
            </a:extLst>
          </p:cNvPr>
          <p:cNvSpPr/>
          <p:nvPr/>
        </p:nvSpPr>
        <p:spPr>
          <a:xfrm>
            <a:off x="216320" y="4355723"/>
            <a:ext cx="3278720" cy="1846659"/>
          </a:xfrm>
          <a:prstGeom prst="rect">
            <a:avLst/>
          </a:prstGeom>
        </p:spPr>
        <p:txBody>
          <a:bodyPr wrap="square">
            <a:spAutoFit/>
          </a:bodyPr>
          <a:lstStyle/>
          <a:p>
            <a:r>
              <a:rPr lang="en-IN" sz="2400" b="1" u="sng" dirty="0">
                <a:latin typeface="NimbusRomNo9L-Medi"/>
              </a:rPr>
              <a:t>Multiple Qubit Control:</a:t>
            </a:r>
          </a:p>
          <a:p>
            <a:endParaRPr lang="en-IN" dirty="0">
              <a:latin typeface="NimbusRomNo9L-Medi"/>
            </a:endParaRPr>
          </a:p>
          <a:p>
            <a:pPr marL="285750" indent="-285750">
              <a:buFont typeface="Arial" panose="020B0604020202020204" pitchFamily="34" charset="0"/>
              <a:buChar char="•"/>
            </a:pPr>
            <a:r>
              <a:rPr lang="en-IN" sz="1600" b="1" dirty="0">
                <a:latin typeface="NimbusRomNo9L-Medi"/>
              </a:rPr>
              <a:t>Multi-qubit gates</a:t>
            </a:r>
          </a:p>
          <a:p>
            <a:endParaRPr lang="en-IN" dirty="0">
              <a:latin typeface="NimbusRomNo9L-Medi"/>
            </a:endParaRPr>
          </a:p>
          <a:p>
            <a:endParaRPr lang="en-IN" dirty="0">
              <a:latin typeface="NimbusRomNo9L-Medi"/>
            </a:endParaRPr>
          </a:p>
          <a:p>
            <a:endParaRPr lang="en-IN" dirty="0"/>
          </a:p>
        </p:txBody>
      </p:sp>
    </p:spTree>
    <p:extLst>
      <p:ext uri="{BB962C8B-B14F-4D97-AF65-F5344CB8AC3E}">
        <p14:creationId xmlns:p14="http://schemas.microsoft.com/office/powerpoint/2010/main" val="147861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46E58D2-0903-4252-9F25-D02ADF721CE9}"/>
              </a:ext>
            </a:extLst>
          </p:cNvPr>
          <p:cNvSpPr>
            <a:spLocks noGrp="1"/>
          </p:cNvSpPr>
          <p:nvPr>
            <p:ph type="title"/>
          </p:nvPr>
        </p:nvSpPr>
        <p:spPr>
          <a:xfrm>
            <a:off x="1046746" y="641850"/>
            <a:ext cx="3611880" cy="1535865"/>
          </a:xfrm>
        </p:spPr>
        <p:txBody>
          <a:bodyPr>
            <a:normAutofit/>
          </a:bodyPr>
          <a:lstStyle/>
          <a:p>
            <a:r>
              <a:rPr lang="en-US" sz="3200"/>
              <a:t>Cross-Resonance Gate </a:t>
            </a:r>
            <a:endParaRPr lang="en-IN" sz="3200"/>
          </a:p>
        </p:txBody>
      </p:sp>
      <p:sp>
        <p:nvSpPr>
          <p:cNvPr id="83" name="Rectangle 8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5" name="Rectangle 8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icture containing clock&#10;&#10;Description automatically generated">
            <a:extLst>
              <a:ext uri="{FF2B5EF4-FFF2-40B4-BE49-F238E27FC236}">
                <a16:creationId xmlns:a16="http://schemas.microsoft.com/office/drawing/2014/main" id="{696225B8-5CC6-46FB-9425-CB9868EDF67C}"/>
              </a:ext>
            </a:extLst>
          </p:cNvPr>
          <p:cNvPicPr>
            <a:picLocks noChangeAspect="1"/>
          </p:cNvPicPr>
          <p:nvPr/>
        </p:nvPicPr>
        <p:blipFill rotWithShape="1">
          <a:blip r:embed="rId2">
            <a:extLst>
              <a:ext uri="{28A0092B-C50C-407E-A947-70E740481C1C}">
                <a14:useLocalDpi xmlns:a14="http://schemas.microsoft.com/office/drawing/2010/main" val="0"/>
              </a:ext>
            </a:extLst>
          </a:blip>
          <a:srcRect r="1" b="9547"/>
          <a:stretch/>
        </p:blipFill>
        <p:spPr>
          <a:xfrm>
            <a:off x="5405608" y="457761"/>
            <a:ext cx="6231976" cy="1905236"/>
          </a:xfrm>
          <a:prstGeom prst="rect">
            <a:avLst/>
          </a:prstGeom>
        </p:spPr>
      </p:pic>
      <p:graphicFrame>
        <p:nvGraphicFramePr>
          <p:cNvPr id="8" name="Content Placeholder 5">
            <a:extLst>
              <a:ext uri="{FF2B5EF4-FFF2-40B4-BE49-F238E27FC236}">
                <a16:creationId xmlns:a16="http://schemas.microsoft.com/office/drawing/2014/main" id="{12F4FAAA-A6AE-4AA2-83F7-BD384F3F422A}"/>
              </a:ext>
            </a:extLst>
          </p:cNvPr>
          <p:cNvGraphicFramePr>
            <a:graphicFrameLocks noGrp="1"/>
          </p:cNvGraphicFramePr>
          <p:nvPr>
            <p:ph idx="1"/>
            <p:extLst>
              <p:ext uri="{D42A27DB-BD31-4B8C-83A1-F6EECF244321}">
                <p14:modId xmlns:p14="http://schemas.microsoft.com/office/powerpoint/2010/main" val="3150435308"/>
              </p:ext>
            </p:extLst>
          </p:nvPr>
        </p:nvGraphicFramePr>
        <p:xfrm>
          <a:off x="554416" y="2454438"/>
          <a:ext cx="6968048" cy="43121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235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3C1B-4ACD-4F01-84D1-242B8AC30E8B}"/>
              </a:ext>
            </a:extLst>
          </p:cNvPr>
          <p:cNvSpPr>
            <a:spLocks noGrp="1"/>
          </p:cNvSpPr>
          <p:nvPr>
            <p:ph type="title"/>
          </p:nvPr>
        </p:nvSpPr>
        <p:spPr/>
        <p:txBody>
          <a:bodyPr/>
          <a:lstStyle/>
          <a:p>
            <a:r>
              <a:rPr lang="en-IN" dirty="0"/>
              <a:t>Superconducting Quantum Circuit Basics</a:t>
            </a:r>
          </a:p>
        </p:txBody>
      </p:sp>
      <p:sp>
        <p:nvSpPr>
          <p:cNvPr id="3" name="Content Placeholder 2">
            <a:extLst>
              <a:ext uri="{FF2B5EF4-FFF2-40B4-BE49-F238E27FC236}">
                <a16:creationId xmlns:a16="http://schemas.microsoft.com/office/drawing/2014/main" id="{6F6FB290-CC5A-4EA4-A094-EE22B0C397D1}"/>
              </a:ext>
            </a:extLst>
          </p:cNvPr>
          <p:cNvSpPr>
            <a:spLocks noGrp="1"/>
          </p:cNvSpPr>
          <p:nvPr>
            <p:ph idx="1"/>
          </p:nvPr>
        </p:nvSpPr>
        <p:spPr/>
        <p:txBody>
          <a:bodyPr/>
          <a:lstStyle/>
          <a:p>
            <a:pPr marL="0" indent="0">
              <a:buNone/>
            </a:pPr>
            <a:r>
              <a:rPr lang="en-US" dirty="0"/>
              <a:t>Here we focus superconducting quantum processors with Josephson junction-based </a:t>
            </a:r>
            <a:r>
              <a:rPr lang="en-US" dirty="0" err="1"/>
              <a:t>transmon</a:t>
            </a:r>
            <a:r>
              <a:rPr lang="en-US" dirty="0"/>
              <a:t> qubits and all-microwave cross-resonance two-qubit gates.</a:t>
            </a:r>
          </a:p>
          <a:p>
            <a:pPr marL="0" indent="0">
              <a:buNone/>
            </a:pPr>
            <a:r>
              <a:rPr lang="en-IN" dirty="0"/>
              <a:t>Physical Qubit and Frequency</a:t>
            </a:r>
          </a:p>
          <a:p>
            <a:pPr marL="0" indent="0">
              <a:buNone/>
            </a:pPr>
            <a:r>
              <a:rPr lang="en-IN" dirty="0"/>
              <a:t>Qubit Layout</a:t>
            </a:r>
          </a:p>
          <a:p>
            <a:pPr marL="0" indent="0">
              <a:buNone/>
            </a:pPr>
            <a:r>
              <a:rPr lang="en-IN" dirty="0"/>
              <a:t>Qubit Connection</a:t>
            </a:r>
          </a:p>
          <a:p>
            <a:pPr marL="0" indent="0">
              <a:buNone/>
            </a:pPr>
            <a:r>
              <a:rPr lang="en-IN" dirty="0"/>
              <a:t>Qubit Mapping</a:t>
            </a:r>
          </a:p>
          <a:p>
            <a:pPr marL="0" indent="0">
              <a:buNone/>
            </a:pPr>
            <a:r>
              <a:rPr lang="en-IN" dirty="0"/>
              <a:t>Fabrication Variation</a:t>
            </a:r>
          </a:p>
          <a:p>
            <a:pPr marL="0" indent="0">
              <a:buNone/>
            </a:pPr>
            <a:r>
              <a:rPr lang="en-IN" dirty="0"/>
              <a:t>Frequency Collision</a:t>
            </a:r>
          </a:p>
          <a:p>
            <a:pPr marL="0" indent="0">
              <a:buNone/>
            </a:pPr>
            <a:endParaRPr lang="en-IN" dirty="0"/>
          </a:p>
        </p:txBody>
      </p:sp>
    </p:spTree>
    <p:extLst>
      <p:ext uri="{BB962C8B-B14F-4D97-AF65-F5344CB8AC3E}">
        <p14:creationId xmlns:p14="http://schemas.microsoft.com/office/powerpoint/2010/main" val="301997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FE3B-C3DA-4146-B891-5C0B3001CA90}"/>
              </a:ext>
            </a:extLst>
          </p:cNvPr>
          <p:cNvSpPr>
            <a:spLocks noGrp="1"/>
          </p:cNvSpPr>
          <p:nvPr>
            <p:ph type="title"/>
          </p:nvPr>
        </p:nvSpPr>
        <p:spPr/>
        <p:txBody>
          <a:bodyPr>
            <a:normAutofit/>
          </a:bodyPr>
          <a:lstStyle/>
          <a:p>
            <a:r>
              <a:rPr lang="en-IN" dirty="0"/>
              <a:t>Physical Qubit and Frequency</a:t>
            </a: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2CEDDD-63D1-4D45-8810-05B6B91789B2}"/>
                  </a:ext>
                </a:extLst>
              </p:cNvPr>
              <p:cNvSpPr>
                <a:spLocks noGrp="1"/>
              </p:cNvSpPr>
              <p:nvPr>
                <p:ph idx="1"/>
              </p:nvPr>
            </p:nvSpPr>
            <p:spPr/>
            <p:txBody>
              <a:bodyPr>
                <a:normAutofit/>
              </a:bodyPr>
              <a:lstStyle/>
              <a:p>
                <a:pPr marL="0" indent="0">
                  <a:buNone/>
                </a:pPr>
                <a:r>
                  <a:rPr lang="en-IN" sz="2000" dirty="0"/>
                  <a:t>Due to </a:t>
                </a:r>
                <a:r>
                  <a:rPr lang="en-US" sz="2000" dirty="0"/>
                  <a:t>the nonlinearity of the Josephson junction, the gaps between the energy levels in this quantum </a:t>
                </a:r>
                <a:r>
                  <a:rPr lang="en-US" sz="2000" dirty="0" err="1"/>
                  <a:t>anharmonic</a:t>
                </a:r>
                <a:r>
                  <a:rPr lang="en-US" sz="2000" dirty="0"/>
                  <a:t> oscillator are </a:t>
                </a:r>
                <a:r>
                  <a:rPr lang="en-US" sz="2000" dirty="0" err="1"/>
                  <a:t>dierent</a:t>
                </a:r>
                <a:r>
                  <a:rPr lang="en-US" sz="2000" dirty="0"/>
                  <a:t>, which allows us to use the ground state |0&gt; and the first </a:t>
                </a:r>
                <a:r>
                  <a:rPr lang="en-US" sz="2000" dirty="0" err="1"/>
                  <a:t>rst</a:t>
                </a:r>
                <a:r>
                  <a:rPr lang="en-US" sz="2000" dirty="0"/>
                  <a:t>-excited state |1&gt; as the computation basis without populating other states.</a:t>
                </a:r>
              </a:p>
              <a:p>
                <a:pPr marL="0" indent="0">
                  <a:buNone/>
                </a:pPr>
                <a:endParaRPr lang="en-US" sz="2000" dirty="0"/>
              </a:p>
              <a:p>
                <a:pPr marL="0" indent="0">
                  <a:buNone/>
                </a:pPr>
                <a:r>
                  <a:rPr lang="en-US" sz="2000" dirty="0"/>
                  <a:t> Suppose the energy gap between |0 &gt; and |1&gt; for a qubit is</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𝐸</m:t>
                        </m:r>
                      </m:e>
                      <m:sub>
                        <m:r>
                          <a:rPr lang="en-US" sz="2000" i="1">
                            <a:latin typeface="Cambria Math" panose="02040503050406030204" pitchFamily="18" charset="0"/>
                          </a:rPr>
                          <m:t>01</m:t>
                        </m:r>
                      </m:sub>
                    </m:sSub>
                  </m:oMath>
                </a14:m>
                <a:r>
                  <a:rPr lang="en-US" sz="2000" dirty="0"/>
                  <a:t>. The frequency of this qubit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01</m:t>
                        </m:r>
                      </m:sub>
                    </m:sSub>
                  </m:oMath>
                </a14:m>
                <a:r>
                  <a:rPr lang="en-US" sz="2000" dirty="0"/>
                  <a:t> is defined as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01</m:t>
                        </m:r>
                      </m:sub>
                    </m:sSub>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01</m:t>
                        </m:r>
                      </m:sub>
                    </m:sSub>
                  </m:oMath>
                </a14:m>
                <a:r>
                  <a:rPr lang="en-US" sz="2000" dirty="0"/>
                  <a:t>/h, where h is the Planck constant.</a:t>
                </a:r>
              </a:p>
              <a:p>
                <a:pPr marL="0" indent="0">
                  <a:buNone/>
                </a:pPr>
                <a:endParaRPr lang="en-US" sz="2000" dirty="0"/>
              </a:p>
              <a:p>
                <a:pPr marL="0" indent="0">
                  <a:buNone/>
                </a:pPr>
                <a:r>
                  <a:rPr lang="en-US" sz="2000" dirty="0"/>
                  <a:t> Similarly, we use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12</m:t>
                        </m:r>
                      </m:sub>
                    </m:sSub>
                    <m:r>
                      <a:rPr lang="en-US" sz="2000" i="1">
                        <a:latin typeface="Cambria Math" panose="02040503050406030204" pitchFamily="18" charset="0"/>
                      </a:rPr>
                      <m:t> </m:t>
                    </m:r>
                  </m:oMath>
                </a14:m>
                <a:r>
                  <a:rPr lang="en-US" sz="2000" dirty="0"/>
                  <a:t>to represent the energy gap between |1&gt; and |2&gt;. For a typical qubit design with effective operations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01</m:t>
                        </m:r>
                      </m:sub>
                    </m:sSub>
                    <m:r>
                      <a:rPr lang="en-US" sz="2000" i="1">
                        <a:latin typeface="Cambria Math" panose="02040503050406030204" pitchFamily="18" charset="0"/>
                      </a:rPr>
                      <m:t> </m:t>
                    </m:r>
                  </m:oMath>
                </a14:m>
                <a:r>
                  <a:rPr lang="en-US" sz="2000" dirty="0"/>
                  <a:t>and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12</m:t>
                        </m:r>
                      </m:sub>
                    </m:sSub>
                    <m:r>
                      <a:rPr lang="en-US" sz="2000" i="1">
                        <a:latin typeface="Cambria Math" panose="02040503050406030204" pitchFamily="18" charset="0"/>
                      </a:rPr>
                      <m:t> </m:t>
                    </m:r>
                    <m:r>
                      <a:rPr lang="en-US" sz="2000" b="0" i="0" smtClean="0">
                        <a:latin typeface="Cambria Math" panose="02040503050406030204" pitchFamily="18" charset="0"/>
                      </a:rPr>
                      <m:t> </m:t>
                    </m:r>
                  </m:oMath>
                </a14:m>
                <a:r>
                  <a:rPr lang="en-US" sz="2000" dirty="0"/>
                  <a:t>are about 5GHz and 4.66GHz, respectively. The anharmonicity of this qubit is defined to be  </a:t>
                </a:r>
                <a:r>
                  <a:rPr lang="el-GR" sz="2000" dirty="0">
                    <a:latin typeface="Cambria Math" panose="02040503050406030204" pitchFamily="18" charset="0"/>
                    <a:ea typeface="Cambria Math" panose="02040503050406030204" pitchFamily="18" charset="0"/>
                  </a:rPr>
                  <a:t>δ</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12</m:t>
                        </m:r>
                      </m:sub>
                    </m:sSub>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01</m:t>
                        </m:r>
                      </m:sub>
                    </m:sSub>
                  </m:oMath>
                </a14:m>
                <a:r>
                  <a:rPr lang="en-US" sz="2000" dirty="0"/>
                  <a:t>,which is −340MHz under this typical design</a:t>
                </a:r>
                <a:endParaRPr lang="en-IN" sz="2000" dirty="0"/>
              </a:p>
              <a:p>
                <a:endParaRPr lang="en-IN" dirty="0"/>
              </a:p>
            </p:txBody>
          </p:sp>
        </mc:Choice>
        <mc:Fallback xmlns="">
          <p:sp>
            <p:nvSpPr>
              <p:cNvPr id="3" name="Content Placeholder 2">
                <a:extLst>
                  <a:ext uri="{FF2B5EF4-FFF2-40B4-BE49-F238E27FC236}">
                    <a16:creationId xmlns:a16="http://schemas.microsoft.com/office/drawing/2014/main" id="{962CEDDD-63D1-4D45-8810-05B6B91789B2}"/>
                  </a:ext>
                </a:extLst>
              </p:cNvPr>
              <p:cNvSpPr>
                <a:spLocks noGrp="1" noRot="1" noChangeAspect="1" noMove="1" noResize="1" noEditPoints="1" noAdjustHandles="1" noChangeArrowheads="1" noChangeShapeType="1" noTextEdit="1"/>
              </p:cNvSpPr>
              <p:nvPr>
                <p:ph idx="1"/>
              </p:nvPr>
            </p:nvSpPr>
            <p:spPr>
              <a:blipFill>
                <a:blip r:embed="rId2"/>
                <a:stretch>
                  <a:fillRect l="-638" t="-1401" r="-464"/>
                </a:stretch>
              </a:blipFill>
            </p:spPr>
            <p:txBody>
              <a:bodyPr/>
              <a:lstStyle/>
              <a:p>
                <a:r>
                  <a:rPr lang="en-IN">
                    <a:noFill/>
                  </a:rPr>
                  <a:t> </a:t>
                </a:r>
              </a:p>
            </p:txBody>
          </p:sp>
        </mc:Fallback>
      </mc:AlternateContent>
    </p:spTree>
    <p:extLst>
      <p:ext uri="{BB962C8B-B14F-4D97-AF65-F5344CB8AC3E}">
        <p14:creationId xmlns:p14="http://schemas.microsoft.com/office/powerpoint/2010/main" val="98601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301051-3E35-4C0E-9DBA-A302AD2B4754}"/>
              </a:ext>
            </a:extLst>
          </p:cNvPr>
          <p:cNvSpPr>
            <a:spLocks noGrp="1"/>
          </p:cNvSpPr>
          <p:nvPr>
            <p:ph type="title"/>
          </p:nvPr>
        </p:nvSpPr>
        <p:spPr>
          <a:xfrm>
            <a:off x="838200" y="365125"/>
            <a:ext cx="10515600" cy="1325563"/>
          </a:xfrm>
        </p:spPr>
        <p:txBody>
          <a:bodyPr/>
          <a:lstStyle/>
          <a:p>
            <a:r>
              <a:rPr lang="en-IN"/>
              <a:t>Qubit Layout</a:t>
            </a:r>
            <a:endParaRPr lang="en-IN" dirty="0"/>
          </a:p>
        </p:txBody>
      </p:sp>
      <p:sp>
        <p:nvSpPr>
          <p:cNvPr id="6" name="Content Placeholder 5">
            <a:extLst>
              <a:ext uri="{FF2B5EF4-FFF2-40B4-BE49-F238E27FC236}">
                <a16:creationId xmlns:a16="http://schemas.microsoft.com/office/drawing/2014/main" id="{D4AA3014-D06E-4F84-8652-1AA6030BA22B}"/>
              </a:ext>
            </a:extLst>
          </p:cNvPr>
          <p:cNvSpPr>
            <a:spLocks noGrp="1"/>
          </p:cNvSpPr>
          <p:nvPr>
            <p:ph idx="1"/>
          </p:nvPr>
        </p:nvSpPr>
        <p:spPr/>
        <p:txBody>
          <a:bodyPr/>
          <a:lstStyle/>
          <a:p>
            <a:r>
              <a:rPr lang="en-US" dirty="0"/>
              <a:t>The superconducting physical qubits are connected on a 2-dimensional planar substrate. Although the qubit placement can be flexible, major vendors fabricate the qubits in a regularized structure to ensure scalability and reduce the fabrication complexity.</a:t>
            </a:r>
          </a:p>
          <a:p>
            <a:pPr marL="0" indent="0">
              <a:buNone/>
            </a:pPr>
            <a:r>
              <a:rPr lang="en-US" dirty="0"/>
              <a:t>   For example:</a:t>
            </a:r>
          </a:p>
          <a:p>
            <a:r>
              <a:rPr lang="en-US" dirty="0"/>
              <a:t>IBM’s 16-qubit and 20-qubit chips placed their qubits on the nodes of 2x8 and 4x5 lattices, respectively. </a:t>
            </a:r>
          </a:p>
          <a:p>
            <a:r>
              <a:rPr lang="en-US" dirty="0"/>
              <a:t>Google’s 72-qubit chip placed its qubits on some nodes of an 11x12 lattice</a:t>
            </a:r>
            <a:endParaRPr lang="en-IN" dirty="0"/>
          </a:p>
        </p:txBody>
      </p:sp>
    </p:spTree>
    <p:extLst>
      <p:ext uri="{BB962C8B-B14F-4D97-AF65-F5344CB8AC3E}">
        <p14:creationId xmlns:p14="http://schemas.microsoft.com/office/powerpoint/2010/main" val="36019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9">
            <a:extLst>
              <a:ext uri="{FF2B5EF4-FFF2-40B4-BE49-F238E27FC236}">
                <a16:creationId xmlns:a16="http://schemas.microsoft.com/office/drawing/2014/main" id="{8C21A96C-E703-4386-9D41-BA5318546570}"/>
              </a:ext>
            </a:extLst>
          </p:cNvPr>
          <p:cNvSpPr>
            <a:spLocks noGrp="1"/>
          </p:cNvSpPr>
          <p:nvPr>
            <p:ph type="title"/>
          </p:nvPr>
        </p:nvSpPr>
        <p:spPr>
          <a:xfrm>
            <a:off x="1115568" y="548640"/>
            <a:ext cx="10168128" cy="1179576"/>
          </a:xfrm>
          <a:prstGeom prst="rect">
            <a:avLst/>
          </a:prstGeom>
        </p:spPr>
        <p:txBody>
          <a:bodyPr>
            <a:normAutofit/>
          </a:bodyPr>
          <a:lstStyle/>
          <a:p>
            <a:r>
              <a:rPr lang="en-IN" sz="4000"/>
              <a:t>Qubit Connection</a:t>
            </a:r>
          </a:p>
        </p:txBody>
      </p:sp>
      <p:sp>
        <p:nvSpPr>
          <p:cNvPr id="22" name="Rectangle 2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5" descr="A close up of a logo&#10;&#10;Description automatically generated">
            <a:extLst>
              <a:ext uri="{FF2B5EF4-FFF2-40B4-BE49-F238E27FC236}">
                <a16:creationId xmlns:a16="http://schemas.microsoft.com/office/drawing/2014/main" id="{DD3A7DBE-DA19-43E3-9E0E-433E60574C63}"/>
              </a:ext>
            </a:extLst>
          </p:cNvPr>
          <p:cNvPicPr>
            <a:picLocks noChangeAspect="1"/>
          </p:cNvPicPr>
          <p:nvPr/>
        </p:nvPicPr>
        <p:blipFill rotWithShape="1">
          <a:blip r:embed="rId2">
            <a:extLst>
              <a:ext uri="{28A0092B-C50C-407E-A947-70E740481C1C}">
                <a14:useLocalDpi xmlns:a14="http://schemas.microsoft.com/office/drawing/2010/main" val="0"/>
              </a:ext>
            </a:extLst>
          </a:blip>
          <a:srcRect r="2" b="2819"/>
          <a:stretch/>
        </p:blipFill>
        <p:spPr>
          <a:xfrm>
            <a:off x="566928" y="2276856"/>
            <a:ext cx="5931817" cy="3736675"/>
          </a:xfrm>
          <a:prstGeom prst="rect">
            <a:avLst/>
          </a:prstGeom>
        </p:spPr>
      </p:pic>
      <p:sp>
        <p:nvSpPr>
          <p:cNvPr id="6" name="Content Placeholder 5">
            <a:extLst>
              <a:ext uri="{FF2B5EF4-FFF2-40B4-BE49-F238E27FC236}">
                <a16:creationId xmlns:a16="http://schemas.microsoft.com/office/drawing/2014/main" id="{AF0F170F-C2CA-45B8-B2C9-803A08EEA519}"/>
              </a:ext>
            </a:extLst>
          </p:cNvPr>
          <p:cNvSpPr>
            <a:spLocks noGrp="1"/>
          </p:cNvSpPr>
          <p:nvPr>
            <p:ph idx="1"/>
          </p:nvPr>
        </p:nvSpPr>
        <p:spPr>
          <a:xfrm>
            <a:off x="6563360" y="2143760"/>
            <a:ext cx="5293359" cy="4287520"/>
          </a:xfrm>
        </p:spPr>
        <p:txBody>
          <a:bodyPr anchor="ctr">
            <a:normAutofit/>
          </a:bodyPr>
          <a:lstStyle/>
          <a:p>
            <a:r>
              <a:rPr lang="en-US" sz="1800" dirty="0">
                <a:latin typeface="LinLibertineT"/>
              </a:rPr>
              <a:t>To enable two-qubit gates between two physical qubits, resonators, also known as qubit buses, are employed to connect nearby qubits . </a:t>
            </a:r>
          </a:p>
          <a:p>
            <a:pPr marL="0" indent="0">
              <a:buNone/>
            </a:pPr>
            <a:r>
              <a:rPr lang="en-US" sz="1800" dirty="0">
                <a:latin typeface="LinLibertineT"/>
              </a:rPr>
              <a:t>For example,</a:t>
            </a:r>
          </a:p>
          <a:p>
            <a:r>
              <a:rPr lang="en-US" sz="1800" dirty="0">
                <a:latin typeface="LinLibertineT"/>
              </a:rPr>
              <a:t>Figure shows two types of commonly used buses. The first one is a 2-qubit bus connecting two physical qubits.</a:t>
            </a:r>
          </a:p>
          <a:p>
            <a:r>
              <a:rPr lang="en-US" sz="1800" dirty="0">
                <a:latin typeface="LinLibertineT"/>
              </a:rPr>
              <a:t> The second one is a 4-qubit bus, which connects four physical qubits in a square together. </a:t>
            </a:r>
          </a:p>
          <a:p>
            <a:r>
              <a:rPr lang="en-US" sz="1800" dirty="0">
                <a:latin typeface="LinLibertineT"/>
              </a:rPr>
              <a:t>The coupling graphs of these two types of buses are shown on the right. Compared with a 2-qubit bus, 4-qubit bus support two-qubit gates on not only the four qubit pairs on the edges but also two qubit pairs on </a:t>
            </a:r>
            <a:r>
              <a:rPr lang="en-IN" sz="1800" dirty="0">
                <a:latin typeface="LinLibertineT"/>
              </a:rPr>
              <a:t>the diagonals.</a:t>
            </a:r>
          </a:p>
          <a:p>
            <a:endParaRPr lang="en-IN" sz="1400" dirty="0"/>
          </a:p>
        </p:txBody>
      </p:sp>
    </p:spTree>
    <p:extLst>
      <p:ext uri="{BB962C8B-B14F-4D97-AF65-F5344CB8AC3E}">
        <p14:creationId xmlns:p14="http://schemas.microsoft.com/office/powerpoint/2010/main" val="191025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3C05923-A71C-403B-835F-7768C3D69886}"/>
              </a:ext>
            </a:extLst>
          </p:cNvPr>
          <p:cNvSpPr>
            <a:spLocks noGrp="1"/>
          </p:cNvSpPr>
          <p:nvPr>
            <p:ph type="title"/>
          </p:nvPr>
        </p:nvSpPr>
        <p:spPr/>
        <p:txBody>
          <a:bodyPr/>
          <a:lstStyle/>
          <a:p>
            <a:r>
              <a:rPr lang="en-IN" dirty="0"/>
              <a:t>Qubit Mapping</a:t>
            </a:r>
            <a:br>
              <a:rPr lang="en-IN" dirty="0"/>
            </a:br>
            <a:endParaRPr lang="en-IN" dirty="0"/>
          </a:p>
        </p:txBody>
      </p:sp>
      <p:sp>
        <p:nvSpPr>
          <p:cNvPr id="12" name="Content Placeholder 11">
            <a:extLst>
              <a:ext uri="{FF2B5EF4-FFF2-40B4-BE49-F238E27FC236}">
                <a16:creationId xmlns:a16="http://schemas.microsoft.com/office/drawing/2014/main" id="{D1F565A8-A1F5-4779-A44B-2C65393CFA3C}"/>
              </a:ext>
            </a:extLst>
          </p:cNvPr>
          <p:cNvSpPr>
            <a:spLocks noGrp="1"/>
          </p:cNvSpPr>
          <p:nvPr>
            <p:ph idx="1"/>
          </p:nvPr>
        </p:nvSpPr>
        <p:spPr>
          <a:xfrm>
            <a:off x="706120" y="1551305"/>
            <a:ext cx="10515600" cy="4351338"/>
          </a:xfrm>
        </p:spPr>
        <p:txBody>
          <a:bodyPr>
            <a:normAutofit fontScale="85000" lnSpcReduction="10000"/>
          </a:bodyPr>
          <a:lstStyle/>
          <a:p>
            <a:r>
              <a:rPr lang="en-US" dirty="0"/>
              <a:t>It is usually assumed that a two-qubit gate can be applied on arbitrary two logical qubits in a quantum program but some two-qubit gates may not be executable due to the limited qubit connection on a superconducting quantum processor.</a:t>
            </a:r>
          </a:p>
          <a:p>
            <a:r>
              <a:rPr lang="en-US" dirty="0"/>
              <a:t> On the hardware side, this problem can be relieved by employing more physical qubit connections so that two-qubit gates can be directly supported on more qubit pairs. </a:t>
            </a:r>
          </a:p>
          <a:p>
            <a:r>
              <a:rPr lang="en-US" dirty="0"/>
              <a:t>On the software side, a qubit-remapping compiler can resolve the dependency of the remaining </a:t>
            </a:r>
            <a:r>
              <a:rPr lang="en-US" dirty="0" err="1"/>
              <a:t>unexecutable</a:t>
            </a:r>
            <a:r>
              <a:rPr lang="en-US" dirty="0"/>
              <a:t> two-qubit gates while additional operations must be introduced with longer execution time and higher error rate. </a:t>
            </a:r>
          </a:p>
          <a:p>
            <a:r>
              <a:rPr lang="en-US" dirty="0"/>
              <a:t>Therefore, more physical qubit connections can help with the overall performance by allowing native two-qubit gates on more physical qubit pairs.</a:t>
            </a:r>
            <a:endParaRPr lang="en-IN" dirty="0"/>
          </a:p>
        </p:txBody>
      </p:sp>
    </p:spTree>
    <p:extLst>
      <p:ext uri="{BB962C8B-B14F-4D97-AF65-F5344CB8AC3E}">
        <p14:creationId xmlns:p14="http://schemas.microsoft.com/office/powerpoint/2010/main" val="98391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IN" dirty="0"/>
          </a:p>
        </p:txBody>
      </p:sp>
      <p:sp>
        <p:nvSpPr>
          <p:cNvPr id="3" name="Content Placeholder 2"/>
          <p:cNvSpPr>
            <a:spLocks noGrp="1"/>
          </p:cNvSpPr>
          <p:nvPr>
            <p:ph idx="1"/>
          </p:nvPr>
        </p:nvSpPr>
        <p:spPr/>
        <p:txBody>
          <a:bodyPr>
            <a:normAutofit lnSpcReduction="10000"/>
          </a:bodyPr>
          <a:lstStyle/>
          <a:p>
            <a:r>
              <a:rPr lang="en-IN" sz="1600" dirty="0"/>
              <a:t>Despite the incredible power of today’s supercomputers, many complex computing problems cannot be addressed by conventional systems. The huge growth of data and our need to better understand everything from the universe to our own DNA leads us to seek new tools that can help provide answers. </a:t>
            </a:r>
          </a:p>
          <a:p>
            <a:r>
              <a:rPr lang="en-IN" sz="1600" dirty="0"/>
              <a:t>Quantum computing is the next frontier in computing, providing an entirely new approach to solving the world’s most difficult challenges. Since 1982, Richard Feynman proposed the idea of quantum computing for the first time, it has become a new field of interest for many physics and computer scientists. </a:t>
            </a:r>
          </a:p>
          <a:p>
            <a:r>
              <a:rPr lang="en-IN" sz="1600" dirty="0"/>
              <a:t>Although it’s more than 30 years that this concept has been presented but it’s still considered as unknown and several subjects are open for research.</a:t>
            </a:r>
          </a:p>
          <a:p>
            <a:endParaRPr lang="en-IN" sz="1600" dirty="0"/>
          </a:p>
          <a:p>
            <a:r>
              <a:rPr lang="en-IN" dirty="0"/>
              <a:t>There are several models of quantum computing, including the </a:t>
            </a:r>
            <a:r>
              <a:rPr lang="en-IN" dirty="0">
                <a:hlinkClick r:id="rId2" tooltip="Quantum circuit"/>
              </a:rPr>
              <a:t>quantum circuit model</a:t>
            </a:r>
            <a:r>
              <a:rPr lang="en-IN" dirty="0"/>
              <a:t>, </a:t>
            </a:r>
            <a:r>
              <a:rPr lang="en-IN" dirty="0">
                <a:hlinkClick r:id="rId3" tooltip="Quantum Turing machine"/>
              </a:rPr>
              <a:t>quantum Turing machine</a:t>
            </a:r>
            <a:r>
              <a:rPr lang="en-IN" dirty="0"/>
              <a:t>, </a:t>
            </a:r>
            <a:r>
              <a:rPr lang="en-IN" dirty="0">
                <a:hlinkClick r:id="rId4" tooltip="Adiabatic quantum computation"/>
              </a:rPr>
              <a:t>adiabatic quantum computer</a:t>
            </a:r>
            <a:r>
              <a:rPr lang="en-IN" dirty="0"/>
              <a:t>, </a:t>
            </a:r>
            <a:r>
              <a:rPr lang="en-IN" dirty="0">
                <a:hlinkClick r:id="rId5" tooltip="One-way quantum computer"/>
              </a:rPr>
              <a:t>one-way quantum computer</a:t>
            </a:r>
            <a:r>
              <a:rPr lang="en-IN" dirty="0"/>
              <a:t>, and various </a:t>
            </a:r>
            <a:r>
              <a:rPr lang="en-IN" dirty="0">
                <a:hlinkClick r:id="rId6" tooltip="Quantum cellular automata"/>
              </a:rPr>
              <a:t>quantum cellular automata</a:t>
            </a:r>
            <a:r>
              <a:rPr lang="en-IN" dirty="0"/>
              <a:t>. The most widely used model is the </a:t>
            </a:r>
            <a:r>
              <a:rPr lang="en-IN" dirty="0">
                <a:hlinkClick r:id="rId2" tooltip="Quantum circuit"/>
              </a:rPr>
              <a:t>quantum circuit</a:t>
            </a:r>
            <a:endParaRPr lang="en-IN" dirty="0"/>
          </a:p>
        </p:txBody>
      </p:sp>
    </p:spTree>
    <p:extLst>
      <p:ext uri="{BB962C8B-B14F-4D97-AF65-F5344CB8AC3E}">
        <p14:creationId xmlns:p14="http://schemas.microsoft.com/office/powerpoint/2010/main" val="363314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8CE0F8-803F-487B-80B9-D2DD8A9D1A26}"/>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IN" sz="3600">
                <a:solidFill>
                  <a:srgbClr val="3F3F3F"/>
                </a:solidFill>
              </a:rPr>
              <a:t>QUBIT READOUT</a:t>
            </a:r>
          </a:p>
        </p:txBody>
      </p:sp>
      <p:sp>
        <p:nvSpPr>
          <p:cNvPr id="3" name="Content Placeholder 2">
            <a:extLst>
              <a:ext uri="{FF2B5EF4-FFF2-40B4-BE49-F238E27FC236}">
                <a16:creationId xmlns:a16="http://schemas.microsoft.com/office/drawing/2014/main" id="{6382717F-AA8C-475C-BD74-BFBB09574660}"/>
              </a:ext>
            </a:extLst>
          </p:cNvPr>
          <p:cNvSpPr>
            <a:spLocks noGrp="1"/>
          </p:cNvSpPr>
          <p:nvPr>
            <p:ph sz="half" idx="1"/>
          </p:nvPr>
        </p:nvSpPr>
        <p:spPr>
          <a:xfrm>
            <a:off x="1016003" y="2479040"/>
            <a:ext cx="4758264" cy="3368987"/>
          </a:xfrm>
        </p:spPr>
        <p:txBody>
          <a:bodyPr anchor="t">
            <a:normAutofit/>
          </a:bodyPr>
          <a:lstStyle/>
          <a:p>
            <a:r>
              <a:rPr lang="en-US" sz="1600" dirty="0">
                <a:latin typeface="+mj-lt"/>
              </a:rPr>
              <a:t>Fast and high fidelity qubit readout is crucial in quantum computing. There are several different readout techniques for superconducting qubit, such as charge measurement</a:t>
            </a:r>
            <a:r>
              <a:rPr lang="en-IN" sz="1600" dirty="0">
                <a:latin typeface="+mj-lt"/>
              </a:rPr>
              <a:t>,flux measurement  inductance </a:t>
            </a:r>
            <a:r>
              <a:rPr lang="en-US" sz="1600" dirty="0">
                <a:latin typeface="+mj-lt"/>
              </a:rPr>
              <a:t>measurement, etc.</a:t>
            </a:r>
          </a:p>
          <a:p>
            <a:r>
              <a:rPr lang="en-US" sz="1600" dirty="0">
                <a:latin typeface="+mj-lt"/>
              </a:rPr>
              <a:t>The dispersive readout is the currently most common readout technique in the circuit QED</a:t>
            </a:r>
            <a:r>
              <a:rPr lang="en-IN" sz="1600" dirty="0">
                <a:latin typeface="+mj-lt"/>
              </a:rPr>
              <a:t> </a:t>
            </a:r>
            <a:r>
              <a:rPr lang="en-US" sz="1600" dirty="0">
                <a:latin typeface="+mj-lt"/>
              </a:rPr>
              <a:t>architecture, which we will briefly introduce in this section.</a:t>
            </a:r>
          </a:p>
          <a:p>
            <a:r>
              <a:rPr lang="en-US" sz="1600" dirty="0">
                <a:latin typeface="+mj-lt"/>
              </a:rPr>
              <a:t>In addition, we will also introduce the techniques to improve the fidelity and speed of qubit readout.</a:t>
            </a:r>
            <a:endParaRPr lang="en-IN" sz="1600" dirty="0">
              <a:latin typeface="+mj-lt"/>
            </a:endParaRPr>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80D2C47-DF4E-4708-B7E3-9785705A663F}"/>
              </a:ext>
            </a:extLst>
          </p:cNvPr>
          <p:cNvSpPr>
            <a:spLocks noGrp="1"/>
          </p:cNvSpPr>
          <p:nvPr>
            <p:ph sz="half" idx="2"/>
          </p:nvPr>
        </p:nvSpPr>
        <p:spPr>
          <a:xfrm>
            <a:off x="6661570" y="2512330"/>
            <a:ext cx="4656657" cy="3695430"/>
          </a:xfrm>
        </p:spPr>
        <p:txBody>
          <a:bodyPr anchor="t">
            <a:normAutofit/>
          </a:bodyPr>
          <a:lstStyle/>
          <a:p>
            <a:r>
              <a:rPr lang="en-US" sz="1600" dirty="0"/>
              <a:t>Other Techniques of Qubit Readouts are:</a:t>
            </a:r>
          </a:p>
          <a:p>
            <a:pPr marL="0" indent="0">
              <a:buNone/>
            </a:pPr>
            <a:r>
              <a:rPr lang="en-IN" sz="1600" b="1" dirty="0"/>
              <a:t>High-fidelity single-shot readout</a:t>
            </a:r>
            <a:r>
              <a:rPr lang="en-IN" sz="1600" dirty="0"/>
              <a:t>:</a:t>
            </a:r>
          </a:p>
          <a:p>
            <a:pPr marL="0" indent="0">
              <a:buNone/>
            </a:pPr>
            <a:r>
              <a:rPr lang="en-US" sz="1600" dirty="0"/>
              <a:t>To achieve fast, high-fidelity single shot readout, Purcell filter and parametric amplifier are typically tools for superconducting quantum computing</a:t>
            </a:r>
          </a:p>
          <a:p>
            <a:pPr marL="0" indent="0">
              <a:buNone/>
            </a:pPr>
            <a:r>
              <a:rPr lang="en-US" sz="1600" dirty="0"/>
              <a:t>1.Purcell Filter </a:t>
            </a:r>
          </a:p>
          <a:p>
            <a:pPr marL="0" indent="0">
              <a:buNone/>
            </a:pPr>
            <a:r>
              <a:rPr lang="en-US" sz="1600" dirty="0"/>
              <a:t>2.</a:t>
            </a:r>
            <a:r>
              <a:rPr lang="en-IN" sz="1600" dirty="0"/>
              <a:t> Josephson parametric amplifier (JPA)</a:t>
            </a:r>
          </a:p>
          <a:p>
            <a:pPr marL="0" indent="0">
              <a:buNone/>
            </a:pPr>
            <a:r>
              <a:rPr lang="en-IN" sz="1600" dirty="0"/>
              <a:t>3. Impedance-transformed parametric amplifier (IMPA)</a:t>
            </a:r>
          </a:p>
          <a:p>
            <a:pPr marL="0" indent="0">
              <a:buNone/>
            </a:pPr>
            <a:r>
              <a:rPr lang="en-IN" sz="1600" dirty="0"/>
              <a:t>4.</a:t>
            </a:r>
            <a:r>
              <a:rPr lang="en-US" sz="1600" dirty="0"/>
              <a:t> Traveling wave parametric amplifier (TWPA)</a:t>
            </a:r>
            <a:endParaRPr lang="en-IN" sz="1400" dirty="0"/>
          </a:p>
        </p:txBody>
      </p:sp>
    </p:spTree>
    <p:extLst>
      <p:ext uri="{BB962C8B-B14F-4D97-AF65-F5344CB8AC3E}">
        <p14:creationId xmlns:p14="http://schemas.microsoft.com/office/powerpoint/2010/main" val="54234262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877F-E3F2-4843-8F02-239570E32878}"/>
              </a:ext>
            </a:extLst>
          </p:cNvPr>
          <p:cNvSpPr>
            <a:spLocks noGrp="1"/>
          </p:cNvSpPr>
          <p:nvPr>
            <p:ph type="title"/>
          </p:nvPr>
        </p:nvSpPr>
        <p:spPr/>
        <p:txBody>
          <a:bodyPr/>
          <a:lstStyle/>
          <a:p>
            <a:r>
              <a:rPr lang="en-IN" dirty="0"/>
              <a:t>Dispersive readout</a:t>
            </a:r>
          </a:p>
        </p:txBody>
      </p:sp>
      <p:sp>
        <p:nvSpPr>
          <p:cNvPr id="3" name="Content Placeholder 2">
            <a:extLst>
              <a:ext uri="{FF2B5EF4-FFF2-40B4-BE49-F238E27FC236}">
                <a16:creationId xmlns:a16="http://schemas.microsoft.com/office/drawing/2014/main" id="{A4863293-4645-40A2-AE50-D6A42A1273EC}"/>
              </a:ext>
            </a:extLst>
          </p:cNvPr>
          <p:cNvSpPr>
            <a:spLocks noGrp="1"/>
          </p:cNvSpPr>
          <p:nvPr>
            <p:ph idx="1"/>
          </p:nvPr>
        </p:nvSpPr>
        <p:spPr/>
        <p:txBody>
          <a:bodyPr>
            <a:normAutofit/>
          </a:bodyPr>
          <a:lstStyle/>
          <a:p>
            <a:r>
              <a:rPr lang="en-US" dirty="0"/>
              <a:t>Dispersive readout is to obtain the qubit state information through the readout resonator. </a:t>
            </a:r>
          </a:p>
          <a:p>
            <a:r>
              <a:rPr lang="en-US" dirty="0"/>
              <a:t>The qubit circuit is coupled to the readout resonator through capacitance or inductance, and the state of the qubit is detected by measuring the transmission coefficient of the readout resonator. </a:t>
            </a:r>
          </a:p>
          <a:p>
            <a:r>
              <a:rPr lang="en-US" dirty="0"/>
              <a:t>During the measurement, the qubit and the readout resonator form the Hamiltonian of the Jaynes-Cummings model</a:t>
            </a:r>
          </a:p>
          <a:p>
            <a:r>
              <a:rPr lang="en-IN" dirty="0"/>
              <a:t>The dispersive readout provides a </a:t>
            </a:r>
            <a:r>
              <a:rPr lang="en-US" dirty="0"/>
              <a:t>feasible way for the quantum non-demolition (QND) readout </a:t>
            </a:r>
            <a:r>
              <a:rPr lang="en-IN" dirty="0"/>
              <a:t>of superconducting quantum computing.</a:t>
            </a:r>
          </a:p>
        </p:txBody>
      </p:sp>
    </p:spTree>
    <p:extLst>
      <p:ext uri="{BB962C8B-B14F-4D97-AF65-F5344CB8AC3E}">
        <p14:creationId xmlns:p14="http://schemas.microsoft.com/office/powerpoint/2010/main" val="288241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History </a:t>
            </a:r>
            <a:endParaRPr lang="en-IN" dirty="0"/>
          </a:p>
        </p:txBody>
      </p:sp>
      <p:sp>
        <p:nvSpPr>
          <p:cNvPr id="3" name="Content Placeholder 2"/>
          <p:cNvSpPr>
            <a:spLocks noGrp="1"/>
          </p:cNvSpPr>
          <p:nvPr>
            <p:ph idx="1"/>
          </p:nvPr>
        </p:nvSpPr>
        <p:spPr/>
        <p:txBody>
          <a:bodyPr>
            <a:normAutofit fontScale="92500"/>
          </a:bodyPr>
          <a:lstStyle/>
          <a:p>
            <a:pPr>
              <a:buClr>
                <a:schemeClr val="accent2"/>
              </a:buClr>
              <a:buFont typeface="Wingdings" pitchFamily="2" charset="2"/>
              <a:buChar char="§"/>
            </a:pPr>
            <a:r>
              <a:rPr lang="en-US" sz="4400" b="1" dirty="0"/>
              <a:t>1982 - Feynman </a:t>
            </a:r>
            <a:r>
              <a:rPr lang="en-US" dirty="0"/>
              <a:t>proposed the idea of creating machines based on the laws of quantum mechanics instead of the laws of classical physics.</a:t>
            </a:r>
          </a:p>
          <a:p>
            <a:pPr>
              <a:spcBef>
                <a:spcPct val="50000"/>
              </a:spcBef>
              <a:buClr>
                <a:schemeClr val="accent2"/>
              </a:buClr>
              <a:buFont typeface="Wingdings" pitchFamily="2" charset="2"/>
              <a:buChar char="§"/>
            </a:pPr>
            <a:r>
              <a:rPr lang="en-US" sz="3600" b="1" dirty="0"/>
              <a:t>1985 - David Deutsch </a:t>
            </a:r>
            <a:r>
              <a:rPr lang="en-US" dirty="0"/>
              <a:t>developed the quantum Turing machine, showing that quantum circuits are universal.</a:t>
            </a:r>
          </a:p>
          <a:p>
            <a:pPr>
              <a:spcBef>
                <a:spcPct val="50000"/>
              </a:spcBef>
              <a:buClr>
                <a:schemeClr val="accent2"/>
              </a:buClr>
              <a:buFont typeface="Wingdings" charset="2"/>
              <a:buChar char="§"/>
            </a:pPr>
            <a:r>
              <a:rPr lang="en-US" dirty="0"/>
              <a:t> </a:t>
            </a:r>
            <a:r>
              <a:rPr lang="en-US" sz="3600" b="1" dirty="0"/>
              <a:t>1994 - Peter Shor </a:t>
            </a:r>
            <a:r>
              <a:rPr lang="en-US" dirty="0"/>
              <a:t>came up with a quantum algorithm to factor very large numbers in polynomial time.</a:t>
            </a:r>
          </a:p>
          <a:p>
            <a:pPr>
              <a:spcBef>
                <a:spcPct val="50000"/>
              </a:spcBef>
              <a:buClr>
                <a:schemeClr val="accent2"/>
              </a:buClr>
              <a:buFont typeface="Wingdings" charset="2"/>
              <a:buChar char="§"/>
            </a:pPr>
            <a:r>
              <a:rPr lang="en-US" sz="3600" b="1" dirty="0"/>
              <a:t>1997 - </a:t>
            </a:r>
            <a:r>
              <a:rPr lang="en-US" sz="3600" b="1" dirty="0" err="1"/>
              <a:t>Lov</a:t>
            </a:r>
            <a:r>
              <a:rPr lang="en-US" sz="3600" b="1" dirty="0"/>
              <a:t> Grover </a:t>
            </a:r>
            <a:r>
              <a:rPr lang="en-US" dirty="0"/>
              <a:t>develops a quantum search algorithm with O(√N) complexity</a:t>
            </a:r>
          </a:p>
          <a:p>
            <a:endParaRPr lang="en-IN" dirty="0"/>
          </a:p>
        </p:txBody>
      </p:sp>
    </p:spTree>
    <p:extLst>
      <p:ext uri="{BB962C8B-B14F-4D97-AF65-F5344CB8AC3E}">
        <p14:creationId xmlns:p14="http://schemas.microsoft.com/office/powerpoint/2010/main" val="96641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Quantum Computer and Qubit?</a:t>
            </a:r>
            <a:endParaRPr lang="en-IN" dirty="0"/>
          </a:p>
        </p:txBody>
      </p:sp>
      <p:sp>
        <p:nvSpPr>
          <p:cNvPr id="3" name="Content Placeholder 2"/>
          <p:cNvSpPr>
            <a:spLocks noGrp="1"/>
          </p:cNvSpPr>
          <p:nvPr>
            <p:ph idx="1"/>
          </p:nvPr>
        </p:nvSpPr>
        <p:spPr/>
        <p:txBody>
          <a:bodyPr/>
          <a:lstStyle/>
          <a:p>
            <a:r>
              <a:rPr lang="en-IN" dirty="0"/>
              <a:t>classical computers encode information in bits and each bit can represent a 0 or a 1 these zeros and ones act as on-off switches that ultimately translate into compute functions to perform a simple calculation.</a:t>
            </a:r>
          </a:p>
          <a:p>
            <a:r>
              <a:rPr lang="en-IN" dirty="0"/>
              <a:t>make use of two key principles of  quantum physics superposition and entanglement superposition means that each qubit can represent a zero a one or both at the same time and entanglement happens when two qubits in a superposition are correlated with one another meaning the state of one whether it's a 0 a 1 or both depends on the state of another using these </a:t>
            </a:r>
          </a:p>
          <a:p>
            <a:endParaRPr lang="en-IN" dirty="0"/>
          </a:p>
        </p:txBody>
      </p:sp>
    </p:spTree>
    <p:extLst>
      <p:ext uri="{BB962C8B-B14F-4D97-AF65-F5344CB8AC3E}">
        <p14:creationId xmlns:p14="http://schemas.microsoft.com/office/powerpoint/2010/main" val="389313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rmAutofit fontScale="90000"/>
          </a:bodyPr>
          <a:lstStyle/>
          <a:p>
            <a:r>
              <a:rPr lang="en-US" dirty="0"/>
              <a:t>Continuation……</a:t>
            </a:r>
            <a:endParaRPr lang="en-IN" dirty="0"/>
          </a:p>
        </p:txBody>
      </p:sp>
      <p:sp>
        <p:nvSpPr>
          <p:cNvPr id="3" name="Content Placeholder 2"/>
          <p:cNvSpPr>
            <a:spLocks noGrp="1"/>
          </p:cNvSpPr>
          <p:nvPr>
            <p:ph idx="1"/>
          </p:nvPr>
        </p:nvSpPr>
        <p:spPr>
          <a:xfrm>
            <a:off x="838200" y="875212"/>
            <a:ext cx="10515600" cy="5301751"/>
          </a:xfrm>
        </p:spPr>
        <p:txBody>
          <a:bodyPr>
            <a:noAutofit/>
          </a:bodyPr>
          <a:lstStyle/>
          <a:p>
            <a:pPr marL="0" indent="0">
              <a:buNone/>
            </a:pPr>
            <a:r>
              <a:rPr lang="en-IN" sz="2000" dirty="0"/>
              <a:t>let's look at some numbers, take a classical n bit computer with n representing the number of bits it can represent and examine only one system state at a time an N cubed computer however would have the power to represent 2 to the power of n system states and perform parallel operations on all those states at once this means that every time you add just one more qubit to a quantum computer the number of states that can represent and examine the so a 50 cubit quantum machine  could examine two to the power of 50 states at once this exponential increase in power together with the entanglement of qubits is what allows quantum computers to solve certain problems so much more efficiently while a classical computer solves a problem like the maze by testing each possible route one at a time a quantum computer uses its entangled quantum state to find the correct route quicker with far fewer calculations think of it this way technologies that currently run on classical computers can expertly find patterns and insights buried in vast amounts of existing data but quantum computers will deliver solutions where patterns cannot be seen because sufficient data does not exist or the possibilities for discovering an optimal answer are too enormous to ever be processed by a classical computer</a:t>
            </a:r>
          </a:p>
          <a:p>
            <a:pPr marL="0" indent="0">
              <a:buNone/>
            </a:pPr>
            <a:endParaRPr lang="en-IN" sz="1400" dirty="0"/>
          </a:p>
        </p:txBody>
      </p:sp>
    </p:spTree>
    <p:extLst>
      <p:ext uri="{BB962C8B-B14F-4D97-AF65-F5344CB8AC3E}">
        <p14:creationId xmlns:p14="http://schemas.microsoft.com/office/powerpoint/2010/main" val="335086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for implementing Quantum Computing </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8355" y="1690688"/>
            <a:ext cx="8817428" cy="4751038"/>
          </a:xfrm>
        </p:spPr>
      </p:pic>
    </p:spTree>
    <p:extLst>
      <p:ext uri="{BB962C8B-B14F-4D97-AF65-F5344CB8AC3E}">
        <p14:creationId xmlns:p14="http://schemas.microsoft.com/office/powerpoint/2010/main" val="377453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Superconducting Qubits</a:t>
            </a:r>
            <a:br>
              <a:rPr lang="en-US" dirty="0"/>
            </a:br>
            <a:endParaRPr lang="en-IN" dirty="0"/>
          </a:p>
        </p:txBody>
      </p:sp>
      <p:sp>
        <p:nvSpPr>
          <p:cNvPr id="3" name="Content Placeholder 2"/>
          <p:cNvSpPr>
            <a:spLocks noGrp="1"/>
          </p:cNvSpPr>
          <p:nvPr>
            <p:ph idx="1"/>
          </p:nvPr>
        </p:nvSpPr>
        <p:spPr>
          <a:xfrm>
            <a:off x="838200" y="1269507"/>
            <a:ext cx="10515600" cy="4907456"/>
          </a:xfrm>
        </p:spPr>
        <p:txBody>
          <a:bodyPr>
            <a:normAutofit/>
          </a:bodyPr>
          <a:lstStyle/>
          <a:p>
            <a:r>
              <a:rPr lang="en-US" sz="1800" dirty="0"/>
              <a:t>Superconducting qubits are solid state electrical </a:t>
            </a:r>
            <a:r>
              <a:rPr lang="en-US" sz="1800" dirty="0" err="1"/>
              <a:t>circuits.Compared</a:t>
            </a:r>
            <a:r>
              <a:rPr lang="en-US" sz="1800" dirty="0"/>
              <a:t> with the qubits based on other quantum systems(such as trapped ions, nuclear magnetic resonance, linear optical systems, etc.), superconducting qubits have the following </a:t>
            </a:r>
            <a:r>
              <a:rPr lang="en-IN" sz="1800" dirty="0"/>
              <a:t>advantages:</a:t>
            </a:r>
          </a:p>
          <a:p>
            <a:r>
              <a:rPr lang="en-US" sz="1800" dirty="0"/>
              <a:t>High designability. Superconducting qubit system has high designability. Different types of qubits, such as charge qubits, flux qubits, and phase qubits, can be designed.</a:t>
            </a:r>
          </a:p>
          <a:p>
            <a:r>
              <a:rPr lang="en-US" sz="1800" dirty="0"/>
              <a:t>Scalability. The preparation of superconducting qubits </a:t>
            </a:r>
            <a:r>
              <a:rPr lang="en-US" sz="1800" dirty="0" err="1"/>
              <a:t>isbased</a:t>
            </a:r>
            <a:r>
              <a:rPr lang="en-US" sz="1800" dirty="0"/>
              <a:t> on the existing semiconductor microfabrication </a:t>
            </a:r>
            <a:r>
              <a:rPr lang="en-US" sz="1800" dirty="0" err="1"/>
              <a:t>process.High</a:t>
            </a:r>
            <a:r>
              <a:rPr lang="en-US" sz="1800" dirty="0"/>
              <a:t>-quality devices can be prepared by leveraging advanced chip-making technologies, which is good for manufacturing </a:t>
            </a:r>
            <a:r>
              <a:rPr lang="en-IN" sz="1800" dirty="0"/>
              <a:t>and scalability.</a:t>
            </a:r>
          </a:p>
          <a:p>
            <a:r>
              <a:rPr lang="en-US" sz="1800" dirty="0"/>
              <a:t>Easy to couple. The circuit nature of the superconducting qubit system makes it relatively easy to couple multiple qubits together. In general, superconducting qubits can be coupled</a:t>
            </a:r>
            <a:r>
              <a:rPr lang="en-IN" sz="1800" dirty="0"/>
              <a:t>by capacitance or inductance.</a:t>
            </a:r>
          </a:p>
          <a:p>
            <a:r>
              <a:rPr lang="en-US" sz="1800" dirty="0"/>
              <a:t>Easy to couple. The circuit nature of the superconducting qubit system makes it relatively easy to couple multiple qubits together. In general, superconducting qubits can be coupled </a:t>
            </a:r>
            <a:r>
              <a:rPr lang="en-IN" sz="1800" dirty="0"/>
              <a:t>by capacitance or inductance.</a:t>
            </a:r>
          </a:p>
          <a:p>
            <a:r>
              <a:rPr lang="en-US" sz="1800" dirty="0"/>
              <a:t>Easy to control. The operation and measurement of superconducting qubits compatible with microwave control and operability. Thus, commercial microwave devices and equipment can be used in superconducting quantum computing experiments.</a:t>
            </a:r>
            <a:endParaRPr lang="en-IN" sz="1800" dirty="0"/>
          </a:p>
        </p:txBody>
      </p:sp>
    </p:spTree>
    <p:extLst>
      <p:ext uri="{BB962C8B-B14F-4D97-AF65-F5344CB8AC3E}">
        <p14:creationId xmlns:p14="http://schemas.microsoft.com/office/powerpoint/2010/main" val="282289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4B0D-8050-433F-9144-CCB19E2C7B1D}"/>
              </a:ext>
            </a:extLst>
          </p:cNvPr>
          <p:cNvSpPr>
            <a:spLocks noGrp="1"/>
          </p:cNvSpPr>
          <p:nvPr>
            <p:ph type="title"/>
          </p:nvPr>
        </p:nvSpPr>
        <p:spPr/>
        <p:txBody>
          <a:bodyPr/>
          <a:lstStyle/>
          <a:p>
            <a:r>
              <a:rPr lang="en-IN" dirty="0"/>
              <a:t>Superconducting qubit archetypes</a:t>
            </a:r>
          </a:p>
        </p:txBody>
      </p:sp>
      <p:sp>
        <p:nvSpPr>
          <p:cNvPr id="3" name="Content Placeholder 2">
            <a:extLst>
              <a:ext uri="{FF2B5EF4-FFF2-40B4-BE49-F238E27FC236}">
                <a16:creationId xmlns:a16="http://schemas.microsoft.com/office/drawing/2014/main" id="{BDF6C70A-31E8-4EE2-A000-49B005FED34B}"/>
              </a:ext>
            </a:extLst>
          </p:cNvPr>
          <p:cNvSpPr>
            <a:spLocks noGrp="1"/>
          </p:cNvSpPr>
          <p:nvPr>
            <p:ph sz="half" idx="1"/>
          </p:nvPr>
        </p:nvSpPr>
        <p:spPr/>
        <p:txBody>
          <a:bodyPr>
            <a:normAutofit fontScale="47500" lnSpcReduction="20000"/>
          </a:bodyPr>
          <a:lstStyle/>
          <a:p>
            <a:pPr marL="0" indent="0">
              <a:buNone/>
            </a:pPr>
            <a:r>
              <a:rPr lang="en-US" dirty="0"/>
              <a:t> Superconducting qubits generally consist of superconducting electrodes,</a:t>
            </a:r>
          </a:p>
          <a:p>
            <a:pPr marL="0" indent="0">
              <a:buNone/>
            </a:pPr>
            <a:r>
              <a:rPr lang="en-US" dirty="0"/>
              <a:t>or islands, that are interconnected by Josephson junctions.</a:t>
            </a:r>
          </a:p>
          <a:p>
            <a:pPr marL="0" indent="0">
              <a:buNone/>
            </a:pPr>
            <a:r>
              <a:rPr lang="en-US" dirty="0"/>
              <a:t>According to different degrees of freedom, superconducting  qubits are mainly divided into three categories: charge qubits [25, 29], flux qubits [30], and phase qubits [31]. We can distinguish these tree types of superconducting qubit according to the ratio EJ=EC, where EJ is Josephson energy and EC is charging energy. </a:t>
            </a:r>
          </a:p>
          <a:p>
            <a:pPr marL="0" indent="0">
              <a:buNone/>
            </a:pPr>
            <a:r>
              <a:rPr lang="en-US" dirty="0"/>
              <a:t>T he charge qubit is </a:t>
            </a:r>
            <a:r>
              <a:rPr lang="en-US" dirty="0" err="1"/>
              <a:t>is</a:t>
            </a:r>
            <a:r>
              <a:rPr lang="en-US" dirty="0"/>
              <a:t> also called Cooper-pair box qubit, which is shown in Fig. 1(a). For the charge qubit, the electrostatic energy of the Cooper-pair on the superconducting island is much larger than the Josephson coupling energy </a:t>
            </a:r>
            <a:r>
              <a:rPr lang="en-US" dirty="0" err="1"/>
              <a:t>onthe</a:t>
            </a:r>
            <a:r>
              <a:rPr lang="en-US" dirty="0"/>
              <a:t> junction EJ  EC. The relevant quantum variable </a:t>
            </a:r>
            <a:r>
              <a:rPr lang="en-US" dirty="0" err="1"/>
              <a:t>isthe</a:t>
            </a:r>
            <a:r>
              <a:rPr lang="en-US" dirty="0"/>
              <a:t> number of Cooper pairs that cross Josephson junction.</a:t>
            </a:r>
          </a:p>
          <a:p>
            <a:pPr marL="0" indent="0">
              <a:buNone/>
            </a:pPr>
            <a:r>
              <a:rPr lang="en-US" dirty="0"/>
              <a:t>Fig. 1(b) is a schematic diagram of a flux qubit. </a:t>
            </a:r>
            <a:r>
              <a:rPr lang="en-US" dirty="0" err="1"/>
              <a:t>Typically,EJ</a:t>
            </a:r>
            <a:r>
              <a:rPr lang="en-US" dirty="0"/>
              <a:t>=EC is much lager than 1 but smaller than 100 for flux qubit. The states of the flux qubit are distinguished by the direction of the continuous current state in the superconducting loop. As shown in Fig. 1(c), the phase qubit is a current-biased single-junction device with a large ratio EJ=EC (EJ  EC).</a:t>
            </a:r>
          </a:p>
          <a:p>
            <a:pPr marL="0" indent="0">
              <a:buNone/>
            </a:pPr>
            <a:r>
              <a:rPr lang="en-US" dirty="0"/>
              <a:t>Using the two lowest energy levels of the washboard potential, one phase qubit can be encoded.</a:t>
            </a:r>
          </a:p>
          <a:p>
            <a:pPr marL="0" indent="0">
              <a:buNone/>
            </a:pPr>
            <a:r>
              <a:rPr lang="en-IN" dirty="0"/>
              <a:t>FIG. 1. Superconducting qubit circuit diagram. (a) Charge qubit </a:t>
            </a:r>
            <a:r>
              <a:rPr lang="en-US" dirty="0"/>
              <a:t>composed of a Josephson junction and a capacitor. Adjusting the voltage Vg can control the number of Cooper pairs. (b) Flux qubit. L is the loop inductance. Changing the bias flux  can adjust the energy level structure of the qubit. (c) Phase qubit. Adjusting the bias current </a:t>
            </a:r>
            <a:r>
              <a:rPr lang="en-US" dirty="0" err="1"/>
              <a:t>Ib</a:t>
            </a:r>
            <a:r>
              <a:rPr lang="en-US" dirty="0"/>
              <a:t> can tilt the potential energy surface.</a:t>
            </a:r>
            <a:endParaRPr lang="en-IN" dirty="0"/>
          </a:p>
        </p:txBody>
      </p:sp>
      <p:pic>
        <p:nvPicPr>
          <p:cNvPr id="5" name="Content Placeholder 4">
            <a:extLst>
              <a:ext uri="{FF2B5EF4-FFF2-40B4-BE49-F238E27FC236}">
                <a16:creationId xmlns:a16="http://schemas.microsoft.com/office/drawing/2014/main" id="{91D731EC-EACD-4F51-A078-C19587D6B1EB}"/>
              </a:ext>
            </a:extLst>
          </p:cNvPr>
          <p:cNvPicPr>
            <a:picLocks noGrp="1" noChangeAspect="1"/>
          </p:cNvPicPr>
          <p:nvPr>
            <p:ph sz="half" idx="2"/>
          </p:nvPr>
        </p:nvPicPr>
        <p:blipFill>
          <a:blip r:embed="rId2"/>
          <a:stretch>
            <a:fillRect/>
          </a:stretch>
        </p:blipFill>
        <p:spPr>
          <a:xfrm>
            <a:off x="6096000" y="1482231"/>
            <a:ext cx="5181600" cy="1946769"/>
          </a:xfrm>
          <a:prstGeom prst="rect">
            <a:avLst/>
          </a:prstGeom>
        </p:spPr>
      </p:pic>
    </p:spTree>
    <p:extLst>
      <p:ext uri="{BB962C8B-B14F-4D97-AF65-F5344CB8AC3E}">
        <p14:creationId xmlns:p14="http://schemas.microsoft.com/office/powerpoint/2010/main" val="42429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358753-39AE-4BB2-AB5F-CD0265CB17FE}"/>
              </a:ext>
            </a:extLst>
          </p:cNvPr>
          <p:cNvSpPr>
            <a:spLocks noGrp="1"/>
          </p:cNvSpPr>
          <p:nvPr>
            <p:ph type="title"/>
          </p:nvPr>
        </p:nvSpPr>
        <p:spPr/>
        <p:txBody>
          <a:bodyPr/>
          <a:lstStyle/>
          <a:p>
            <a:r>
              <a:rPr lang="en-US" dirty="0"/>
              <a:t>New types of superconducting qubits</a:t>
            </a:r>
            <a:br>
              <a:rPr lang="en-US" dirty="0"/>
            </a:br>
            <a:endParaRPr lang="en-IN" dirty="0"/>
          </a:p>
        </p:txBody>
      </p:sp>
      <p:sp>
        <p:nvSpPr>
          <p:cNvPr id="8" name="Content Placeholder 7">
            <a:extLst>
              <a:ext uri="{FF2B5EF4-FFF2-40B4-BE49-F238E27FC236}">
                <a16:creationId xmlns:a16="http://schemas.microsoft.com/office/drawing/2014/main" id="{70E85D00-F68E-4FBC-8558-63603CEE2F14}"/>
              </a:ext>
            </a:extLst>
          </p:cNvPr>
          <p:cNvSpPr>
            <a:spLocks noGrp="1"/>
          </p:cNvSpPr>
          <p:nvPr>
            <p:ph idx="1"/>
          </p:nvPr>
        </p:nvSpPr>
        <p:spPr/>
        <p:txBody>
          <a:bodyPr/>
          <a:lstStyle/>
          <a:p>
            <a:pPr marL="0" indent="0">
              <a:buNone/>
            </a:pPr>
            <a:r>
              <a:rPr lang="en-US" dirty="0"/>
              <a:t>Based on the three superconducting qubit archetypes, many</a:t>
            </a:r>
          </a:p>
          <a:p>
            <a:pPr marL="0" indent="0">
              <a:buNone/>
            </a:pPr>
            <a:r>
              <a:rPr lang="en-US" dirty="0"/>
              <a:t>new types of superconducting qubits are derived, such as</a:t>
            </a:r>
          </a:p>
          <a:p>
            <a:pPr marL="514350" indent="-514350">
              <a:buFont typeface="+mj-lt"/>
              <a:buAutoNum type="arabicPeriod"/>
            </a:pPr>
            <a:r>
              <a:rPr lang="en-US" dirty="0" err="1"/>
              <a:t>Transmon</a:t>
            </a:r>
            <a:r>
              <a:rPr lang="en-US" dirty="0"/>
              <a:t>-type qubit</a:t>
            </a:r>
          </a:p>
          <a:p>
            <a:pPr marL="514350" indent="-514350">
              <a:buFont typeface="+mj-lt"/>
              <a:buAutoNum type="arabicPeriod"/>
            </a:pPr>
            <a:r>
              <a:rPr lang="en-US" dirty="0"/>
              <a:t>C-shunt flux qubit</a:t>
            </a:r>
          </a:p>
          <a:p>
            <a:pPr marL="514350" indent="-514350">
              <a:buFont typeface="+mj-lt"/>
              <a:buAutoNum type="arabicPeriod"/>
            </a:pPr>
            <a:r>
              <a:rPr lang="en-US" dirty="0"/>
              <a:t>Fluxonium</a:t>
            </a:r>
          </a:p>
          <a:p>
            <a:pPr marL="514350" indent="-514350">
              <a:buFont typeface="+mj-lt"/>
              <a:buAutoNum type="arabicPeriod"/>
            </a:pPr>
            <a:r>
              <a:rPr lang="en-US" dirty="0"/>
              <a:t> 0-</a:t>
            </a:r>
            <a:r>
              <a:rPr lang="el-GR" dirty="0">
                <a:latin typeface="Cambria Math" panose="02040503050406030204" pitchFamily="18" charset="0"/>
                <a:ea typeface="Cambria Math" panose="02040503050406030204" pitchFamily="18" charset="0"/>
              </a:rPr>
              <a:t>π</a:t>
            </a:r>
            <a:r>
              <a:rPr lang="en-US" dirty="0">
                <a:latin typeface="Cambria Math" panose="02040503050406030204" pitchFamily="18" charset="0"/>
                <a:ea typeface="Cambria Math" panose="02040503050406030204" pitchFamily="18" charset="0"/>
              </a:rPr>
              <a:t> </a:t>
            </a:r>
            <a:r>
              <a:rPr lang="en-US" dirty="0"/>
              <a:t>qubit</a:t>
            </a:r>
          </a:p>
          <a:p>
            <a:pPr marL="514350" indent="-514350">
              <a:buFont typeface="+mj-lt"/>
              <a:buAutoNum type="arabicPeriod"/>
            </a:pPr>
            <a:r>
              <a:rPr lang="en-US" dirty="0"/>
              <a:t>hybrid qubit</a:t>
            </a:r>
          </a:p>
          <a:p>
            <a:pPr marL="514350" indent="-514350">
              <a:buFont typeface="+mj-lt"/>
              <a:buAutoNum type="arabicPeriod"/>
            </a:pPr>
            <a:endParaRPr lang="en-IN" dirty="0"/>
          </a:p>
        </p:txBody>
      </p:sp>
    </p:spTree>
    <p:extLst>
      <p:ext uri="{BB962C8B-B14F-4D97-AF65-F5344CB8AC3E}">
        <p14:creationId xmlns:p14="http://schemas.microsoft.com/office/powerpoint/2010/main" val="1872143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2531</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LinLibertineT</vt:lpstr>
      <vt:lpstr>NimbusRomNo9L-Medi</vt:lpstr>
      <vt:lpstr>Wingdings</vt:lpstr>
      <vt:lpstr>Office Theme</vt:lpstr>
      <vt:lpstr>Superconducting Quantum Processor </vt:lpstr>
      <vt:lpstr>Introduction </vt:lpstr>
      <vt:lpstr>    History </vt:lpstr>
      <vt:lpstr>What is a Quantum Computer and Qubit?</vt:lpstr>
      <vt:lpstr>Continuation……</vt:lpstr>
      <vt:lpstr>Technologies for implementing Quantum Computing </vt:lpstr>
      <vt:lpstr>Superconducting Qubits </vt:lpstr>
      <vt:lpstr>Superconducting qubit archetypes</vt:lpstr>
      <vt:lpstr>New types of superconducting qubits </vt:lpstr>
      <vt:lpstr>Transmon qubit</vt:lpstr>
      <vt:lpstr>Qubit’s lifetime</vt:lpstr>
      <vt:lpstr>QUBIT CONTROL using Quantum logic gate </vt:lpstr>
      <vt:lpstr>Gates For Single qubit, Two qubits and Three Qubits</vt:lpstr>
      <vt:lpstr>Cross-Resonance Gate </vt:lpstr>
      <vt:lpstr>Superconducting Quantum Circuit Basics</vt:lpstr>
      <vt:lpstr>Physical Qubit and Frequency </vt:lpstr>
      <vt:lpstr>Qubit Layout</vt:lpstr>
      <vt:lpstr>Qubit Connection</vt:lpstr>
      <vt:lpstr>Qubit Mapping </vt:lpstr>
      <vt:lpstr>QUBIT READOUT</vt:lpstr>
      <vt:lpstr>Dispersive readout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Superconducting Quantum Processor </dc:title>
  <dc:creator>Chirayil, Antony</dc:creator>
  <cp:lastModifiedBy>Chirayil, Antony</cp:lastModifiedBy>
  <cp:revision>4</cp:revision>
  <dcterms:created xsi:type="dcterms:W3CDTF">2020-09-06T15:56:34Z</dcterms:created>
  <dcterms:modified xsi:type="dcterms:W3CDTF">2020-09-06T18:09:49Z</dcterms:modified>
</cp:coreProperties>
</file>