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2" r:id="rId3"/>
  </p:sldMasterIdLst>
  <p:notesMasterIdLst>
    <p:notesMasterId r:id="rId14"/>
  </p:notesMasterIdLst>
  <p:handoutMasterIdLst>
    <p:handoutMasterId r:id="rId15"/>
  </p:handoutMasterIdLst>
  <p:sldIdLst>
    <p:sldId id="260" r:id="rId4"/>
    <p:sldId id="263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F0063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F0063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F0063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F0063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F0063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0F0063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0F0063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0F0063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0F0063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layton.Spriet" initials="C" lastIdx="1" clrIdx="0"/>
  <p:cmAuthor id="7" name="MACKEY, JEFFERY A GS-14 USAF AFOTEC AFOTEC/A3E" initials="MJAGUAA" lastIdx="10" clrIdx="7">
    <p:extLst>
      <p:ext uri="{19B8F6BF-5375-455C-9EA6-DF929625EA0E}">
        <p15:presenceInfo xmlns:p15="http://schemas.microsoft.com/office/powerpoint/2012/main" userId="MACKEY, JEFFERY A GS-14 USAF AFOTEC AFOTEC/A3E" providerId="None"/>
      </p:ext>
    </p:extLst>
  </p:cmAuthor>
  <p:cmAuthor id="1" name="KELLY, RANDAL G GS-13 USAF AFOTEC AFOTEC/OLHF" initials="KRGGUAA" lastIdx="3" clrIdx="1">
    <p:extLst>
      <p:ext uri="{19B8F6BF-5375-455C-9EA6-DF929625EA0E}">
        <p15:presenceInfo xmlns:p15="http://schemas.microsoft.com/office/powerpoint/2012/main" userId="S-1-5-21-1271409858-1095883707-2794662393-2273779" providerId="AD"/>
      </p:ext>
    </p:extLst>
  </p:cmAuthor>
  <p:cmAuthor id="8" name="TELFORD, DANIEL G GS-14 USAF AFOTEC AFOTEC/A-2/9" initials="TDGGUAA" lastIdx="9" clrIdx="9">
    <p:extLst>
      <p:ext uri="{19B8F6BF-5375-455C-9EA6-DF929625EA0E}">
        <p15:presenceInfo xmlns:p15="http://schemas.microsoft.com/office/powerpoint/2012/main" userId="S-1-5-21-1271409858-1095883707-2794662393-608684" providerId="AD"/>
      </p:ext>
    </p:extLst>
  </p:cmAuthor>
  <p:cmAuthor id="2" name="SIMS, SPENCER S 2d Lt USAF AFOTEC AFOTEC/A9I" initials="SSS2LUAA" lastIdx="49" clrIdx="8">
    <p:extLst>
      <p:ext uri="{19B8F6BF-5375-455C-9EA6-DF929625EA0E}">
        <p15:presenceInfo xmlns:p15="http://schemas.microsoft.com/office/powerpoint/2012/main" userId="S-1-5-21-1271409858-1095883707-2794662393-94298336" providerId="AD"/>
      </p:ext>
    </p:extLst>
  </p:cmAuthor>
  <p:cmAuthor id="9" name="SIMS, SPENCER S 2d Lt USAF AFOTEC AFOTEC/A9I" initials="SSS2LUAA [2]" lastIdx="39" clrIdx="10">
    <p:extLst>
      <p:ext uri="{19B8F6BF-5375-455C-9EA6-DF929625EA0E}">
        <p15:presenceInfo xmlns:p15="http://schemas.microsoft.com/office/powerpoint/2012/main" userId="SIMS, SPENCER S 2d Lt USAF AFOTEC AFOTEC/A9I" providerId="None"/>
      </p:ext>
    </p:extLst>
  </p:cmAuthor>
  <p:cmAuthor id="3" name="GORDON, BARRY J Maj USAF AFOTEC AFOTEC/OL-HF" initials="GBJMUAA" lastIdx="1" clrIdx="3">
    <p:extLst>
      <p:ext uri="{19B8F6BF-5375-455C-9EA6-DF929625EA0E}">
        <p15:presenceInfo xmlns:p15="http://schemas.microsoft.com/office/powerpoint/2012/main" userId="GORDON, BARRY J Maj USAF AFOTEC AFOTEC/OL-HF" providerId="None"/>
      </p:ext>
    </p:extLst>
  </p:cmAuthor>
  <p:cmAuthor id="4" name="KEITH SANDERS" initials="KS" lastIdx="11" clrIdx="4">
    <p:extLst>
      <p:ext uri="{19B8F6BF-5375-455C-9EA6-DF929625EA0E}">
        <p15:presenceInfo xmlns:p15="http://schemas.microsoft.com/office/powerpoint/2012/main" userId="KEITH SANDERS" providerId="None"/>
      </p:ext>
    </p:extLst>
  </p:cmAuthor>
  <p:cmAuthor id="5" name="RANDAL KELLY" initials="RK" lastIdx="9" clrIdx="5">
    <p:extLst>
      <p:ext uri="{19B8F6BF-5375-455C-9EA6-DF929625EA0E}">
        <p15:presenceInfo xmlns:p15="http://schemas.microsoft.com/office/powerpoint/2012/main" userId="RANDAL KELLY" providerId="None"/>
      </p:ext>
    </p:extLst>
  </p:cmAuthor>
  <p:cmAuthor id="6" name="MICHAEL DEAVER" initials="MD" lastIdx="13" clrIdx="6">
    <p:extLst>
      <p:ext uri="{19B8F6BF-5375-455C-9EA6-DF929625EA0E}">
        <p15:presenceInfo xmlns:p15="http://schemas.microsoft.com/office/powerpoint/2012/main" userId="MICHAEL DEAV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C77"/>
    <a:srgbClr val="0F0063"/>
    <a:srgbClr val="B6B6E6"/>
    <a:srgbClr val="1919D3"/>
    <a:srgbClr val="FFFF99"/>
    <a:srgbClr val="CCD8E7"/>
    <a:srgbClr val="00CC99"/>
    <a:srgbClr val="0000FF"/>
    <a:srgbClr val="3333CC"/>
    <a:srgbClr val="B5B5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16" autoAdjust="0"/>
    <p:restoredTop sz="81750" autoAdjust="0"/>
  </p:normalViewPr>
  <p:slideViewPr>
    <p:cSldViewPr snapToGrid="0">
      <p:cViewPr varScale="1">
        <p:scale>
          <a:sx n="79" d="100"/>
          <a:sy n="79" d="100"/>
        </p:scale>
        <p:origin x="67" y="1526"/>
      </p:cViewPr>
      <p:guideLst>
        <p:guide orient="horz" pos="215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2213" y="8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8" y="8831267"/>
            <a:ext cx="30368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45" tIns="46521" rIns="93045" bIns="46521" numCol="1" anchor="b" anchorCtr="0" compatLnSpc="1">
            <a:prstTxWarp prst="textNoShape">
              <a:avLst/>
            </a:prstTxWarp>
          </a:bodyPr>
          <a:lstStyle>
            <a:lvl1pPr algn="r" defTabSz="929727">
              <a:defRPr sz="1200" b="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2E7114D-00D9-4926-8B62-98DF41BEE8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30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00200" y="357188"/>
            <a:ext cx="3811588" cy="2860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867" y="3323125"/>
            <a:ext cx="5723353" cy="5508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45" tIns="46521" rIns="93045" bIns="46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8" y="8831267"/>
            <a:ext cx="30368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45" tIns="46521" rIns="93045" bIns="46521" numCol="1" anchor="b" anchorCtr="0" compatLnSpc="1">
            <a:prstTxWarp prst="textNoShape">
              <a:avLst/>
            </a:prstTxWarp>
          </a:bodyPr>
          <a:lstStyle>
            <a:lvl1pPr algn="r" defTabSz="929727">
              <a:defRPr sz="1200" b="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474DA6A-6AFA-4CCE-A1EC-252ADD7BA0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70340" y="2"/>
            <a:ext cx="3038475" cy="466725"/>
          </a:xfrm>
          <a:prstGeom prst="rect">
            <a:avLst/>
          </a:prstGeom>
        </p:spPr>
        <p:txBody>
          <a:bodyPr vert="horz" lIns="91409" tIns="45706" rIns="91409" bIns="45706" rtlCol="0"/>
          <a:lstStyle>
            <a:lvl1pPr algn="r">
              <a:defRPr sz="1200"/>
            </a:lvl1pPr>
          </a:lstStyle>
          <a:p>
            <a:fld id="{BFEFF466-936E-467A-842A-FDDEB0894F8F}" type="datetimeFigureOut">
              <a:rPr lang="en-US" smtClean="0"/>
              <a:t>12/13/2021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6535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lang="en-US" sz="1400" i="1" kern="1200" noProof="0" dirty="0" smtClean="0">
        <a:solidFill>
          <a:srgbClr val="0000CC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en-US" sz="1400" i="1" kern="1200" noProof="0" dirty="0" smtClean="0">
        <a:solidFill>
          <a:srgbClr val="0000CC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en-US" sz="1400" i="1" kern="1200" noProof="0" dirty="0" smtClean="0">
        <a:solidFill>
          <a:srgbClr val="0000CC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en-US" sz="1400" i="1" kern="1200" noProof="0" dirty="0" smtClean="0">
        <a:solidFill>
          <a:srgbClr val="0000CC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en-US" sz="1400" i="1" kern="1200" noProof="0" dirty="0" smtClean="0">
        <a:solidFill>
          <a:srgbClr val="0000CC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2E3E674-ADCC-4EA2-BA67-6098CCEA71DA}" type="datetime3">
              <a:rPr lang="en-US" smtClean="0"/>
              <a:pPr/>
              <a:t>13 December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80C8C7-05FE-4078-91D0-5D4DD007FF7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83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74DA6A-6AFA-4CCE-A1EC-252ADD7BA0F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AA9F311-B30A-4CA5-878E-6E59E8F7458E}" type="datetime1">
              <a:rPr lang="en-US" smtClean="0"/>
              <a:t>12/13/2021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74DA6A-6AFA-4CCE-A1EC-252ADD7BA0F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BE57188-F4A5-4DFB-BA5E-0DF094F43CFE}" type="datetime1">
              <a:rPr lang="en-US" smtClean="0"/>
              <a:t>12/13/2021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9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522" y="76200"/>
            <a:ext cx="7088956" cy="838200"/>
          </a:xfrm>
        </p:spPr>
        <p:txBody>
          <a:bodyPr/>
          <a:lstStyle>
            <a:lvl1pPr>
              <a:defRPr>
                <a:solidFill>
                  <a:srgbClr val="0000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260495" y="1171868"/>
            <a:ext cx="8686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66"/>
                </a:solidFill>
              </a:defRPr>
            </a:lvl1pPr>
            <a:lvl2pPr>
              <a:defRPr>
                <a:solidFill>
                  <a:srgbClr val="000066"/>
                </a:solidFill>
              </a:defRPr>
            </a:lvl2pPr>
            <a:lvl3pPr marL="801688" indent="-342900">
              <a:defRPr 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defRPr>
            </a:lvl3pPr>
            <a:lvl4pPr marL="914400" indent="-228600">
              <a:defRPr 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marL="228600" lvl="0" indent="-228600" algn="l" rtl="0" eaLnBrk="0" fontAlgn="base" hangingPunct="0">
              <a:spcBef>
                <a:spcPts val="600"/>
              </a:spcBef>
              <a:spcAft>
                <a:spcPts val="300"/>
              </a:spcAft>
              <a:buSzPct val="150000"/>
              <a:buChar char="•"/>
            </a:pPr>
            <a:r>
              <a:rPr lang="en-US" dirty="0" smtClean="0"/>
              <a:t>Click to edit Master text styles</a:t>
            </a:r>
          </a:p>
          <a:p>
            <a:pPr marL="457200" lvl="1" indent="-228600" algn="l" rtl="0" eaLnBrk="0" fontAlgn="base" hangingPunct="0">
              <a:spcBef>
                <a:spcPts val="600"/>
              </a:spcBef>
              <a:spcAft>
                <a:spcPts val="300"/>
              </a:spcAft>
              <a:buChar char="–"/>
            </a:pPr>
            <a:r>
              <a:rPr lang="en-US" dirty="0" smtClean="0"/>
              <a:t>Second level</a:t>
            </a:r>
          </a:p>
          <a:p>
            <a:pPr marL="687388" lvl="2" indent="-228600" algn="l" rtl="0" eaLnBrk="1" fontAlgn="base" hangingPunct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914400" lvl="3" indent="-228600" algn="l" rtl="0" eaLnBrk="1" fontAlgn="base" hangingPunct="1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6126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02" y="76200"/>
            <a:ext cx="7051249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1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68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095" y="66675"/>
            <a:ext cx="7079530" cy="838200"/>
          </a:xfrm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66798" y="1162441"/>
            <a:ext cx="4114800" cy="5486400"/>
          </a:xfrm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  <a:lvl2pPr>
              <a:defRPr>
                <a:solidFill>
                  <a:srgbClr val="000066"/>
                </a:solidFill>
              </a:defRPr>
            </a:lvl2pPr>
            <a:lvl3pPr marL="687388" indent="-228600">
              <a:defRPr>
                <a:solidFill>
                  <a:srgbClr val="000066"/>
                </a:solidFill>
              </a:defRPr>
            </a:lvl3pPr>
            <a:lvl4pPr>
              <a:defRPr>
                <a:solidFill>
                  <a:srgbClr val="000066"/>
                </a:solidFill>
              </a:defRPr>
            </a:lvl4pPr>
            <a:lvl5pPr marL="1141413" indent="-22860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2000">
                <a:solidFill>
                  <a:srgbClr val="000066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822" y="1162441"/>
            <a:ext cx="4114800" cy="5486400"/>
          </a:xfrm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  <a:lvl2pPr>
              <a:defRPr>
                <a:solidFill>
                  <a:srgbClr val="000066"/>
                </a:solidFill>
              </a:defRPr>
            </a:lvl2pPr>
            <a:lvl3pPr marL="801688" indent="-342900">
              <a:defRPr 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000066"/>
                </a:solidFill>
              </a:defRPr>
            </a:lvl4pPr>
            <a:lvl5pPr marL="1255713" indent="-342900">
              <a:defRPr lang="en-US" sz="2000" dirty="0">
                <a:solidFill>
                  <a:srgbClr val="000066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687388" lvl="2" indent="-228600" algn="l" rtl="0" eaLnBrk="1" fontAlgn="base" hangingPunct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marL="1141413" lvl="4" indent="-228600" algn="l" rtl="0" eaLnBrk="1" fontAlgn="base" hangingPunct="1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»"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1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40"/>
          <p:cNvSpPr txBox="1">
            <a:spLocks noChangeArrowheads="1"/>
          </p:cNvSpPr>
          <p:nvPr userDrawn="1"/>
        </p:nvSpPr>
        <p:spPr bwMode="auto">
          <a:xfrm>
            <a:off x="8708556" y="6585284"/>
            <a:ext cx="35618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fld id="{F6EC0712-E09C-4F1B-BA45-AC12C2E07A1A}" type="slidenum">
              <a:rPr lang="en-US" sz="1100" b="0">
                <a:solidFill>
                  <a:srgbClr val="000066"/>
                </a:solidFill>
                <a:latin typeface="Arial" charset="0"/>
              </a:rPr>
              <a:pPr algn="r">
                <a:defRPr/>
              </a:pPr>
              <a:t>‹#›</a:t>
            </a:fld>
            <a:endParaRPr lang="en-US" sz="1400" b="0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6788" y="42332"/>
            <a:ext cx="705977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0495" y="1162441"/>
            <a:ext cx="8686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lvl="0" indent="-228600" algn="l" rtl="0" eaLnBrk="0" fontAlgn="base" hangingPunct="0">
              <a:spcBef>
                <a:spcPts val="600"/>
              </a:spcBef>
              <a:spcAft>
                <a:spcPts val="300"/>
              </a:spcAft>
              <a:buSzPct val="150000"/>
              <a:buChar char="•"/>
            </a:pPr>
            <a:r>
              <a:rPr lang="en-US" dirty="0" smtClean="0"/>
              <a:t>Click to edit Master text styles</a:t>
            </a:r>
          </a:p>
          <a:p>
            <a:pPr marL="457200" lvl="1" indent="-228600" algn="l" rtl="0" eaLnBrk="0" fontAlgn="base" hangingPunct="0">
              <a:spcBef>
                <a:spcPts val="600"/>
              </a:spcBef>
              <a:spcAft>
                <a:spcPts val="300"/>
              </a:spcAft>
              <a:buChar char="–"/>
            </a:pPr>
            <a:r>
              <a:rPr lang="en-US" dirty="0" smtClean="0"/>
              <a:t>Second level</a:t>
            </a:r>
          </a:p>
          <a:p>
            <a:pPr marL="687388" lvl="2" indent="-228600" algn="l" rtl="0" eaLnBrk="1" fontAlgn="base" hangingPunct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914400" lvl="3" indent="-228600" algn="l" rtl="0" eaLnBrk="1" fontAlgn="base" hangingPunct="1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Fourth level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380" y="-1"/>
            <a:ext cx="9144000" cy="1138767"/>
            <a:chOff x="-380" y="-1"/>
            <a:chExt cx="9144000" cy="1138767"/>
          </a:xfrm>
        </p:grpSpPr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3" y="31616"/>
              <a:ext cx="852604" cy="85260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079" y="-1"/>
              <a:ext cx="890360" cy="90148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-380" y="882734"/>
              <a:ext cx="9144000" cy="256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130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hf hdr="0" ftr="0" dt="0"/>
  <p:txStyles>
    <p:titleStyle>
      <a:lvl1pPr algn="ctr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2pPr>
      <a:lvl3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3pPr>
      <a:lvl4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4pPr>
      <a:lvl5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5pPr>
      <a:lvl6pPr marL="4572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ts val="600"/>
        </a:spcBef>
        <a:spcAft>
          <a:spcPct val="0"/>
        </a:spcAft>
        <a:buSzPct val="150000"/>
        <a:buChar char="•"/>
        <a:defRPr lang="en-US" sz="2400" b="1" dirty="0" smtClean="0">
          <a:solidFill>
            <a:srgbClr val="000066"/>
          </a:solidFill>
          <a:latin typeface="Arial" pitchFamily="34" charset="0"/>
          <a:ea typeface="+mn-ea"/>
          <a:cs typeface="Arial" pitchFamily="34" charset="0"/>
        </a:defRPr>
      </a:lvl1pPr>
      <a:lvl2pPr marL="457200" indent="-228600" algn="l" rtl="0" eaLnBrk="1" fontAlgn="base" hangingPunct="1">
        <a:spcBef>
          <a:spcPts val="600"/>
        </a:spcBef>
        <a:spcAft>
          <a:spcPct val="0"/>
        </a:spcAft>
        <a:buChar char="–"/>
        <a:defRPr lang="en-US" sz="2200" b="1" dirty="0" smtClean="0">
          <a:solidFill>
            <a:srgbClr val="000066"/>
          </a:solidFill>
          <a:latin typeface="Arial" pitchFamily="34" charset="0"/>
          <a:cs typeface="Arial" pitchFamily="34" charset="0"/>
        </a:defRPr>
      </a:lvl2pPr>
      <a:lvl3pPr marL="801688" indent="-342900" algn="l" rtl="0" eaLnBrk="1" fontAlgn="base" hangingPunct="1">
        <a:spcBef>
          <a:spcPts val="600"/>
        </a:spcBef>
        <a:spcAft>
          <a:spcPct val="0"/>
        </a:spcAft>
        <a:buFont typeface="Wingdings" pitchFamily="2" charset="2"/>
        <a:buChar char="§"/>
        <a:defRPr lang="en-US" sz="2000" b="1" dirty="0" smtClean="0">
          <a:solidFill>
            <a:srgbClr val="000066"/>
          </a:solidFill>
          <a:latin typeface="Arial" pitchFamily="34" charset="0"/>
          <a:cs typeface="Arial" pitchFamily="34" charset="0"/>
        </a:defRPr>
      </a:lvl3pPr>
      <a:lvl4pPr marL="914400" indent="-228600" algn="l" rtl="0" eaLnBrk="1" fontAlgn="base" hangingPunct="1">
        <a:spcBef>
          <a:spcPts val="600"/>
        </a:spcBef>
        <a:spcAft>
          <a:spcPct val="0"/>
        </a:spcAft>
        <a:buFont typeface="Courier New" panose="02070309020205020404" pitchFamily="49" charset="0"/>
        <a:buChar char="o"/>
        <a:defRPr lang="en-US" sz="2000" b="1" dirty="0" smtClean="0">
          <a:solidFill>
            <a:srgbClr val="000066"/>
          </a:solidFill>
          <a:latin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F0063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F0063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F0063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F0063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F006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dx.org/xseries/mitx-computational-thinking-using-python" TargetMode="External"/><Relationship Id="rId3" Type="http://schemas.openxmlformats.org/officeDocument/2006/relationships/hyperlink" Target="https://www.udemy.com/topic/python/" TargetMode="External"/><Relationship Id="rId7" Type="http://schemas.openxmlformats.org/officeDocument/2006/relationships/hyperlink" Target="https://automatetheboringstuff.com/" TargetMode="External"/><Relationship Id="rId2" Type="http://schemas.openxmlformats.org/officeDocument/2006/relationships/hyperlink" Target="https://app.datacamp.com/lear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elopers.google.com/edu/python" TargetMode="External"/><Relationship Id="rId5" Type="http://schemas.openxmlformats.org/officeDocument/2006/relationships/hyperlink" Target="https://digitalu.af.mil/app" TargetMode="External"/><Relationship Id="rId4" Type="http://schemas.openxmlformats.org/officeDocument/2006/relationships/hyperlink" Target="https://www.udemy.com/topic/r-programming-languag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fdatalab.af.mi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3" y="2085975"/>
            <a:ext cx="8029575" cy="1270000"/>
          </a:xfrm>
        </p:spPr>
        <p:txBody>
          <a:bodyPr/>
          <a:lstStyle/>
          <a:p>
            <a:r>
              <a:rPr lang="en-US" sz="5400" dirty="0" smtClean="0"/>
              <a:t>Getting </a:t>
            </a:r>
            <a:r>
              <a:rPr lang="en-US" sz="5400" dirty="0" smtClean="0"/>
              <a:t>Started</a:t>
            </a:r>
            <a:br>
              <a:rPr lang="en-US" sz="5400" dirty="0" smtClean="0"/>
            </a:br>
            <a:r>
              <a:rPr lang="en-US" sz="5400" dirty="0" smtClean="0"/>
              <a:t>with </a:t>
            </a:r>
            <a:r>
              <a:rPr lang="en-US" sz="5400" dirty="0" smtClean="0"/>
              <a:t>Vault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0937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DataCamp</a:t>
            </a:r>
            <a:endParaRPr lang="en-US" dirty="0" smtClean="0"/>
          </a:p>
          <a:p>
            <a:pPr lvl="1"/>
            <a:r>
              <a:rPr lang="en-US" sz="1800" u="sng" dirty="0" smtClean="0">
                <a:hlinkClick r:id="rId2"/>
              </a:rPr>
              <a:t>https</a:t>
            </a:r>
            <a:r>
              <a:rPr lang="en-US" sz="1800" u="sng" dirty="0">
                <a:hlinkClick r:id="rId2"/>
              </a:rPr>
              <a:t>://app.datacamp.com/learn</a:t>
            </a:r>
            <a:endParaRPr lang="en-US" sz="1800" dirty="0"/>
          </a:p>
          <a:p>
            <a:r>
              <a:rPr lang="en-US" dirty="0" err="1" smtClean="0"/>
              <a:t>UDemy</a:t>
            </a:r>
            <a:endParaRPr lang="en-US" dirty="0" smtClean="0"/>
          </a:p>
          <a:p>
            <a:pPr lvl="1"/>
            <a:r>
              <a:rPr lang="en-US" sz="1800" u="sng" dirty="0">
                <a:hlinkClick r:id="rId3"/>
              </a:rPr>
              <a:t>https://www.udemy.com/topic/python/</a:t>
            </a:r>
            <a:endParaRPr lang="en-US" sz="1800" dirty="0"/>
          </a:p>
          <a:p>
            <a:pPr lvl="1"/>
            <a:r>
              <a:rPr lang="en-US" sz="1800" u="sng" dirty="0">
                <a:hlinkClick r:id="rId4"/>
              </a:rPr>
              <a:t>https://www.udemy.com/topic/r-programming-language/</a:t>
            </a:r>
            <a:endParaRPr lang="en-US" sz="1800" dirty="0"/>
          </a:p>
          <a:p>
            <a:r>
              <a:rPr lang="en-US" dirty="0" err="1" smtClean="0"/>
              <a:t>DigitalU</a:t>
            </a:r>
            <a:endParaRPr lang="en-US" dirty="0"/>
          </a:p>
          <a:p>
            <a:pPr lvl="1"/>
            <a:r>
              <a:rPr lang="en-US" sz="1800" u="sng" dirty="0" smtClean="0">
                <a:hlinkClick r:id="rId5"/>
              </a:rPr>
              <a:t>https</a:t>
            </a:r>
            <a:r>
              <a:rPr lang="en-US" sz="1800" u="sng" dirty="0">
                <a:hlinkClick r:id="rId5"/>
              </a:rPr>
              <a:t>://digitalu.af.mil/app</a:t>
            </a:r>
            <a:endParaRPr lang="en-US" sz="1800" dirty="0"/>
          </a:p>
          <a:p>
            <a:r>
              <a:rPr lang="en-US" dirty="0"/>
              <a:t>Google Python </a:t>
            </a:r>
            <a:r>
              <a:rPr lang="en-US" dirty="0" smtClean="0"/>
              <a:t>Course</a:t>
            </a:r>
          </a:p>
          <a:p>
            <a:pPr lvl="1"/>
            <a:r>
              <a:rPr lang="en-US" sz="1800" u="sng" dirty="0" smtClean="0">
                <a:hlinkClick r:id="rId6"/>
              </a:rPr>
              <a:t>https</a:t>
            </a:r>
            <a:r>
              <a:rPr lang="en-US" sz="1800" u="sng" dirty="0">
                <a:hlinkClick r:id="rId6"/>
              </a:rPr>
              <a:t>://</a:t>
            </a:r>
            <a:r>
              <a:rPr lang="en-US" sz="1800" u="sng" dirty="0" smtClean="0">
                <a:hlinkClick r:id="rId6"/>
              </a:rPr>
              <a:t>developers.google.com/edu/python</a:t>
            </a:r>
            <a:endParaRPr lang="en-US" sz="1800" u="sng" dirty="0">
              <a:hlinkClick r:id="rId6"/>
            </a:endParaRPr>
          </a:p>
          <a:p>
            <a:r>
              <a:rPr lang="en-US" dirty="0" smtClean="0"/>
              <a:t>Automate the Boring Stuff with Python</a:t>
            </a:r>
          </a:p>
          <a:p>
            <a:pPr lvl="1"/>
            <a:r>
              <a:rPr lang="en-US" sz="1800" u="sng" dirty="0">
                <a:hlinkClick r:id="rId7"/>
              </a:rPr>
              <a:t>https://automatetheboringstuff.com/</a:t>
            </a:r>
            <a:endParaRPr lang="en-US" sz="1800" dirty="0"/>
          </a:p>
          <a:p>
            <a:r>
              <a:rPr lang="en-US" dirty="0" err="1" smtClean="0"/>
              <a:t>MITx</a:t>
            </a:r>
            <a:r>
              <a:rPr lang="en-US" dirty="0" smtClean="0"/>
              <a:t> Computational Thinking using Python</a:t>
            </a:r>
          </a:p>
          <a:p>
            <a:pPr lvl="1"/>
            <a:r>
              <a:rPr lang="en-US" sz="1800" u="sng" dirty="0">
                <a:hlinkClick r:id="rId8"/>
              </a:rPr>
              <a:t>https://www.edx.org/xseries/mitx-computational-thinking-using-python</a:t>
            </a:r>
            <a:endParaRPr lang="en-US" sz="1800" dirty="0"/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8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 how to access Vault</a:t>
            </a:r>
          </a:p>
          <a:p>
            <a:r>
              <a:rPr lang="en-US" dirty="0" smtClean="0"/>
              <a:t>Know how to request access to tenants and applications</a:t>
            </a:r>
          </a:p>
          <a:p>
            <a:r>
              <a:rPr lang="en-US" dirty="0" smtClean="0"/>
              <a:t>Know how to request a SIPR Vault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4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Reaching Landing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Navigate </a:t>
            </a:r>
            <a:r>
              <a:rPr lang="en-US" dirty="0"/>
              <a:t>to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afdatalab.af.mil</a:t>
            </a:r>
            <a:endParaRPr lang="en-US" dirty="0" smtClean="0"/>
          </a:p>
          <a:p>
            <a:r>
              <a:rPr lang="en-US" dirty="0" smtClean="0"/>
              <a:t>Scroll all the way down and hit “Accept”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When the pop-up appears choose your e-mail certificate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57" y="2232197"/>
            <a:ext cx="8601075" cy="1924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452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Requesting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landing page will be pretty empty at first</a:t>
            </a:r>
          </a:p>
          <a:p>
            <a:r>
              <a:rPr lang="en-US" dirty="0" smtClean="0"/>
              <a:t>Need to request access to tenants to gain applications</a:t>
            </a:r>
          </a:p>
          <a:p>
            <a:r>
              <a:rPr lang="en-US" dirty="0" smtClean="0"/>
              <a:t>On landing page click “Help Desk &amp; Requests”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the next page click “Access &amp; Tenant Requests”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76211" y="2821108"/>
            <a:ext cx="8455367" cy="1180457"/>
            <a:chOff x="376211" y="2475119"/>
            <a:chExt cx="8455367" cy="118045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211" y="2475119"/>
              <a:ext cx="8455367" cy="1180457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 bwMode="auto">
            <a:xfrm>
              <a:off x="5474043" y="2743200"/>
              <a:ext cx="1594022" cy="803189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77" y="5127541"/>
            <a:ext cx="8693846" cy="78988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5626443" y="5100803"/>
            <a:ext cx="1594022" cy="44738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4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Apps and Tenants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appropriate Category or use search bar</a:t>
            </a:r>
            <a:endParaRPr lang="en-US" dirty="0"/>
          </a:p>
          <a:p>
            <a:r>
              <a:rPr lang="en-US" dirty="0" smtClean="0"/>
              <a:t>Request </a:t>
            </a:r>
            <a:r>
              <a:rPr lang="en-US" dirty="0" err="1" smtClean="0"/>
              <a:t>Databrick</a:t>
            </a:r>
            <a:r>
              <a:rPr lang="en-US" dirty="0" smtClean="0"/>
              <a:t>, AFDV, and AFOTEC</a:t>
            </a:r>
          </a:p>
          <a:p>
            <a:pPr lvl="1"/>
            <a:r>
              <a:rPr lang="en-US" dirty="0" smtClean="0"/>
              <a:t>If you are a 15A, request AFAC tenant as well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26264" y="2725680"/>
            <a:ext cx="8291472" cy="2378776"/>
            <a:chOff x="426264" y="2889458"/>
            <a:chExt cx="8291472" cy="237877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264" y="2889458"/>
              <a:ext cx="8291472" cy="237877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 bwMode="auto">
            <a:xfrm>
              <a:off x="889686" y="3855308"/>
              <a:ext cx="1890584" cy="1412926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rgbClr val="0F0063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6120712" y="3372383"/>
              <a:ext cx="2368379" cy="285217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rgbClr val="0F0063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47" y="5181985"/>
            <a:ext cx="2544123" cy="16341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961" y="5140153"/>
            <a:ext cx="2660725" cy="17178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377" y="5179390"/>
            <a:ext cx="2568479" cy="16367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47" y="5151627"/>
            <a:ext cx="2544123" cy="16341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961" y="5109794"/>
            <a:ext cx="2660725" cy="17178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377" y="5150329"/>
            <a:ext cx="2568479" cy="16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73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Cart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Selecting each instance will take you to a screen similar to below. Add it to your “cart”</a:t>
            </a:r>
          </a:p>
          <a:p>
            <a:pPr lvl="1"/>
            <a:r>
              <a:rPr lang="en-US" dirty="0" smtClean="0"/>
              <a:t>Not all screens will ask if request is for both NIPR and SIPR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75" y="2806593"/>
            <a:ext cx="8740640" cy="17491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855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adding all tenant instances and applications to your cart, “check out”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0" y="2326416"/>
            <a:ext cx="9048750" cy="895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6746789" y="2326416"/>
            <a:ext cx="1482811" cy="89535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F0063"/>
              </a:solidFill>
              <a:effectLst/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95" y="3706725"/>
            <a:ext cx="4564713" cy="24665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970" y="3221766"/>
            <a:ext cx="3256448" cy="334263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7470410" y="6094225"/>
            <a:ext cx="1482811" cy="34473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F0063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083802" y="5749487"/>
            <a:ext cx="636479" cy="34473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F0063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>
            <a:stCxn id="7" idx="0"/>
            <a:endCxn id="8" idx="0"/>
          </p:cNvCxnSpPr>
          <p:nvPr/>
        </p:nvCxnSpPr>
        <p:spPr bwMode="auto">
          <a:xfrm>
            <a:off x="7488194" y="3221766"/>
            <a:ext cx="723622" cy="287245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8" idx="1"/>
            <a:endCxn id="9" idx="3"/>
          </p:cNvCxnSpPr>
          <p:nvPr/>
        </p:nvCxnSpPr>
        <p:spPr bwMode="auto">
          <a:xfrm flipH="1" flipV="1">
            <a:off x="4720281" y="5921856"/>
            <a:ext cx="2750129" cy="34473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8594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Desk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“Help Desk”</a:t>
            </a:r>
          </a:p>
          <a:p>
            <a:endParaRPr lang="en-US" dirty="0" smtClean="0"/>
          </a:p>
          <a:p>
            <a:r>
              <a:rPr lang="en-US" dirty="0" smtClean="0"/>
              <a:t>Getting Vault on SIPR</a:t>
            </a:r>
          </a:p>
          <a:p>
            <a:pPr lvl="1"/>
            <a:r>
              <a:rPr lang="en-US" dirty="0" smtClean="0"/>
              <a:t>Category = Accounts</a:t>
            </a:r>
          </a:p>
          <a:p>
            <a:pPr lvl="1"/>
            <a:r>
              <a:rPr lang="en-US" dirty="0" smtClean="0"/>
              <a:t>Short description = Access to SIPR Vault (Tenant or App)</a:t>
            </a:r>
          </a:p>
          <a:p>
            <a:pPr lvl="1"/>
            <a:r>
              <a:rPr lang="en-US" dirty="0" smtClean="0"/>
              <a:t>Description = Describe what you would like access to on SIPR, and include both your SIPR email and DoD ID #</a:t>
            </a:r>
          </a:p>
          <a:p>
            <a:endParaRPr lang="en-US" dirty="0" smtClean="0"/>
          </a:p>
          <a:p>
            <a:r>
              <a:rPr lang="en-US" dirty="0" smtClean="0"/>
              <a:t>Accessing AFOTEC clusters for </a:t>
            </a:r>
            <a:r>
              <a:rPr lang="en-US" dirty="0" err="1" smtClean="0"/>
              <a:t>Databricks</a:t>
            </a:r>
            <a:endParaRPr lang="en-US" dirty="0" smtClean="0"/>
          </a:p>
          <a:p>
            <a:pPr lvl="1"/>
            <a:r>
              <a:rPr lang="en-US" dirty="0" smtClean="0"/>
              <a:t>Category = General</a:t>
            </a:r>
          </a:p>
          <a:p>
            <a:pPr lvl="1"/>
            <a:r>
              <a:rPr lang="en-US" dirty="0" smtClean="0"/>
              <a:t>Short description = Request AFOTEC cluster access</a:t>
            </a:r>
          </a:p>
          <a:p>
            <a:pPr lvl="1"/>
            <a:r>
              <a:rPr lang="en-US" dirty="0" smtClean="0"/>
              <a:t>Description = Identify which clusters you need access to (NIPR/SIPR)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729" y="1171868"/>
            <a:ext cx="4643566" cy="5638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5270051" y="1281430"/>
            <a:ext cx="710619" cy="33730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F0063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691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Vault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Store your data securely via the AFOTEC Tenant (NIPR is PII capable, SIPR) </a:t>
            </a:r>
            <a:endParaRPr lang="en-US" sz="2800" dirty="0"/>
          </a:p>
          <a:p>
            <a:pPr lvl="0"/>
            <a:r>
              <a:rPr lang="en-US" dirty="0"/>
              <a:t>Use DoD datasets (growing all the time) </a:t>
            </a:r>
            <a:endParaRPr lang="en-US" sz="2800" dirty="0"/>
          </a:p>
          <a:p>
            <a:pPr lvl="0"/>
            <a:r>
              <a:rPr lang="en-US" dirty="0"/>
              <a:t>Import public data from the web to help in your analysis work </a:t>
            </a:r>
            <a:endParaRPr lang="en-US" sz="2800" dirty="0"/>
          </a:p>
          <a:p>
            <a:pPr lvl="0"/>
            <a:r>
              <a:rPr lang="en-US" dirty="0"/>
              <a:t>Free form ability to analyze </a:t>
            </a:r>
            <a:endParaRPr lang="en-US" sz="2800" dirty="0"/>
          </a:p>
          <a:p>
            <a:pPr lvl="1"/>
            <a:r>
              <a:rPr lang="en-US" sz="2400" dirty="0"/>
              <a:t>Import any package related to Python, R, Scala, Julia </a:t>
            </a:r>
            <a:endParaRPr lang="en-US" sz="2800" dirty="0"/>
          </a:p>
          <a:p>
            <a:pPr lvl="0"/>
            <a:r>
              <a:rPr lang="en-US" dirty="0"/>
              <a:t>Share your analysis from data in real time </a:t>
            </a:r>
            <a:endParaRPr lang="en-US" sz="2800" dirty="0"/>
          </a:p>
          <a:p>
            <a:pPr lvl="0"/>
            <a:r>
              <a:rPr lang="en-US" dirty="0"/>
              <a:t>Use other people's work, and improve on it </a:t>
            </a:r>
            <a:endParaRPr lang="en-US" sz="2800" dirty="0"/>
          </a:p>
          <a:p>
            <a:r>
              <a:rPr lang="en-US" dirty="0"/>
              <a:t>Official solution</a:t>
            </a:r>
          </a:p>
        </p:txBody>
      </p:sp>
    </p:spTree>
    <p:extLst>
      <p:ext uri="{BB962C8B-B14F-4D97-AF65-F5344CB8AC3E}">
        <p14:creationId xmlns:p14="http://schemas.microsoft.com/office/powerpoint/2010/main" val="1163210930"/>
      </p:ext>
    </p:extLst>
  </p:cSld>
  <p:clrMapOvr>
    <a:masterClrMapping/>
  </p:clrMapOvr>
</p:sld>
</file>

<file path=ppt/theme/theme1.xml><?xml version="1.0" encoding="utf-8"?>
<a:theme xmlns:a="http://schemas.openxmlformats.org/drawingml/2006/main" name="1_AFOTEC Briefing Templat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AFOTEC Briefing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F0063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F0063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FOTEC Briefing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OTEC Briefing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OTEC Briefing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OTEC Briefing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OTEC Briefing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OTEC Briefing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OTEC Briefing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st Concept  Briefing Template 29 Jul 16 w edits.potx" id="{84C7C210-6D5A-44E7-9F45-882E2B19B092}" vid="{EB10790A-18B0-41AB-B8EB-011EE476D49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A5DE355CFC3D448B94025B670B9C31" ma:contentTypeVersion="7" ma:contentTypeDescription="Create a new document." ma:contentTypeScope="" ma:versionID="26e40ae3eac866ee185c7e1e928221ce">
  <xsd:schema xmlns:xsd="http://www.w3.org/2001/XMLSchema" xmlns:xs="http://www.w3.org/2001/XMLSchema" xmlns:p="http://schemas.microsoft.com/office/2006/metadata/properties" xmlns:ns2="54aadcce-e2db-4a89-ba90-07262722948f" targetNamespace="http://schemas.microsoft.com/office/2006/metadata/properties" ma:root="true" ma:fieldsID="0306585baed0e3569c6ea832a31fa0ec" ns2:_="">
    <xsd:import namespace="54aadcce-e2db-4a89-ba90-0726272294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aadcce-e2db-4a89-ba90-0726272294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D5ECB0-198F-48C9-B90C-C58006917C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2EFE70-451F-4BD7-AC5E-C9C63CE50A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aadcce-e2db-4a89-ba90-0726272294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69145</TotalTime>
  <Words>385</Words>
  <Application>Microsoft Office PowerPoint</Application>
  <PresentationFormat>On-screen Show (4:3)</PresentationFormat>
  <Paragraphs>76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Times New Roman</vt:lpstr>
      <vt:lpstr>Wingdings</vt:lpstr>
      <vt:lpstr>1_AFOTEC Briefing Template</vt:lpstr>
      <vt:lpstr>Getting Started with Vault</vt:lpstr>
      <vt:lpstr>Objectives</vt:lpstr>
      <vt:lpstr>Reaching Landing Page</vt:lpstr>
      <vt:lpstr>Requesting Access</vt:lpstr>
      <vt:lpstr>Obtaining Apps and Tenants</vt:lpstr>
      <vt:lpstr>Adding to Cart</vt:lpstr>
      <vt:lpstr>Checking Out</vt:lpstr>
      <vt:lpstr>Help Desk</vt:lpstr>
      <vt:lpstr>Advantages of Vault</vt:lpstr>
      <vt:lpstr>Additional Resources</vt:lpstr>
    </vt:vector>
  </TitlesOfParts>
  <Company>U.S. Department of Defense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MH-139 Test Strategy Brief</dc:title>
  <dc:creator>barry.gordon@us.af.mil</dc:creator>
  <cp:lastModifiedBy>HONABARGER, JASON B Maj USAF AFMC 46 TS</cp:lastModifiedBy>
  <cp:revision>1133</cp:revision>
  <cp:lastPrinted>2021-06-15T15:10:47Z</cp:lastPrinted>
  <dcterms:created xsi:type="dcterms:W3CDTF">2017-12-01T14:05:55Z</dcterms:created>
  <dcterms:modified xsi:type="dcterms:W3CDTF">2021-12-13T22:31:50Z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0x01010092A5DE355CFC3D448B94025B670B9C31</vt:lpwstr>
  </property>
  <property fmtid="{D5CDD505-2E9C-101B-9397-08002B2CF9AE}" pid="3" name="Order">
    <vt:r8>78700</vt:r8>
  </property>
  <property fmtid="{D5CDD505-2E9C-101B-9397-08002B2CF9AE}" pid="4" name="Resource Type">
    <vt:lpwstr>Template</vt:lpwstr>
  </property>
  <property fmtid="{D5CDD505-2E9C-101B-9397-08002B2CF9AE}" pid="5" name="_dlc_DocIdItemGuid">
    <vt:lpwstr>62f0e5c6-447f-4d24-b052-2bfde7ea47f7</vt:lpwstr>
  </property>
</Properties>
</file>