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71"/>
  </p:notesMasterIdLst>
  <p:handoutMasterIdLst>
    <p:handoutMasterId r:id="rId72"/>
  </p:handoutMasterIdLst>
  <p:sldIdLst>
    <p:sldId id="316" r:id="rId5"/>
    <p:sldId id="330" r:id="rId6"/>
    <p:sldId id="341" r:id="rId7"/>
    <p:sldId id="369" r:id="rId8"/>
    <p:sldId id="343" r:id="rId9"/>
    <p:sldId id="342" r:id="rId10"/>
    <p:sldId id="380" r:id="rId11"/>
    <p:sldId id="374" r:id="rId12"/>
    <p:sldId id="375" r:id="rId13"/>
    <p:sldId id="381" r:id="rId14"/>
    <p:sldId id="382" r:id="rId15"/>
    <p:sldId id="352" r:id="rId16"/>
    <p:sldId id="371" r:id="rId17"/>
    <p:sldId id="383" r:id="rId18"/>
    <p:sldId id="378" r:id="rId19"/>
    <p:sldId id="347" r:id="rId20"/>
    <p:sldId id="386" r:id="rId21"/>
    <p:sldId id="387" r:id="rId22"/>
    <p:sldId id="388" r:id="rId23"/>
    <p:sldId id="389" r:id="rId24"/>
    <p:sldId id="390" r:id="rId25"/>
    <p:sldId id="391" r:id="rId26"/>
    <p:sldId id="384" r:id="rId27"/>
    <p:sldId id="385" r:id="rId28"/>
    <p:sldId id="348" r:id="rId29"/>
    <p:sldId id="349" r:id="rId30"/>
    <p:sldId id="394" r:id="rId31"/>
    <p:sldId id="395" r:id="rId32"/>
    <p:sldId id="396" r:id="rId33"/>
    <p:sldId id="397" r:id="rId34"/>
    <p:sldId id="392" r:id="rId35"/>
    <p:sldId id="393" r:id="rId36"/>
    <p:sldId id="350" r:id="rId37"/>
    <p:sldId id="351" r:id="rId38"/>
    <p:sldId id="398" r:id="rId39"/>
    <p:sldId id="399" r:id="rId40"/>
    <p:sldId id="372" r:id="rId41"/>
    <p:sldId id="353" r:id="rId42"/>
    <p:sldId id="373" r:id="rId43"/>
    <p:sldId id="354" r:id="rId44"/>
    <p:sldId id="355" r:id="rId45"/>
    <p:sldId id="356" r:id="rId46"/>
    <p:sldId id="357" r:id="rId47"/>
    <p:sldId id="358" r:id="rId48"/>
    <p:sldId id="359" r:id="rId49"/>
    <p:sldId id="401" r:id="rId50"/>
    <p:sldId id="360" r:id="rId51"/>
    <p:sldId id="361" r:id="rId52"/>
    <p:sldId id="362" r:id="rId53"/>
    <p:sldId id="363" r:id="rId54"/>
    <p:sldId id="364" r:id="rId55"/>
    <p:sldId id="366" r:id="rId56"/>
    <p:sldId id="379" r:id="rId57"/>
    <p:sldId id="367" r:id="rId58"/>
    <p:sldId id="368" r:id="rId59"/>
    <p:sldId id="402" r:id="rId60"/>
    <p:sldId id="403" r:id="rId61"/>
    <p:sldId id="400" r:id="rId62"/>
    <p:sldId id="404" r:id="rId63"/>
    <p:sldId id="405" r:id="rId64"/>
    <p:sldId id="406" r:id="rId65"/>
    <p:sldId id="335" r:id="rId66"/>
    <p:sldId id="333" r:id="rId67"/>
    <p:sldId id="377" r:id="rId68"/>
    <p:sldId id="339" r:id="rId69"/>
    <p:sldId id="340" r:id="rId70"/>
  </p:sldIdLst>
  <p:sldSz cx="9144000" cy="6858000" type="screen4x3"/>
  <p:notesSz cx="6858000" cy="9144000"/>
  <p:custDataLst>
    <p:tags r:id="rId7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">
          <p15:clr>
            <a:srgbClr val="A4A3A4"/>
          </p15:clr>
        </p15:guide>
        <p15:guide id="2" orient="horz" pos="4043">
          <p15:clr>
            <a:srgbClr val="A4A3A4"/>
          </p15:clr>
        </p15:guide>
        <p15:guide id="3" orient="horz" pos="2387">
          <p15:clr>
            <a:srgbClr val="A4A3A4"/>
          </p15:clr>
        </p15:guide>
        <p15:guide id="4" orient="horz" pos="4233">
          <p15:clr>
            <a:srgbClr val="A4A3A4"/>
          </p15:clr>
        </p15:guide>
        <p15:guide id="5" orient="horz" pos="924">
          <p15:clr>
            <a:srgbClr val="A4A3A4"/>
          </p15:clr>
        </p15:guide>
        <p15:guide id="6" orient="horz" pos="736">
          <p15:clr>
            <a:srgbClr val="A4A3A4"/>
          </p15:clr>
        </p15:guide>
        <p15:guide id="7" orient="horz" pos="2882">
          <p15:clr>
            <a:srgbClr val="A4A3A4"/>
          </p15:clr>
        </p15:guide>
        <p15:guide id="8" orient="horz" pos="560">
          <p15:clr>
            <a:srgbClr val="A4A3A4"/>
          </p15:clr>
        </p15:guide>
        <p15:guide id="9" pos="2880">
          <p15:clr>
            <a:srgbClr val="A4A3A4"/>
          </p15:clr>
        </p15:guide>
        <p15:guide id="10" pos="288">
          <p15:clr>
            <a:srgbClr val="A4A3A4"/>
          </p15:clr>
        </p15:guide>
        <p15:guide id="11" pos="5501">
          <p15:clr>
            <a:srgbClr val="A4A3A4"/>
          </p15:clr>
        </p15:guide>
        <p15:guide id="12" pos="2824">
          <p15:clr>
            <a:srgbClr val="A4A3A4"/>
          </p15:clr>
        </p15:guide>
        <p15:guide id="13" pos="2936">
          <p15:clr>
            <a:srgbClr val="A4A3A4"/>
          </p15:clr>
        </p15:guide>
        <p15:guide id="14" pos="4172">
          <p15:clr>
            <a:srgbClr val="A4A3A4"/>
          </p15:clr>
        </p15:guide>
        <p15:guide id="15" pos="15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yJ" initials="J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2222"/>
    <a:srgbClr val="00BBEE"/>
    <a:srgbClr val="7F7F7F"/>
    <a:srgbClr val="666666"/>
    <a:srgbClr val="000000"/>
    <a:srgbClr val="FF0000"/>
    <a:srgbClr val="EDCAED"/>
    <a:srgbClr val="C85FC8"/>
    <a:srgbClr val="722772"/>
    <a:srgbClr val="869E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34" autoAdjust="0"/>
  </p:normalViewPr>
  <p:slideViewPr>
    <p:cSldViewPr snapToGrid="0" snapToObjects="1" showGuides="1">
      <p:cViewPr varScale="1">
        <p:scale>
          <a:sx n="74" d="100"/>
          <a:sy n="74" d="100"/>
        </p:scale>
        <p:origin x="1266" y="72"/>
      </p:cViewPr>
      <p:guideLst>
        <p:guide orient="horz" pos="5"/>
        <p:guide orient="horz" pos="4043"/>
        <p:guide orient="horz" pos="2387"/>
        <p:guide orient="horz" pos="4233"/>
        <p:guide orient="horz" pos="924"/>
        <p:guide orient="horz" pos="736"/>
        <p:guide orient="horz" pos="2882"/>
        <p:guide orient="horz" pos="560"/>
        <p:guide pos="2880"/>
        <p:guide pos="288"/>
        <p:guide pos="5501"/>
        <p:guide pos="2824"/>
        <p:guide pos="2936"/>
        <p:guide pos="4172"/>
        <p:guide pos="1585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7" d="100"/>
          <a:sy n="67" d="100"/>
        </p:scale>
        <p:origin x="-279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tags" Target="tags/tag1.xml"/><Relationship Id="rId78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98B28D-AA5A-43E3-AB0D-F778DFA1E7F6}" type="doc">
      <dgm:prSet loTypeId="urn:microsoft.com/office/officeart/2005/8/layout/radial5" loCatId="relationship" qsTypeId="urn:microsoft.com/office/officeart/2005/8/quickstyle/3d1" qsCatId="3D" csTypeId="urn:microsoft.com/office/officeart/2005/8/colors/accent4_5" csCatId="accent4" phldr="1"/>
      <dgm:spPr/>
      <dgm:t>
        <a:bodyPr/>
        <a:lstStyle/>
        <a:p>
          <a:endParaRPr lang="en-US"/>
        </a:p>
      </dgm:t>
    </dgm:pt>
    <dgm:pt modelId="{E462ED26-E478-4485-87AE-E442CFCA9FB4}">
      <dgm:prSet phldrT="[Text]"/>
      <dgm:spPr/>
      <dgm:t>
        <a:bodyPr/>
        <a:lstStyle/>
        <a:p>
          <a:r>
            <a:rPr lang="en-US" b="0" dirty="0" smtClean="0"/>
            <a:t>Compiling all source files</a:t>
          </a:r>
          <a:endParaRPr lang="en-US" b="0" dirty="0"/>
        </a:p>
      </dgm:t>
    </dgm:pt>
    <dgm:pt modelId="{8227727F-9F7A-458C-8592-FA06926795B3}" type="parTrans" cxnId="{F415EBC9-5BE5-457C-8C3B-59F7023DEB1C}">
      <dgm:prSet/>
      <dgm:spPr/>
      <dgm:t>
        <a:bodyPr/>
        <a:lstStyle/>
        <a:p>
          <a:endParaRPr lang="en-US" b="1"/>
        </a:p>
      </dgm:t>
    </dgm:pt>
    <dgm:pt modelId="{65BD34FF-29BF-490D-8037-9A0D0B17CF52}" type="sibTrans" cxnId="{F415EBC9-5BE5-457C-8C3B-59F7023DEB1C}">
      <dgm:prSet/>
      <dgm:spPr/>
      <dgm:t>
        <a:bodyPr/>
        <a:lstStyle/>
        <a:p>
          <a:endParaRPr lang="en-US" b="1"/>
        </a:p>
      </dgm:t>
    </dgm:pt>
    <dgm:pt modelId="{CCDDE334-797B-4D9B-95A1-B20DA0D867B1}">
      <dgm:prSet phldrT="[Text]"/>
      <dgm:spPr/>
      <dgm:t>
        <a:bodyPr/>
        <a:lstStyle/>
        <a:p>
          <a:r>
            <a:rPr lang="en-US" b="0" dirty="0" smtClean="0"/>
            <a:t>Compiling unit test codes</a:t>
          </a:r>
          <a:endParaRPr lang="en-US" b="0" dirty="0"/>
        </a:p>
      </dgm:t>
    </dgm:pt>
    <dgm:pt modelId="{78B51E17-5375-4BC9-B4AB-B59576A1239F}" type="parTrans" cxnId="{525131DA-9EF2-4E7D-9A30-DB4EFFF5FF20}">
      <dgm:prSet/>
      <dgm:spPr/>
      <dgm:t>
        <a:bodyPr/>
        <a:lstStyle/>
        <a:p>
          <a:endParaRPr lang="en-US" b="1"/>
        </a:p>
      </dgm:t>
    </dgm:pt>
    <dgm:pt modelId="{EF526189-8E82-4FE2-BDAA-AB37F825C082}" type="sibTrans" cxnId="{525131DA-9EF2-4E7D-9A30-DB4EFFF5FF20}">
      <dgm:prSet/>
      <dgm:spPr/>
      <dgm:t>
        <a:bodyPr/>
        <a:lstStyle/>
        <a:p>
          <a:endParaRPr lang="en-US" b="1"/>
        </a:p>
      </dgm:t>
    </dgm:pt>
    <dgm:pt modelId="{01FB14FF-EFA7-4B82-AD7D-44283815371F}">
      <dgm:prSet phldrT="[Text]"/>
      <dgm:spPr/>
      <dgm:t>
        <a:bodyPr/>
        <a:lstStyle/>
        <a:p>
          <a:r>
            <a:rPr lang="en-US" b="0" dirty="0" smtClean="0"/>
            <a:t>Configuring all the dependent files</a:t>
          </a:r>
          <a:endParaRPr lang="en-US" b="0" dirty="0"/>
        </a:p>
      </dgm:t>
    </dgm:pt>
    <dgm:pt modelId="{B32F4CB8-4976-489B-9AF9-3A2DF3C88036}" type="parTrans" cxnId="{E8C11FC8-BC25-4041-BB3E-E42F23D3B391}">
      <dgm:prSet/>
      <dgm:spPr/>
      <dgm:t>
        <a:bodyPr/>
        <a:lstStyle/>
        <a:p>
          <a:endParaRPr lang="en-US" b="1"/>
        </a:p>
      </dgm:t>
    </dgm:pt>
    <dgm:pt modelId="{ADF13A6C-2F78-466E-A0F9-EE13F567E3DE}" type="sibTrans" cxnId="{E8C11FC8-BC25-4041-BB3E-E42F23D3B391}">
      <dgm:prSet/>
      <dgm:spPr/>
      <dgm:t>
        <a:bodyPr/>
        <a:lstStyle/>
        <a:p>
          <a:endParaRPr lang="en-US" b="1"/>
        </a:p>
      </dgm:t>
    </dgm:pt>
    <dgm:pt modelId="{BE317669-283F-4AE8-AFA4-DB351C249AA3}">
      <dgm:prSet phldrT="[Text]"/>
      <dgm:spPr/>
      <dgm:t>
        <a:bodyPr/>
        <a:lstStyle/>
        <a:p>
          <a:r>
            <a:rPr lang="en-US" b="0" dirty="0" smtClean="0"/>
            <a:t>Managing the project structure</a:t>
          </a:r>
          <a:endParaRPr lang="en-US" b="0" dirty="0"/>
        </a:p>
      </dgm:t>
    </dgm:pt>
    <dgm:pt modelId="{41165E94-B1C6-418D-9E84-097860B8F238}" type="parTrans" cxnId="{F1FEE859-0119-4490-8D49-BDC1A058E37C}">
      <dgm:prSet/>
      <dgm:spPr/>
      <dgm:t>
        <a:bodyPr/>
        <a:lstStyle/>
        <a:p>
          <a:endParaRPr lang="en-US" b="1"/>
        </a:p>
      </dgm:t>
    </dgm:pt>
    <dgm:pt modelId="{8241564D-101F-4CAD-9FDF-49174840DED3}" type="sibTrans" cxnId="{F1FEE859-0119-4490-8D49-BDC1A058E37C}">
      <dgm:prSet/>
      <dgm:spPr/>
      <dgm:t>
        <a:bodyPr/>
        <a:lstStyle/>
        <a:p>
          <a:endParaRPr lang="en-US" b="1"/>
        </a:p>
      </dgm:t>
    </dgm:pt>
    <dgm:pt modelId="{7E6FCB53-DC74-4541-9851-B575810A7321}">
      <dgm:prSet phldrT="[Text]"/>
      <dgm:spPr/>
      <dgm:t>
        <a:bodyPr/>
        <a:lstStyle/>
        <a:p>
          <a:r>
            <a:rPr lang="en-US" b="0" dirty="0" smtClean="0"/>
            <a:t>Building war files</a:t>
          </a:r>
          <a:endParaRPr lang="en-US" b="0" dirty="0"/>
        </a:p>
      </dgm:t>
    </dgm:pt>
    <dgm:pt modelId="{16E3E788-A83C-47B4-8C0F-71A62D6A921B}" type="parTrans" cxnId="{A2886A3D-AEC8-4B00-B0D4-8978FC78971F}">
      <dgm:prSet/>
      <dgm:spPr/>
      <dgm:t>
        <a:bodyPr/>
        <a:lstStyle/>
        <a:p>
          <a:endParaRPr lang="en-US" b="1"/>
        </a:p>
      </dgm:t>
    </dgm:pt>
    <dgm:pt modelId="{D08D4727-A1FC-4A8E-9094-E1C24684BAA1}" type="sibTrans" cxnId="{A2886A3D-AEC8-4B00-B0D4-8978FC78971F}">
      <dgm:prSet/>
      <dgm:spPr/>
      <dgm:t>
        <a:bodyPr/>
        <a:lstStyle/>
        <a:p>
          <a:endParaRPr lang="en-US" b="1"/>
        </a:p>
      </dgm:t>
    </dgm:pt>
    <dgm:pt modelId="{6FE187E9-9D7E-4622-BA77-9392528F50FF}">
      <dgm:prSet phldrT="[Text]"/>
      <dgm:spPr/>
      <dgm:t>
        <a:bodyPr/>
        <a:lstStyle/>
        <a:p>
          <a:r>
            <a:rPr lang="en-US" b="0" dirty="0" smtClean="0"/>
            <a:t>Java Application Build </a:t>
          </a:r>
          <a:endParaRPr lang="en-US" b="0" dirty="0"/>
        </a:p>
      </dgm:t>
    </dgm:pt>
    <dgm:pt modelId="{14CBAA97-1251-480E-8363-BB2E3B3350EC}" type="sibTrans" cxnId="{AA12573E-54F0-4532-B633-B25D496ACD24}">
      <dgm:prSet/>
      <dgm:spPr/>
      <dgm:t>
        <a:bodyPr/>
        <a:lstStyle/>
        <a:p>
          <a:endParaRPr lang="en-US" b="1"/>
        </a:p>
      </dgm:t>
    </dgm:pt>
    <dgm:pt modelId="{2C07A64D-0875-49A9-857C-BF12F08EFCA4}" type="parTrans" cxnId="{AA12573E-54F0-4532-B633-B25D496ACD24}">
      <dgm:prSet/>
      <dgm:spPr/>
      <dgm:t>
        <a:bodyPr/>
        <a:lstStyle/>
        <a:p>
          <a:endParaRPr lang="en-US" b="1"/>
        </a:p>
      </dgm:t>
    </dgm:pt>
    <dgm:pt modelId="{C021D793-A478-43CA-8E1A-DA3AE013BAB2}" type="pres">
      <dgm:prSet presAssocID="{8B98B28D-AA5A-43E3-AB0D-F778DFA1E7F6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EEF8AA5-5122-4E57-AC06-588F7F275F09}" type="pres">
      <dgm:prSet presAssocID="{6FE187E9-9D7E-4622-BA77-9392528F50FF}" presName="centerShape" presStyleLbl="node0" presStyleIdx="0" presStyleCnt="1"/>
      <dgm:spPr/>
      <dgm:t>
        <a:bodyPr/>
        <a:lstStyle/>
        <a:p>
          <a:endParaRPr lang="en-US"/>
        </a:p>
      </dgm:t>
    </dgm:pt>
    <dgm:pt modelId="{E0EA10A2-1414-4C8F-B85A-7304C65C2ABB}" type="pres">
      <dgm:prSet presAssocID="{8227727F-9F7A-458C-8592-FA06926795B3}" presName="parTrans" presStyleLbl="sibTrans2D1" presStyleIdx="0" presStyleCnt="5"/>
      <dgm:spPr/>
      <dgm:t>
        <a:bodyPr/>
        <a:lstStyle/>
        <a:p>
          <a:endParaRPr lang="en-US"/>
        </a:p>
      </dgm:t>
    </dgm:pt>
    <dgm:pt modelId="{702A90E8-E1FF-43DD-96E1-1BEF21E0D7E4}" type="pres">
      <dgm:prSet presAssocID="{8227727F-9F7A-458C-8592-FA06926795B3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BDFFEDB1-4A3C-4C8F-AA07-2C3165A292E6}" type="pres">
      <dgm:prSet presAssocID="{E462ED26-E478-4485-87AE-E442CFCA9FB4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A60F15-6520-4A2F-A3FE-149438C5550F}" type="pres">
      <dgm:prSet presAssocID="{78B51E17-5375-4BC9-B4AB-B59576A1239F}" presName="parTrans" presStyleLbl="sibTrans2D1" presStyleIdx="1" presStyleCnt="5"/>
      <dgm:spPr/>
      <dgm:t>
        <a:bodyPr/>
        <a:lstStyle/>
        <a:p>
          <a:endParaRPr lang="en-US"/>
        </a:p>
      </dgm:t>
    </dgm:pt>
    <dgm:pt modelId="{077BEEF2-5A60-47E5-A2A4-232FAC1E0061}" type="pres">
      <dgm:prSet presAssocID="{78B51E17-5375-4BC9-B4AB-B59576A1239F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418B3A75-2556-448F-9B10-53448D3D081E}" type="pres">
      <dgm:prSet presAssocID="{CCDDE334-797B-4D9B-95A1-B20DA0D867B1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C7107A-E4D9-412E-964F-D039DC40E449}" type="pres">
      <dgm:prSet presAssocID="{B32F4CB8-4976-489B-9AF9-3A2DF3C88036}" presName="parTrans" presStyleLbl="sibTrans2D1" presStyleIdx="2" presStyleCnt="5"/>
      <dgm:spPr/>
      <dgm:t>
        <a:bodyPr/>
        <a:lstStyle/>
        <a:p>
          <a:endParaRPr lang="en-US"/>
        </a:p>
      </dgm:t>
    </dgm:pt>
    <dgm:pt modelId="{9571FE62-2462-4B69-B803-758878CF41EA}" type="pres">
      <dgm:prSet presAssocID="{B32F4CB8-4976-489B-9AF9-3A2DF3C88036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BC8B9E44-D462-4A24-BC9D-B8C4DE7E6C38}" type="pres">
      <dgm:prSet presAssocID="{01FB14FF-EFA7-4B82-AD7D-44283815371F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A32A69-5F0E-415F-9663-6DD3374D0920}" type="pres">
      <dgm:prSet presAssocID="{41165E94-B1C6-418D-9E84-097860B8F238}" presName="parTrans" presStyleLbl="sibTrans2D1" presStyleIdx="3" presStyleCnt="5"/>
      <dgm:spPr/>
      <dgm:t>
        <a:bodyPr/>
        <a:lstStyle/>
        <a:p>
          <a:endParaRPr lang="en-US"/>
        </a:p>
      </dgm:t>
    </dgm:pt>
    <dgm:pt modelId="{A8A45239-C886-4C52-B181-149F0EE6C667}" type="pres">
      <dgm:prSet presAssocID="{41165E94-B1C6-418D-9E84-097860B8F238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E59797E0-FF15-4F9B-AB52-6112CE5A64B2}" type="pres">
      <dgm:prSet presAssocID="{BE317669-283F-4AE8-AFA4-DB351C249AA3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FA330F-2593-49AE-9963-898F317F671E}" type="pres">
      <dgm:prSet presAssocID="{16E3E788-A83C-47B4-8C0F-71A62D6A921B}" presName="parTrans" presStyleLbl="sibTrans2D1" presStyleIdx="4" presStyleCnt="5"/>
      <dgm:spPr/>
      <dgm:t>
        <a:bodyPr/>
        <a:lstStyle/>
        <a:p>
          <a:endParaRPr lang="en-US"/>
        </a:p>
      </dgm:t>
    </dgm:pt>
    <dgm:pt modelId="{E8A76177-1912-496B-ABC9-ECF9B02D283A}" type="pres">
      <dgm:prSet presAssocID="{16E3E788-A83C-47B4-8C0F-71A62D6A921B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FEB6583C-01E9-4A28-A42B-B9044FAF4584}" type="pres">
      <dgm:prSet presAssocID="{7E6FCB53-DC74-4541-9851-B575810A732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2886A3D-AEC8-4B00-B0D4-8978FC78971F}" srcId="{6FE187E9-9D7E-4622-BA77-9392528F50FF}" destId="{7E6FCB53-DC74-4541-9851-B575810A7321}" srcOrd="4" destOrd="0" parTransId="{16E3E788-A83C-47B4-8C0F-71A62D6A921B}" sibTransId="{D08D4727-A1FC-4A8E-9094-E1C24684BAA1}"/>
    <dgm:cxn modelId="{E8C11FC8-BC25-4041-BB3E-E42F23D3B391}" srcId="{6FE187E9-9D7E-4622-BA77-9392528F50FF}" destId="{01FB14FF-EFA7-4B82-AD7D-44283815371F}" srcOrd="2" destOrd="0" parTransId="{B32F4CB8-4976-489B-9AF9-3A2DF3C88036}" sibTransId="{ADF13A6C-2F78-466E-A0F9-EE13F567E3DE}"/>
    <dgm:cxn modelId="{503FC534-FA1F-4FF4-B13F-5927067BB10D}" type="presOf" srcId="{8227727F-9F7A-458C-8592-FA06926795B3}" destId="{E0EA10A2-1414-4C8F-B85A-7304C65C2ABB}" srcOrd="0" destOrd="0" presId="urn:microsoft.com/office/officeart/2005/8/layout/radial5"/>
    <dgm:cxn modelId="{F1FEE859-0119-4490-8D49-BDC1A058E37C}" srcId="{6FE187E9-9D7E-4622-BA77-9392528F50FF}" destId="{BE317669-283F-4AE8-AFA4-DB351C249AA3}" srcOrd="3" destOrd="0" parTransId="{41165E94-B1C6-418D-9E84-097860B8F238}" sibTransId="{8241564D-101F-4CAD-9FDF-49174840DED3}"/>
    <dgm:cxn modelId="{5E5FD9CF-082B-4BE3-BD62-FF53FE935FA1}" type="presOf" srcId="{E462ED26-E478-4485-87AE-E442CFCA9FB4}" destId="{BDFFEDB1-4A3C-4C8F-AA07-2C3165A292E6}" srcOrd="0" destOrd="0" presId="urn:microsoft.com/office/officeart/2005/8/layout/radial5"/>
    <dgm:cxn modelId="{525131DA-9EF2-4E7D-9A30-DB4EFFF5FF20}" srcId="{6FE187E9-9D7E-4622-BA77-9392528F50FF}" destId="{CCDDE334-797B-4D9B-95A1-B20DA0D867B1}" srcOrd="1" destOrd="0" parTransId="{78B51E17-5375-4BC9-B4AB-B59576A1239F}" sibTransId="{EF526189-8E82-4FE2-BDAA-AB37F825C082}"/>
    <dgm:cxn modelId="{A8AE69B0-1D53-4420-ABD9-15B666CCC3ED}" type="presOf" srcId="{BE317669-283F-4AE8-AFA4-DB351C249AA3}" destId="{E59797E0-FF15-4F9B-AB52-6112CE5A64B2}" srcOrd="0" destOrd="0" presId="urn:microsoft.com/office/officeart/2005/8/layout/radial5"/>
    <dgm:cxn modelId="{8CC63B17-A408-4D36-A5FF-C39448F33AA1}" type="presOf" srcId="{B32F4CB8-4976-489B-9AF9-3A2DF3C88036}" destId="{9571FE62-2462-4B69-B803-758878CF41EA}" srcOrd="1" destOrd="0" presId="urn:microsoft.com/office/officeart/2005/8/layout/radial5"/>
    <dgm:cxn modelId="{A4A105D5-F147-4E60-9C2B-11B0A1E290D9}" type="presOf" srcId="{6FE187E9-9D7E-4622-BA77-9392528F50FF}" destId="{EEEF8AA5-5122-4E57-AC06-588F7F275F09}" srcOrd="0" destOrd="0" presId="urn:microsoft.com/office/officeart/2005/8/layout/radial5"/>
    <dgm:cxn modelId="{D877B6CE-FE68-4715-90AF-083648113B95}" type="presOf" srcId="{41165E94-B1C6-418D-9E84-097860B8F238}" destId="{A8A45239-C886-4C52-B181-149F0EE6C667}" srcOrd="1" destOrd="0" presId="urn:microsoft.com/office/officeart/2005/8/layout/radial5"/>
    <dgm:cxn modelId="{F415EBC9-5BE5-457C-8C3B-59F7023DEB1C}" srcId="{6FE187E9-9D7E-4622-BA77-9392528F50FF}" destId="{E462ED26-E478-4485-87AE-E442CFCA9FB4}" srcOrd="0" destOrd="0" parTransId="{8227727F-9F7A-458C-8592-FA06926795B3}" sibTransId="{65BD34FF-29BF-490D-8037-9A0D0B17CF52}"/>
    <dgm:cxn modelId="{D70D2D5F-EAFB-46CD-9061-7419D7D7E642}" type="presOf" srcId="{CCDDE334-797B-4D9B-95A1-B20DA0D867B1}" destId="{418B3A75-2556-448F-9B10-53448D3D081E}" srcOrd="0" destOrd="0" presId="urn:microsoft.com/office/officeart/2005/8/layout/radial5"/>
    <dgm:cxn modelId="{E638DD89-DF91-40F6-AC67-7527E0F0A1AD}" type="presOf" srcId="{16E3E788-A83C-47B4-8C0F-71A62D6A921B}" destId="{E8A76177-1912-496B-ABC9-ECF9B02D283A}" srcOrd="1" destOrd="0" presId="urn:microsoft.com/office/officeart/2005/8/layout/radial5"/>
    <dgm:cxn modelId="{AA12573E-54F0-4532-B633-B25D496ACD24}" srcId="{8B98B28D-AA5A-43E3-AB0D-F778DFA1E7F6}" destId="{6FE187E9-9D7E-4622-BA77-9392528F50FF}" srcOrd="0" destOrd="0" parTransId="{2C07A64D-0875-49A9-857C-BF12F08EFCA4}" sibTransId="{14CBAA97-1251-480E-8363-BB2E3B3350EC}"/>
    <dgm:cxn modelId="{BBA4478E-766B-4B18-974A-365CA30C7D0E}" type="presOf" srcId="{8B98B28D-AA5A-43E3-AB0D-F778DFA1E7F6}" destId="{C021D793-A478-43CA-8E1A-DA3AE013BAB2}" srcOrd="0" destOrd="0" presId="urn:microsoft.com/office/officeart/2005/8/layout/radial5"/>
    <dgm:cxn modelId="{BBAB6AE5-EB20-4601-B320-EF169F2377E3}" type="presOf" srcId="{41165E94-B1C6-418D-9E84-097860B8F238}" destId="{CAA32A69-5F0E-415F-9663-6DD3374D0920}" srcOrd="0" destOrd="0" presId="urn:microsoft.com/office/officeart/2005/8/layout/radial5"/>
    <dgm:cxn modelId="{AF19B58B-4517-4153-9DCD-3F2E8130B862}" type="presOf" srcId="{B32F4CB8-4976-489B-9AF9-3A2DF3C88036}" destId="{85C7107A-E4D9-412E-964F-D039DC40E449}" srcOrd="0" destOrd="0" presId="urn:microsoft.com/office/officeart/2005/8/layout/radial5"/>
    <dgm:cxn modelId="{1DDA401F-EB66-4B57-9B92-EB44B36079C9}" type="presOf" srcId="{78B51E17-5375-4BC9-B4AB-B59576A1239F}" destId="{B1A60F15-6520-4A2F-A3FE-149438C5550F}" srcOrd="0" destOrd="0" presId="urn:microsoft.com/office/officeart/2005/8/layout/radial5"/>
    <dgm:cxn modelId="{0416A42B-2D13-4842-A4E8-7ECB73B91B78}" type="presOf" srcId="{78B51E17-5375-4BC9-B4AB-B59576A1239F}" destId="{077BEEF2-5A60-47E5-A2A4-232FAC1E0061}" srcOrd="1" destOrd="0" presId="urn:microsoft.com/office/officeart/2005/8/layout/radial5"/>
    <dgm:cxn modelId="{B4D0BD4B-AF75-48B4-9C33-350D7FB012FC}" type="presOf" srcId="{8227727F-9F7A-458C-8592-FA06926795B3}" destId="{702A90E8-E1FF-43DD-96E1-1BEF21E0D7E4}" srcOrd="1" destOrd="0" presId="urn:microsoft.com/office/officeart/2005/8/layout/radial5"/>
    <dgm:cxn modelId="{9EA09C9B-913B-4EAC-AB96-78657AE11422}" type="presOf" srcId="{16E3E788-A83C-47B4-8C0F-71A62D6A921B}" destId="{45FA330F-2593-49AE-9963-898F317F671E}" srcOrd="0" destOrd="0" presId="urn:microsoft.com/office/officeart/2005/8/layout/radial5"/>
    <dgm:cxn modelId="{A19F3266-CBDC-4521-9947-8745FC1C177C}" type="presOf" srcId="{01FB14FF-EFA7-4B82-AD7D-44283815371F}" destId="{BC8B9E44-D462-4A24-BC9D-B8C4DE7E6C38}" srcOrd="0" destOrd="0" presId="urn:microsoft.com/office/officeart/2005/8/layout/radial5"/>
    <dgm:cxn modelId="{884161CC-D9E8-4E86-9618-9D147344B00C}" type="presOf" srcId="{7E6FCB53-DC74-4541-9851-B575810A7321}" destId="{FEB6583C-01E9-4A28-A42B-B9044FAF4584}" srcOrd="0" destOrd="0" presId="urn:microsoft.com/office/officeart/2005/8/layout/radial5"/>
    <dgm:cxn modelId="{A25B8476-921C-4511-AD38-BB72436D688D}" type="presParOf" srcId="{C021D793-A478-43CA-8E1A-DA3AE013BAB2}" destId="{EEEF8AA5-5122-4E57-AC06-588F7F275F09}" srcOrd="0" destOrd="0" presId="urn:microsoft.com/office/officeart/2005/8/layout/radial5"/>
    <dgm:cxn modelId="{2FAC2C04-8DC0-40B7-A37B-7D4EB897989B}" type="presParOf" srcId="{C021D793-A478-43CA-8E1A-DA3AE013BAB2}" destId="{E0EA10A2-1414-4C8F-B85A-7304C65C2ABB}" srcOrd="1" destOrd="0" presId="urn:microsoft.com/office/officeart/2005/8/layout/radial5"/>
    <dgm:cxn modelId="{7F0D3F84-8ACC-4748-B464-11A71743951E}" type="presParOf" srcId="{E0EA10A2-1414-4C8F-B85A-7304C65C2ABB}" destId="{702A90E8-E1FF-43DD-96E1-1BEF21E0D7E4}" srcOrd="0" destOrd="0" presId="urn:microsoft.com/office/officeart/2005/8/layout/radial5"/>
    <dgm:cxn modelId="{7E31EF76-C71D-4180-A51D-D7C6C741AA48}" type="presParOf" srcId="{C021D793-A478-43CA-8E1A-DA3AE013BAB2}" destId="{BDFFEDB1-4A3C-4C8F-AA07-2C3165A292E6}" srcOrd="2" destOrd="0" presId="urn:microsoft.com/office/officeart/2005/8/layout/radial5"/>
    <dgm:cxn modelId="{0650DF63-D2C5-47D9-908C-737818F01276}" type="presParOf" srcId="{C021D793-A478-43CA-8E1A-DA3AE013BAB2}" destId="{B1A60F15-6520-4A2F-A3FE-149438C5550F}" srcOrd="3" destOrd="0" presId="urn:microsoft.com/office/officeart/2005/8/layout/radial5"/>
    <dgm:cxn modelId="{81BC9111-2654-4C6C-95EC-8101864A93AA}" type="presParOf" srcId="{B1A60F15-6520-4A2F-A3FE-149438C5550F}" destId="{077BEEF2-5A60-47E5-A2A4-232FAC1E0061}" srcOrd="0" destOrd="0" presId="urn:microsoft.com/office/officeart/2005/8/layout/radial5"/>
    <dgm:cxn modelId="{C000129A-B983-4B33-A015-0CA727743760}" type="presParOf" srcId="{C021D793-A478-43CA-8E1A-DA3AE013BAB2}" destId="{418B3A75-2556-448F-9B10-53448D3D081E}" srcOrd="4" destOrd="0" presId="urn:microsoft.com/office/officeart/2005/8/layout/radial5"/>
    <dgm:cxn modelId="{4FFE5F73-1DAD-4500-BB01-30F4C85B56A0}" type="presParOf" srcId="{C021D793-A478-43CA-8E1A-DA3AE013BAB2}" destId="{85C7107A-E4D9-412E-964F-D039DC40E449}" srcOrd="5" destOrd="0" presId="urn:microsoft.com/office/officeart/2005/8/layout/radial5"/>
    <dgm:cxn modelId="{172182A4-0757-4D87-B736-49E260EE99B7}" type="presParOf" srcId="{85C7107A-E4D9-412E-964F-D039DC40E449}" destId="{9571FE62-2462-4B69-B803-758878CF41EA}" srcOrd="0" destOrd="0" presId="urn:microsoft.com/office/officeart/2005/8/layout/radial5"/>
    <dgm:cxn modelId="{ED30CB87-3950-4D6A-B9B0-283730A0F7DC}" type="presParOf" srcId="{C021D793-A478-43CA-8E1A-DA3AE013BAB2}" destId="{BC8B9E44-D462-4A24-BC9D-B8C4DE7E6C38}" srcOrd="6" destOrd="0" presId="urn:microsoft.com/office/officeart/2005/8/layout/radial5"/>
    <dgm:cxn modelId="{89416992-99D0-4D91-BC61-D4C9940A6ADE}" type="presParOf" srcId="{C021D793-A478-43CA-8E1A-DA3AE013BAB2}" destId="{CAA32A69-5F0E-415F-9663-6DD3374D0920}" srcOrd="7" destOrd="0" presId="urn:microsoft.com/office/officeart/2005/8/layout/radial5"/>
    <dgm:cxn modelId="{91FE0E4D-3C35-4403-B760-1C5888121048}" type="presParOf" srcId="{CAA32A69-5F0E-415F-9663-6DD3374D0920}" destId="{A8A45239-C886-4C52-B181-149F0EE6C667}" srcOrd="0" destOrd="0" presId="urn:microsoft.com/office/officeart/2005/8/layout/radial5"/>
    <dgm:cxn modelId="{CDBC85E5-555C-40D1-9CB6-E7369B3EC2DD}" type="presParOf" srcId="{C021D793-A478-43CA-8E1A-DA3AE013BAB2}" destId="{E59797E0-FF15-4F9B-AB52-6112CE5A64B2}" srcOrd="8" destOrd="0" presId="urn:microsoft.com/office/officeart/2005/8/layout/radial5"/>
    <dgm:cxn modelId="{90C766B8-A294-4926-8AFB-66860F76BDD5}" type="presParOf" srcId="{C021D793-A478-43CA-8E1A-DA3AE013BAB2}" destId="{45FA330F-2593-49AE-9963-898F317F671E}" srcOrd="9" destOrd="0" presId="urn:microsoft.com/office/officeart/2005/8/layout/radial5"/>
    <dgm:cxn modelId="{785A44A3-23F2-41F9-A196-773B2FA9A6E4}" type="presParOf" srcId="{45FA330F-2593-49AE-9963-898F317F671E}" destId="{E8A76177-1912-496B-ABC9-ECF9B02D283A}" srcOrd="0" destOrd="0" presId="urn:microsoft.com/office/officeart/2005/8/layout/radial5"/>
    <dgm:cxn modelId="{C3494D32-783F-4E77-BD90-FA714A74FDC6}" type="presParOf" srcId="{C021D793-A478-43CA-8E1A-DA3AE013BAB2}" destId="{FEB6583C-01E9-4A28-A42B-B9044FAF4584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56FAD5-FF04-43AD-9A30-CD1F9B850455}" type="doc">
      <dgm:prSet loTypeId="urn:microsoft.com/office/officeart/2005/8/layout/radial5" loCatId="cycle" qsTypeId="urn:microsoft.com/office/officeart/2005/8/quickstyle/3d1" qsCatId="3D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035D17A2-EEA5-45FA-9B07-4396B3470A98}">
      <dgm:prSet custT="1"/>
      <dgm:spPr/>
      <dgm:t>
        <a:bodyPr/>
        <a:lstStyle/>
        <a:p>
          <a:pPr rtl="0"/>
          <a:r>
            <a:rPr lang="en-US" sz="1200" b="1" dirty="0" smtClean="0"/>
            <a:t>Common Issues</a:t>
          </a:r>
          <a:endParaRPr lang="en-US" sz="1200" b="1" dirty="0"/>
        </a:p>
      </dgm:t>
    </dgm:pt>
    <dgm:pt modelId="{23E9971C-2B9B-45C3-8423-5E5637FC8468}" type="parTrans" cxnId="{EC53F4A1-D6B8-4F9E-AF21-80882AFA918D}">
      <dgm:prSet/>
      <dgm:spPr/>
      <dgm:t>
        <a:bodyPr/>
        <a:lstStyle/>
        <a:p>
          <a:endParaRPr lang="en-US"/>
        </a:p>
      </dgm:t>
    </dgm:pt>
    <dgm:pt modelId="{823DA458-643D-4B7A-BEE1-ECCF0FEBD167}" type="sibTrans" cxnId="{EC53F4A1-D6B8-4F9E-AF21-80882AFA918D}">
      <dgm:prSet/>
      <dgm:spPr/>
      <dgm:t>
        <a:bodyPr/>
        <a:lstStyle/>
        <a:p>
          <a:endParaRPr lang="en-US"/>
        </a:p>
      </dgm:t>
    </dgm:pt>
    <dgm:pt modelId="{4D292A72-D4C3-4982-B0A6-BF832FED4F0E}">
      <dgm:prSet custT="1"/>
      <dgm:spPr/>
      <dgm:t>
        <a:bodyPr/>
        <a:lstStyle/>
        <a:p>
          <a:pPr rtl="0"/>
          <a:r>
            <a:rPr lang="en-US" sz="1200" b="1" dirty="0" smtClean="0"/>
            <a:t>Configuring multiple jars</a:t>
          </a:r>
          <a:endParaRPr lang="en-US" sz="1200" b="1" dirty="0"/>
        </a:p>
      </dgm:t>
    </dgm:pt>
    <dgm:pt modelId="{FC501AA1-3181-4A04-883A-D55F661A7D4F}" type="parTrans" cxnId="{E0547597-035A-42A0-A433-6A3369B9D676}">
      <dgm:prSet/>
      <dgm:spPr/>
      <dgm:t>
        <a:bodyPr/>
        <a:lstStyle/>
        <a:p>
          <a:endParaRPr lang="en-US"/>
        </a:p>
      </dgm:t>
    </dgm:pt>
    <dgm:pt modelId="{94D90BA9-B5B1-4D30-AEA5-2A24D6C723E9}" type="sibTrans" cxnId="{E0547597-035A-42A0-A433-6A3369B9D676}">
      <dgm:prSet/>
      <dgm:spPr/>
      <dgm:t>
        <a:bodyPr/>
        <a:lstStyle/>
        <a:p>
          <a:endParaRPr lang="en-US"/>
        </a:p>
      </dgm:t>
    </dgm:pt>
    <dgm:pt modelId="{0220227A-E20E-45DC-B839-292B1AE13AC0}">
      <dgm:prSet custT="1"/>
      <dgm:spPr/>
      <dgm:t>
        <a:bodyPr/>
        <a:lstStyle/>
        <a:p>
          <a:pPr rtl="0"/>
          <a:r>
            <a:rPr lang="en-US" sz="1200" b="1" dirty="0" smtClean="0"/>
            <a:t>Managing Dependencies</a:t>
          </a:r>
          <a:endParaRPr lang="en-US" sz="1200" b="1" dirty="0"/>
        </a:p>
      </dgm:t>
    </dgm:pt>
    <dgm:pt modelId="{CEE8FD65-EA6C-40B4-AD07-52E81DA7E714}" type="parTrans" cxnId="{6388089D-BF4A-4E79-A889-EABF3C059880}">
      <dgm:prSet/>
      <dgm:spPr/>
      <dgm:t>
        <a:bodyPr/>
        <a:lstStyle/>
        <a:p>
          <a:endParaRPr lang="en-US"/>
        </a:p>
      </dgm:t>
    </dgm:pt>
    <dgm:pt modelId="{EE6E9D94-F875-4CAC-B042-8F1521EF7771}" type="sibTrans" cxnId="{6388089D-BF4A-4E79-A889-EABF3C059880}">
      <dgm:prSet/>
      <dgm:spPr/>
      <dgm:t>
        <a:bodyPr/>
        <a:lstStyle/>
        <a:p>
          <a:endParaRPr lang="en-US"/>
        </a:p>
      </dgm:t>
    </dgm:pt>
    <dgm:pt modelId="{6C9173FC-958B-4103-9D3B-65467E18C42D}">
      <dgm:prSet custT="1"/>
      <dgm:spPr/>
      <dgm:t>
        <a:bodyPr/>
        <a:lstStyle/>
        <a:p>
          <a:pPr rtl="0"/>
          <a:r>
            <a:rPr lang="en-US" sz="1200" b="1" dirty="0" smtClean="0"/>
            <a:t>Managing Project structure</a:t>
          </a:r>
          <a:endParaRPr lang="en-US" sz="1200" b="1" dirty="0"/>
        </a:p>
      </dgm:t>
    </dgm:pt>
    <dgm:pt modelId="{70EE2B9B-EB47-4DBA-A17F-135E5948D6AD}" type="parTrans" cxnId="{D85540DC-1323-4021-804C-9E14788DCCEC}">
      <dgm:prSet/>
      <dgm:spPr/>
      <dgm:t>
        <a:bodyPr/>
        <a:lstStyle/>
        <a:p>
          <a:endParaRPr lang="en-US"/>
        </a:p>
      </dgm:t>
    </dgm:pt>
    <dgm:pt modelId="{6E5194AB-BF0F-44CF-AB39-7170C7974E89}" type="sibTrans" cxnId="{D85540DC-1323-4021-804C-9E14788DCCEC}">
      <dgm:prSet/>
      <dgm:spPr/>
      <dgm:t>
        <a:bodyPr/>
        <a:lstStyle/>
        <a:p>
          <a:endParaRPr lang="en-US"/>
        </a:p>
      </dgm:t>
    </dgm:pt>
    <dgm:pt modelId="{B5B49548-7E38-4924-8333-C01C6B9A4123}">
      <dgm:prSet custT="1"/>
      <dgm:spPr/>
      <dgm:t>
        <a:bodyPr/>
        <a:lstStyle/>
        <a:p>
          <a:pPr rtl="0"/>
          <a:r>
            <a:rPr lang="en-US" sz="1200" b="1" dirty="0" smtClean="0"/>
            <a:t>Deploying</a:t>
          </a:r>
          <a:endParaRPr lang="en-US" sz="1200" b="1" dirty="0"/>
        </a:p>
      </dgm:t>
    </dgm:pt>
    <dgm:pt modelId="{91131EE3-720D-4472-BBDA-064FD2CE0C98}" type="parTrans" cxnId="{963ACB08-F9DB-460F-95E7-E2F42B8B5146}">
      <dgm:prSet/>
      <dgm:spPr/>
      <dgm:t>
        <a:bodyPr/>
        <a:lstStyle/>
        <a:p>
          <a:endParaRPr lang="en-US"/>
        </a:p>
      </dgm:t>
    </dgm:pt>
    <dgm:pt modelId="{F2CFDC4F-55D4-4241-9159-5C26336FE4F4}" type="sibTrans" cxnId="{963ACB08-F9DB-460F-95E7-E2F42B8B5146}">
      <dgm:prSet/>
      <dgm:spPr/>
      <dgm:t>
        <a:bodyPr/>
        <a:lstStyle/>
        <a:p>
          <a:endParaRPr lang="en-US"/>
        </a:p>
      </dgm:t>
    </dgm:pt>
    <dgm:pt modelId="{8ACC9945-9F9D-4EC8-87AB-ED7F597BB6FC}">
      <dgm:prSet custT="1"/>
      <dgm:spPr/>
      <dgm:t>
        <a:bodyPr/>
        <a:lstStyle/>
        <a:p>
          <a:pPr rtl="0"/>
          <a:r>
            <a:rPr lang="en-US" sz="1200" b="1" dirty="0" smtClean="0"/>
            <a:t>Building and testing modules</a:t>
          </a:r>
          <a:endParaRPr lang="en-US" sz="1200" b="1" dirty="0"/>
        </a:p>
      </dgm:t>
    </dgm:pt>
    <dgm:pt modelId="{28F15F1C-9F23-4A81-892A-337A70060F61}" type="parTrans" cxnId="{80A98DC4-3484-42A0-874C-230F20E9DE2E}">
      <dgm:prSet/>
      <dgm:spPr/>
      <dgm:t>
        <a:bodyPr/>
        <a:lstStyle/>
        <a:p>
          <a:endParaRPr lang="en-US"/>
        </a:p>
      </dgm:t>
    </dgm:pt>
    <dgm:pt modelId="{DB2BD436-CDBC-4059-8939-E08A1BD8015C}" type="sibTrans" cxnId="{80A98DC4-3484-42A0-874C-230F20E9DE2E}">
      <dgm:prSet/>
      <dgm:spPr/>
      <dgm:t>
        <a:bodyPr/>
        <a:lstStyle/>
        <a:p>
          <a:endParaRPr lang="en-US"/>
        </a:p>
      </dgm:t>
    </dgm:pt>
    <dgm:pt modelId="{59E18318-FCB4-42F3-BBE9-AAA5A86845D4}" type="pres">
      <dgm:prSet presAssocID="{2A56FAD5-FF04-43AD-9A30-CD1F9B850455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BCDEE3-DFC9-48B5-A86B-BB50F152E16C}" type="pres">
      <dgm:prSet presAssocID="{035D17A2-EEA5-45FA-9B07-4396B3470A98}" presName="centerShape" presStyleLbl="node0" presStyleIdx="0" presStyleCnt="1"/>
      <dgm:spPr/>
      <dgm:t>
        <a:bodyPr/>
        <a:lstStyle/>
        <a:p>
          <a:endParaRPr lang="en-US"/>
        </a:p>
      </dgm:t>
    </dgm:pt>
    <dgm:pt modelId="{19BD07A1-D0F8-4C6C-B753-4F42224F4771}" type="pres">
      <dgm:prSet presAssocID="{28F15F1C-9F23-4A81-892A-337A70060F61}" presName="parTrans" presStyleLbl="sibTrans2D1" presStyleIdx="0" presStyleCnt="5"/>
      <dgm:spPr/>
      <dgm:t>
        <a:bodyPr/>
        <a:lstStyle/>
        <a:p>
          <a:endParaRPr lang="en-US"/>
        </a:p>
      </dgm:t>
    </dgm:pt>
    <dgm:pt modelId="{6B6ADA63-0EBF-4FF1-8E5D-038A62DA9C29}" type="pres">
      <dgm:prSet presAssocID="{28F15F1C-9F23-4A81-892A-337A70060F61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DDA11F70-2915-4359-B517-2F262497201F}" type="pres">
      <dgm:prSet presAssocID="{8ACC9945-9F9D-4EC8-87AB-ED7F597BB6FC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812A2D-8E53-4BEC-B369-2530FB320764}" type="pres">
      <dgm:prSet presAssocID="{FC501AA1-3181-4A04-883A-D55F661A7D4F}" presName="parTrans" presStyleLbl="sibTrans2D1" presStyleIdx="1" presStyleCnt="5"/>
      <dgm:spPr/>
      <dgm:t>
        <a:bodyPr/>
        <a:lstStyle/>
        <a:p>
          <a:endParaRPr lang="en-US"/>
        </a:p>
      </dgm:t>
    </dgm:pt>
    <dgm:pt modelId="{80D225EB-192B-4337-ADC7-8B9133F18301}" type="pres">
      <dgm:prSet presAssocID="{FC501AA1-3181-4A04-883A-D55F661A7D4F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867415CE-78AB-4348-A6C9-AFBE108EA37E}" type="pres">
      <dgm:prSet presAssocID="{4D292A72-D4C3-4982-B0A6-BF832FED4F0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D39583-786D-46E5-A8DC-4BCD8E366AEC}" type="pres">
      <dgm:prSet presAssocID="{CEE8FD65-EA6C-40B4-AD07-52E81DA7E714}" presName="parTrans" presStyleLbl="sibTrans2D1" presStyleIdx="2" presStyleCnt="5"/>
      <dgm:spPr/>
      <dgm:t>
        <a:bodyPr/>
        <a:lstStyle/>
        <a:p>
          <a:endParaRPr lang="en-US"/>
        </a:p>
      </dgm:t>
    </dgm:pt>
    <dgm:pt modelId="{E431330A-F394-4A3A-949F-1E4C27B3AE1B}" type="pres">
      <dgm:prSet presAssocID="{CEE8FD65-EA6C-40B4-AD07-52E81DA7E714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9103D459-1392-4CD1-8FE3-6E303C9578CD}" type="pres">
      <dgm:prSet presAssocID="{0220227A-E20E-45DC-B839-292B1AE13AC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436475-59FE-4397-A6B7-87C119332D74}" type="pres">
      <dgm:prSet presAssocID="{70EE2B9B-EB47-4DBA-A17F-135E5948D6AD}" presName="parTrans" presStyleLbl="sibTrans2D1" presStyleIdx="3" presStyleCnt="5"/>
      <dgm:spPr/>
      <dgm:t>
        <a:bodyPr/>
        <a:lstStyle/>
        <a:p>
          <a:endParaRPr lang="en-US"/>
        </a:p>
      </dgm:t>
    </dgm:pt>
    <dgm:pt modelId="{724DEE18-262E-41A1-BA7D-427B436C4EAF}" type="pres">
      <dgm:prSet presAssocID="{70EE2B9B-EB47-4DBA-A17F-135E5948D6AD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174A8185-01C0-4C1D-AF69-033DB3E3638A}" type="pres">
      <dgm:prSet presAssocID="{6C9173FC-958B-4103-9D3B-65467E18C42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3933F8-9E2B-417D-9D0D-5AF3B204628C}" type="pres">
      <dgm:prSet presAssocID="{91131EE3-720D-4472-BBDA-064FD2CE0C98}" presName="parTrans" presStyleLbl="sibTrans2D1" presStyleIdx="4" presStyleCnt="5"/>
      <dgm:spPr/>
      <dgm:t>
        <a:bodyPr/>
        <a:lstStyle/>
        <a:p>
          <a:endParaRPr lang="en-US"/>
        </a:p>
      </dgm:t>
    </dgm:pt>
    <dgm:pt modelId="{3F63A53C-7B6F-4182-867A-5A087520A298}" type="pres">
      <dgm:prSet presAssocID="{91131EE3-720D-4472-BBDA-064FD2CE0C98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5A40CA82-EEA8-4583-A4D6-B12AD33D854E}" type="pres">
      <dgm:prSet presAssocID="{B5B49548-7E38-4924-8333-C01C6B9A412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0EC01C-8E02-4EDB-9530-35FD441B4EFC}" type="presOf" srcId="{6C9173FC-958B-4103-9D3B-65467E18C42D}" destId="{174A8185-01C0-4C1D-AF69-033DB3E3638A}" srcOrd="0" destOrd="0" presId="urn:microsoft.com/office/officeart/2005/8/layout/radial5"/>
    <dgm:cxn modelId="{F30D2454-DC72-4372-93CF-C47818E938BC}" type="presOf" srcId="{B5B49548-7E38-4924-8333-C01C6B9A4123}" destId="{5A40CA82-EEA8-4583-A4D6-B12AD33D854E}" srcOrd="0" destOrd="0" presId="urn:microsoft.com/office/officeart/2005/8/layout/radial5"/>
    <dgm:cxn modelId="{522F00E3-77CD-4C94-9EDD-CF464519D214}" type="presOf" srcId="{2A56FAD5-FF04-43AD-9A30-CD1F9B850455}" destId="{59E18318-FCB4-42F3-BBE9-AAA5A86845D4}" srcOrd="0" destOrd="0" presId="urn:microsoft.com/office/officeart/2005/8/layout/radial5"/>
    <dgm:cxn modelId="{EC53F4A1-D6B8-4F9E-AF21-80882AFA918D}" srcId="{2A56FAD5-FF04-43AD-9A30-CD1F9B850455}" destId="{035D17A2-EEA5-45FA-9B07-4396B3470A98}" srcOrd="0" destOrd="0" parTransId="{23E9971C-2B9B-45C3-8423-5E5637FC8468}" sibTransId="{823DA458-643D-4B7A-BEE1-ECCF0FEBD167}"/>
    <dgm:cxn modelId="{A9D2EDC7-1346-4048-8F87-593558453E7B}" type="presOf" srcId="{91131EE3-720D-4472-BBDA-064FD2CE0C98}" destId="{253933F8-9E2B-417D-9D0D-5AF3B204628C}" srcOrd="0" destOrd="0" presId="urn:microsoft.com/office/officeart/2005/8/layout/radial5"/>
    <dgm:cxn modelId="{E0547597-035A-42A0-A433-6A3369B9D676}" srcId="{035D17A2-EEA5-45FA-9B07-4396B3470A98}" destId="{4D292A72-D4C3-4982-B0A6-BF832FED4F0E}" srcOrd="1" destOrd="0" parTransId="{FC501AA1-3181-4A04-883A-D55F661A7D4F}" sibTransId="{94D90BA9-B5B1-4D30-AEA5-2A24D6C723E9}"/>
    <dgm:cxn modelId="{F2DCDEC1-C4DC-4BC0-9761-C7136F2B6290}" type="presOf" srcId="{70EE2B9B-EB47-4DBA-A17F-135E5948D6AD}" destId="{724DEE18-262E-41A1-BA7D-427B436C4EAF}" srcOrd="1" destOrd="0" presId="urn:microsoft.com/office/officeart/2005/8/layout/radial5"/>
    <dgm:cxn modelId="{1F51E618-4E3F-4DBC-850B-AED107BCDA66}" type="presOf" srcId="{0220227A-E20E-45DC-B839-292B1AE13AC0}" destId="{9103D459-1392-4CD1-8FE3-6E303C9578CD}" srcOrd="0" destOrd="0" presId="urn:microsoft.com/office/officeart/2005/8/layout/radial5"/>
    <dgm:cxn modelId="{D85540DC-1323-4021-804C-9E14788DCCEC}" srcId="{035D17A2-EEA5-45FA-9B07-4396B3470A98}" destId="{6C9173FC-958B-4103-9D3B-65467E18C42D}" srcOrd="3" destOrd="0" parTransId="{70EE2B9B-EB47-4DBA-A17F-135E5948D6AD}" sibTransId="{6E5194AB-BF0F-44CF-AB39-7170C7974E89}"/>
    <dgm:cxn modelId="{963ACB08-F9DB-460F-95E7-E2F42B8B5146}" srcId="{035D17A2-EEA5-45FA-9B07-4396B3470A98}" destId="{B5B49548-7E38-4924-8333-C01C6B9A4123}" srcOrd="4" destOrd="0" parTransId="{91131EE3-720D-4472-BBDA-064FD2CE0C98}" sibTransId="{F2CFDC4F-55D4-4241-9159-5C26336FE4F4}"/>
    <dgm:cxn modelId="{AB1F62C4-8C61-4880-ADE0-3E4A7BEBFE9A}" type="presOf" srcId="{28F15F1C-9F23-4A81-892A-337A70060F61}" destId="{6B6ADA63-0EBF-4FF1-8E5D-038A62DA9C29}" srcOrd="1" destOrd="0" presId="urn:microsoft.com/office/officeart/2005/8/layout/radial5"/>
    <dgm:cxn modelId="{39459928-7034-4CAB-A6EE-FA0D8E123A53}" type="presOf" srcId="{CEE8FD65-EA6C-40B4-AD07-52E81DA7E714}" destId="{E431330A-F394-4A3A-949F-1E4C27B3AE1B}" srcOrd="1" destOrd="0" presId="urn:microsoft.com/office/officeart/2005/8/layout/radial5"/>
    <dgm:cxn modelId="{4BE3C558-7682-436D-AC3F-21BA17D60B78}" type="presOf" srcId="{70EE2B9B-EB47-4DBA-A17F-135E5948D6AD}" destId="{3B436475-59FE-4397-A6B7-87C119332D74}" srcOrd="0" destOrd="0" presId="urn:microsoft.com/office/officeart/2005/8/layout/radial5"/>
    <dgm:cxn modelId="{F1023AAC-E35C-41C4-BFC1-3DFEFCDDDBE5}" type="presOf" srcId="{28F15F1C-9F23-4A81-892A-337A70060F61}" destId="{19BD07A1-D0F8-4C6C-B753-4F42224F4771}" srcOrd="0" destOrd="0" presId="urn:microsoft.com/office/officeart/2005/8/layout/radial5"/>
    <dgm:cxn modelId="{1B9E0FDE-7D23-4A55-AF64-4A20DFA2A85F}" type="presOf" srcId="{4D292A72-D4C3-4982-B0A6-BF832FED4F0E}" destId="{867415CE-78AB-4348-A6C9-AFBE108EA37E}" srcOrd="0" destOrd="0" presId="urn:microsoft.com/office/officeart/2005/8/layout/radial5"/>
    <dgm:cxn modelId="{001EAA85-E795-4600-BE92-7877350CE951}" type="presOf" srcId="{FC501AA1-3181-4A04-883A-D55F661A7D4F}" destId="{D9812A2D-8E53-4BEC-B369-2530FB320764}" srcOrd="0" destOrd="0" presId="urn:microsoft.com/office/officeart/2005/8/layout/radial5"/>
    <dgm:cxn modelId="{698FC661-DE21-4C73-B1BE-BB85E001EDA8}" type="presOf" srcId="{8ACC9945-9F9D-4EC8-87AB-ED7F597BB6FC}" destId="{DDA11F70-2915-4359-B517-2F262497201F}" srcOrd="0" destOrd="0" presId="urn:microsoft.com/office/officeart/2005/8/layout/radial5"/>
    <dgm:cxn modelId="{28506B2B-E013-4319-8A23-7B4DDA61D13E}" type="presOf" srcId="{91131EE3-720D-4472-BBDA-064FD2CE0C98}" destId="{3F63A53C-7B6F-4182-867A-5A087520A298}" srcOrd="1" destOrd="0" presId="urn:microsoft.com/office/officeart/2005/8/layout/radial5"/>
    <dgm:cxn modelId="{EE359CB6-D975-45A9-B182-5D09D7F5BAC1}" type="presOf" srcId="{FC501AA1-3181-4A04-883A-D55F661A7D4F}" destId="{80D225EB-192B-4337-ADC7-8B9133F18301}" srcOrd="1" destOrd="0" presId="urn:microsoft.com/office/officeart/2005/8/layout/radial5"/>
    <dgm:cxn modelId="{6388089D-BF4A-4E79-A889-EABF3C059880}" srcId="{035D17A2-EEA5-45FA-9B07-4396B3470A98}" destId="{0220227A-E20E-45DC-B839-292B1AE13AC0}" srcOrd="2" destOrd="0" parTransId="{CEE8FD65-EA6C-40B4-AD07-52E81DA7E714}" sibTransId="{EE6E9D94-F875-4CAC-B042-8F1521EF7771}"/>
    <dgm:cxn modelId="{EE9ECD39-18FC-497C-967E-B79DACBBE433}" type="presOf" srcId="{035D17A2-EEA5-45FA-9B07-4396B3470A98}" destId="{73BCDEE3-DFC9-48B5-A86B-BB50F152E16C}" srcOrd="0" destOrd="0" presId="urn:microsoft.com/office/officeart/2005/8/layout/radial5"/>
    <dgm:cxn modelId="{250ED476-B389-4391-97E0-877900B29DCB}" type="presOf" srcId="{CEE8FD65-EA6C-40B4-AD07-52E81DA7E714}" destId="{46D39583-786D-46E5-A8DC-4BCD8E366AEC}" srcOrd="0" destOrd="0" presId="urn:microsoft.com/office/officeart/2005/8/layout/radial5"/>
    <dgm:cxn modelId="{80A98DC4-3484-42A0-874C-230F20E9DE2E}" srcId="{035D17A2-EEA5-45FA-9B07-4396B3470A98}" destId="{8ACC9945-9F9D-4EC8-87AB-ED7F597BB6FC}" srcOrd="0" destOrd="0" parTransId="{28F15F1C-9F23-4A81-892A-337A70060F61}" sibTransId="{DB2BD436-CDBC-4059-8939-E08A1BD8015C}"/>
    <dgm:cxn modelId="{A029AFA7-CE86-4F9B-B40C-21983D2FB6A2}" type="presParOf" srcId="{59E18318-FCB4-42F3-BBE9-AAA5A86845D4}" destId="{73BCDEE3-DFC9-48B5-A86B-BB50F152E16C}" srcOrd="0" destOrd="0" presId="urn:microsoft.com/office/officeart/2005/8/layout/radial5"/>
    <dgm:cxn modelId="{F6E0C42A-0733-4976-9E21-3B7CDBAAE6A6}" type="presParOf" srcId="{59E18318-FCB4-42F3-BBE9-AAA5A86845D4}" destId="{19BD07A1-D0F8-4C6C-B753-4F42224F4771}" srcOrd="1" destOrd="0" presId="urn:microsoft.com/office/officeart/2005/8/layout/radial5"/>
    <dgm:cxn modelId="{B165F872-28C6-4ADE-B63E-97C1639B731E}" type="presParOf" srcId="{19BD07A1-D0F8-4C6C-B753-4F42224F4771}" destId="{6B6ADA63-0EBF-4FF1-8E5D-038A62DA9C29}" srcOrd="0" destOrd="0" presId="urn:microsoft.com/office/officeart/2005/8/layout/radial5"/>
    <dgm:cxn modelId="{7E06EE08-C40E-4307-BA95-C36E4849CAF1}" type="presParOf" srcId="{59E18318-FCB4-42F3-BBE9-AAA5A86845D4}" destId="{DDA11F70-2915-4359-B517-2F262497201F}" srcOrd="2" destOrd="0" presId="urn:microsoft.com/office/officeart/2005/8/layout/radial5"/>
    <dgm:cxn modelId="{CDE12D23-8992-4041-8137-4D7EE6669B34}" type="presParOf" srcId="{59E18318-FCB4-42F3-BBE9-AAA5A86845D4}" destId="{D9812A2D-8E53-4BEC-B369-2530FB320764}" srcOrd="3" destOrd="0" presId="urn:microsoft.com/office/officeart/2005/8/layout/radial5"/>
    <dgm:cxn modelId="{5BC50FCE-5015-476C-9AED-5ACB241A9241}" type="presParOf" srcId="{D9812A2D-8E53-4BEC-B369-2530FB320764}" destId="{80D225EB-192B-4337-ADC7-8B9133F18301}" srcOrd="0" destOrd="0" presId="urn:microsoft.com/office/officeart/2005/8/layout/radial5"/>
    <dgm:cxn modelId="{FBE1F4BE-AF02-4DAE-A07A-66B776F22F59}" type="presParOf" srcId="{59E18318-FCB4-42F3-BBE9-AAA5A86845D4}" destId="{867415CE-78AB-4348-A6C9-AFBE108EA37E}" srcOrd="4" destOrd="0" presId="urn:microsoft.com/office/officeart/2005/8/layout/radial5"/>
    <dgm:cxn modelId="{EF841A96-43CF-4C8B-9EC7-61374B8F08DF}" type="presParOf" srcId="{59E18318-FCB4-42F3-BBE9-AAA5A86845D4}" destId="{46D39583-786D-46E5-A8DC-4BCD8E366AEC}" srcOrd="5" destOrd="0" presId="urn:microsoft.com/office/officeart/2005/8/layout/radial5"/>
    <dgm:cxn modelId="{86F34604-37F1-4F74-8911-0E219445096B}" type="presParOf" srcId="{46D39583-786D-46E5-A8DC-4BCD8E366AEC}" destId="{E431330A-F394-4A3A-949F-1E4C27B3AE1B}" srcOrd="0" destOrd="0" presId="urn:microsoft.com/office/officeart/2005/8/layout/radial5"/>
    <dgm:cxn modelId="{3208AF67-BF7C-4700-9497-A9FDE49BEE79}" type="presParOf" srcId="{59E18318-FCB4-42F3-BBE9-AAA5A86845D4}" destId="{9103D459-1392-4CD1-8FE3-6E303C9578CD}" srcOrd="6" destOrd="0" presId="urn:microsoft.com/office/officeart/2005/8/layout/radial5"/>
    <dgm:cxn modelId="{6DB28A48-E793-44EE-A79B-D40A3E2B3256}" type="presParOf" srcId="{59E18318-FCB4-42F3-BBE9-AAA5A86845D4}" destId="{3B436475-59FE-4397-A6B7-87C119332D74}" srcOrd="7" destOrd="0" presId="urn:microsoft.com/office/officeart/2005/8/layout/radial5"/>
    <dgm:cxn modelId="{4DB06959-5878-4843-A119-B69863E3C2E9}" type="presParOf" srcId="{3B436475-59FE-4397-A6B7-87C119332D74}" destId="{724DEE18-262E-41A1-BA7D-427B436C4EAF}" srcOrd="0" destOrd="0" presId="urn:microsoft.com/office/officeart/2005/8/layout/radial5"/>
    <dgm:cxn modelId="{A790FB8C-278F-40E4-9E6C-B3D605AB8505}" type="presParOf" srcId="{59E18318-FCB4-42F3-BBE9-AAA5A86845D4}" destId="{174A8185-01C0-4C1D-AF69-033DB3E3638A}" srcOrd="8" destOrd="0" presId="urn:microsoft.com/office/officeart/2005/8/layout/radial5"/>
    <dgm:cxn modelId="{309A99CF-0EBA-42F4-810E-393B342B6874}" type="presParOf" srcId="{59E18318-FCB4-42F3-BBE9-AAA5A86845D4}" destId="{253933F8-9E2B-417D-9D0D-5AF3B204628C}" srcOrd="9" destOrd="0" presId="urn:microsoft.com/office/officeart/2005/8/layout/radial5"/>
    <dgm:cxn modelId="{AA0E5B99-8802-43B9-BA9F-4BF68FD0FFEC}" type="presParOf" srcId="{253933F8-9E2B-417D-9D0D-5AF3B204628C}" destId="{3F63A53C-7B6F-4182-867A-5A087520A298}" srcOrd="0" destOrd="0" presId="urn:microsoft.com/office/officeart/2005/8/layout/radial5"/>
    <dgm:cxn modelId="{13DA7072-F01F-45C9-A0A4-6124642E9125}" type="presParOf" srcId="{59E18318-FCB4-42F3-BBE9-AAA5A86845D4}" destId="{5A40CA82-EEA8-4583-A4D6-B12AD33D854E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81EF65B-9722-42DD-B039-3B8A9CCCF395}" type="doc">
      <dgm:prSet loTypeId="urn:microsoft.com/office/officeart/2005/8/layout/process5" loCatId="process" qsTypeId="urn:microsoft.com/office/officeart/2005/8/quickstyle/simple4" qsCatId="simple" csTypeId="urn:microsoft.com/office/officeart/2005/8/colors/accent4_5" csCatId="accent4" phldr="1"/>
      <dgm:spPr/>
      <dgm:t>
        <a:bodyPr/>
        <a:lstStyle/>
        <a:p>
          <a:endParaRPr lang="en-US"/>
        </a:p>
      </dgm:t>
    </dgm:pt>
    <dgm:pt modelId="{66F4DCAA-0E57-437E-B267-9DCFD71785C3}">
      <dgm:prSet phldrT="[Text]" custT="1"/>
      <dgm:spPr/>
      <dgm:t>
        <a:bodyPr/>
        <a:lstStyle/>
        <a:p>
          <a:r>
            <a:rPr lang="en-US" sz="1800" b="1" dirty="0" smtClean="0"/>
            <a:t>compile</a:t>
          </a:r>
          <a:endParaRPr lang="en-US" sz="1800" b="1" dirty="0"/>
        </a:p>
      </dgm:t>
    </dgm:pt>
    <dgm:pt modelId="{A48DC4CF-0913-4600-BA71-E9C16B75A336}" type="parTrans" cxnId="{88C0D8D4-8E01-45FF-9741-80115D0292B7}">
      <dgm:prSet/>
      <dgm:spPr/>
      <dgm:t>
        <a:bodyPr/>
        <a:lstStyle/>
        <a:p>
          <a:endParaRPr lang="en-US"/>
        </a:p>
      </dgm:t>
    </dgm:pt>
    <dgm:pt modelId="{C0C3128B-5B67-4258-A3E6-03DB840FBCDB}" type="sibTrans" cxnId="{88C0D8D4-8E01-45FF-9741-80115D0292B7}">
      <dgm:prSet/>
      <dgm:spPr/>
      <dgm:t>
        <a:bodyPr/>
        <a:lstStyle/>
        <a:p>
          <a:endParaRPr lang="en-US"/>
        </a:p>
      </dgm:t>
    </dgm:pt>
    <dgm:pt modelId="{6A98C67A-F82B-4155-BE69-49D6C299891A}">
      <dgm:prSet phldrT="[Text]" custT="1"/>
      <dgm:spPr/>
      <dgm:t>
        <a:bodyPr/>
        <a:lstStyle/>
        <a:p>
          <a:r>
            <a:rPr lang="en-US" sz="1100" b="1" dirty="0" smtClean="0"/>
            <a:t>Compiles the source code and the classes are placed in the target directory tree</a:t>
          </a:r>
          <a:r>
            <a:rPr lang="en-US" sz="1000" b="1" dirty="0" smtClean="0"/>
            <a:t>.</a:t>
          </a:r>
          <a:endParaRPr lang="en-US" sz="1000" b="1" dirty="0"/>
        </a:p>
      </dgm:t>
    </dgm:pt>
    <dgm:pt modelId="{28CA828F-4EF4-4BEE-B4A8-9D35DA2F71D1}" type="parTrans" cxnId="{ECFA3885-BF27-4152-B375-13958FB64672}">
      <dgm:prSet/>
      <dgm:spPr/>
      <dgm:t>
        <a:bodyPr/>
        <a:lstStyle/>
        <a:p>
          <a:endParaRPr lang="en-US"/>
        </a:p>
      </dgm:t>
    </dgm:pt>
    <dgm:pt modelId="{F8E21147-1BF3-42A5-917F-1E61EED8514C}" type="sibTrans" cxnId="{ECFA3885-BF27-4152-B375-13958FB64672}">
      <dgm:prSet/>
      <dgm:spPr/>
      <dgm:t>
        <a:bodyPr/>
        <a:lstStyle/>
        <a:p>
          <a:endParaRPr lang="en-US"/>
        </a:p>
      </dgm:t>
    </dgm:pt>
    <dgm:pt modelId="{FCDD8982-50B5-43F5-A2D4-2DF413944A9C}">
      <dgm:prSet phldrT="[Text]" custT="1"/>
      <dgm:spPr/>
      <dgm:t>
        <a:bodyPr/>
        <a:lstStyle/>
        <a:p>
          <a:r>
            <a:rPr lang="en-US" sz="1600" b="1" dirty="0" smtClean="0"/>
            <a:t>test-compile </a:t>
          </a:r>
          <a:endParaRPr lang="en-US" sz="1600" b="1" dirty="0"/>
        </a:p>
      </dgm:t>
    </dgm:pt>
    <dgm:pt modelId="{C733F44B-AA84-4370-B050-D3CB9D16D537}" type="parTrans" cxnId="{55E3D9D0-5DE4-4BAC-80A3-C69FA230860E}">
      <dgm:prSet/>
      <dgm:spPr/>
      <dgm:t>
        <a:bodyPr/>
        <a:lstStyle/>
        <a:p>
          <a:endParaRPr lang="en-US"/>
        </a:p>
      </dgm:t>
    </dgm:pt>
    <dgm:pt modelId="{B37D28DF-5D07-4787-A57B-98CFE9A84347}" type="sibTrans" cxnId="{55E3D9D0-5DE4-4BAC-80A3-C69FA230860E}">
      <dgm:prSet/>
      <dgm:spPr/>
      <dgm:t>
        <a:bodyPr/>
        <a:lstStyle/>
        <a:p>
          <a:endParaRPr lang="en-US"/>
        </a:p>
      </dgm:t>
    </dgm:pt>
    <dgm:pt modelId="{26C63EF8-714C-42A1-80B3-C4D2B66C2C41}">
      <dgm:prSet phldrT="[Text]" custT="1"/>
      <dgm:spPr/>
      <dgm:t>
        <a:bodyPr/>
        <a:lstStyle/>
        <a:p>
          <a:r>
            <a:rPr lang="en-US" sz="1100" b="1" dirty="0" smtClean="0"/>
            <a:t>Compiles the source code of the unit tests.</a:t>
          </a:r>
          <a:endParaRPr lang="en-US" sz="1100" b="1" dirty="0"/>
        </a:p>
      </dgm:t>
    </dgm:pt>
    <dgm:pt modelId="{37952FCA-330B-4619-B240-D36E755827F2}" type="parTrans" cxnId="{FEB5297D-4B81-4225-8C31-EF8A6EFF3CC2}">
      <dgm:prSet/>
      <dgm:spPr/>
      <dgm:t>
        <a:bodyPr/>
        <a:lstStyle/>
        <a:p>
          <a:endParaRPr lang="en-US"/>
        </a:p>
      </dgm:t>
    </dgm:pt>
    <dgm:pt modelId="{A3A3542E-DA65-415E-A5D5-54C5467F80D7}" type="sibTrans" cxnId="{FEB5297D-4B81-4225-8C31-EF8A6EFF3CC2}">
      <dgm:prSet/>
      <dgm:spPr/>
      <dgm:t>
        <a:bodyPr/>
        <a:lstStyle/>
        <a:p>
          <a:endParaRPr lang="en-US"/>
        </a:p>
      </dgm:t>
    </dgm:pt>
    <dgm:pt modelId="{BC6052A0-98F0-4F98-B97F-CBF13B4FC633}">
      <dgm:prSet phldrT="[Text]" custT="1"/>
      <dgm:spPr/>
      <dgm:t>
        <a:bodyPr/>
        <a:lstStyle/>
        <a:p>
          <a:r>
            <a:rPr lang="en-US" sz="1600" b="1" dirty="0" smtClean="0"/>
            <a:t>test</a:t>
          </a:r>
          <a:endParaRPr lang="en-US" sz="1600" b="1" dirty="0"/>
        </a:p>
      </dgm:t>
    </dgm:pt>
    <dgm:pt modelId="{237005EA-FAB7-4502-8CD8-04EC47E6BC31}" type="parTrans" cxnId="{7B27ADE1-A6F9-4D2D-9024-5746EC61BE9D}">
      <dgm:prSet/>
      <dgm:spPr/>
      <dgm:t>
        <a:bodyPr/>
        <a:lstStyle/>
        <a:p>
          <a:endParaRPr lang="en-US"/>
        </a:p>
      </dgm:t>
    </dgm:pt>
    <dgm:pt modelId="{5ACEDCEF-A3F2-4555-B5C4-B4A662B0181D}" type="sibTrans" cxnId="{7B27ADE1-A6F9-4D2D-9024-5746EC61BE9D}">
      <dgm:prSet/>
      <dgm:spPr/>
      <dgm:t>
        <a:bodyPr/>
        <a:lstStyle/>
        <a:p>
          <a:endParaRPr lang="en-US"/>
        </a:p>
      </dgm:t>
    </dgm:pt>
    <dgm:pt modelId="{7E022204-CA0A-4607-BE7D-23C6F9D9C475}">
      <dgm:prSet phldrT="[Text]" custT="1"/>
      <dgm:spPr/>
      <dgm:t>
        <a:bodyPr/>
        <a:lstStyle/>
        <a:p>
          <a:r>
            <a:rPr lang="en-US" sz="1600" b="1" dirty="0" smtClean="0"/>
            <a:t>package</a:t>
          </a:r>
          <a:endParaRPr lang="en-US" sz="1600" b="1" dirty="0"/>
        </a:p>
      </dgm:t>
    </dgm:pt>
    <dgm:pt modelId="{E540061F-12EA-4588-B08C-4DEBC2214CB1}" type="parTrans" cxnId="{C44660ED-996F-40E2-A88F-AD325164C0E1}">
      <dgm:prSet/>
      <dgm:spPr/>
      <dgm:t>
        <a:bodyPr/>
        <a:lstStyle/>
        <a:p>
          <a:endParaRPr lang="en-US"/>
        </a:p>
      </dgm:t>
    </dgm:pt>
    <dgm:pt modelId="{5BB1FB33-DB18-4098-B1FA-52671DB2AA62}" type="sibTrans" cxnId="{C44660ED-996F-40E2-A88F-AD325164C0E1}">
      <dgm:prSet/>
      <dgm:spPr/>
      <dgm:t>
        <a:bodyPr/>
        <a:lstStyle/>
        <a:p>
          <a:endParaRPr lang="en-US"/>
        </a:p>
      </dgm:t>
    </dgm:pt>
    <dgm:pt modelId="{D40339AA-BB88-481F-A55D-900F00EC7AF9}">
      <dgm:prSet phldrT="[Text]" custT="1"/>
      <dgm:spPr/>
      <dgm:t>
        <a:bodyPr/>
        <a:lstStyle/>
        <a:p>
          <a:r>
            <a:rPr lang="en-US" sz="1600" b="1" dirty="0" smtClean="0"/>
            <a:t>install</a:t>
          </a:r>
          <a:endParaRPr lang="en-US" sz="1600" b="1" dirty="0"/>
        </a:p>
      </dgm:t>
    </dgm:pt>
    <dgm:pt modelId="{7E04FD8C-3EF9-48F2-BF66-5FF9C602F2C9}" type="parTrans" cxnId="{EB2FD7D7-130C-4D53-8BBA-DDA439366EE0}">
      <dgm:prSet/>
      <dgm:spPr/>
      <dgm:t>
        <a:bodyPr/>
        <a:lstStyle/>
        <a:p>
          <a:endParaRPr lang="en-US"/>
        </a:p>
      </dgm:t>
    </dgm:pt>
    <dgm:pt modelId="{C57D8345-BEC7-49F0-8A21-62641A814561}" type="sibTrans" cxnId="{EB2FD7D7-130C-4D53-8BBA-DDA439366EE0}">
      <dgm:prSet/>
      <dgm:spPr/>
      <dgm:t>
        <a:bodyPr/>
        <a:lstStyle/>
        <a:p>
          <a:endParaRPr lang="en-US"/>
        </a:p>
      </dgm:t>
    </dgm:pt>
    <dgm:pt modelId="{8861B7D1-0FFB-4185-9E2C-BFFA22604DE4}">
      <dgm:prSet phldrT="[Text]" custT="1"/>
      <dgm:spPr/>
      <dgm:t>
        <a:bodyPr/>
        <a:lstStyle/>
        <a:p>
          <a:r>
            <a:rPr lang="en-US" sz="1600" b="1" dirty="0" smtClean="0"/>
            <a:t>deploy</a:t>
          </a:r>
          <a:endParaRPr lang="en-US" sz="1600" b="1" dirty="0"/>
        </a:p>
      </dgm:t>
    </dgm:pt>
    <dgm:pt modelId="{2D590A7D-3D07-49F3-AB03-C72697D0CB44}" type="parTrans" cxnId="{2B5DF1E4-1722-4655-96E6-E26E98D64C47}">
      <dgm:prSet/>
      <dgm:spPr/>
      <dgm:t>
        <a:bodyPr/>
        <a:lstStyle/>
        <a:p>
          <a:endParaRPr lang="en-US"/>
        </a:p>
      </dgm:t>
    </dgm:pt>
    <dgm:pt modelId="{1B059ECD-64CB-415F-86E7-A42B92A073F6}" type="sibTrans" cxnId="{2B5DF1E4-1722-4655-96E6-E26E98D64C47}">
      <dgm:prSet/>
      <dgm:spPr/>
      <dgm:t>
        <a:bodyPr/>
        <a:lstStyle/>
        <a:p>
          <a:endParaRPr lang="en-US"/>
        </a:p>
      </dgm:t>
    </dgm:pt>
    <dgm:pt modelId="{E5D02B0A-D015-4881-9083-BE0404558680}">
      <dgm:prSet phldrT="[Text]" custT="1"/>
      <dgm:spPr/>
      <dgm:t>
        <a:bodyPr/>
        <a:lstStyle/>
        <a:p>
          <a:r>
            <a:rPr lang="en-US" sz="1100" b="1" dirty="0" smtClean="0"/>
            <a:t>Adds the archive to the remote Maven directory. Thus making the artifact available to a larger audience.</a:t>
          </a:r>
          <a:endParaRPr lang="en-US" sz="1100" b="1" dirty="0"/>
        </a:p>
      </dgm:t>
    </dgm:pt>
    <dgm:pt modelId="{8EAE8C63-9B35-4148-B77E-9C344240A3AF}" type="parTrans" cxnId="{E74A052B-B1E3-4AE7-B4F5-7F007DB17502}">
      <dgm:prSet/>
      <dgm:spPr/>
      <dgm:t>
        <a:bodyPr/>
        <a:lstStyle/>
        <a:p>
          <a:endParaRPr lang="en-US"/>
        </a:p>
      </dgm:t>
    </dgm:pt>
    <dgm:pt modelId="{96202912-9322-40FD-9CD2-4D29FB5713BD}" type="sibTrans" cxnId="{E74A052B-B1E3-4AE7-B4F5-7F007DB17502}">
      <dgm:prSet/>
      <dgm:spPr/>
      <dgm:t>
        <a:bodyPr/>
        <a:lstStyle/>
        <a:p>
          <a:endParaRPr lang="en-US"/>
        </a:p>
      </dgm:t>
    </dgm:pt>
    <dgm:pt modelId="{812D6DE2-0B08-40F1-BB73-34EC261E4CE6}">
      <dgm:prSet phldrT="[Text]" custT="1"/>
      <dgm:spPr/>
      <dgm:t>
        <a:bodyPr/>
        <a:lstStyle/>
        <a:p>
          <a:r>
            <a:rPr lang="en-US" sz="1100" b="1" dirty="0" smtClean="0"/>
            <a:t>Adds the archive to the local Maven directory. Thus making it available for any other module dependent on it.</a:t>
          </a:r>
          <a:endParaRPr lang="en-US" sz="1100" b="1" dirty="0"/>
        </a:p>
      </dgm:t>
    </dgm:pt>
    <dgm:pt modelId="{606CF541-D645-4682-AB54-371782D2D264}" type="parTrans" cxnId="{90871FCA-BC48-4219-B7C9-CD65415C467A}">
      <dgm:prSet/>
      <dgm:spPr/>
      <dgm:t>
        <a:bodyPr/>
        <a:lstStyle/>
        <a:p>
          <a:endParaRPr lang="en-US"/>
        </a:p>
      </dgm:t>
    </dgm:pt>
    <dgm:pt modelId="{9550ADC5-5C93-44D3-8296-61753A61AE99}" type="sibTrans" cxnId="{90871FCA-BC48-4219-B7C9-CD65415C467A}">
      <dgm:prSet/>
      <dgm:spPr/>
      <dgm:t>
        <a:bodyPr/>
        <a:lstStyle/>
        <a:p>
          <a:endParaRPr lang="en-US"/>
        </a:p>
      </dgm:t>
    </dgm:pt>
    <dgm:pt modelId="{83502C4A-0825-46CA-8901-204899D938B0}">
      <dgm:prSet phldrT="[Text]" custT="1"/>
      <dgm:spPr/>
      <dgm:t>
        <a:bodyPr/>
        <a:lstStyle/>
        <a:p>
          <a:r>
            <a:rPr lang="en-US" sz="1100" b="1" dirty="0" smtClean="0"/>
            <a:t>Bundles the executable binaries into a distribution archive such as jar or war</a:t>
          </a:r>
          <a:endParaRPr lang="en-US" sz="1100" b="1" dirty="0"/>
        </a:p>
      </dgm:t>
    </dgm:pt>
    <dgm:pt modelId="{D1D60585-9BCD-4BBA-A98F-452345177526}" type="parTrans" cxnId="{1C96E076-9023-4CF7-8F51-688AE1DD6195}">
      <dgm:prSet/>
      <dgm:spPr/>
      <dgm:t>
        <a:bodyPr/>
        <a:lstStyle/>
        <a:p>
          <a:endParaRPr lang="en-US"/>
        </a:p>
      </dgm:t>
    </dgm:pt>
    <dgm:pt modelId="{C10F203E-4A9D-4834-91FB-98BF4A4DE766}" type="sibTrans" cxnId="{1C96E076-9023-4CF7-8F51-688AE1DD6195}">
      <dgm:prSet/>
      <dgm:spPr/>
      <dgm:t>
        <a:bodyPr/>
        <a:lstStyle/>
        <a:p>
          <a:endParaRPr lang="en-US"/>
        </a:p>
      </dgm:t>
    </dgm:pt>
    <dgm:pt modelId="{382A1FA4-C498-444E-991A-1AD6413B138E}">
      <dgm:prSet phldrT="[Text]" custT="1"/>
      <dgm:spPr/>
      <dgm:t>
        <a:bodyPr/>
        <a:lstStyle/>
        <a:p>
          <a:r>
            <a:rPr lang="en-US" sz="1100" b="1" dirty="0" smtClean="0"/>
            <a:t>Runs the compiled unit tests and verifies the results</a:t>
          </a:r>
          <a:endParaRPr lang="en-US" sz="1100" b="1" dirty="0"/>
        </a:p>
      </dgm:t>
    </dgm:pt>
    <dgm:pt modelId="{104CF9DB-F97B-4AB7-853A-B8891935D0BD}" type="parTrans" cxnId="{C64A106F-3C51-42DB-BE4E-0CFFB6C40B10}">
      <dgm:prSet/>
      <dgm:spPr/>
      <dgm:t>
        <a:bodyPr/>
        <a:lstStyle/>
        <a:p>
          <a:endParaRPr lang="en-US"/>
        </a:p>
      </dgm:t>
    </dgm:pt>
    <dgm:pt modelId="{62C88DAA-AC97-48F8-9C9A-B0ACAA30E5AE}" type="sibTrans" cxnId="{C64A106F-3C51-42DB-BE4E-0CFFB6C40B10}">
      <dgm:prSet/>
      <dgm:spPr/>
      <dgm:t>
        <a:bodyPr/>
        <a:lstStyle/>
        <a:p>
          <a:endParaRPr lang="en-US"/>
        </a:p>
      </dgm:t>
    </dgm:pt>
    <dgm:pt modelId="{5FB15534-818D-433F-9D48-BE0694035DE5}" type="pres">
      <dgm:prSet presAssocID="{981EF65B-9722-42DD-B039-3B8A9CCCF39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6B4B55C-E456-421E-9414-7BF3B30A13A9}" type="pres">
      <dgm:prSet presAssocID="{66F4DCAA-0E57-437E-B267-9DCFD71785C3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DE8DE0-8178-4130-B82C-2379B75410A7}" type="pres">
      <dgm:prSet presAssocID="{C0C3128B-5B67-4258-A3E6-03DB840FBCDB}" presName="sibTrans" presStyleLbl="sibTrans2D1" presStyleIdx="0" presStyleCnt="5"/>
      <dgm:spPr/>
      <dgm:t>
        <a:bodyPr/>
        <a:lstStyle/>
        <a:p>
          <a:endParaRPr lang="en-US"/>
        </a:p>
      </dgm:t>
    </dgm:pt>
    <dgm:pt modelId="{965FA0D5-B461-4CFE-B2BF-588720994245}" type="pres">
      <dgm:prSet presAssocID="{C0C3128B-5B67-4258-A3E6-03DB840FBCDB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2D991E34-D6DD-4B20-85F6-B032116E4EA2}" type="pres">
      <dgm:prSet presAssocID="{FCDD8982-50B5-43F5-A2D4-2DF413944A9C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E64805-CA8E-4F0A-809C-9E21CAFDADED}" type="pres">
      <dgm:prSet presAssocID="{B37D28DF-5D07-4787-A57B-98CFE9A84347}" presName="sibTrans" presStyleLbl="sibTrans2D1" presStyleIdx="1" presStyleCnt="5"/>
      <dgm:spPr/>
      <dgm:t>
        <a:bodyPr/>
        <a:lstStyle/>
        <a:p>
          <a:endParaRPr lang="en-US"/>
        </a:p>
      </dgm:t>
    </dgm:pt>
    <dgm:pt modelId="{656B2828-0BD3-458B-9D00-AA1644164641}" type="pres">
      <dgm:prSet presAssocID="{B37D28DF-5D07-4787-A57B-98CFE9A84347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C7A36DF9-DE75-4C52-89D1-5B94736C4A5D}" type="pres">
      <dgm:prSet presAssocID="{BC6052A0-98F0-4F98-B97F-CBF13B4FC633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67A105-F8DD-4149-8756-88F3B877FD62}" type="pres">
      <dgm:prSet presAssocID="{5ACEDCEF-A3F2-4555-B5C4-B4A662B0181D}" presName="sibTrans" presStyleLbl="sibTrans2D1" presStyleIdx="2" presStyleCnt="5"/>
      <dgm:spPr/>
      <dgm:t>
        <a:bodyPr/>
        <a:lstStyle/>
        <a:p>
          <a:endParaRPr lang="en-US"/>
        </a:p>
      </dgm:t>
    </dgm:pt>
    <dgm:pt modelId="{F6164087-C3F4-47AA-81ED-2A246F1C92EE}" type="pres">
      <dgm:prSet presAssocID="{5ACEDCEF-A3F2-4555-B5C4-B4A662B0181D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2F7DDF46-4374-46A6-899B-871E27F0F115}" type="pres">
      <dgm:prSet presAssocID="{7E022204-CA0A-4607-BE7D-23C6F9D9C475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EFA5EE-76E6-4A07-A6C7-6943BAD5B58B}" type="pres">
      <dgm:prSet presAssocID="{5BB1FB33-DB18-4098-B1FA-52671DB2AA62}" presName="sibTrans" presStyleLbl="sibTrans2D1" presStyleIdx="3" presStyleCnt="5"/>
      <dgm:spPr/>
      <dgm:t>
        <a:bodyPr/>
        <a:lstStyle/>
        <a:p>
          <a:endParaRPr lang="en-US"/>
        </a:p>
      </dgm:t>
    </dgm:pt>
    <dgm:pt modelId="{D8D6DA05-D24B-4B26-90DC-422E69591299}" type="pres">
      <dgm:prSet presAssocID="{5BB1FB33-DB18-4098-B1FA-52671DB2AA62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13F15707-CA93-49D8-9BDC-A097F7DD0B2B}" type="pres">
      <dgm:prSet presAssocID="{D40339AA-BB88-481F-A55D-900F00EC7AF9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A32EEE-F2A5-44AE-A0E1-B5990D8FC9FD}" type="pres">
      <dgm:prSet presAssocID="{C57D8345-BEC7-49F0-8A21-62641A814561}" presName="sibTrans" presStyleLbl="sibTrans2D1" presStyleIdx="4" presStyleCnt="5"/>
      <dgm:spPr/>
      <dgm:t>
        <a:bodyPr/>
        <a:lstStyle/>
        <a:p>
          <a:endParaRPr lang="en-US"/>
        </a:p>
      </dgm:t>
    </dgm:pt>
    <dgm:pt modelId="{49CFA285-FACE-4A71-B111-E66CC7BBFA61}" type="pres">
      <dgm:prSet presAssocID="{C57D8345-BEC7-49F0-8A21-62641A814561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86205601-93D3-479F-AE4E-62DD24BC4117}" type="pres">
      <dgm:prSet presAssocID="{8861B7D1-0FFB-4185-9E2C-BFFA22604DE4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8C0D8D4-8E01-45FF-9741-80115D0292B7}" srcId="{981EF65B-9722-42DD-B039-3B8A9CCCF395}" destId="{66F4DCAA-0E57-437E-B267-9DCFD71785C3}" srcOrd="0" destOrd="0" parTransId="{A48DC4CF-0913-4600-BA71-E9C16B75A336}" sibTransId="{C0C3128B-5B67-4258-A3E6-03DB840FBCDB}"/>
    <dgm:cxn modelId="{7B27ADE1-A6F9-4D2D-9024-5746EC61BE9D}" srcId="{981EF65B-9722-42DD-B039-3B8A9CCCF395}" destId="{BC6052A0-98F0-4F98-B97F-CBF13B4FC633}" srcOrd="2" destOrd="0" parTransId="{237005EA-FAB7-4502-8CD8-04EC47E6BC31}" sibTransId="{5ACEDCEF-A3F2-4555-B5C4-B4A662B0181D}"/>
    <dgm:cxn modelId="{C64A106F-3C51-42DB-BE4E-0CFFB6C40B10}" srcId="{BC6052A0-98F0-4F98-B97F-CBF13B4FC633}" destId="{382A1FA4-C498-444E-991A-1AD6413B138E}" srcOrd="0" destOrd="0" parTransId="{104CF9DB-F97B-4AB7-853A-B8891935D0BD}" sibTransId="{62C88DAA-AC97-48F8-9C9A-B0ACAA30E5AE}"/>
    <dgm:cxn modelId="{ECFA3885-BF27-4152-B375-13958FB64672}" srcId="{66F4DCAA-0E57-437E-B267-9DCFD71785C3}" destId="{6A98C67A-F82B-4155-BE69-49D6C299891A}" srcOrd="0" destOrd="0" parTransId="{28CA828F-4EF4-4BEE-B4A8-9D35DA2F71D1}" sibTransId="{F8E21147-1BF3-42A5-917F-1E61EED8514C}"/>
    <dgm:cxn modelId="{62C45798-CAB0-471B-BB7B-0A8FFD19524B}" type="presOf" srcId="{C57D8345-BEC7-49F0-8A21-62641A814561}" destId="{49CFA285-FACE-4A71-B111-E66CC7BBFA61}" srcOrd="1" destOrd="0" presId="urn:microsoft.com/office/officeart/2005/8/layout/process5"/>
    <dgm:cxn modelId="{EB2FD7D7-130C-4D53-8BBA-DDA439366EE0}" srcId="{981EF65B-9722-42DD-B039-3B8A9CCCF395}" destId="{D40339AA-BB88-481F-A55D-900F00EC7AF9}" srcOrd="4" destOrd="0" parTransId="{7E04FD8C-3EF9-48F2-BF66-5FF9C602F2C9}" sibTransId="{C57D8345-BEC7-49F0-8A21-62641A814561}"/>
    <dgm:cxn modelId="{8BE2C654-6687-4D17-9988-2FE97B57C686}" type="presOf" srcId="{FCDD8982-50B5-43F5-A2D4-2DF413944A9C}" destId="{2D991E34-D6DD-4B20-85F6-B032116E4EA2}" srcOrd="0" destOrd="0" presId="urn:microsoft.com/office/officeart/2005/8/layout/process5"/>
    <dgm:cxn modelId="{664CA19B-4F1D-4B76-9F35-5033F83235DB}" type="presOf" srcId="{8861B7D1-0FFB-4185-9E2C-BFFA22604DE4}" destId="{86205601-93D3-479F-AE4E-62DD24BC4117}" srcOrd="0" destOrd="0" presId="urn:microsoft.com/office/officeart/2005/8/layout/process5"/>
    <dgm:cxn modelId="{2B5DF1E4-1722-4655-96E6-E26E98D64C47}" srcId="{981EF65B-9722-42DD-B039-3B8A9CCCF395}" destId="{8861B7D1-0FFB-4185-9E2C-BFFA22604DE4}" srcOrd="5" destOrd="0" parTransId="{2D590A7D-3D07-49F3-AB03-C72697D0CB44}" sibTransId="{1B059ECD-64CB-415F-86E7-A42B92A073F6}"/>
    <dgm:cxn modelId="{395D026D-BE88-496F-8F19-E73E27759DB4}" type="presOf" srcId="{C0C3128B-5B67-4258-A3E6-03DB840FBCDB}" destId="{965FA0D5-B461-4CFE-B2BF-588720994245}" srcOrd="1" destOrd="0" presId="urn:microsoft.com/office/officeart/2005/8/layout/process5"/>
    <dgm:cxn modelId="{9071185C-C644-4BEA-8B3C-D1E705EB0360}" type="presOf" srcId="{26C63EF8-714C-42A1-80B3-C4D2B66C2C41}" destId="{2D991E34-D6DD-4B20-85F6-B032116E4EA2}" srcOrd="0" destOrd="1" presId="urn:microsoft.com/office/officeart/2005/8/layout/process5"/>
    <dgm:cxn modelId="{4080B352-2425-431A-9CDB-354D75296EF1}" type="presOf" srcId="{981EF65B-9722-42DD-B039-3B8A9CCCF395}" destId="{5FB15534-818D-433F-9D48-BE0694035DE5}" srcOrd="0" destOrd="0" presId="urn:microsoft.com/office/officeart/2005/8/layout/process5"/>
    <dgm:cxn modelId="{AC3F8570-E9F1-4BF9-8F4A-42FCBBA8B93E}" type="presOf" srcId="{66F4DCAA-0E57-437E-B267-9DCFD71785C3}" destId="{96B4B55C-E456-421E-9414-7BF3B30A13A9}" srcOrd="0" destOrd="0" presId="urn:microsoft.com/office/officeart/2005/8/layout/process5"/>
    <dgm:cxn modelId="{3C7EC911-7E70-4F09-8D34-EF0E1416A451}" type="presOf" srcId="{E5D02B0A-D015-4881-9083-BE0404558680}" destId="{86205601-93D3-479F-AE4E-62DD24BC4117}" srcOrd="0" destOrd="1" presId="urn:microsoft.com/office/officeart/2005/8/layout/process5"/>
    <dgm:cxn modelId="{D4065182-B46A-4F7A-AFBD-B1831D8A19CA}" type="presOf" srcId="{C0C3128B-5B67-4258-A3E6-03DB840FBCDB}" destId="{74DE8DE0-8178-4130-B82C-2379B75410A7}" srcOrd="0" destOrd="0" presId="urn:microsoft.com/office/officeart/2005/8/layout/process5"/>
    <dgm:cxn modelId="{47DA7794-32A5-4D94-A5C2-7063F58DF1A5}" type="presOf" srcId="{83502C4A-0825-46CA-8901-204899D938B0}" destId="{2F7DDF46-4374-46A6-899B-871E27F0F115}" srcOrd="0" destOrd="1" presId="urn:microsoft.com/office/officeart/2005/8/layout/process5"/>
    <dgm:cxn modelId="{55E3D9D0-5DE4-4BAC-80A3-C69FA230860E}" srcId="{981EF65B-9722-42DD-B039-3B8A9CCCF395}" destId="{FCDD8982-50B5-43F5-A2D4-2DF413944A9C}" srcOrd="1" destOrd="0" parTransId="{C733F44B-AA84-4370-B050-D3CB9D16D537}" sibTransId="{B37D28DF-5D07-4787-A57B-98CFE9A84347}"/>
    <dgm:cxn modelId="{703B6512-0A32-408F-8184-3F0053C7982C}" type="presOf" srcId="{5BB1FB33-DB18-4098-B1FA-52671DB2AA62}" destId="{00EFA5EE-76E6-4A07-A6C7-6943BAD5B58B}" srcOrd="0" destOrd="0" presId="urn:microsoft.com/office/officeart/2005/8/layout/process5"/>
    <dgm:cxn modelId="{BACFC6CB-EE19-46CF-91B3-38FFA667C3AE}" type="presOf" srcId="{D40339AA-BB88-481F-A55D-900F00EC7AF9}" destId="{13F15707-CA93-49D8-9BDC-A097F7DD0B2B}" srcOrd="0" destOrd="0" presId="urn:microsoft.com/office/officeart/2005/8/layout/process5"/>
    <dgm:cxn modelId="{CFA90173-B3B7-45A1-9730-DE0D6C58E281}" type="presOf" srcId="{B37D28DF-5D07-4787-A57B-98CFE9A84347}" destId="{656B2828-0BD3-458B-9D00-AA1644164641}" srcOrd="1" destOrd="0" presId="urn:microsoft.com/office/officeart/2005/8/layout/process5"/>
    <dgm:cxn modelId="{E74A052B-B1E3-4AE7-B4F5-7F007DB17502}" srcId="{8861B7D1-0FFB-4185-9E2C-BFFA22604DE4}" destId="{E5D02B0A-D015-4881-9083-BE0404558680}" srcOrd="0" destOrd="0" parTransId="{8EAE8C63-9B35-4148-B77E-9C344240A3AF}" sibTransId="{96202912-9322-40FD-9CD2-4D29FB5713BD}"/>
    <dgm:cxn modelId="{1C96E076-9023-4CF7-8F51-688AE1DD6195}" srcId="{7E022204-CA0A-4607-BE7D-23C6F9D9C475}" destId="{83502C4A-0825-46CA-8901-204899D938B0}" srcOrd="0" destOrd="0" parTransId="{D1D60585-9BCD-4BBA-A98F-452345177526}" sibTransId="{C10F203E-4A9D-4834-91FB-98BF4A4DE766}"/>
    <dgm:cxn modelId="{C44660ED-996F-40E2-A88F-AD325164C0E1}" srcId="{981EF65B-9722-42DD-B039-3B8A9CCCF395}" destId="{7E022204-CA0A-4607-BE7D-23C6F9D9C475}" srcOrd="3" destOrd="0" parTransId="{E540061F-12EA-4588-B08C-4DEBC2214CB1}" sibTransId="{5BB1FB33-DB18-4098-B1FA-52671DB2AA62}"/>
    <dgm:cxn modelId="{0669F086-0522-48F8-B572-3D5933272E5A}" type="presOf" srcId="{BC6052A0-98F0-4F98-B97F-CBF13B4FC633}" destId="{C7A36DF9-DE75-4C52-89D1-5B94736C4A5D}" srcOrd="0" destOrd="0" presId="urn:microsoft.com/office/officeart/2005/8/layout/process5"/>
    <dgm:cxn modelId="{67488FCD-DC8D-4579-B4F5-5AC9BAC34F87}" type="presOf" srcId="{5BB1FB33-DB18-4098-B1FA-52671DB2AA62}" destId="{D8D6DA05-D24B-4B26-90DC-422E69591299}" srcOrd="1" destOrd="0" presId="urn:microsoft.com/office/officeart/2005/8/layout/process5"/>
    <dgm:cxn modelId="{2200F94E-394B-4D14-9FB9-EC333661A99D}" type="presOf" srcId="{6A98C67A-F82B-4155-BE69-49D6C299891A}" destId="{96B4B55C-E456-421E-9414-7BF3B30A13A9}" srcOrd="0" destOrd="1" presId="urn:microsoft.com/office/officeart/2005/8/layout/process5"/>
    <dgm:cxn modelId="{9F0B21A6-C74A-4664-B318-E45A056CE08B}" type="presOf" srcId="{5ACEDCEF-A3F2-4555-B5C4-B4A662B0181D}" destId="{F6164087-C3F4-47AA-81ED-2A246F1C92EE}" srcOrd="1" destOrd="0" presId="urn:microsoft.com/office/officeart/2005/8/layout/process5"/>
    <dgm:cxn modelId="{CAACDBC5-2275-4299-89C4-A6BCE82C225B}" type="presOf" srcId="{382A1FA4-C498-444E-991A-1AD6413B138E}" destId="{C7A36DF9-DE75-4C52-89D1-5B94736C4A5D}" srcOrd="0" destOrd="1" presId="urn:microsoft.com/office/officeart/2005/8/layout/process5"/>
    <dgm:cxn modelId="{FEB5297D-4B81-4225-8C31-EF8A6EFF3CC2}" srcId="{FCDD8982-50B5-43F5-A2D4-2DF413944A9C}" destId="{26C63EF8-714C-42A1-80B3-C4D2B66C2C41}" srcOrd="0" destOrd="0" parTransId="{37952FCA-330B-4619-B240-D36E755827F2}" sibTransId="{A3A3542E-DA65-415E-A5D5-54C5467F80D7}"/>
    <dgm:cxn modelId="{0C8498EF-923B-4667-9643-4CD919E1168C}" type="presOf" srcId="{812D6DE2-0B08-40F1-BB73-34EC261E4CE6}" destId="{13F15707-CA93-49D8-9BDC-A097F7DD0B2B}" srcOrd="0" destOrd="1" presId="urn:microsoft.com/office/officeart/2005/8/layout/process5"/>
    <dgm:cxn modelId="{AA94AB96-5738-40B2-9850-4EE64584C68F}" type="presOf" srcId="{7E022204-CA0A-4607-BE7D-23C6F9D9C475}" destId="{2F7DDF46-4374-46A6-899B-871E27F0F115}" srcOrd="0" destOrd="0" presId="urn:microsoft.com/office/officeart/2005/8/layout/process5"/>
    <dgm:cxn modelId="{D3CBEE7E-8DB3-4CCB-A504-19E24A110649}" type="presOf" srcId="{5ACEDCEF-A3F2-4555-B5C4-B4A662B0181D}" destId="{EE67A105-F8DD-4149-8756-88F3B877FD62}" srcOrd="0" destOrd="0" presId="urn:microsoft.com/office/officeart/2005/8/layout/process5"/>
    <dgm:cxn modelId="{B86C28C7-2CF5-4D6D-8EDE-F71BB5A953AE}" type="presOf" srcId="{C57D8345-BEC7-49F0-8A21-62641A814561}" destId="{8DA32EEE-F2A5-44AE-A0E1-B5990D8FC9FD}" srcOrd="0" destOrd="0" presId="urn:microsoft.com/office/officeart/2005/8/layout/process5"/>
    <dgm:cxn modelId="{90871FCA-BC48-4219-B7C9-CD65415C467A}" srcId="{D40339AA-BB88-481F-A55D-900F00EC7AF9}" destId="{812D6DE2-0B08-40F1-BB73-34EC261E4CE6}" srcOrd="0" destOrd="0" parTransId="{606CF541-D645-4682-AB54-371782D2D264}" sibTransId="{9550ADC5-5C93-44D3-8296-61753A61AE99}"/>
    <dgm:cxn modelId="{FBB142F8-09B4-49DA-B11B-7D55520A1B21}" type="presOf" srcId="{B37D28DF-5D07-4787-A57B-98CFE9A84347}" destId="{51E64805-CA8E-4F0A-809C-9E21CAFDADED}" srcOrd="0" destOrd="0" presId="urn:microsoft.com/office/officeart/2005/8/layout/process5"/>
    <dgm:cxn modelId="{EB2DCB3F-34C7-45BF-A804-BD4652814389}" type="presParOf" srcId="{5FB15534-818D-433F-9D48-BE0694035DE5}" destId="{96B4B55C-E456-421E-9414-7BF3B30A13A9}" srcOrd="0" destOrd="0" presId="urn:microsoft.com/office/officeart/2005/8/layout/process5"/>
    <dgm:cxn modelId="{AA3AB168-3671-48EC-B140-8B88CEA1B98A}" type="presParOf" srcId="{5FB15534-818D-433F-9D48-BE0694035DE5}" destId="{74DE8DE0-8178-4130-B82C-2379B75410A7}" srcOrd="1" destOrd="0" presId="urn:microsoft.com/office/officeart/2005/8/layout/process5"/>
    <dgm:cxn modelId="{19A3FEFD-232A-484D-91B6-B75B0E6C5D9C}" type="presParOf" srcId="{74DE8DE0-8178-4130-B82C-2379B75410A7}" destId="{965FA0D5-B461-4CFE-B2BF-588720994245}" srcOrd="0" destOrd="0" presId="urn:microsoft.com/office/officeart/2005/8/layout/process5"/>
    <dgm:cxn modelId="{15BE36FE-3D2B-4D3F-ADF7-CBAE92E4926B}" type="presParOf" srcId="{5FB15534-818D-433F-9D48-BE0694035DE5}" destId="{2D991E34-D6DD-4B20-85F6-B032116E4EA2}" srcOrd="2" destOrd="0" presId="urn:microsoft.com/office/officeart/2005/8/layout/process5"/>
    <dgm:cxn modelId="{90774221-794F-4592-AB12-2F0F7A366473}" type="presParOf" srcId="{5FB15534-818D-433F-9D48-BE0694035DE5}" destId="{51E64805-CA8E-4F0A-809C-9E21CAFDADED}" srcOrd="3" destOrd="0" presId="urn:microsoft.com/office/officeart/2005/8/layout/process5"/>
    <dgm:cxn modelId="{8E321D3D-71A3-4CAA-A162-6ECBDCFD43DF}" type="presParOf" srcId="{51E64805-CA8E-4F0A-809C-9E21CAFDADED}" destId="{656B2828-0BD3-458B-9D00-AA1644164641}" srcOrd="0" destOrd="0" presId="urn:microsoft.com/office/officeart/2005/8/layout/process5"/>
    <dgm:cxn modelId="{049C1735-BAC0-4617-933E-8AA56353EDCE}" type="presParOf" srcId="{5FB15534-818D-433F-9D48-BE0694035DE5}" destId="{C7A36DF9-DE75-4C52-89D1-5B94736C4A5D}" srcOrd="4" destOrd="0" presId="urn:microsoft.com/office/officeart/2005/8/layout/process5"/>
    <dgm:cxn modelId="{DE477EE0-E751-4315-9092-1FDEA2F3052F}" type="presParOf" srcId="{5FB15534-818D-433F-9D48-BE0694035DE5}" destId="{EE67A105-F8DD-4149-8756-88F3B877FD62}" srcOrd="5" destOrd="0" presId="urn:microsoft.com/office/officeart/2005/8/layout/process5"/>
    <dgm:cxn modelId="{6CB48656-CDD8-4997-81B3-9D10D7092B83}" type="presParOf" srcId="{EE67A105-F8DD-4149-8756-88F3B877FD62}" destId="{F6164087-C3F4-47AA-81ED-2A246F1C92EE}" srcOrd="0" destOrd="0" presId="urn:microsoft.com/office/officeart/2005/8/layout/process5"/>
    <dgm:cxn modelId="{20BE27C0-123E-4659-A099-BBF706ED12A8}" type="presParOf" srcId="{5FB15534-818D-433F-9D48-BE0694035DE5}" destId="{2F7DDF46-4374-46A6-899B-871E27F0F115}" srcOrd="6" destOrd="0" presId="urn:microsoft.com/office/officeart/2005/8/layout/process5"/>
    <dgm:cxn modelId="{60F1A774-36E2-46CD-A1C9-096946C2BA87}" type="presParOf" srcId="{5FB15534-818D-433F-9D48-BE0694035DE5}" destId="{00EFA5EE-76E6-4A07-A6C7-6943BAD5B58B}" srcOrd="7" destOrd="0" presId="urn:microsoft.com/office/officeart/2005/8/layout/process5"/>
    <dgm:cxn modelId="{04FFE4CE-59B5-4BA4-B994-BB6A784AF837}" type="presParOf" srcId="{00EFA5EE-76E6-4A07-A6C7-6943BAD5B58B}" destId="{D8D6DA05-D24B-4B26-90DC-422E69591299}" srcOrd="0" destOrd="0" presId="urn:microsoft.com/office/officeart/2005/8/layout/process5"/>
    <dgm:cxn modelId="{842CB35B-DF1A-4746-85F0-54BAA4C9B016}" type="presParOf" srcId="{5FB15534-818D-433F-9D48-BE0694035DE5}" destId="{13F15707-CA93-49D8-9BDC-A097F7DD0B2B}" srcOrd="8" destOrd="0" presId="urn:microsoft.com/office/officeart/2005/8/layout/process5"/>
    <dgm:cxn modelId="{18243A71-2F06-40C8-9932-C27F24746DE7}" type="presParOf" srcId="{5FB15534-818D-433F-9D48-BE0694035DE5}" destId="{8DA32EEE-F2A5-44AE-A0E1-B5990D8FC9FD}" srcOrd="9" destOrd="0" presId="urn:microsoft.com/office/officeart/2005/8/layout/process5"/>
    <dgm:cxn modelId="{9E3CC8B9-F47F-401F-B9B8-710895B98645}" type="presParOf" srcId="{8DA32EEE-F2A5-44AE-A0E1-B5990D8FC9FD}" destId="{49CFA285-FACE-4A71-B111-E66CC7BBFA61}" srcOrd="0" destOrd="0" presId="urn:microsoft.com/office/officeart/2005/8/layout/process5"/>
    <dgm:cxn modelId="{FE4AD9C9-A374-43D8-A187-8406C4AD8853}" type="presParOf" srcId="{5FB15534-818D-433F-9D48-BE0694035DE5}" destId="{86205601-93D3-479F-AE4E-62DD24BC4117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026E76A-6430-4336-BD7F-26C202FA5FF3}" type="doc">
      <dgm:prSet loTypeId="urn:microsoft.com/office/officeart/2005/8/layout/process1" loCatId="process" qsTypeId="urn:microsoft.com/office/officeart/2005/8/quickstyle/simple4" qsCatId="simple" csTypeId="urn:microsoft.com/office/officeart/2005/8/colors/accent4_5" csCatId="accent4"/>
      <dgm:spPr/>
      <dgm:t>
        <a:bodyPr/>
        <a:lstStyle/>
        <a:p>
          <a:endParaRPr lang="en-US"/>
        </a:p>
      </dgm:t>
    </dgm:pt>
    <dgm:pt modelId="{546F51BC-0697-4704-84FB-EC71760A4577}">
      <dgm:prSet/>
      <dgm:spPr/>
      <dgm:t>
        <a:bodyPr/>
        <a:lstStyle/>
        <a:p>
          <a:pPr rtl="0"/>
          <a:r>
            <a:rPr lang="en-US" b="0" dirty="0" smtClean="0"/>
            <a:t>Create the archetype</a:t>
          </a:r>
          <a:endParaRPr lang="en-US" dirty="0"/>
        </a:p>
      </dgm:t>
    </dgm:pt>
    <dgm:pt modelId="{9CC39316-D959-4B2F-8C74-6CDAD3A3A02C}" type="parTrans" cxnId="{358CB7C1-5220-4D6D-8DDD-3145A1C76A13}">
      <dgm:prSet/>
      <dgm:spPr/>
      <dgm:t>
        <a:bodyPr/>
        <a:lstStyle/>
        <a:p>
          <a:endParaRPr lang="en-US"/>
        </a:p>
      </dgm:t>
    </dgm:pt>
    <dgm:pt modelId="{4F3F0A47-CA8E-48B5-BE84-FFAA56255FD4}" type="sibTrans" cxnId="{358CB7C1-5220-4D6D-8DDD-3145A1C76A13}">
      <dgm:prSet/>
      <dgm:spPr/>
      <dgm:t>
        <a:bodyPr/>
        <a:lstStyle/>
        <a:p>
          <a:endParaRPr lang="en-US"/>
        </a:p>
      </dgm:t>
    </dgm:pt>
    <dgm:pt modelId="{157F46A5-97DB-48C5-8536-5F0246E07444}">
      <dgm:prSet/>
      <dgm:spPr/>
      <dgm:t>
        <a:bodyPr/>
        <a:lstStyle/>
        <a:p>
          <a:pPr rtl="0"/>
          <a:r>
            <a:rPr lang="en-US" b="0" dirty="0" smtClean="0"/>
            <a:t>Create the source files</a:t>
          </a:r>
          <a:endParaRPr lang="en-US" dirty="0"/>
        </a:p>
      </dgm:t>
    </dgm:pt>
    <dgm:pt modelId="{25B03A10-1392-4518-8AC3-15940D36D83D}" type="parTrans" cxnId="{CE8CCA6A-085C-47CD-B399-1A317EEF22AA}">
      <dgm:prSet/>
      <dgm:spPr/>
      <dgm:t>
        <a:bodyPr/>
        <a:lstStyle/>
        <a:p>
          <a:endParaRPr lang="en-US"/>
        </a:p>
      </dgm:t>
    </dgm:pt>
    <dgm:pt modelId="{AE34FE5B-5A3A-4D57-A544-014899BA121C}" type="sibTrans" cxnId="{CE8CCA6A-085C-47CD-B399-1A317EEF22AA}">
      <dgm:prSet/>
      <dgm:spPr/>
      <dgm:t>
        <a:bodyPr/>
        <a:lstStyle/>
        <a:p>
          <a:endParaRPr lang="en-US"/>
        </a:p>
      </dgm:t>
    </dgm:pt>
    <dgm:pt modelId="{41643254-3DA2-4314-8084-04D2247A4B7E}">
      <dgm:prSet/>
      <dgm:spPr/>
      <dgm:t>
        <a:bodyPr/>
        <a:lstStyle/>
        <a:p>
          <a:pPr rtl="0"/>
          <a:r>
            <a:rPr lang="en-US" b="0" dirty="0" smtClean="0"/>
            <a:t>Create the test files</a:t>
          </a:r>
          <a:endParaRPr lang="en-US" dirty="0"/>
        </a:p>
      </dgm:t>
    </dgm:pt>
    <dgm:pt modelId="{B3737507-B8D2-4A4F-A5D8-19D59CD0C246}" type="parTrans" cxnId="{0B9DE8DB-8FC6-4370-B690-9B2A9FE644F8}">
      <dgm:prSet/>
      <dgm:spPr/>
      <dgm:t>
        <a:bodyPr/>
        <a:lstStyle/>
        <a:p>
          <a:endParaRPr lang="en-US"/>
        </a:p>
      </dgm:t>
    </dgm:pt>
    <dgm:pt modelId="{58C1F611-FC30-44CD-B600-CF2F95CC351F}" type="sibTrans" cxnId="{0B9DE8DB-8FC6-4370-B690-9B2A9FE644F8}">
      <dgm:prSet/>
      <dgm:spPr/>
      <dgm:t>
        <a:bodyPr/>
        <a:lstStyle/>
        <a:p>
          <a:endParaRPr lang="en-US"/>
        </a:p>
      </dgm:t>
    </dgm:pt>
    <dgm:pt modelId="{A690D239-B154-47CE-AC8C-7C7791816931}">
      <dgm:prSet/>
      <dgm:spPr/>
      <dgm:t>
        <a:bodyPr/>
        <a:lstStyle/>
        <a:p>
          <a:pPr rtl="0"/>
          <a:r>
            <a:rPr lang="en-US" b="0" dirty="0" smtClean="0"/>
            <a:t>Open pom.xml and review the </a:t>
          </a:r>
          <a:r>
            <a:rPr lang="en-US" b="0" dirty="0" err="1" smtClean="0"/>
            <a:t>plugins</a:t>
          </a:r>
          <a:endParaRPr lang="en-US" b="0" dirty="0"/>
        </a:p>
      </dgm:t>
    </dgm:pt>
    <dgm:pt modelId="{2F7556FC-8D19-4D0A-AD12-CC0CF0B9B993}" type="parTrans" cxnId="{0F67984A-F830-4AF2-8E90-8CF0426347C7}">
      <dgm:prSet/>
      <dgm:spPr/>
      <dgm:t>
        <a:bodyPr/>
        <a:lstStyle/>
        <a:p>
          <a:endParaRPr lang="en-US"/>
        </a:p>
      </dgm:t>
    </dgm:pt>
    <dgm:pt modelId="{98D0E134-0376-4161-8799-5EBCCD6A3DAD}" type="sibTrans" cxnId="{0F67984A-F830-4AF2-8E90-8CF0426347C7}">
      <dgm:prSet/>
      <dgm:spPr/>
      <dgm:t>
        <a:bodyPr/>
        <a:lstStyle/>
        <a:p>
          <a:endParaRPr lang="en-US"/>
        </a:p>
      </dgm:t>
    </dgm:pt>
    <dgm:pt modelId="{11969F10-5C2F-4A39-A362-4E44748617D8}">
      <dgm:prSet/>
      <dgm:spPr/>
      <dgm:t>
        <a:bodyPr/>
        <a:lstStyle/>
        <a:p>
          <a:pPr rtl="0"/>
          <a:r>
            <a:rPr lang="en-US" b="0" dirty="0" smtClean="0"/>
            <a:t>Execute build</a:t>
          </a:r>
          <a:endParaRPr lang="en-US" dirty="0"/>
        </a:p>
      </dgm:t>
    </dgm:pt>
    <dgm:pt modelId="{D13A11A6-F490-425A-B524-24F1B9C0C155}" type="parTrans" cxnId="{35831685-71A3-4D53-91E1-D606166F6C14}">
      <dgm:prSet/>
      <dgm:spPr/>
      <dgm:t>
        <a:bodyPr/>
        <a:lstStyle/>
        <a:p>
          <a:endParaRPr lang="en-US"/>
        </a:p>
      </dgm:t>
    </dgm:pt>
    <dgm:pt modelId="{90392B89-B3D0-4617-931F-91A5F18A1BA8}" type="sibTrans" cxnId="{35831685-71A3-4D53-91E1-D606166F6C14}">
      <dgm:prSet/>
      <dgm:spPr/>
      <dgm:t>
        <a:bodyPr/>
        <a:lstStyle/>
        <a:p>
          <a:endParaRPr lang="en-US"/>
        </a:p>
      </dgm:t>
    </dgm:pt>
    <dgm:pt modelId="{159E41FA-108D-464E-8FB2-B51BA46B4FE9}" type="pres">
      <dgm:prSet presAssocID="{E026E76A-6430-4336-BD7F-26C202FA5FF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70885A0-C03D-4509-AC2A-692BB6BA803A}" type="pres">
      <dgm:prSet presAssocID="{546F51BC-0697-4704-84FB-EC71760A4577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4A8C1E-4272-4A0B-8D43-0EBB41E98BD1}" type="pres">
      <dgm:prSet presAssocID="{4F3F0A47-CA8E-48B5-BE84-FFAA56255FD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CAA2F2A6-4E45-43F3-AB1B-7D00F907AFCE}" type="pres">
      <dgm:prSet presAssocID="{4F3F0A47-CA8E-48B5-BE84-FFAA56255FD4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9A0BB99E-1F85-4CC8-BBCA-B76E629F4F53}" type="pres">
      <dgm:prSet presAssocID="{157F46A5-97DB-48C5-8536-5F0246E07444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C49FCC-7F20-44E0-9D40-899B9688DB79}" type="pres">
      <dgm:prSet presAssocID="{AE34FE5B-5A3A-4D57-A544-014899BA121C}" presName="sibTrans" presStyleLbl="sibTrans2D1" presStyleIdx="1" presStyleCnt="4"/>
      <dgm:spPr/>
      <dgm:t>
        <a:bodyPr/>
        <a:lstStyle/>
        <a:p>
          <a:endParaRPr lang="en-US"/>
        </a:p>
      </dgm:t>
    </dgm:pt>
    <dgm:pt modelId="{B0D300E1-41C0-4372-845F-DFBCA419016F}" type="pres">
      <dgm:prSet presAssocID="{AE34FE5B-5A3A-4D57-A544-014899BA121C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3FB019DC-02F4-496C-B8AC-C5BA8B47C9BC}" type="pres">
      <dgm:prSet presAssocID="{41643254-3DA2-4314-8084-04D2247A4B7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D26619-4336-4863-9098-229C6FBAAB91}" type="pres">
      <dgm:prSet presAssocID="{58C1F611-FC30-44CD-B600-CF2F95CC351F}" presName="sibTrans" presStyleLbl="sibTrans2D1" presStyleIdx="2" presStyleCnt="4"/>
      <dgm:spPr/>
      <dgm:t>
        <a:bodyPr/>
        <a:lstStyle/>
        <a:p>
          <a:endParaRPr lang="en-US"/>
        </a:p>
      </dgm:t>
    </dgm:pt>
    <dgm:pt modelId="{B7523465-6B7F-46EB-B7F3-0381C2904C41}" type="pres">
      <dgm:prSet presAssocID="{58C1F611-FC30-44CD-B600-CF2F95CC351F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FB1D9326-3F35-401A-81D2-3F8733867842}" type="pres">
      <dgm:prSet presAssocID="{A690D239-B154-47CE-AC8C-7C779181693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FE6DA8-1A52-4AC4-A26E-61110037C74A}" type="pres">
      <dgm:prSet presAssocID="{98D0E134-0376-4161-8799-5EBCCD6A3DAD}" presName="sibTrans" presStyleLbl="sibTrans2D1" presStyleIdx="3" presStyleCnt="4"/>
      <dgm:spPr/>
      <dgm:t>
        <a:bodyPr/>
        <a:lstStyle/>
        <a:p>
          <a:endParaRPr lang="en-US"/>
        </a:p>
      </dgm:t>
    </dgm:pt>
    <dgm:pt modelId="{A790518F-2521-43E0-8EB4-9DCC51BDFDD3}" type="pres">
      <dgm:prSet presAssocID="{98D0E134-0376-4161-8799-5EBCCD6A3DAD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34D3FB8A-B8F9-4169-8825-292E397E8B7D}" type="pres">
      <dgm:prSet presAssocID="{11969F10-5C2F-4A39-A362-4E44748617D8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2D42E46-CFDC-4F7A-B60E-A1F812B3E4C9}" type="presOf" srcId="{58C1F611-FC30-44CD-B600-CF2F95CC351F}" destId="{5AD26619-4336-4863-9098-229C6FBAAB91}" srcOrd="0" destOrd="0" presId="urn:microsoft.com/office/officeart/2005/8/layout/process1"/>
    <dgm:cxn modelId="{358CB7C1-5220-4D6D-8DDD-3145A1C76A13}" srcId="{E026E76A-6430-4336-BD7F-26C202FA5FF3}" destId="{546F51BC-0697-4704-84FB-EC71760A4577}" srcOrd="0" destOrd="0" parTransId="{9CC39316-D959-4B2F-8C74-6CDAD3A3A02C}" sibTransId="{4F3F0A47-CA8E-48B5-BE84-FFAA56255FD4}"/>
    <dgm:cxn modelId="{3C21BE88-0E86-4DF2-832A-4C0980E83CC2}" type="presOf" srcId="{546F51BC-0697-4704-84FB-EC71760A4577}" destId="{970885A0-C03D-4509-AC2A-692BB6BA803A}" srcOrd="0" destOrd="0" presId="urn:microsoft.com/office/officeart/2005/8/layout/process1"/>
    <dgm:cxn modelId="{16B92AB4-06A9-4B18-A507-C70AF0A9B7D2}" type="presOf" srcId="{4F3F0A47-CA8E-48B5-BE84-FFAA56255FD4}" destId="{CAA2F2A6-4E45-43F3-AB1B-7D00F907AFCE}" srcOrd="1" destOrd="0" presId="urn:microsoft.com/office/officeart/2005/8/layout/process1"/>
    <dgm:cxn modelId="{519FE30A-4D97-4149-9D90-75183584923A}" type="presOf" srcId="{4F3F0A47-CA8E-48B5-BE84-FFAA56255FD4}" destId="{9B4A8C1E-4272-4A0B-8D43-0EBB41E98BD1}" srcOrd="0" destOrd="0" presId="urn:microsoft.com/office/officeart/2005/8/layout/process1"/>
    <dgm:cxn modelId="{35831685-71A3-4D53-91E1-D606166F6C14}" srcId="{E026E76A-6430-4336-BD7F-26C202FA5FF3}" destId="{11969F10-5C2F-4A39-A362-4E44748617D8}" srcOrd="4" destOrd="0" parTransId="{D13A11A6-F490-425A-B524-24F1B9C0C155}" sibTransId="{90392B89-B3D0-4617-931F-91A5F18A1BA8}"/>
    <dgm:cxn modelId="{834FAFC5-4528-4870-91E9-5FB569B934FE}" type="presOf" srcId="{157F46A5-97DB-48C5-8536-5F0246E07444}" destId="{9A0BB99E-1F85-4CC8-BBCA-B76E629F4F53}" srcOrd="0" destOrd="0" presId="urn:microsoft.com/office/officeart/2005/8/layout/process1"/>
    <dgm:cxn modelId="{033A0BB0-FBA2-4368-B654-816F0933CC6D}" type="presOf" srcId="{98D0E134-0376-4161-8799-5EBCCD6A3DAD}" destId="{08FE6DA8-1A52-4AC4-A26E-61110037C74A}" srcOrd="0" destOrd="0" presId="urn:microsoft.com/office/officeart/2005/8/layout/process1"/>
    <dgm:cxn modelId="{E94BECF8-B029-450D-879D-16666A25ABCB}" type="presOf" srcId="{AE34FE5B-5A3A-4D57-A544-014899BA121C}" destId="{B0D300E1-41C0-4372-845F-DFBCA419016F}" srcOrd="1" destOrd="0" presId="urn:microsoft.com/office/officeart/2005/8/layout/process1"/>
    <dgm:cxn modelId="{0F67984A-F830-4AF2-8E90-8CF0426347C7}" srcId="{E026E76A-6430-4336-BD7F-26C202FA5FF3}" destId="{A690D239-B154-47CE-AC8C-7C7791816931}" srcOrd="3" destOrd="0" parTransId="{2F7556FC-8D19-4D0A-AD12-CC0CF0B9B993}" sibTransId="{98D0E134-0376-4161-8799-5EBCCD6A3DAD}"/>
    <dgm:cxn modelId="{2E74B2C1-9771-4139-80D6-C05EDE11AA55}" type="presOf" srcId="{58C1F611-FC30-44CD-B600-CF2F95CC351F}" destId="{B7523465-6B7F-46EB-B7F3-0381C2904C41}" srcOrd="1" destOrd="0" presId="urn:microsoft.com/office/officeart/2005/8/layout/process1"/>
    <dgm:cxn modelId="{76EE77A4-3283-4C64-A741-20BC4A2F85B0}" type="presOf" srcId="{A690D239-B154-47CE-AC8C-7C7791816931}" destId="{FB1D9326-3F35-401A-81D2-3F8733867842}" srcOrd="0" destOrd="0" presId="urn:microsoft.com/office/officeart/2005/8/layout/process1"/>
    <dgm:cxn modelId="{AD2DF049-983B-4844-A3EF-9B751C686F2E}" type="presOf" srcId="{11969F10-5C2F-4A39-A362-4E44748617D8}" destId="{34D3FB8A-B8F9-4169-8825-292E397E8B7D}" srcOrd="0" destOrd="0" presId="urn:microsoft.com/office/officeart/2005/8/layout/process1"/>
    <dgm:cxn modelId="{ADB78B0C-CBEC-40D0-81BE-0077901B8E1C}" type="presOf" srcId="{41643254-3DA2-4314-8084-04D2247A4B7E}" destId="{3FB019DC-02F4-496C-B8AC-C5BA8B47C9BC}" srcOrd="0" destOrd="0" presId="urn:microsoft.com/office/officeart/2005/8/layout/process1"/>
    <dgm:cxn modelId="{2104BE91-ED5A-43A2-BBDE-2D0D38A89842}" type="presOf" srcId="{98D0E134-0376-4161-8799-5EBCCD6A3DAD}" destId="{A790518F-2521-43E0-8EB4-9DCC51BDFDD3}" srcOrd="1" destOrd="0" presId="urn:microsoft.com/office/officeart/2005/8/layout/process1"/>
    <dgm:cxn modelId="{CE8CCA6A-085C-47CD-B399-1A317EEF22AA}" srcId="{E026E76A-6430-4336-BD7F-26C202FA5FF3}" destId="{157F46A5-97DB-48C5-8536-5F0246E07444}" srcOrd="1" destOrd="0" parTransId="{25B03A10-1392-4518-8AC3-15940D36D83D}" sibTransId="{AE34FE5B-5A3A-4D57-A544-014899BA121C}"/>
    <dgm:cxn modelId="{0B9DE8DB-8FC6-4370-B690-9B2A9FE644F8}" srcId="{E026E76A-6430-4336-BD7F-26C202FA5FF3}" destId="{41643254-3DA2-4314-8084-04D2247A4B7E}" srcOrd="2" destOrd="0" parTransId="{B3737507-B8D2-4A4F-A5D8-19D59CD0C246}" sibTransId="{58C1F611-FC30-44CD-B600-CF2F95CC351F}"/>
    <dgm:cxn modelId="{C8EB0FA8-10CF-4977-BC03-BDDD41E442DE}" type="presOf" srcId="{AE34FE5B-5A3A-4D57-A544-014899BA121C}" destId="{86C49FCC-7F20-44E0-9D40-899B9688DB79}" srcOrd="0" destOrd="0" presId="urn:microsoft.com/office/officeart/2005/8/layout/process1"/>
    <dgm:cxn modelId="{7E090B83-1DF0-4D15-9A8A-6B95E06D11E0}" type="presOf" srcId="{E026E76A-6430-4336-BD7F-26C202FA5FF3}" destId="{159E41FA-108D-464E-8FB2-B51BA46B4FE9}" srcOrd="0" destOrd="0" presId="urn:microsoft.com/office/officeart/2005/8/layout/process1"/>
    <dgm:cxn modelId="{82DCD50B-2AFE-403D-B53D-1B513A8868B1}" type="presParOf" srcId="{159E41FA-108D-464E-8FB2-B51BA46B4FE9}" destId="{970885A0-C03D-4509-AC2A-692BB6BA803A}" srcOrd="0" destOrd="0" presId="urn:microsoft.com/office/officeart/2005/8/layout/process1"/>
    <dgm:cxn modelId="{F5F3E62D-2560-4E61-81F9-62D4A987FA4E}" type="presParOf" srcId="{159E41FA-108D-464E-8FB2-B51BA46B4FE9}" destId="{9B4A8C1E-4272-4A0B-8D43-0EBB41E98BD1}" srcOrd="1" destOrd="0" presId="urn:microsoft.com/office/officeart/2005/8/layout/process1"/>
    <dgm:cxn modelId="{1FB66552-B4E1-468B-8A0E-068622EF676F}" type="presParOf" srcId="{9B4A8C1E-4272-4A0B-8D43-0EBB41E98BD1}" destId="{CAA2F2A6-4E45-43F3-AB1B-7D00F907AFCE}" srcOrd="0" destOrd="0" presId="urn:microsoft.com/office/officeart/2005/8/layout/process1"/>
    <dgm:cxn modelId="{2E81768B-3D3B-44D0-B9B5-8B6D7A7E256E}" type="presParOf" srcId="{159E41FA-108D-464E-8FB2-B51BA46B4FE9}" destId="{9A0BB99E-1F85-4CC8-BBCA-B76E629F4F53}" srcOrd="2" destOrd="0" presId="urn:microsoft.com/office/officeart/2005/8/layout/process1"/>
    <dgm:cxn modelId="{9FCF706E-3721-48B6-BFF8-EE088C1A9236}" type="presParOf" srcId="{159E41FA-108D-464E-8FB2-B51BA46B4FE9}" destId="{86C49FCC-7F20-44E0-9D40-899B9688DB79}" srcOrd="3" destOrd="0" presId="urn:microsoft.com/office/officeart/2005/8/layout/process1"/>
    <dgm:cxn modelId="{2E10E8EB-00DF-48C8-A371-89E3B53C7E2C}" type="presParOf" srcId="{86C49FCC-7F20-44E0-9D40-899B9688DB79}" destId="{B0D300E1-41C0-4372-845F-DFBCA419016F}" srcOrd="0" destOrd="0" presId="urn:microsoft.com/office/officeart/2005/8/layout/process1"/>
    <dgm:cxn modelId="{44136A32-54CD-4A68-8529-EFE0CCB4DFA2}" type="presParOf" srcId="{159E41FA-108D-464E-8FB2-B51BA46B4FE9}" destId="{3FB019DC-02F4-496C-B8AC-C5BA8B47C9BC}" srcOrd="4" destOrd="0" presId="urn:microsoft.com/office/officeart/2005/8/layout/process1"/>
    <dgm:cxn modelId="{D6D46A8A-033F-4B4F-9193-3111E83D4B95}" type="presParOf" srcId="{159E41FA-108D-464E-8FB2-B51BA46B4FE9}" destId="{5AD26619-4336-4863-9098-229C6FBAAB91}" srcOrd="5" destOrd="0" presId="urn:microsoft.com/office/officeart/2005/8/layout/process1"/>
    <dgm:cxn modelId="{FB1B1142-EBB6-459F-8256-740DEE4EBA5A}" type="presParOf" srcId="{5AD26619-4336-4863-9098-229C6FBAAB91}" destId="{B7523465-6B7F-46EB-B7F3-0381C2904C41}" srcOrd="0" destOrd="0" presId="urn:microsoft.com/office/officeart/2005/8/layout/process1"/>
    <dgm:cxn modelId="{AD33F546-CA0F-4EF9-ADF8-F63FA3A55905}" type="presParOf" srcId="{159E41FA-108D-464E-8FB2-B51BA46B4FE9}" destId="{FB1D9326-3F35-401A-81D2-3F8733867842}" srcOrd="6" destOrd="0" presId="urn:microsoft.com/office/officeart/2005/8/layout/process1"/>
    <dgm:cxn modelId="{3D3B9581-3690-45F2-BB7F-0939293BE9D6}" type="presParOf" srcId="{159E41FA-108D-464E-8FB2-B51BA46B4FE9}" destId="{08FE6DA8-1A52-4AC4-A26E-61110037C74A}" srcOrd="7" destOrd="0" presId="urn:microsoft.com/office/officeart/2005/8/layout/process1"/>
    <dgm:cxn modelId="{08BAF4ED-2AFE-4AB3-A741-F63FD7B7E354}" type="presParOf" srcId="{08FE6DA8-1A52-4AC4-A26E-61110037C74A}" destId="{A790518F-2521-43E0-8EB4-9DCC51BDFDD3}" srcOrd="0" destOrd="0" presId="urn:microsoft.com/office/officeart/2005/8/layout/process1"/>
    <dgm:cxn modelId="{DB535176-FDA5-4365-A9D9-4CC897756243}" type="presParOf" srcId="{159E41FA-108D-464E-8FB2-B51BA46B4FE9}" destId="{34D3FB8A-B8F9-4169-8825-292E397E8B7D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EF8AA5-5122-4E57-AC06-588F7F275F09}">
      <dsp:nvSpPr>
        <dsp:cNvPr id="0" name=""/>
        <dsp:cNvSpPr/>
      </dsp:nvSpPr>
      <dsp:spPr>
        <a:xfrm>
          <a:off x="3432021" y="1912576"/>
          <a:ext cx="1363969" cy="1363969"/>
        </a:xfrm>
        <a:prstGeom prst="ellipse">
          <a:avLst/>
        </a:prstGeom>
        <a:gradFill rotWithShape="0">
          <a:gsLst>
            <a:gs pos="0">
              <a:schemeClr val="accent4">
                <a:alpha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alpha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alpha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/>
            <a:t>Java Application Build </a:t>
          </a:r>
          <a:endParaRPr lang="en-US" sz="1400" b="0" kern="1200" dirty="0"/>
        </a:p>
      </dsp:txBody>
      <dsp:txXfrm>
        <a:off x="3631770" y="2112325"/>
        <a:ext cx="964471" cy="964471"/>
      </dsp:txXfrm>
    </dsp:sp>
    <dsp:sp modelId="{E0EA10A2-1414-4C8F-B85A-7304C65C2ABB}">
      <dsp:nvSpPr>
        <dsp:cNvPr id="0" name=""/>
        <dsp:cNvSpPr/>
      </dsp:nvSpPr>
      <dsp:spPr>
        <a:xfrm rot="16200000">
          <a:off x="3969402" y="1416050"/>
          <a:ext cx="289206" cy="4637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shade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shade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shade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/>
        </a:p>
      </dsp:txBody>
      <dsp:txXfrm>
        <a:off x="4012783" y="1552181"/>
        <a:ext cx="202444" cy="278249"/>
      </dsp:txXfrm>
    </dsp:sp>
    <dsp:sp modelId="{BDFFEDB1-4A3C-4C8F-AA07-2C3165A292E6}">
      <dsp:nvSpPr>
        <dsp:cNvPr id="0" name=""/>
        <dsp:cNvSpPr/>
      </dsp:nvSpPr>
      <dsp:spPr>
        <a:xfrm>
          <a:off x="3432021" y="2934"/>
          <a:ext cx="1363969" cy="1363969"/>
        </a:xfrm>
        <a:prstGeom prst="ellipse">
          <a:avLst/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alpha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/>
            <a:t>Compiling all source files</a:t>
          </a:r>
          <a:endParaRPr lang="en-US" sz="1400" b="0" kern="1200" dirty="0"/>
        </a:p>
      </dsp:txBody>
      <dsp:txXfrm>
        <a:off x="3631770" y="202683"/>
        <a:ext cx="964471" cy="964471"/>
      </dsp:txXfrm>
    </dsp:sp>
    <dsp:sp modelId="{B1A60F15-6520-4A2F-A3FE-149438C5550F}">
      <dsp:nvSpPr>
        <dsp:cNvPr id="0" name=""/>
        <dsp:cNvSpPr/>
      </dsp:nvSpPr>
      <dsp:spPr>
        <a:xfrm rot="20520000">
          <a:off x="4869707" y="2070160"/>
          <a:ext cx="289206" cy="4637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shade val="90000"/>
                <a:hueOff val="184376"/>
                <a:satOff val="-22836"/>
                <a:lumOff val="14155"/>
                <a:alphaOff val="0"/>
                <a:shade val="51000"/>
                <a:satMod val="130000"/>
              </a:schemeClr>
            </a:gs>
            <a:gs pos="80000">
              <a:schemeClr val="accent4">
                <a:shade val="90000"/>
                <a:hueOff val="184376"/>
                <a:satOff val="-22836"/>
                <a:lumOff val="14155"/>
                <a:alphaOff val="0"/>
                <a:shade val="93000"/>
                <a:satMod val="130000"/>
              </a:schemeClr>
            </a:gs>
            <a:gs pos="100000">
              <a:schemeClr val="accent4">
                <a:shade val="90000"/>
                <a:hueOff val="184376"/>
                <a:satOff val="-22836"/>
                <a:lumOff val="1415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/>
        </a:p>
      </dsp:txBody>
      <dsp:txXfrm>
        <a:off x="4871830" y="2176315"/>
        <a:ext cx="202444" cy="278249"/>
      </dsp:txXfrm>
    </dsp:sp>
    <dsp:sp modelId="{418B3A75-2556-448F-9B10-53448D3D081E}">
      <dsp:nvSpPr>
        <dsp:cNvPr id="0" name=""/>
        <dsp:cNvSpPr/>
      </dsp:nvSpPr>
      <dsp:spPr>
        <a:xfrm>
          <a:off x="5248199" y="1322464"/>
          <a:ext cx="1363969" cy="1363969"/>
        </a:xfrm>
        <a:prstGeom prst="ellipse">
          <a:avLst/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10000"/>
                <a:shade val="51000"/>
                <a:satMod val="130000"/>
              </a:schemeClr>
            </a:gs>
            <a:gs pos="80000">
              <a:schemeClr val="accent4">
                <a:alpha val="90000"/>
                <a:hueOff val="0"/>
                <a:satOff val="0"/>
                <a:lumOff val="0"/>
                <a:alphaOff val="-10000"/>
                <a:shade val="93000"/>
                <a:satMod val="13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1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/>
            <a:t>Compiling unit test codes</a:t>
          </a:r>
          <a:endParaRPr lang="en-US" sz="1400" b="0" kern="1200" dirty="0"/>
        </a:p>
      </dsp:txBody>
      <dsp:txXfrm>
        <a:off x="5447948" y="1522213"/>
        <a:ext cx="964471" cy="964471"/>
      </dsp:txXfrm>
    </dsp:sp>
    <dsp:sp modelId="{85C7107A-E4D9-412E-964F-D039DC40E449}">
      <dsp:nvSpPr>
        <dsp:cNvPr id="0" name=""/>
        <dsp:cNvSpPr/>
      </dsp:nvSpPr>
      <dsp:spPr>
        <a:xfrm rot="3240000">
          <a:off x="4525821" y="3128531"/>
          <a:ext cx="289206" cy="4637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shade val="90000"/>
                <a:hueOff val="368751"/>
                <a:satOff val="-45672"/>
                <a:lumOff val="28310"/>
                <a:alphaOff val="0"/>
                <a:shade val="51000"/>
                <a:satMod val="130000"/>
              </a:schemeClr>
            </a:gs>
            <a:gs pos="80000">
              <a:schemeClr val="accent4">
                <a:shade val="90000"/>
                <a:hueOff val="368751"/>
                <a:satOff val="-45672"/>
                <a:lumOff val="28310"/>
                <a:alphaOff val="0"/>
                <a:shade val="93000"/>
                <a:satMod val="130000"/>
              </a:schemeClr>
            </a:gs>
            <a:gs pos="100000">
              <a:schemeClr val="accent4">
                <a:shade val="90000"/>
                <a:hueOff val="368751"/>
                <a:satOff val="-45672"/>
                <a:lumOff val="2831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/>
        </a:p>
      </dsp:txBody>
      <dsp:txXfrm>
        <a:off x="4543703" y="3186185"/>
        <a:ext cx="202444" cy="278249"/>
      </dsp:txXfrm>
    </dsp:sp>
    <dsp:sp modelId="{BC8B9E44-D462-4A24-BC9D-B8C4DE7E6C38}">
      <dsp:nvSpPr>
        <dsp:cNvPr id="0" name=""/>
        <dsp:cNvSpPr/>
      </dsp:nvSpPr>
      <dsp:spPr>
        <a:xfrm>
          <a:off x="4554480" y="3457510"/>
          <a:ext cx="1363969" cy="1363969"/>
        </a:xfrm>
        <a:prstGeom prst="ellipse">
          <a:avLst/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20000"/>
                <a:shade val="51000"/>
                <a:satMod val="130000"/>
              </a:schemeClr>
            </a:gs>
            <a:gs pos="80000">
              <a:schemeClr val="accent4">
                <a:alpha val="90000"/>
                <a:hueOff val="0"/>
                <a:satOff val="0"/>
                <a:lumOff val="0"/>
                <a:alphaOff val="-20000"/>
                <a:shade val="93000"/>
                <a:satMod val="13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2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/>
            <a:t>Configuring all the dependent files</a:t>
          </a:r>
          <a:endParaRPr lang="en-US" sz="1400" b="0" kern="1200" dirty="0"/>
        </a:p>
      </dsp:txBody>
      <dsp:txXfrm>
        <a:off x="4754229" y="3657259"/>
        <a:ext cx="964471" cy="964471"/>
      </dsp:txXfrm>
    </dsp:sp>
    <dsp:sp modelId="{CAA32A69-5F0E-415F-9663-6DD3374D0920}">
      <dsp:nvSpPr>
        <dsp:cNvPr id="0" name=""/>
        <dsp:cNvSpPr/>
      </dsp:nvSpPr>
      <dsp:spPr>
        <a:xfrm rot="7560000">
          <a:off x="3412983" y="3128531"/>
          <a:ext cx="289206" cy="4637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shade val="90000"/>
                <a:hueOff val="553127"/>
                <a:satOff val="-68508"/>
                <a:lumOff val="42466"/>
                <a:alphaOff val="0"/>
                <a:shade val="51000"/>
                <a:satMod val="130000"/>
              </a:schemeClr>
            </a:gs>
            <a:gs pos="80000">
              <a:schemeClr val="accent4">
                <a:shade val="90000"/>
                <a:hueOff val="553127"/>
                <a:satOff val="-68508"/>
                <a:lumOff val="42466"/>
                <a:alphaOff val="0"/>
                <a:shade val="93000"/>
                <a:satMod val="130000"/>
              </a:schemeClr>
            </a:gs>
            <a:gs pos="100000">
              <a:schemeClr val="accent4">
                <a:shade val="90000"/>
                <a:hueOff val="553127"/>
                <a:satOff val="-68508"/>
                <a:lumOff val="4246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/>
        </a:p>
      </dsp:txBody>
      <dsp:txXfrm rot="10800000">
        <a:off x="3481863" y="3186185"/>
        <a:ext cx="202444" cy="278249"/>
      </dsp:txXfrm>
    </dsp:sp>
    <dsp:sp modelId="{E59797E0-FF15-4F9B-AB52-6112CE5A64B2}">
      <dsp:nvSpPr>
        <dsp:cNvPr id="0" name=""/>
        <dsp:cNvSpPr/>
      </dsp:nvSpPr>
      <dsp:spPr>
        <a:xfrm>
          <a:off x="2309561" y="3457510"/>
          <a:ext cx="1363969" cy="1363969"/>
        </a:xfrm>
        <a:prstGeom prst="ellipse">
          <a:avLst/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30000"/>
                <a:shade val="51000"/>
                <a:satMod val="130000"/>
              </a:schemeClr>
            </a:gs>
            <a:gs pos="80000">
              <a:schemeClr val="accent4">
                <a:alpha val="90000"/>
                <a:hueOff val="0"/>
                <a:satOff val="0"/>
                <a:lumOff val="0"/>
                <a:alphaOff val="-30000"/>
                <a:shade val="93000"/>
                <a:satMod val="13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3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/>
            <a:t>Managing the project structure</a:t>
          </a:r>
          <a:endParaRPr lang="en-US" sz="1400" b="0" kern="1200" dirty="0"/>
        </a:p>
      </dsp:txBody>
      <dsp:txXfrm>
        <a:off x="2509310" y="3657259"/>
        <a:ext cx="964471" cy="964471"/>
      </dsp:txXfrm>
    </dsp:sp>
    <dsp:sp modelId="{45FA330F-2593-49AE-9963-898F317F671E}">
      <dsp:nvSpPr>
        <dsp:cNvPr id="0" name=""/>
        <dsp:cNvSpPr/>
      </dsp:nvSpPr>
      <dsp:spPr>
        <a:xfrm rot="11880000">
          <a:off x="3069098" y="2070160"/>
          <a:ext cx="289206" cy="4637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shade val="90000"/>
                <a:hueOff val="737502"/>
                <a:satOff val="-91344"/>
                <a:lumOff val="56621"/>
                <a:alphaOff val="0"/>
                <a:shade val="51000"/>
                <a:satMod val="130000"/>
              </a:schemeClr>
            </a:gs>
            <a:gs pos="80000">
              <a:schemeClr val="accent4">
                <a:shade val="90000"/>
                <a:hueOff val="737502"/>
                <a:satOff val="-91344"/>
                <a:lumOff val="56621"/>
                <a:alphaOff val="0"/>
                <a:shade val="93000"/>
                <a:satMod val="130000"/>
              </a:schemeClr>
            </a:gs>
            <a:gs pos="100000">
              <a:schemeClr val="accent4">
                <a:shade val="90000"/>
                <a:hueOff val="737502"/>
                <a:satOff val="-91344"/>
                <a:lumOff val="5662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/>
        </a:p>
      </dsp:txBody>
      <dsp:txXfrm rot="10800000">
        <a:off x="3153737" y="2176315"/>
        <a:ext cx="202444" cy="278249"/>
      </dsp:txXfrm>
    </dsp:sp>
    <dsp:sp modelId="{FEB6583C-01E9-4A28-A42B-B9044FAF4584}">
      <dsp:nvSpPr>
        <dsp:cNvPr id="0" name=""/>
        <dsp:cNvSpPr/>
      </dsp:nvSpPr>
      <dsp:spPr>
        <a:xfrm>
          <a:off x="1615842" y="1322464"/>
          <a:ext cx="1363969" cy="1363969"/>
        </a:xfrm>
        <a:prstGeom prst="ellipse">
          <a:avLst/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40000"/>
                <a:shade val="51000"/>
                <a:satMod val="130000"/>
              </a:schemeClr>
            </a:gs>
            <a:gs pos="80000">
              <a:schemeClr val="accent4">
                <a:alpha val="90000"/>
                <a:hueOff val="0"/>
                <a:satOff val="0"/>
                <a:lumOff val="0"/>
                <a:alphaOff val="-40000"/>
                <a:shade val="93000"/>
                <a:satMod val="13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4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/>
            <a:t>Building war files</a:t>
          </a:r>
          <a:endParaRPr lang="en-US" sz="1400" b="0" kern="1200" dirty="0"/>
        </a:p>
      </dsp:txBody>
      <dsp:txXfrm>
        <a:off x="1815591" y="1522213"/>
        <a:ext cx="964471" cy="9644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BCDEE3-DFC9-48B5-A86B-BB50F152E16C}">
      <dsp:nvSpPr>
        <dsp:cNvPr id="0" name=""/>
        <dsp:cNvSpPr/>
      </dsp:nvSpPr>
      <dsp:spPr>
        <a:xfrm>
          <a:off x="3432021" y="1912576"/>
          <a:ext cx="1363969" cy="1363969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Common Issues</a:t>
          </a:r>
          <a:endParaRPr lang="en-US" sz="1200" b="1" kern="1200" dirty="0"/>
        </a:p>
      </dsp:txBody>
      <dsp:txXfrm>
        <a:off x="3631770" y="2112325"/>
        <a:ext cx="964471" cy="964471"/>
      </dsp:txXfrm>
    </dsp:sp>
    <dsp:sp modelId="{19BD07A1-D0F8-4C6C-B753-4F42224F4771}">
      <dsp:nvSpPr>
        <dsp:cNvPr id="0" name=""/>
        <dsp:cNvSpPr/>
      </dsp:nvSpPr>
      <dsp:spPr>
        <a:xfrm rot="16200000">
          <a:off x="3969402" y="1416050"/>
          <a:ext cx="289206" cy="4637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4012783" y="1552181"/>
        <a:ext cx="202444" cy="278249"/>
      </dsp:txXfrm>
    </dsp:sp>
    <dsp:sp modelId="{DDA11F70-2915-4359-B517-2F262497201F}">
      <dsp:nvSpPr>
        <dsp:cNvPr id="0" name=""/>
        <dsp:cNvSpPr/>
      </dsp:nvSpPr>
      <dsp:spPr>
        <a:xfrm>
          <a:off x="3432021" y="2934"/>
          <a:ext cx="1363969" cy="1363969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Building and testing modules</a:t>
          </a:r>
          <a:endParaRPr lang="en-US" sz="1200" b="1" kern="1200" dirty="0"/>
        </a:p>
      </dsp:txBody>
      <dsp:txXfrm>
        <a:off x="3631770" y="202683"/>
        <a:ext cx="964471" cy="964471"/>
      </dsp:txXfrm>
    </dsp:sp>
    <dsp:sp modelId="{D9812A2D-8E53-4BEC-B369-2530FB320764}">
      <dsp:nvSpPr>
        <dsp:cNvPr id="0" name=""/>
        <dsp:cNvSpPr/>
      </dsp:nvSpPr>
      <dsp:spPr>
        <a:xfrm rot="20520000">
          <a:off x="4869707" y="2070160"/>
          <a:ext cx="289206" cy="4637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4871830" y="2176315"/>
        <a:ext cx="202444" cy="278249"/>
      </dsp:txXfrm>
    </dsp:sp>
    <dsp:sp modelId="{867415CE-78AB-4348-A6C9-AFBE108EA37E}">
      <dsp:nvSpPr>
        <dsp:cNvPr id="0" name=""/>
        <dsp:cNvSpPr/>
      </dsp:nvSpPr>
      <dsp:spPr>
        <a:xfrm>
          <a:off x="5248199" y="1322464"/>
          <a:ext cx="1363969" cy="1363969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Configuring multiple jars</a:t>
          </a:r>
          <a:endParaRPr lang="en-US" sz="1200" b="1" kern="1200" dirty="0"/>
        </a:p>
      </dsp:txBody>
      <dsp:txXfrm>
        <a:off x="5447948" y="1522213"/>
        <a:ext cx="964471" cy="964471"/>
      </dsp:txXfrm>
    </dsp:sp>
    <dsp:sp modelId="{46D39583-786D-46E5-A8DC-4BCD8E366AEC}">
      <dsp:nvSpPr>
        <dsp:cNvPr id="0" name=""/>
        <dsp:cNvSpPr/>
      </dsp:nvSpPr>
      <dsp:spPr>
        <a:xfrm rot="3240000">
          <a:off x="4525821" y="3128531"/>
          <a:ext cx="289206" cy="4637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4543703" y="3186185"/>
        <a:ext cx="202444" cy="278249"/>
      </dsp:txXfrm>
    </dsp:sp>
    <dsp:sp modelId="{9103D459-1392-4CD1-8FE3-6E303C9578CD}">
      <dsp:nvSpPr>
        <dsp:cNvPr id="0" name=""/>
        <dsp:cNvSpPr/>
      </dsp:nvSpPr>
      <dsp:spPr>
        <a:xfrm>
          <a:off x="4554480" y="3457510"/>
          <a:ext cx="1363969" cy="1363969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Managing Dependencies</a:t>
          </a:r>
          <a:endParaRPr lang="en-US" sz="1200" b="1" kern="1200" dirty="0"/>
        </a:p>
      </dsp:txBody>
      <dsp:txXfrm>
        <a:off x="4754229" y="3657259"/>
        <a:ext cx="964471" cy="964471"/>
      </dsp:txXfrm>
    </dsp:sp>
    <dsp:sp modelId="{3B436475-59FE-4397-A6B7-87C119332D74}">
      <dsp:nvSpPr>
        <dsp:cNvPr id="0" name=""/>
        <dsp:cNvSpPr/>
      </dsp:nvSpPr>
      <dsp:spPr>
        <a:xfrm rot="7560000">
          <a:off x="3412983" y="3128531"/>
          <a:ext cx="289206" cy="4637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 rot="10800000">
        <a:off x="3481863" y="3186185"/>
        <a:ext cx="202444" cy="278249"/>
      </dsp:txXfrm>
    </dsp:sp>
    <dsp:sp modelId="{174A8185-01C0-4C1D-AF69-033DB3E3638A}">
      <dsp:nvSpPr>
        <dsp:cNvPr id="0" name=""/>
        <dsp:cNvSpPr/>
      </dsp:nvSpPr>
      <dsp:spPr>
        <a:xfrm>
          <a:off x="2309561" y="3457510"/>
          <a:ext cx="1363969" cy="1363969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Managing Project structure</a:t>
          </a:r>
          <a:endParaRPr lang="en-US" sz="1200" b="1" kern="1200" dirty="0"/>
        </a:p>
      </dsp:txBody>
      <dsp:txXfrm>
        <a:off x="2509310" y="3657259"/>
        <a:ext cx="964471" cy="964471"/>
      </dsp:txXfrm>
    </dsp:sp>
    <dsp:sp modelId="{253933F8-9E2B-417D-9D0D-5AF3B204628C}">
      <dsp:nvSpPr>
        <dsp:cNvPr id="0" name=""/>
        <dsp:cNvSpPr/>
      </dsp:nvSpPr>
      <dsp:spPr>
        <a:xfrm rot="11880000">
          <a:off x="3069098" y="2070160"/>
          <a:ext cx="289206" cy="4637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 rot="10800000">
        <a:off x="3153737" y="2176315"/>
        <a:ext cx="202444" cy="278249"/>
      </dsp:txXfrm>
    </dsp:sp>
    <dsp:sp modelId="{5A40CA82-EEA8-4583-A4D6-B12AD33D854E}">
      <dsp:nvSpPr>
        <dsp:cNvPr id="0" name=""/>
        <dsp:cNvSpPr/>
      </dsp:nvSpPr>
      <dsp:spPr>
        <a:xfrm>
          <a:off x="1615842" y="1322464"/>
          <a:ext cx="1363969" cy="1363969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Deploying</a:t>
          </a:r>
          <a:endParaRPr lang="en-US" sz="1200" b="1" kern="1200" dirty="0"/>
        </a:p>
      </dsp:txBody>
      <dsp:txXfrm>
        <a:off x="1815591" y="1522213"/>
        <a:ext cx="964471" cy="9644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B4B55C-E456-421E-9414-7BF3B30A13A9}">
      <dsp:nvSpPr>
        <dsp:cNvPr id="0" name=""/>
        <dsp:cNvSpPr/>
      </dsp:nvSpPr>
      <dsp:spPr>
        <a:xfrm>
          <a:off x="138975" y="2627"/>
          <a:ext cx="2252960" cy="13517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alpha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compile</a:t>
          </a:r>
          <a:endParaRPr lang="en-US" sz="18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kern="1200" dirty="0" smtClean="0"/>
            <a:t>Compiles the source code and the classes are placed in the target directory tree</a:t>
          </a:r>
          <a:r>
            <a:rPr lang="en-US" sz="1000" b="1" kern="1200" dirty="0" smtClean="0"/>
            <a:t>.</a:t>
          </a:r>
          <a:endParaRPr lang="en-US" sz="1000" b="1" kern="1200" dirty="0"/>
        </a:p>
      </dsp:txBody>
      <dsp:txXfrm>
        <a:off x="178567" y="42219"/>
        <a:ext cx="2173776" cy="1272592"/>
      </dsp:txXfrm>
    </dsp:sp>
    <dsp:sp modelId="{74DE8DE0-8178-4130-B82C-2379B75410A7}">
      <dsp:nvSpPr>
        <dsp:cNvPr id="0" name=""/>
        <dsp:cNvSpPr/>
      </dsp:nvSpPr>
      <dsp:spPr>
        <a:xfrm>
          <a:off x="2590196" y="399148"/>
          <a:ext cx="477627" cy="55873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shade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shade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shade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2590196" y="510895"/>
        <a:ext cx="334339" cy="335240"/>
      </dsp:txXfrm>
    </dsp:sp>
    <dsp:sp modelId="{2D991E34-D6DD-4B20-85F6-B032116E4EA2}">
      <dsp:nvSpPr>
        <dsp:cNvPr id="0" name=""/>
        <dsp:cNvSpPr/>
      </dsp:nvSpPr>
      <dsp:spPr>
        <a:xfrm>
          <a:off x="3293119" y="2627"/>
          <a:ext cx="2252960" cy="13517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8000"/>
                <a:shade val="51000"/>
                <a:satMod val="130000"/>
              </a:schemeClr>
            </a:gs>
            <a:gs pos="80000">
              <a:schemeClr val="accent4">
                <a:alpha val="90000"/>
                <a:hueOff val="0"/>
                <a:satOff val="0"/>
                <a:lumOff val="0"/>
                <a:alphaOff val="-8000"/>
                <a:shade val="93000"/>
                <a:satMod val="13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8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test-compile </a:t>
          </a:r>
          <a:endParaRPr lang="en-US" sz="16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kern="1200" dirty="0" smtClean="0"/>
            <a:t>Compiles the source code of the unit tests.</a:t>
          </a:r>
          <a:endParaRPr lang="en-US" sz="1100" b="1" kern="1200" dirty="0"/>
        </a:p>
      </dsp:txBody>
      <dsp:txXfrm>
        <a:off x="3332711" y="42219"/>
        <a:ext cx="2173776" cy="1272592"/>
      </dsp:txXfrm>
    </dsp:sp>
    <dsp:sp modelId="{51E64805-CA8E-4F0A-809C-9E21CAFDADED}">
      <dsp:nvSpPr>
        <dsp:cNvPr id="0" name=""/>
        <dsp:cNvSpPr/>
      </dsp:nvSpPr>
      <dsp:spPr>
        <a:xfrm>
          <a:off x="5744340" y="399148"/>
          <a:ext cx="477627" cy="55873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shade val="90000"/>
                <a:hueOff val="184376"/>
                <a:satOff val="-22836"/>
                <a:lumOff val="14155"/>
                <a:alphaOff val="0"/>
                <a:shade val="51000"/>
                <a:satMod val="130000"/>
              </a:schemeClr>
            </a:gs>
            <a:gs pos="80000">
              <a:schemeClr val="accent4">
                <a:shade val="90000"/>
                <a:hueOff val="184376"/>
                <a:satOff val="-22836"/>
                <a:lumOff val="14155"/>
                <a:alphaOff val="0"/>
                <a:shade val="93000"/>
                <a:satMod val="130000"/>
              </a:schemeClr>
            </a:gs>
            <a:gs pos="100000">
              <a:schemeClr val="accent4">
                <a:shade val="90000"/>
                <a:hueOff val="184376"/>
                <a:satOff val="-22836"/>
                <a:lumOff val="1415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5744340" y="510895"/>
        <a:ext cx="334339" cy="335240"/>
      </dsp:txXfrm>
    </dsp:sp>
    <dsp:sp modelId="{C7A36DF9-DE75-4C52-89D1-5B94736C4A5D}">
      <dsp:nvSpPr>
        <dsp:cNvPr id="0" name=""/>
        <dsp:cNvSpPr/>
      </dsp:nvSpPr>
      <dsp:spPr>
        <a:xfrm>
          <a:off x="6447264" y="2627"/>
          <a:ext cx="2252960" cy="13517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16000"/>
                <a:shade val="51000"/>
                <a:satMod val="130000"/>
              </a:schemeClr>
            </a:gs>
            <a:gs pos="80000">
              <a:schemeClr val="accent4">
                <a:alpha val="90000"/>
                <a:hueOff val="0"/>
                <a:satOff val="0"/>
                <a:lumOff val="0"/>
                <a:alphaOff val="-16000"/>
                <a:shade val="93000"/>
                <a:satMod val="13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16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test</a:t>
          </a:r>
          <a:endParaRPr lang="en-US" sz="16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kern="1200" dirty="0" smtClean="0"/>
            <a:t>Runs the compiled unit tests and verifies the results</a:t>
          </a:r>
          <a:endParaRPr lang="en-US" sz="1100" b="1" kern="1200" dirty="0"/>
        </a:p>
      </dsp:txBody>
      <dsp:txXfrm>
        <a:off x="6486856" y="42219"/>
        <a:ext cx="2173776" cy="1272592"/>
      </dsp:txXfrm>
    </dsp:sp>
    <dsp:sp modelId="{EE67A105-F8DD-4149-8756-88F3B877FD62}">
      <dsp:nvSpPr>
        <dsp:cNvPr id="0" name=""/>
        <dsp:cNvSpPr/>
      </dsp:nvSpPr>
      <dsp:spPr>
        <a:xfrm rot="5400000">
          <a:off x="7334930" y="1512110"/>
          <a:ext cx="477627" cy="55873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shade val="90000"/>
                <a:hueOff val="368751"/>
                <a:satOff val="-45672"/>
                <a:lumOff val="28310"/>
                <a:alphaOff val="0"/>
                <a:shade val="51000"/>
                <a:satMod val="130000"/>
              </a:schemeClr>
            </a:gs>
            <a:gs pos="80000">
              <a:schemeClr val="accent4">
                <a:shade val="90000"/>
                <a:hueOff val="368751"/>
                <a:satOff val="-45672"/>
                <a:lumOff val="28310"/>
                <a:alphaOff val="0"/>
                <a:shade val="93000"/>
                <a:satMod val="130000"/>
              </a:schemeClr>
            </a:gs>
            <a:gs pos="100000">
              <a:schemeClr val="accent4">
                <a:shade val="90000"/>
                <a:hueOff val="368751"/>
                <a:satOff val="-45672"/>
                <a:lumOff val="2831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 rot="-5400000">
        <a:off x="7406124" y="1552663"/>
        <a:ext cx="335240" cy="334339"/>
      </dsp:txXfrm>
    </dsp:sp>
    <dsp:sp modelId="{2F7DDF46-4374-46A6-899B-871E27F0F115}">
      <dsp:nvSpPr>
        <dsp:cNvPr id="0" name=""/>
        <dsp:cNvSpPr/>
      </dsp:nvSpPr>
      <dsp:spPr>
        <a:xfrm>
          <a:off x="6447264" y="2255587"/>
          <a:ext cx="2252960" cy="13517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24000"/>
                <a:shade val="51000"/>
                <a:satMod val="130000"/>
              </a:schemeClr>
            </a:gs>
            <a:gs pos="80000">
              <a:schemeClr val="accent4">
                <a:alpha val="90000"/>
                <a:hueOff val="0"/>
                <a:satOff val="0"/>
                <a:lumOff val="0"/>
                <a:alphaOff val="-24000"/>
                <a:shade val="93000"/>
                <a:satMod val="13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24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package</a:t>
          </a:r>
          <a:endParaRPr lang="en-US" sz="16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kern="1200" dirty="0" smtClean="0"/>
            <a:t>Bundles the executable binaries into a distribution archive such as jar or war</a:t>
          </a:r>
          <a:endParaRPr lang="en-US" sz="1100" b="1" kern="1200" dirty="0"/>
        </a:p>
      </dsp:txBody>
      <dsp:txXfrm>
        <a:off x="6486856" y="2295179"/>
        <a:ext cx="2173776" cy="1272592"/>
      </dsp:txXfrm>
    </dsp:sp>
    <dsp:sp modelId="{00EFA5EE-76E6-4A07-A6C7-6943BAD5B58B}">
      <dsp:nvSpPr>
        <dsp:cNvPr id="0" name=""/>
        <dsp:cNvSpPr/>
      </dsp:nvSpPr>
      <dsp:spPr>
        <a:xfrm rot="10800000">
          <a:off x="5771376" y="2652108"/>
          <a:ext cx="477627" cy="55873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shade val="90000"/>
                <a:hueOff val="553127"/>
                <a:satOff val="-68508"/>
                <a:lumOff val="42466"/>
                <a:alphaOff val="0"/>
                <a:shade val="51000"/>
                <a:satMod val="130000"/>
              </a:schemeClr>
            </a:gs>
            <a:gs pos="80000">
              <a:schemeClr val="accent4">
                <a:shade val="90000"/>
                <a:hueOff val="553127"/>
                <a:satOff val="-68508"/>
                <a:lumOff val="42466"/>
                <a:alphaOff val="0"/>
                <a:shade val="93000"/>
                <a:satMod val="130000"/>
              </a:schemeClr>
            </a:gs>
            <a:gs pos="100000">
              <a:schemeClr val="accent4">
                <a:shade val="90000"/>
                <a:hueOff val="553127"/>
                <a:satOff val="-68508"/>
                <a:lumOff val="4246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 rot="10800000">
        <a:off x="5914664" y="2763855"/>
        <a:ext cx="334339" cy="335240"/>
      </dsp:txXfrm>
    </dsp:sp>
    <dsp:sp modelId="{13F15707-CA93-49D8-9BDC-A097F7DD0B2B}">
      <dsp:nvSpPr>
        <dsp:cNvPr id="0" name=""/>
        <dsp:cNvSpPr/>
      </dsp:nvSpPr>
      <dsp:spPr>
        <a:xfrm>
          <a:off x="3293119" y="2255587"/>
          <a:ext cx="2252960" cy="13517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32000"/>
                <a:shade val="51000"/>
                <a:satMod val="130000"/>
              </a:schemeClr>
            </a:gs>
            <a:gs pos="80000">
              <a:schemeClr val="accent4">
                <a:alpha val="90000"/>
                <a:hueOff val="0"/>
                <a:satOff val="0"/>
                <a:lumOff val="0"/>
                <a:alphaOff val="-32000"/>
                <a:shade val="93000"/>
                <a:satMod val="13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32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install</a:t>
          </a:r>
          <a:endParaRPr lang="en-US" sz="16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kern="1200" dirty="0" smtClean="0"/>
            <a:t>Adds the archive to the local Maven directory. Thus making it available for any other module dependent on it.</a:t>
          </a:r>
          <a:endParaRPr lang="en-US" sz="1100" b="1" kern="1200" dirty="0"/>
        </a:p>
      </dsp:txBody>
      <dsp:txXfrm>
        <a:off x="3332711" y="2295179"/>
        <a:ext cx="2173776" cy="1272592"/>
      </dsp:txXfrm>
    </dsp:sp>
    <dsp:sp modelId="{8DA32EEE-F2A5-44AE-A0E1-B5990D8FC9FD}">
      <dsp:nvSpPr>
        <dsp:cNvPr id="0" name=""/>
        <dsp:cNvSpPr/>
      </dsp:nvSpPr>
      <dsp:spPr>
        <a:xfrm rot="10800000">
          <a:off x="2617231" y="2652108"/>
          <a:ext cx="477627" cy="55873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shade val="90000"/>
                <a:hueOff val="737502"/>
                <a:satOff val="-91344"/>
                <a:lumOff val="56621"/>
                <a:alphaOff val="0"/>
                <a:shade val="51000"/>
                <a:satMod val="130000"/>
              </a:schemeClr>
            </a:gs>
            <a:gs pos="80000">
              <a:schemeClr val="accent4">
                <a:shade val="90000"/>
                <a:hueOff val="737502"/>
                <a:satOff val="-91344"/>
                <a:lumOff val="56621"/>
                <a:alphaOff val="0"/>
                <a:shade val="93000"/>
                <a:satMod val="130000"/>
              </a:schemeClr>
            </a:gs>
            <a:gs pos="100000">
              <a:schemeClr val="accent4">
                <a:shade val="90000"/>
                <a:hueOff val="737502"/>
                <a:satOff val="-91344"/>
                <a:lumOff val="5662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 rot="10800000">
        <a:off x="2760519" y="2763855"/>
        <a:ext cx="334339" cy="335240"/>
      </dsp:txXfrm>
    </dsp:sp>
    <dsp:sp modelId="{86205601-93D3-479F-AE4E-62DD24BC4117}">
      <dsp:nvSpPr>
        <dsp:cNvPr id="0" name=""/>
        <dsp:cNvSpPr/>
      </dsp:nvSpPr>
      <dsp:spPr>
        <a:xfrm>
          <a:off x="138975" y="2255587"/>
          <a:ext cx="2252960" cy="13517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40000"/>
                <a:shade val="51000"/>
                <a:satMod val="130000"/>
              </a:schemeClr>
            </a:gs>
            <a:gs pos="80000">
              <a:schemeClr val="accent4">
                <a:alpha val="90000"/>
                <a:hueOff val="0"/>
                <a:satOff val="0"/>
                <a:lumOff val="0"/>
                <a:alphaOff val="-40000"/>
                <a:shade val="93000"/>
                <a:satMod val="13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4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deploy</a:t>
          </a:r>
          <a:endParaRPr lang="en-US" sz="16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kern="1200" dirty="0" smtClean="0"/>
            <a:t>Adds the archive to the remote Maven directory. Thus making the artifact available to a larger audience.</a:t>
          </a:r>
          <a:endParaRPr lang="en-US" sz="1100" b="1" kern="1200" dirty="0"/>
        </a:p>
      </dsp:txBody>
      <dsp:txXfrm>
        <a:off x="178567" y="2295179"/>
        <a:ext cx="2173776" cy="12725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0885A0-C03D-4509-AC2A-692BB6BA803A}">
      <dsp:nvSpPr>
        <dsp:cNvPr id="0" name=""/>
        <dsp:cNvSpPr/>
      </dsp:nvSpPr>
      <dsp:spPr>
        <a:xfrm>
          <a:off x="4258" y="1293324"/>
          <a:ext cx="1320022" cy="11725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alpha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Create the archetype</a:t>
          </a:r>
          <a:endParaRPr lang="en-US" sz="1800" kern="1200" dirty="0"/>
        </a:p>
      </dsp:txBody>
      <dsp:txXfrm>
        <a:off x="38601" y="1327667"/>
        <a:ext cx="1251336" cy="1103865"/>
      </dsp:txXfrm>
    </dsp:sp>
    <dsp:sp modelId="{9B4A8C1E-4272-4A0B-8D43-0EBB41E98BD1}">
      <dsp:nvSpPr>
        <dsp:cNvPr id="0" name=""/>
        <dsp:cNvSpPr/>
      </dsp:nvSpPr>
      <dsp:spPr>
        <a:xfrm>
          <a:off x="1456283" y="1715917"/>
          <a:ext cx="279844" cy="3273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shade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shade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shade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456283" y="1781390"/>
        <a:ext cx="195891" cy="196419"/>
      </dsp:txXfrm>
    </dsp:sp>
    <dsp:sp modelId="{9A0BB99E-1F85-4CC8-BBCA-B76E629F4F53}">
      <dsp:nvSpPr>
        <dsp:cNvPr id="0" name=""/>
        <dsp:cNvSpPr/>
      </dsp:nvSpPr>
      <dsp:spPr>
        <a:xfrm>
          <a:off x="1852289" y="1293324"/>
          <a:ext cx="1320022" cy="11725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10000"/>
                <a:shade val="51000"/>
                <a:satMod val="130000"/>
              </a:schemeClr>
            </a:gs>
            <a:gs pos="80000">
              <a:schemeClr val="accent4">
                <a:alpha val="90000"/>
                <a:hueOff val="0"/>
                <a:satOff val="0"/>
                <a:lumOff val="0"/>
                <a:alphaOff val="-10000"/>
                <a:shade val="93000"/>
                <a:satMod val="13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1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Create the source files</a:t>
          </a:r>
          <a:endParaRPr lang="en-US" sz="1800" kern="1200" dirty="0"/>
        </a:p>
      </dsp:txBody>
      <dsp:txXfrm>
        <a:off x="1886632" y="1327667"/>
        <a:ext cx="1251336" cy="1103865"/>
      </dsp:txXfrm>
    </dsp:sp>
    <dsp:sp modelId="{86C49FCC-7F20-44E0-9D40-899B9688DB79}">
      <dsp:nvSpPr>
        <dsp:cNvPr id="0" name=""/>
        <dsp:cNvSpPr/>
      </dsp:nvSpPr>
      <dsp:spPr>
        <a:xfrm>
          <a:off x="3304314" y="1715917"/>
          <a:ext cx="279844" cy="3273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shade val="90000"/>
                <a:hueOff val="245834"/>
                <a:satOff val="-30448"/>
                <a:lumOff val="18874"/>
                <a:alphaOff val="0"/>
                <a:shade val="51000"/>
                <a:satMod val="130000"/>
              </a:schemeClr>
            </a:gs>
            <a:gs pos="80000">
              <a:schemeClr val="accent4">
                <a:shade val="90000"/>
                <a:hueOff val="245834"/>
                <a:satOff val="-30448"/>
                <a:lumOff val="18874"/>
                <a:alphaOff val="0"/>
                <a:shade val="93000"/>
                <a:satMod val="130000"/>
              </a:schemeClr>
            </a:gs>
            <a:gs pos="100000">
              <a:schemeClr val="accent4">
                <a:shade val="90000"/>
                <a:hueOff val="245834"/>
                <a:satOff val="-30448"/>
                <a:lumOff val="1887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3304314" y="1781390"/>
        <a:ext cx="195891" cy="196419"/>
      </dsp:txXfrm>
    </dsp:sp>
    <dsp:sp modelId="{3FB019DC-02F4-496C-B8AC-C5BA8B47C9BC}">
      <dsp:nvSpPr>
        <dsp:cNvPr id="0" name=""/>
        <dsp:cNvSpPr/>
      </dsp:nvSpPr>
      <dsp:spPr>
        <a:xfrm>
          <a:off x="3700321" y="1293324"/>
          <a:ext cx="1320022" cy="11725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20000"/>
                <a:shade val="51000"/>
                <a:satMod val="130000"/>
              </a:schemeClr>
            </a:gs>
            <a:gs pos="80000">
              <a:schemeClr val="accent4">
                <a:alpha val="90000"/>
                <a:hueOff val="0"/>
                <a:satOff val="0"/>
                <a:lumOff val="0"/>
                <a:alphaOff val="-20000"/>
                <a:shade val="93000"/>
                <a:satMod val="13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2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Create the test files</a:t>
          </a:r>
          <a:endParaRPr lang="en-US" sz="1800" kern="1200" dirty="0"/>
        </a:p>
      </dsp:txBody>
      <dsp:txXfrm>
        <a:off x="3734664" y="1327667"/>
        <a:ext cx="1251336" cy="1103865"/>
      </dsp:txXfrm>
    </dsp:sp>
    <dsp:sp modelId="{5AD26619-4336-4863-9098-229C6FBAAB91}">
      <dsp:nvSpPr>
        <dsp:cNvPr id="0" name=""/>
        <dsp:cNvSpPr/>
      </dsp:nvSpPr>
      <dsp:spPr>
        <a:xfrm>
          <a:off x="5152346" y="1715917"/>
          <a:ext cx="279844" cy="3273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shade val="90000"/>
                <a:hueOff val="491668"/>
                <a:satOff val="-60896"/>
                <a:lumOff val="37747"/>
                <a:alphaOff val="0"/>
                <a:shade val="51000"/>
                <a:satMod val="130000"/>
              </a:schemeClr>
            </a:gs>
            <a:gs pos="80000">
              <a:schemeClr val="accent4">
                <a:shade val="90000"/>
                <a:hueOff val="491668"/>
                <a:satOff val="-60896"/>
                <a:lumOff val="37747"/>
                <a:alphaOff val="0"/>
                <a:shade val="93000"/>
                <a:satMod val="130000"/>
              </a:schemeClr>
            </a:gs>
            <a:gs pos="100000">
              <a:schemeClr val="accent4">
                <a:shade val="90000"/>
                <a:hueOff val="491668"/>
                <a:satOff val="-60896"/>
                <a:lumOff val="3774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5152346" y="1781390"/>
        <a:ext cx="195891" cy="196419"/>
      </dsp:txXfrm>
    </dsp:sp>
    <dsp:sp modelId="{FB1D9326-3F35-401A-81D2-3F8733867842}">
      <dsp:nvSpPr>
        <dsp:cNvPr id="0" name=""/>
        <dsp:cNvSpPr/>
      </dsp:nvSpPr>
      <dsp:spPr>
        <a:xfrm>
          <a:off x="5548353" y="1293324"/>
          <a:ext cx="1320022" cy="11725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30000"/>
                <a:shade val="51000"/>
                <a:satMod val="130000"/>
              </a:schemeClr>
            </a:gs>
            <a:gs pos="80000">
              <a:schemeClr val="accent4">
                <a:alpha val="90000"/>
                <a:hueOff val="0"/>
                <a:satOff val="0"/>
                <a:lumOff val="0"/>
                <a:alphaOff val="-30000"/>
                <a:shade val="93000"/>
                <a:satMod val="13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3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Open pom.xml and review the </a:t>
          </a:r>
          <a:r>
            <a:rPr lang="en-US" sz="1800" b="0" kern="1200" dirty="0" err="1" smtClean="0"/>
            <a:t>plugins</a:t>
          </a:r>
          <a:endParaRPr lang="en-US" sz="1800" b="0" kern="1200" dirty="0"/>
        </a:p>
      </dsp:txBody>
      <dsp:txXfrm>
        <a:off x="5582696" y="1327667"/>
        <a:ext cx="1251336" cy="1103865"/>
      </dsp:txXfrm>
    </dsp:sp>
    <dsp:sp modelId="{08FE6DA8-1A52-4AC4-A26E-61110037C74A}">
      <dsp:nvSpPr>
        <dsp:cNvPr id="0" name=""/>
        <dsp:cNvSpPr/>
      </dsp:nvSpPr>
      <dsp:spPr>
        <a:xfrm>
          <a:off x="7000378" y="1715917"/>
          <a:ext cx="279844" cy="3273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shade val="90000"/>
                <a:hueOff val="737502"/>
                <a:satOff val="-91344"/>
                <a:lumOff val="56621"/>
                <a:alphaOff val="0"/>
                <a:shade val="51000"/>
                <a:satMod val="130000"/>
              </a:schemeClr>
            </a:gs>
            <a:gs pos="80000">
              <a:schemeClr val="accent4">
                <a:shade val="90000"/>
                <a:hueOff val="737502"/>
                <a:satOff val="-91344"/>
                <a:lumOff val="56621"/>
                <a:alphaOff val="0"/>
                <a:shade val="93000"/>
                <a:satMod val="130000"/>
              </a:schemeClr>
            </a:gs>
            <a:gs pos="100000">
              <a:schemeClr val="accent4">
                <a:shade val="90000"/>
                <a:hueOff val="737502"/>
                <a:satOff val="-91344"/>
                <a:lumOff val="5662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7000378" y="1781390"/>
        <a:ext cx="195891" cy="196419"/>
      </dsp:txXfrm>
    </dsp:sp>
    <dsp:sp modelId="{34D3FB8A-B8F9-4169-8825-292E397E8B7D}">
      <dsp:nvSpPr>
        <dsp:cNvPr id="0" name=""/>
        <dsp:cNvSpPr/>
      </dsp:nvSpPr>
      <dsp:spPr>
        <a:xfrm>
          <a:off x="7396385" y="1293324"/>
          <a:ext cx="1320022" cy="11725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40000"/>
                <a:shade val="51000"/>
                <a:satMod val="130000"/>
              </a:schemeClr>
            </a:gs>
            <a:gs pos="80000">
              <a:schemeClr val="accent4">
                <a:alpha val="90000"/>
                <a:hueOff val="0"/>
                <a:satOff val="0"/>
                <a:lumOff val="0"/>
                <a:alphaOff val="-40000"/>
                <a:shade val="93000"/>
                <a:satMod val="13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4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Execute build</a:t>
          </a:r>
          <a:endParaRPr lang="en-US" sz="1800" kern="1200" dirty="0"/>
        </a:p>
      </dsp:txBody>
      <dsp:txXfrm>
        <a:off x="7430728" y="1327667"/>
        <a:ext cx="1251336" cy="11038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FA3CA-5725-4BA7-A851-72A62AC5A8EE}" type="datetimeFigureOut">
              <a:rPr lang="en-CA" smtClean="0"/>
              <a:pPr/>
              <a:t>2017-10-23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73CA4-7EF9-467F-99BD-6DDCB9451CF6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54703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58700-9FA2-48CE-AC88-D71D45EB490A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BC4E5-2BC1-4F43-85DD-A1B8F74CB7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04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Faculty Notes: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Building a Java web application is very hard and can be a very tedious task. Typical build steps are as follows: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 Compiling all source files. Copying all class files to a temporary directory.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 Compiling unit test source codes and then run unit tests. Stopping the build process if a unit test fails.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 Transferring other required files (xml, properties, etc) to the temporary directory.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 Copying all the web content files.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 Building the war file.</a:t>
            </a:r>
          </a:p>
          <a:p>
            <a:endParaRPr lang="en-US" dirty="0" smtClean="0"/>
          </a:p>
          <a:p>
            <a:r>
              <a:rPr lang="en-US" dirty="0" smtClean="0"/>
              <a:t>Participant Notes:</a:t>
            </a:r>
          </a:p>
          <a:p>
            <a:r>
              <a:rPr lang="en-US" dirty="0" smtClean="0"/>
              <a:t>We have created several Java applications till now in the course. We</a:t>
            </a:r>
            <a:r>
              <a:rPr lang="en-US" baseline="0" dirty="0" smtClean="0"/>
              <a:t> managed the build steps manually till now. However, when we deal large enterprise applications building the application and taking care of the dependencies could become very tedious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Transition:</a:t>
            </a:r>
          </a:p>
          <a:p>
            <a:r>
              <a:rPr lang="en-US" baseline="0" dirty="0" smtClean="0"/>
              <a:t>Let’s have a look at some of the common issues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29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Solutions Engineering Fundamentals: Java</a:t>
            </a:r>
          </a:p>
        </p:txBody>
      </p:sp>
      <p:sp>
        <p:nvSpPr>
          <p:cNvPr id="389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Course #Z16325</a:t>
            </a:r>
          </a:p>
          <a:p>
            <a:r>
              <a:rPr lang="en-US" smtClean="0"/>
              <a:t>© 2009 Accenture All Rights Reserved.</a:t>
            </a:r>
          </a:p>
        </p:txBody>
      </p:sp>
      <p:sp>
        <p:nvSpPr>
          <p:cNvPr id="389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71688" y="692150"/>
            <a:ext cx="2733675" cy="2051050"/>
          </a:xfrm>
          <a:ln/>
        </p:spPr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5377" indent="-225377"/>
            <a:r>
              <a:rPr lang="en-US" b="1" dirty="0" smtClean="0"/>
              <a:t>Faculty Notes:</a:t>
            </a:r>
          </a:p>
          <a:p>
            <a:pPr marL="225377" indent="-225377"/>
            <a:r>
              <a:rPr lang="en-US" b="1" u="sng" dirty="0" smtClean="0"/>
              <a:t>Resolving Project Dependencies</a:t>
            </a:r>
          </a:p>
          <a:p>
            <a:pPr marL="225377" indent="-225377"/>
            <a:r>
              <a:rPr lang="en-US" dirty="0" smtClean="0"/>
              <a:t>During the build process, the project dependencies are resolved with the help of Maven 2 dependency management engine. Dependencies are specified in &lt;dependencies&gt; elements within a pom.xml file. Project dependencies are stored on repository servers. The dependencies resolver attempts to resolve the dependencies in the following order:</a:t>
            </a:r>
          </a:p>
          <a:p>
            <a:pPr marL="225377" indent="-225377">
              <a:buFontTx/>
              <a:buAutoNum type="alphaLcPeriod"/>
            </a:pPr>
            <a:r>
              <a:rPr lang="en-US" dirty="0" smtClean="0"/>
              <a:t>Your local repository is checked for the dependency.</a:t>
            </a:r>
          </a:p>
          <a:p>
            <a:pPr marL="225377" indent="-225377">
              <a:buFontTx/>
              <a:buAutoNum type="alphaLcPeriod"/>
            </a:pPr>
            <a:r>
              <a:rPr lang="en-US" dirty="0" smtClean="0"/>
              <a:t>A list of remote repositories is checked for the dependency.</a:t>
            </a:r>
          </a:p>
          <a:p>
            <a:pPr marL="225377" indent="-225377">
              <a:buFontTx/>
              <a:buAutoNum type="alphaLcPeriod"/>
            </a:pPr>
            <a:r>
              <a:rPr lang="en-US" dirty="0" smtClean="0"/>
              <a:t>In case, 1 and 2 fail, an error is reported.</a:t>
            </a:r>
          </a:p>
          <a:p>
            <a:pPr marL="1089321" lvl="2" indent="-187814"/>
            <a:r>
              <a:rPr lang="en-US" dirty="0" smtClean="0"/>
              <a:t>By default, the first remote repository contacted in step 2 is a worldwide-accessible centralized Maven 2 repository containing artifacts for most popular open source projects. </a:t>
            </a:r>
          </a:p>
          <a:p>
            <a:pPr marL="225377" indent="-225377"/>
            <a:endParaRPr lang="en-US" dirty="0" smtClean="0"/>
          </a:p>
          <a:p>
            <a:pPr marL="225377" indent="-225377"/>
            <a:r>
              <a:rPr lang="en-US" b="1" u="sng" dirty="0" smtClean="0"/>
              <a:t>Local Repository</a:t>
            </a:r>
          </a:p>
          <a:p>
            <a:pPr marL="225377" indent="-225377"/>
            <a:r>
              <a:rPr lang="en-US" dirty="0" smtClean="0"/>
              <a:t>Your Maven 2 local repository is a directory on your disk, located at </a:t>
            </a:r>
            <a:r>
              <a:rPr lang="en-US" i="1" dirty="0" err="1" smtClean="0"/>
              <a:t>HomeDirectory</a:t>
            </a:r>
            <a:r>
              <a:rPr lang="en-US" dirty="0" smtClean="0"/>
              <a:t>/.m2/repository. This repository acts as a high-performance local cache, storing any artifacts downloaded as a result of dependency resolution. </a:t>
            </a:r>
          </a:p>
          <a:p>
            <a:pPr marL="225377" indent="-225377"/>
            <a:endParaRPr lang="en-US" dirty="0" smtClean="0"/>
          </a:p>
          <a:p>
            <a:pPr marL="225377" indent="-225377"/>
            <a:r>
              <a:rPr lang="en-US" b="1" u="sng" dirty="0" smtClean="0"/>
              <a:t>Remote Repository</a:t>
            </a:r>
          </a:p>
          <a:p>
            <a:pPr marL="225377" indent="-225377"/>
            <a:r>
              <a:rPr lang="en-US" dirty="0" smtClean="0"/>
              <a:t>Remote repositories are accessed over the network. You can maintain a list of remote repositories to use in your settings.xml configuration file. The settings.xml file is present in the conf folder of apache-maven-2.2.1.</a:t>
            </a:r>
          </a:p>
          <a:p>
            <a:pPr marL="1089321" lvl="2" indent="-187814"/>
            <a:endParaRPr lang="en-US" b="1" u="sng" dirty="0" smtClean="0"/>
          </a:p>
          <a:p>
            <a:pPr marL="225377" indent="-225377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77795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071688" y="692150"/>
            <a:ext cx="2733675" cy="2051050"/>
          </a:xfrm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 smtClean="0"/>
              <a:t>Maven</a:t>
            </a:r>
            <a:r>
              <a:rPr lang="en-US" baseline="0" dirty="0" smtClean="0"/>
              <a:t> provides command line utilities using which we can create project template, similar to the project creation options in Eclipse</a:t>
            </a:r>
            <a:endParaRPr lang="en-US" dirty="0" smtClean="0"/>
          </a:p>
        </p:txBody>
      </p:sp>
      <p:sp>
        <p:nvSpPr>
          <p:cNvPr id="399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Solutions Engineering Fundamentals: Java</a:t>
            </a:r>
          </a:p>
        </p:txBody>
      </p:sp>
      <p:sp>
        <p:nvSpPr>
          <p:cNvPr id="3994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Course #Z16325</a:t>
            </a:r>
          </a:p>
          <a:p>
            <a:r>
              <a:rPr lang="en-US" smtClean="0"/>
              <a:t>© 2009 Accenture All Rights Reserved.</a:t>
            </a:r>
          </a:p>
        </p:txBody>
      </p:sp>
      <p:sp>
        <p:nvSpPr>
          <p:cNvPr id="3994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BDA859-94C3-4698-A8DC-667CF4156AB2}" type="slidenum">
              <a:rPr lang="en-US" smtClean="0"/>
              <a:pPr/>
              <a:t>26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579357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Solutions Engineering Fundamentals: Java</a:t>
            </a:r>
          </a:p>
        </p:txBody>
      </p:sp>
      <p:sp>
        <p:nvSpPr>
          <p:cNvPr id="409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Course #Z16325</a:t>
            </a:r>
          </a:p>
          <a:p>
            <a:r>
              <a:rPr lang="en-US" smtClean="0"/>
              <a:t>© 2009 Accenture All Rights Reserved.</a:t>
            </a:r>
          </a:p>
        </p:txBody>
      </p:sp>
      <p:sp>
        <p:nvSpPr>
          <p:cNvPr id="409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71688" y="692150"/>
            <a:ext cx="2733675" cy="2051050"/>
          </a:xfrm>
          <a:ln/>
        </p:spPr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95636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Faculty Notes:</a:t>
            </a:r>
          </a:p>
          <a:p>
            <a:r>
              <a:rPr lang="en-US" dirty="0" smtClean="0"/>
              <a:t>Discuss how Maven2 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950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071688" y="692150"/>
            <a:ext cx="2733675" cy="2051050"/>
          </a:xfrm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Now</a:t>
            </a:r>
            <a:r>
              <a:rPr lang="en-US" baseline="0" dirty="0" smtClean="0"/>
              <a:t> </a:t>
            </a:r>
            <a:r>
              <a:rPr lang="en-US" dirty="0" smtClean="0"/>
              <a:t>lets see how maven works. Here are the steps</a:t>
            </a:r>
          </a:p>
          <a:p>
            <a:pPr marL="225377" indent="-225377">
              <a:buFontTx/>
              <a:buAutoNum type="arabicPeriod"/>
              <a:defRPr/>
            </a:pPr>
            <a:r>
              <a:rPr lang="en-US" dirty="0" smtClean="0"/>
              <a:t>Create the archetype</a:t>
            </a:r>
          </a:p>
          <a:p>
            <a:pPr marL="225377" indent="-225377">
              <a:buFontTx/>
              <a:buAutoNum type="arabicPeriod"/>
              <a:defRPr/>
            </a:pPr>
            <a:r>
              <a:rPr lang="en-US" dirty="0" smtClean="0"/>
              <a:t>Create the source files</a:t>
            </a:r>
          </a:p>
          <a:p>
            <a:pPr marL="225377" indent="-225377">
              <a:buFontTx/>
              <a:buAutoNum type="arabicPeriod"/>
              <a:defRPr/>
            </a:pPr>
            <a:r>
              <a:rPr lang="en-US" dirty="0" smtClean="0"/>
              <a:t>Create the test files</a:t>
            </a:r>
          </a:p>
          <a:p>
            <a:pPr marL="225377" indent="-225377">
              <a:buFontTx/>
              <a:buAutoNum type="arabicPeriod"/>
              <a:defRPr/>
            </a:pPr>
            <a:r>
              <a:rPr lang="en-US" dirty="0" smtClean="0"/>
              <a:t>Open pom.xml and review the </a:t>
            </a:r>
            <a:r>
              <a:rPr lang="en-US" dirty="0" err="1" smtClean="0"/>
              <a:t>plugins</a:t>
            </a:r>
            <a:endParaRPr lang="en-US" dirty="0" smtClean="0"/>
          </a:p>
          <a:p>
            <a:pPr marL="225377" indent="-225377">
              <a:buFontTx/>
              <a:buAutoNum type="arabicPeriod"/>
              <a:defRPr/>
            </a:pPr>
            <a:r>
              <a:rPr lang="en-US" dirty="0" smtClean="0"/>
              <a:t>Execute build</a:t>
            </a:r>
            <a:endParaRPr lang="en-US" dirty="0"/>
          </a:p>
        </p:txBody>
      </p:sp>
      <p:sp>
        <p:nvSpPr>
          <p:cNvPr id="4301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Solutions Engineering Fundamentals: Java</a:t>
            </a:r>
          </a:p>
        </p:txBody>
      </p:sp>
      <p:sp>
        <p:nvSpPr>
          <p:cNvPr id="4301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Course #Z16325</a:t>
            </a:r>
          </a:p>
          <a:p>
            <a:r>
              <a:rPr lang="en-US" smtClean="0"/>
              <a:t>© 2009 Accenture All Rights Reserved.</a:t>
            </a:r>
          </a:p>
        </p:txBody>
      </p:sp>
      <p:sp>
        <p:nvSpPr>
          <p:cNvPr id="4301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A6D623-51F5-4BD7-BF47-F4BF983D51F3}" type="slidenum">
              <a:rPr lang="en-US" smtClean="0"/>
              <a:pPr/>
              <a:t>38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074857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071688" y="692150"/>
            <a:ext cx="2733675" cy="2051050"/>
          </a:xfrm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smtClean="0"/>
              <a:t>Sumaiya – This is fine</a:t>
            </a:r>
          </a:p>
        </p:txBody>
      </p:sp>
      <p:sp>
        <p:nvSpPr>
          <p:cNvPr id="4403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Solutions Engineering Fundamentals: Java</a:t>
            </a:r>
          </a:p>
        </p:txBody>
      </p:sp>
      <p:sp>
        <p:nvSpPr>
          <p:cNvPr id="4403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Course #Z16325</a:t>
            </a:r>
          </a:p>
          <a:p>
            <a:r>
              <a:rPr lang="en-US" smtClean="0"/>
              <a:t>© 2009 Accenture All Rights Reserved.</a:t>
            </a:r>
          </a:p>
        </p:txBody>
      </p:sp>
      <p:sp>
        <p:nvSpPr>
          <p:cNvPr id="4403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A07D1B-3EAB-4B1B-88BE-DE61848EFC18}" type="slidenum">
              <a:rPr lang="en-US" smtClean="0"/>
              <a:pPr/>
              <a:t>40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819886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071688" y="692150"/>
            <a:ext cx="2733675" cy="2051050"/>
          </a:xfrm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smtClean="0"/>
              <a:t>This is fine. Reference the steps</a:t>
            </a:r>
          </a:p>
        </p:txBody>
      </p:sp>
      <p:sp>
        <p:nvSpPr>
          <p:cNvPr id="4506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Solutions Engineering Fundamentals: Java</a:t>
            </a:r>
          </a:p>
        </p:txBody>
      </p:sp>
      <p:sp>
        <p:nvSpPr>
          <p:cNvPr id="4506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Course #Z16325</a:t>
            </a:r>
          </a:p>
          <a:p>
            <a:r>
              <a:rPr lang="en-US" smtClean="0"/>
              <a:t>© 2009 Accenture All Rights Reserved.</a:t>
            </a:r>
          </a:p>
        </p:txBody>
      </p:sp>
      <p:sp>
        <p:nvSpPr>
          <p:cNvPr id="4506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5CE631-4EBE-47F8-A4E5-1A6B0779F63D}" type="slidenum">
              <a:rPr lang="en-US" smtClean="0"/>
              <a:pPr/>
              <a:t>41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957190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071688" y="692150"/>
            <a:ext cx="2733675" cy="2051050"/>
          </a:xfrm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smtClean="0"/>
              <a:t>This is fine. Reference the steps</a:t>
            </a:r>
          </a:p>
        </p:txBody>
      </p:sp>
      <p:sp>
        <p:nvSpPr>
          <p:cNvPr id="4608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Solutions Engineering Fundamentals: Java</a:t>
            </a:r>
          </a:p>
        </p:txBody>
      </p:sp>
      <p:sp>
        <p:nvSpPr>
          <p:cNvPr id="4608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Course #Z16325</a:t>
            </a:r>
          </a:p>
          <a:p>
            <a:r>
              <a:rPr lang="en-US" smtClean="0"/>
              <a:t>© 2009 Accenture All Rights Reserved.</a:t>
            </a:r>
          </a:p>
        </p:txBody>
      </p:sp>
      <p:sp>
        <p:nvSpPr>
          <p:cNvPr id="4608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969174-DFE2-41D7-BB96-6B75EF7A51BE}" type="slidenum">
              <a:rPr lang="en-US" smtClean="0"/>
              <a:pPr/>
              <a:t>42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330849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4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Solutions Engineering Fundamentals: Java</a:t>
            </a:r>
          </a:p>
        </p:txBody>
      </p:sp>
      <p:sp>
        <p:nvSpPr>
          <p:cNvPr id="471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Course #Z16325</a:t>
            </a:r>
          </a:p>
          <a:p>
            <a:r>
              <a:rPr lang="en-US" smtClean="0"/>
              <a:t>© 2009 Accenture All Rights Reserved.</a:t>
            </a:r>
          </a:p>
        </p:txBody>
      </p:sp>
      <p:sp>
        <p:nvSpPr>
          <p:cNvPr id="471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71688" y="692150"/>
            <a:ext cx="2733675" cy="2051050"/>
          </a:xfrm>
          <a:ln/>
        </p:spPr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b="1" dirty="0" smtClean="0"/>
              <a:t>Faculty notes:</a:t>
            </a:r>
          </a:p>
          <a:p>
            <a:r>
              <a:rPr lang="en-US" b="1" u="sng" dirty="0" smtClean="0"/>
              <a:t>Maven Coordinates</a:t>
            </a:r>
          </a:p>
          <a:p>
            <a:r>
              <a:rPr lang="en-US" b="1" dirty="0" smtClean="0"/>
              <a:t>The group ID:</a:t>
            </a:r>
            <a:r>
              <a:rPr lang="en-US" dirty="0" smtClean="0"/>
              <a:t> The entity or organization responsible for producing the artifact. For example, </a:t>
            </a:r>
            <a:r>
              <a:rPr lang="en-US" dirty="0" err="1" smtClean="0"/>
              <a:t>com.accenture.works</a:t>
            </a:r>
            <a:r>
              <a:rPr lang="en-US" dirty="0" smtClean="0"/>
              <a:t> can be a group ID.</a:t>
            </a:r>
            <a:br>
              <a:rPr lang="en-US" dirty="0" smtClean="0"/>
            </a:br>
            <a:r>
              <a:rPr lang="en-US" b="1" dirty="0" smtClean="0"/>
              <a:t>The artifact ID:</a:t>
            </a:r>
            <a:r>
              <a:rPr lang="en-US" dirty="0" smtClean="0"/>
              <a:t> The name of the actual artifact. For example, a project with a main class. </a:t>
            </a:r>
            <a:br>
              <a:rPr lang="en-US" dirty="0" smtClean="0"/>
            </a:br>
            <a:r>
              <a:rPr lang="en-US" b="1" dirty="0" smtClean="0"/>
              <a:t>The version</a:t>
            </a:r>
            <a:r>
              <a:rPr lang="en-US" dirty="0" smtClean="0"/>
              <a:t>: A version number of the artifact. </a:t>
            </a:r>
          </a:p>
          <a:p>
            <a:endParaRPr lang="en-US" dirty="0" smtClean="0"/>
          </a:p>
          <a:p>
            <a:r>
              <a:rPr lang="en-US" dirty="0" smtClean="0"/>
              <a:t>Note how the Archetype has defined the module's coordinates, defined the type as a JAR archive, and also specified </a:t>
            </a:r>
            <a:r>
              <a:rPr lang="en-US" dirty="0" err="1" smtClean="0"/>
              <a:t>JUnit</a:t>
            </a:r>
            <a:r>
              <a:rPr lang="en-US" dirty="0" smtClean="0"/>
              <a:t> as a dependency during the test phase (via the &lt;scope&gt; tag).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76183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Solutions Engineering Fundamentals: Java</a:t>
            </a: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Course #Z16325</a:t>
            </a:r>
          </a:p>
          <a:p>
            <a:r>
              <a:rPr lang="en-US" smtClean="0"/>
              <a:t>© 2009 Accenture All Rights Reserved.</a:t>
            </a:r>
          </a:p>
        </p:txBody>
      </p:sp>
      <p:sp>
        <p:nvSpPr>
          <p:cNvPr id="481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71688" y="692150"/>
            <a:ext cx="2733675" cy="2051050"/>
          </a:xfrm>
          <a:ln/>
        </p:spPr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1089321" lvl="2" indent="-187814"/>
            <a:endParaRPr lang="en-US" dirty="0" smtClean="0"/>
          </a:p>
          <a:p>
            <a:pPr marL="1089321" lvl="2" indent="-187814"/>
            <a:endParaRPr lang="en-US" dirty="0" smtClean="0"/>
          </a:p>
          <a:p>
            <a:pPr marL="1089321" lvl="2" indent="-187814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9623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Faculty Notes:</a:t>
            </a:r>
          </a:p>
          <a:p>
            <a:r>
              <a:rPr lang="en-US" dirty="0" smtClean="0"/>
              <a:t>Imagine a large application with different modules </a:t>
            </a:r>
            <a:r>
              <a:rPr lang="en-US" dirty="0" err="1" smtClean="0"/>
              <a:t>eg</a:t>
            </a:r>
            <a:r>
              <a:rPr lang="en-US" dirty="0" smtClean="0"/>
              <a:t>: order, inventory etc and for some reason we want to create a separate war file for each of the modules. And then there is a common module which all of these depend on which has to be created as a jar and included in all war files.</a:t>
            </a:r>
          </a:p>
          <a:p>
            <a:endParaRPr lang="en-US" dirty="0" smtClean="0"/>
          </a:p>
          <a:p>
            <a:r>
              <a:rPr lang="en-US" dirty="0" smtClean="0"/>
              <a:t>While building a real time application we should take care of multiple modules, sequence in which modules need to be built and deploy it to various servers/environments like testing, production etc. Performing this manually would be difficult.</a:t>
            </a:r>
            <a:r>
              <a:rPr lang="en-US" baseline="0" dirty="0" smtClean="0"/>
              <a:t> Thus, in scenarios like this we use a build tool which helps us automate the process.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5454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071688" y="692150"/>
            <a:ext cx="2733675" cy="2051050"/>
          </a:xfrm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/>
          </a:p>
        </p:txBody>
      </p:sp>
      <p:sp>
        <p:nvSpPr>
          <p:cNvPr id="4915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Solutions Engineering Fundamentals: Java</a:t>
            </a: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Course #Z16325</a:t>
            </a:r>
          </a:p>
          <a:p>
            <a:r>
              <a:rPr lang="en-US" smtClean="0"/>
              <a:t>© 2009 Accenture All Rights Reserved.</a:t>
            </a:r>
          </a:p>
        </p:txBody>
      </p:sp>
      <p:sp>
        <p:nvSpPr>
          <p:cNvPr id="4915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CA27F1-6745-4244-BA27-27326D3D5878}" type="slidenum">
              <a:rPr lang="en-US" smtClean="0"/>
              <a:pPr/>
              <a:t>47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42754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071688" y="692150"/>
            <a:ext cx="2733675" cy="205105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Solutions Engineering Fundamentals: Java</a:t>
            </a:r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Course #Z16325</a:t>
            </a:r>
          </a:p>
          <a:p>
            <a:r>
              <a:rPr lang="en-US" smtClean="0"/>
              <a:t>© 2009 Accenture All Rights Reserved.</a:t>
            </a:r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75D2D8-6873-44AC-8A86-268167254D83}" type="slidenum">
              <a:rPr lang="en-US" smtClean="0"/>
              <a:pPr/>
              <a:t>48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35683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071688" y="692150"/>
            <a:ext cx="2733675" cy="2051050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 smtClean="0"/>
              <a:t>Participant Notes:</a:t>
            </a:r>
          </a:p>
          <a:p>
            <a:endParaRPr lang="en-US" dirty="0" smtClean="0"/>
          </a:p>
          <a:p>
            <a:r>
              <a:rPr lang="en-US" dirty="0" smtClean="0"/>
              <a:t>Eclipse</a:t>
            </a:r>
            <a:r>
              <a:rPr lang="en-US" baseline="0" dirty="0" smtClean="0"/>
              <a:t> IDE makes the java development easier for the developer. Thus, Maven supports creation of eclipse specific files. </a:t>
            </a:r>
            <a:r>
              <a:rPr lang="en-US" dirty="0" smtClean="0"/>
              <a:t>There is someone in the project(May be a application build engineer) who creates the Maven stuff and we developers can use it in Eclipse by importing.</a:t>
            </a:r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Solutions Engineering Fundamentals: Java</a:t>
            </a:r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Course #Z16325</a:t>
            </a:r>
          </a:p>
          <a:p>
            <a:r>
              <a:rPr lang="en-US" smtClean="0"/>
              <a:t>© 2009 Accenture All Rights Reserved.</a:t>
            </a:r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2AE371-4999-4B35-8D8C-1110A01DD057}" type="slidenum">
              <a:rPr lang="en-US" smtClean="0"/>
              <a:pPr/>
              <a:t>50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90142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4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Solutions Engineering Fundamentals: Java</a:t>
            </a:r>
          </a:p>
        </p:txBody>
      </p:sp>
      <p:sp>
        <p:nvSpPr>
          <p:cNvPr id="532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Course #Z16325</a:t>
            </a:r>
          </a:p>
          <a:p>
            <a:r>
              <a:rPr lang="en-US" smtClean="0"/>
              <a:t>© 2009 Accenture All Rights Reserved.</a:t>
            </a:r>
          </a:p>
        </p:txBody>
      </p:sp>
      <p:sp>
        <p:nvSpPr>
          <p:cNvPr id="532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71688" y="692150"/>
            <a:ext cx="2733675" cy="2051050"/>
          </a:xfrm>
          <a:ln/>
        </p:spPr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smtClean="0"/>
              <a:t>Faculty notes:</a:t>
            </a:r>
          </a:p>
          <a:p>
            <a:r>
              <a:rPr lang="en-US" smtClean="0"/>
              <a:t>-Explain to the participants that Maven just creates a web directory structure and template files like web.xml.</a:t>
            </a:r>
          </a:p>
          <a:p>
            <a:r>
              <a:rPr lang="en-US" smtClean="0"/>
              <a:t>-We have to create the web pages and place them in the proper locations </a:t>
            </a:r>
          </a:p>
        </p:txBody>
      </p:sp>
    </p:spTree>
    <p:extLst>
      <p:ext uri="{BB962C8B-B14F-4D97-AF65-F5344CB8AC3E}">
        <p14:creationId xmlns:p14="http://schemas.microsoft.com/office/powerpoint/2010/main" val="33661046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900" b="1" dirty="0" smtClean="0"/>
              <a:t>Faculty Notes:</a:t>
            </a:r>
          </a:p>
          <a:p>
            <a:pPr>
              <a:lnSpc>
                <a:spcPct val="80000"/>
              </a:lnSpc>
            </a:pPr>
            <a:r>
              <a:rPr lang="en-US" sz="900" dirty="0" smtClean="0">
                <a:cs typeface="Arial" charset="0"/>
              </a:rPr>
              <a:t>The objective of this demo is to show how to use Eclipse to create a simple Maven project.</a:t>
            </a:r>
          </a:p>
          <a:p>
            <a:pPr>
              <a:lnSpc>
                <a:spcPct val="80000"/>
              </a:lnSpc>
            </a:pPr>
            <a:endParaRPr lang="en-US" sz="900" dirty="0" smtClean="0">
              <a:cs typeface="Arial" charset="0"/>
            </a:endParaRPr>
          </a:p>
          <a:p>
            <a:pPr>
              <a:lnSpc>
                <a:spcPct val="80000"/>
              </a:lnSpc>
              <a:buClr>
                <a:srgbClr val="000000"/>
              </a:buClr>
            </a:pPr>
            <a:r>
              <a:rPr lang="en-GB" sz="1100" b="1" dirty="0" smtClean="0"/>
              <a:t>Demonstrate how to create a </a:t>
            </a:r>
            <a:r>
              <a:rPr lang="en-US" sz="900" b="1" dirty="0" smtClean="0"/>
              <a:t> simple Java project using Maven and Eclipse</a:t>
            </a:r>
            <a:r>
              <a:rPr lang="en-US" sz="900" dirty="0" smtClean="0"/>
              <a:t>.</a:t>
            </a:r>
            <a:r>
              <a:rPr lang="en-US" sz="1100" dirty="0" smtClean="0"/>
              <a:t> </a:t>
            </a:r>
          </a:p>
          <a:p>
            <a:pPr>
              <a:lnSpc>
                <a:spcPct val="80000"/>
              </a:lnSpc>
              <a:buClr>
                <a:srgbClr val="000000"/>
              </a:buClr>
              <a:buFontTx/>
              <a:buChar char="•"/>
            </a:pPr>
            <a:r>
              <a:rPr lang="en-US" sz="1100" dirty="0" smtClean="0"/>
              <a:t>This demo </a:t>
            </a:r>
            <a:r>
              <a:rPr lang="en-US" sz="1100" u="sng" dirty="0" smtClean="0"/>
              <a:t>requires</a:t>
            </a:r>
            <a:r>
              <a:rPr lang="en-US" sz="1100" dirty="0" smtClean="0"/>
              <a:t> Eclipse with Maven </a:t>
            </a:r>
            <a:r>
              <a:rPr lang="en-US" sz="1100" dirty="0" err="1" smtClean="0"/>
              <a:t>Plugin</a:t>
            </a:r>
            <a:r>
              <a:rPr lang="en-US" sz="1100" dirty="0" smtClean="0"/>
              <a:t> and Maven installed on the laptop.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sz="1100" dirty="0" smtClean="0"/>
          </a:p>
          <a:p>
            <a:pPr lvl="1" indent="-457200">
              <a:lnSpc>
                <a:spcPct val="80000"/>
              </a:lnSpc>
              <a:buFontTx/>
              <a:buAutoNum type="arabicPeriod"/>
            </a:pPr>
            <a:r>
              <a:rPr lang="en-US" sz="1900" dirty="0" smtClean="0"/>
              <a:t>Open Eclipse</a:t>
            </a:r>
          </a:p>
          <a:p>
            <a:pPr lvl="1" indent="-457200">
              <a:lnSpc>
                <a:spcPct val="80000"/>
              </a:lnSpc>
              <a:buFontTx/>
              <a:buAutoNum type="arabicPeriod"/>
            </a:pPr>
            <a:r>
              <a:rPr lang="en-US" sz="1900" dirty="0" smtClean="0"/>
              <a:t>Create a new Maven project without using any archetype.</a:t>
            </a:r>
          </a:p>
          <a:p>
            <a:pPr lvl="1" indent="-457200">
              <a:lnSpc>
                <a:spcPct val="80000"/>
              </a:lnSpc>
              <a:buFontTx/>
              <a:buAutoNum type="arabicPeriod"/>
            </a:pPr>
            <a:r>
              <a:rPr lang="en-US" sz="1900" dirty="0" smtClean="0"/>
              <a:t>Expand the source tree and target tree and provide a walk through.</a:t>
            </a:r>
          </a:p>
          <a:p>
            <a:pPr lvl="1" indent="-457200">
              <a:lnSpc>
                <a:spcPct val="80000"/>
              </a:lnSpc>
              <a:buFontTx/>
              <a:buAutoNum type="arabicPeriod"/>
            </a:pPr>
            <a:r>
              <a:rPr lang="en-US" sz="1900" dirty="0" smtClean="0"/>
              <a:t>Open pom.xml and provide a walkthrough</a:t>
            </a:r>
          </a:p>
          <a:p>
            <a:pPr lvl="1" indent="-457200">
              <a:lnSpc>
                <a:spcPct val="80000"/>
              </a:lnSpc>
              <a:buFontTx/>
              <a:buAutoNum type="arabicPeriod"/>
            </a:pPr>
            <a:r>
              <a:rPr lang="en-US" sz="1900" dirty="0" smtClean="0"/>
              <a:t>Create a new package com.accenture.adfx.module1.sample1</a:t>
            </a:r>
          </a:p>
          <a:p>
            <a:pPr lvl="1" indent="-457200">
              <a:lnSpc>
                <a:spcPct val="80000"/>
              </a:lnSpc>
              <a:buFontTx/>
              <a:buAutoNum type="arabicPeriod"/>
            </a:pPr>
            <a:r>
              <a:rPr lang="en-US" sz="1900" dirty="0" smtClean="0"/>
              <a:t>Create a new Java file with a main method printing “Hello World” to the console</a:t>
            </a:r>
          </a:p>
          <a:p>
            <a:pPr lvl="1" indent="-457200">
              <a:lnSpc>
                <a:spcPct val="80000"/>
              </a:lnSpc>
              <a:buFontTx/>
              <a:buAutoNum type="arabicPeriod"/>
            </a:pPr>
            <a:r>
              <a:rPr lang="en-US" sz="1900" dirty="0" smtClean="0"/>
              <a:t>Build and Run the file using Maven.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sz="1100" dirty="0" smtClean="0"/>
          </a:p>
          <a:p>
            <a:pPr lvl="1" indent="-457200">
              <a:lnSpc>
                <a:spcPct val="80000"/>
              </a:lnSpc>
            </a:pPr>
            <a:r>
              <a:rPr lang="en-GB" sz="900" b="1" dirty="0" smtClean="0"/>
              <a:t>Participant Notes:</a:t>
            </a:r>
          </a:p>
          <a:p>
            <a:pPr lvl="1" indent="-457200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900" dirty="0" smtClean="0">
                <a:cs typeface="Arial" charset="0"/>
              </a:rPr>
              <a:t>	Pay attention as your faculty member creates the simple Java project using</a:t>
            </a:r>
            <a:r>
              <a:rPr lang="en-US" sz="900" baseline="0" dirty="0" smtClean="0">
                <a:cs typeface="Arial" charset="0"/>
              </a:rPr>
              <a:t> </a:t>
            </a:r>
            <a:r>
              <a:rPr lang="en-US" sz="900" dirty="0" smtClean="0">
                <a:cs typeface="Arial" charset="0"/>
              </a:rPr>
              <a:t>Maven. You will be asked to create one after this demonstration.</a:t>
            </a:r>
            <a:endParaRPr lang="en-GB" sz="900" dirty="0" smtClean="0"/>
          </a:p>
          <a:p>
            <a:pPr eaLnBrk="1" hangingPunct="1">
              <a:lnSpc>
                <a:spcPct val="80000"/>
              </a:lnSpc>
              <a:buClr>
                <a:srgbClr val="000000"/>
              </a:buClr>
            </a:pPr>
            <a:endParaRPr lang="en-US" sz="11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772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1100" b="1" dirty="0" smtClean="0"/>
              <a:t>Faculty Notes: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900" dirty="0" smtClean="0">
                <a:cs typeface="Arial" charset="0"/>
              </a:rPr>
              <a:t>The fully annotated solution code is found in the Faculty Guide.</a:t>
            </a:r>
            <a:endParaRPr lang="en-GB" sz="1100" b="1" dirty="0" smtClean="0"/>
          </a:p>
          <a:p>
            <a:pPr eaLnBrk="1" hangingPunct="1">
              <a:lnSpc>
                <a:spcPct val="90000"/>
              </a:lnSpc>
              <a:buClr>
                <a:srgbClr val="000000"/>
              </a:buClr>
              <a:buFontTx/>
              <a:buChar char="•"/>
            </a:pPr>
            <a:r>
              <a:rPr lang="en-GB" sz="900" b="1" dirty="0" smtClean="0">
                <a:cs typeface="Arial" charset="0"/>
              </a:rPr>
              <a:t>Present the task that participants must try themselves.</a:t>
            </a:r>
          </a:p>
          <a:p>
            <a:pPr eaLnBrk="1" hangingPunct="1">
              <a:lnSpc>
                <a:spcPct val="90000"/>
              </a:lnSpc>
              <a:buClr>
                <a:srgbClr val="000000"/>
              </a:buClr>
              <a:buFontTx/>
              <a:buChar char="•"/>
            </a:pPr>
            <a:r>
              <a:rPr lang="en-GB" sz="900" b="1" dirty="0" smtClean="0">
                <a:cs typeface="Arial" charset="0"/>
              </a:rPr>
              <a:t>Walk around the room </a:t>
            </a:r>
            <a:r>
              <a:rPr lang="en-GB" sz="1100" b="1" dirty="0" smtClean="0"/>
              <a:t>in case anyone needs assistance.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 sz="900" b="1" dirty="0" smtClean="0"/>
          </a:p>
          <a:p>
            <a:pPr marL="0" lvl="1">
              <a:lnSpc>
                <a:spcPct val="90000"/>
              </a:lnSpc>
            </a:pPr>
            <a:endParaRPr lang="en-GB" sz="900" b="1" dirty="0" smtClean="0"/>
          </a:p>
          <a:p>
            <a:pPr marL="0" lvl="1">
              <a:lnSpc>
                <a:spcPct val="90000"/>
              </a:lnSpc>
            </a:pPr>
            <a:r>
              <a:rPr lang="en-GB" sz="900" b="1" dirty="0" smtClean="0"/>
              <a:t>Participant Notes:</a:t>
            </a:r>
          </a:p>
          <a:p>
            <a:pPr marL="0" lvl="1" eaLnBrk="1" hangingPunct="1">
              <a:lnSpc>
                <a:spcPct val="90000"/>
              </a:lnSpc>
              <a:buClr>
                <a:srgbClr val="000000"/>
              </a:buClr>
            </a:pPr>
            <a:r>
              <a:rPr lang="en-US" sz="900" b="1" dirty="0" smtClean="0">
                <a:cs typeface="Arial" charset="0"/>
              </a:rPr>
              <a:t>Create a Simple Java project</a:t>
            </a:r>
          </a:p>
          <a:p>
            <a:pPr marL="0" lvl="1" eaLnBrk="1" hangingPunct="1">
              <a:lnSpc>
                <a:spcPct val="90000"/>
              </a:lnSpc>
              <a:buClr>
                <a:srgbClr val="000000"/>
              </a:buClr>
            </a:pPr>
            <a:endParaRPr lang="en-US" sz="900" b="1" dirty="0" smtClean="0"/>
          </a:p>
          <a:p>
            <a:pPr marL="0" lvl="1">
              <a:lnSpc>
                <a:spcPct val="90000"/>
              </a:lnSpc>
              <a:buFontTx/>
              <a:buAutoNum type="arabicPeriod"/>
            </a:pPr>
            <a:r>
              <a:rPr lang="en-US" sz="1900" dirty="0" smtClean="0"/>
              <a:t>Open Eclipse</a:t>
            </a:r>
          </a:p>
          <a:p>
            <a:pPr marL="0" lvl="1">
              <a:lnSpc>
                <a:spcPct val="90000"/>
              </a:lnSpc>
              <a:buFontTx/>
              <a:buAutoNum type="arabicPeriod"/>
            </a:pPr>
            <a:r>
              <a:rPr lang="en-US" sz="1900" dirty="0" smtClean="0"/>
              <a:t>Create a new Maven project without using any archetype.</a:t>
            </a:r>
          </a:p>
          <a:p>
            <a:pPr marL="0" lvl="1">
              <a:lnSpc>
                <a:spcPct val="90000"/>
              </a:lnSpc>
              <a:buFontTx/>
              <a:buAutoNum type="arabicPeriod"/>
            </a:pPr>
            <a:r>
              <a:rPr lang="en-US" sz="1900" dirty="0" smtClean="0"/>
              <a:t>Expand and observe the source tree and target tree.</a:t>
            </a:r>
          </a:p>
          <a:p>
            <a:pPr marL="0" lvl="1">
              <a:lnSpc>
                <a:spcPct val="90000"/>
              </a:lnSpc>
              <a:buFontTx/>
              <a:buAutoNum type="arabicPeriod"/>
            </a:pPr>
            <a:r>
              <a:rPr lang="en-US" sz="1900" dirty="0" smtClean="0"/>
              <a:t>Open and observe the generated pom.xml</a:t>
            </a:r>
          </a:p>
          <a:p>
            <a:pPr marL="0" lvl="1">
              <a:lnSpc>
                <a:spcPct val="90000"/>
              </a:lnSpc>
              <a:buFontTx/>
              <a:buAutoNum type="arabicPeriod"/>
            </a:pPr>
            <a:r>
              <a:rPr lang="en-US" sz="1900" dirty="0" smtClean="0"/>
              <a:t>Create a new package com.accenture.adfx.module1.sample1</a:t>
            </a:r>
          </a:p>
          <a:p>
            <a:pPr marL="0" lvl="1">
              <a:lnSpc>
                <a:spcPct val="90000"/>
              </a:lnSpc>
              <a:buFontTx/>
              <a:buAutoNum type="arabicPeriod"/>
            </a:pPr>
            <a:r>
              <a:rPr lang="en-US" sz="1900" dirty="0" smtClean="0"/>
              <a:t>Create a new Java file with a main method printing “Hello World” to the console.</a:t>
            </a:r>
          </a:p>
          <a:p>
            <a:pPr marL="0" lvl="1">
              <a:lnSpc>
                <a:spcPct val="90000"/>
              </a:lnSpc>
              <a:buFontTx/>
              <a:buAutoNum type="arabicPeriod"/>
            </a:pPr>
            <a:r>
              <a:rPr lang="en-US" sz="1900" dirty="0" smtClean="0"/>
              <a:t>Build and Run the file using Maven.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262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19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Faculty Notes:</a:t>
            </a:r>
          </a:p>
          <a:p>
            <a:r>
              <a:rPr lang="en-US" dirty="0" smtClean="0"/>
              <a:t>You can download Maven 2 from http://maven.apache.org/download.html.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926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Faculty Notes:</a:t>
            </a:r>
          </a:p>
          <a:p>
            <a:r>
              <a:rPr lang="en-US" dirty="0" smtClean="0"/>
              <a:t>You can download Maven 2 from http://maven.apache.org/download.html.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16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Faculty Notes:</a:t>
            </a:r>
          </a:p>
          <a:p>
            <a:r>
              <a:rPr lang="en-US" dirty="0" smtClean="0"/>
              <a:t>You can download Maven 2 from http://maven.apache.org/download.html.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651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Faculty Notes:</a:t>
            </a:r>
          </a:p>
          <a:p>
            <a:r>
              <a:rPr lang="en-US" dirty="0" smtClean="0"/>
              <a:t>You can download Maven 2 from http://maven.apache.org/download.html.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40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071688" y="692150"/>
            <a:ext cx="2733675" cy="2051050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/>
          </a:p>
        </p:txBody>
      </p:sp>
      <p:sp>
        <p:nvSpPr>
          <p:cNvPr id="419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Solutions Engineering Fundamentals: Java</a:t>
            </a:r>
          </a:p>
        </p:txBody>
      </p:sp>
      <p:sp>
        <p:nvSpPr>
          <p:cNvPr id="4198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Course #Z16325</a:t>
            </a:r>
          </a:p>
          <a:p>
            <a:r>
              <a:rPr lang="en-US" smtClean="0"/>
              <a:t>© 2009 Accenture All Rights Reserved.</a:t>
            </a:r>
          </a:p>
        </p:txBody>
      </p:sp>
      <p:sp>
        <p:nvSpPr>
          <p:cNvPr id="4199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87E246-9CEB-41D5-A250-D1A709707005}" type="slidenum">
              <a:rPr lang="en-US" smtClean="0"/>
              <a:pPr/>
              <a:t>12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979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http://maven.apache.org/guides/getting-started/index.html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73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Solutions Engineering Fundamentals: Java</a:t>
            </a:r>
          </a:p>
        </p:txBody>
      </p:sp>
      <p:sp>
        <p:nvSpPr>
          <p:cNvPr id="378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Course #Z16325</a:t>
            </a:r>
          </a:p>
          <a:p>
            <a:r>
              <a:rPr lang="en-US" smtClean="0"/>
              <a:t>© 2009 Accenture All Rights Reserved.</a:t>
            </a:r>
          </a:p>
        </p:txBody>
      </p:sp>
      <p:sp>
        <p:nvSpPr>
          <p:cNvPr id="378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71688" y="692150"/>
            <a:ext cx="2733675" cy="2051050"/>
          </a:xfrm>
          <a:ln/>
        </p:spPr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b="1" dirty="0" smtClean="0"/>
              <a:t>Faculty Notes:</a:t>
            </a:r>
          </a:p>
          <a:p>
            <a:r>
              <a:rPr lang="en-US" dirty="0" smtClean="0"/>
              <a:t>POM is Maven’s understanding of your particular project.</a:t>
            </a:r>
          </a:p>
          <a:p>
            <a:r>
              <a:rPr lang="en-US" dirty="0" smtClean="0"/>
              <a:t>Dependencies are specified as a part of pom.xml file. Maven resolves project dependencies according to it’s dependency management model. Maven 2 looks for dependent components in local and global repositories. In Maven terminology, the dependent components are known as artifacts. Artifacts resolved in remote repositories are download to the local repository. </a:t>
            </a:r>
          </a:p>
          <a:p>
            <a:r>
              <a:rPr lang="en-US" dirty="0" smtClean="0"/>
              <a:t>Maven 2 can deal with transitive dependencies also. That is, Maven 2 works perfectly when resolving dependencies that your dependencies depend on. </a:t>
            </a:r>
          </a:p>
          <a:p>
            <a:r>
              <a:rPr lang="en-US" dirty="0" smtClean="0"/>
              <a:t>All file handling tasks are performed by the Maven engine through plug-ins. Plug-ins are configured and described in the pom.xml file. The plug-ins are handled as artifacts by the dependency management model and are downloaded on demand. Each plug-in can be associated with various phases of a life cycle.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7511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Black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swf_photo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125" y="-4371"/>
            <a:ext cx="9144000" cy="68580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8788" y="544531"/>
            <a:ext cx="4811856" cy="1854206"/>
          </a:xfrm>
        </p:spPr>
        <p:txBody>
          <a:bodyPr anchor="b" anchorCtr="0"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3600" baseline="0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endParaRPr lang="en-US" dirty="0" smtClean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5701703" y="2274980"/>
            <a:ext cx="3074395" cy="2060440"/>
            <a:chOff x="5701703" y="682760"/>
            <a:chExt cx="3074395" cy="2060440"/>
          </a:xfrm>
        </p:grpSpPr>
        <p:sp>
          <p:nvSpPr>
            <p:cNvPr id="5" name="Freeform 4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1999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 userDrawn="1"/>
        </p:nvGrpSpPr>
        <p:grpSpPr>
          <a:xfrm>
            <a:off x="459321" y="5788818"/>
            <a:ext cx="2183716" cy="635721"/>
            <a:chOff x="459321" y="5788818"/>
            <a:chExt cx="2183716" cy="63572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321" y="6039743"/>
              <a:ext cx="2183716" cy="384796"/>
            </a:xfrm>
            <a:prstGeom prst="rect">
              <a:avLst/>
            </a:prstGeom>
          </p:spPr>
        </p:pic>
        <p:sp>
          <p:nvSpPr>
            <p:cNvPr id="10" name="Freeform 9"/>
            <p:cNvSpPr/>
            <p:nvPr/>
          </p:nvSpPr>
          <p:spPr>
            <a:xfrm>
              <a:off x="1741785" y="5788818"/>
              <a:ext cx="210221" cy="21510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817" y="6279323"/>
            <a:ext cx="2520922" cy="176078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57200" y="6570921"/>
            <a:ext cx="8686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59320" y="2543510"/>
            <a:ext cx="4811323" cy="1233311"/>
          </a:xfrm>
        </p:spPr>
        <p:txBody>
          <a:bodyPr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2400" baseline="0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5377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tk153597rk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59082"/>
            <a:ext cx="8228013" cy="605012"/>
          </a:xfrm>
        </p:spPr>
        <p:txBody>
          <a:bodyPr lIns="0" rIns="0" anchor="b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 smtClean="0"/>
              <a:t>Master Divider 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309944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xt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1" y="1381125"/>
            <a:ext cx="8228012" cy="5037138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pic>
        <p:nvPicPr>
          <p:cNvPr id="9" name="Picture 8" descr="Power_PC [Converted]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94652" y="170122"/>
            <a:ext cx="1535846" cy="1781155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nowledge Ch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Light Bulb_PC [Converted]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15201" y="170122"/>
            <a:ext cx="1388650" cy="2239199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1" y="1381125"/>
            <a:ext cx="8228012" cy="5037138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Magnify_PC [Converted]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17943" y="158624"/>
            <a:ext cx="2000897" cy="2006852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1" y="1381125"/>
            <a:ext cx="8228012" cy="5037138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peaker_PC [Converted]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642376" y="195281"/>
            <a:ext cx="2191150" cy="1808840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1" y="1381125"/>
            <a:ext cx="8228012" cy="5037138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140258517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029714" y="3429000"/>
            <a:ext cx="4114286" cy="3419048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100605056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218677" y="3062745"/>
            <a:ext cx="2447619" cy="3657143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A053798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510986" y="4689478"/>
            <a:ext cx="5485715" cy="2019048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A053797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510986" y="4584716"/>
            <a:ext cx="5485715" cy="2123810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l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kd186908sdc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405212" y="3953896"/>
            <a:ext cx="3657143" cy="2733334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tk318019rkn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10097"/>
            <a:ext cx="8228013" cy="670326"/>
          </a:xfrm>
        </p:spPr>
        <p:txBody>
          <a:bodyPr lIns="0" rIns="0" anchor="b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 smtClean="0"/>
              <a:t>Master Divider 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309944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400" b="1">
                <a:solidFill>
                  <a:schemeClr val="bg2"/>
                </a:solidFill>
              </a:defRPr>
            </a:lvl1pPr>
            <a:lvl2pPr marL="231775" indent="-231775">
              <a:spcBef>
                <a:spcPts val="624"/>
              </a:spcBef>
              <a:buFont typeface="Arial" pitchFamily="34" charset="0"/>
              <a:buChar char="•"/>
              <a:defRPr/>
            </a:lvl2pPr>
            <a:lvl3pPr marL="457200" indent="-231775">
              <a:buFont typeface="Arial" pitchFamily="34" charset="0"/>
              <a:buChar char="–"/>
              <a:defRPr/>
            </a:lvl3pPr>
            <a:lvl4pPr marL="688975" indent="-225425">
              <a:buFont typeface="Arial" pitchFamily="34" charset="0"/>
              <a:buChar char="•"/>
              <a:defRPr/>
            </a:lvl4pPr>
            <a:lvl5pPr marL="914400" indent="-225425">
              <a:buFont typeface="Arial" pitchFamily="34" charset="0"/>
              <a:buChar char="–"/>
              <a:tabLst/>
              <a:defRPr/>
            </a:lvl5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1" y="1381125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4659314" y="1381125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02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-content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2" y="1381125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chemeClr val="bg2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4660900" y="1381125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chemeClr val="bg2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lang="en-US" sz="9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666666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005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293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23583599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59082"/>
            <a:ext cx="8228013" cy="605012"/>
          </a:xfrm>
        </p:spPr>
        <p:txBody>
          <a:bodyPr lIns="0" rIns="0" anchor="b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 smtClean="0"/>
              <a:t>Master Divider 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309944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381125"/>
            <a:ext cx="8228012" cy="482441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  <a:endParaRPr lang="en-US" dirty="0" smtClean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78555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8153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1" r:id="rId10"/>
    <p:sldLayoutId id="2147483657" r:id="rId11"/>
    <p:sldLayoutId id="2147483658" r:id="rId12"/>
    <p:sldLayoutId id="2147483659" r:id="rId13"/>
    <p:sldLayoutId id="2147483663" r:id="rId14"/>
    <p:sldLayoutId id="2147483662" r:id="rId15"/>
    <p:sldLayoutId id="2147483664" r:id="rId16"/>
    <p:sldLayoutId id="2147483665" r:id="rId17"/>
    <p:sldLayoutId id="2147483666" r:id="rId18"/>
    <p:sldLayoutId id="2147483667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ts val="2600"/>
        </a:lnSpc>
        <a:spcBef>
          <a:spcPct val="0"/>
        </a:spcBef>
        <a:buNone/>
        <a:defRPr sz="2600" b="1" kern="1200">
          <a:solidFill>
            <a:schemeClr val="accent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31775" indent="-231775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6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31775" algn="l" defTabSz="914400" rtl="0" eaLnBrk="1" latinLnBrk="0" hangingPunct="1">
        <a:lnSpc>
          <a:spcPct val="100000"/>
        </a:lnSpc>
        <a:spcBef>
          <a:spcPts val="624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2400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2pPr>
      <a:lvl3pPr marL="688975" indent="-231775" algn="l" defTabSz="914400" rtl="0" eaLnBrk="1" latinLnBrk="0" hangingPunct="1">
        <a:lnSpc>
          <a:spcPct val="100000"/>
        </a:lnSpc>
        <a:spcBef>
          <a:spcPts val="576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0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3pPr>
      <a:lvl4pPr marL="914400" indent="-225425" algn="l" defTabSz="914400" rtl="0" eaLnBrk="1" latinLnBrk="0" hangingPunct="1">
        <a:lnSpc>
          <a:spcPct val="100000"/>
        </a:lnSpc>
        <a:spcBef>
          <a:spcPts val="528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18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4pPr>
      <a:lvl5pPr marL="1146175" indent="-231775" algn="l" defTabSz="914400" rtl="0" eaLnBrk="1" latinLnBrk="0" hangingPunct="1">
        <a:lnSpc>
          <a:spcPct val="100000"/>
        </a:lnSpc>
        <a:spcBef>
          <a:spcPts val="48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16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maven.apache.org/download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 smtClean="0"/>
              <a:t>Application Delivery Fundamentals 2.0 B: Java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dirty="0" smtClean="0"/>
              <a:t>Introduction to Maven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Apache Ant</a:t>
            </a:r>
          </a:p>
          <a:p>
            <a:r>
              <a:rPr lang="en-IN" dirty="0" smtClean="0"/>
              <a:t> </a:t>
            </a:r>
            <a:r>
              <a:rPr lang="en-IN" dirty="0"/>
              <a:t>Ant doesn’t have formal conventions like a common project directory structure or default </a:t>
            </a:r>
            <a:r>
              <a:rPr lang="en-IN" dirty="0" smtClean="0"/>
              <a:t>behaviour</a:t>
            </a:r>
            <a:r>
              <a:rPr lang="en-IN" dirty="0"/>
              <a:t>.</a:t>
            </a:r>
          </a:p>
          <a:p>
            <a:r>
              <a:rPr lang="en-IN" dirty="0"/>
              <a:t>You have to tell Ant exactly where to find the source and where to put the output. </a:t>
            </a:r>
            <a:endParaRPr lang="en-IN" dirty="0" smtClean="0"/>
          </a:p>
          <a:p>
            <a:r>
              <a:rPr lang="en-IN" dirty="0" smtClean="0"/>
              <a:t>Informal conventions </a:t>
            </a:r>
            <a:r>
              <a:rPr lang="en-IN" dirty="0"/>
              <a:t>have emerged over time, but they haven’t been codified into the product.</a:t>
            </a:r>
          </a:p>
          <a:p>
            <a:r>
              <a:rPr lang="en-IN" dirty="0" smtClean="0"/>
              <a:t>Ant </a:t>
            </a:r>
            <a:r>
              <a:rPr lang="en-IN" dirty="0"/>
              <a:t>is procedural. You have to tell Ant exactly what to do and when to do it. </a:t>
            </a:r>
            <a:endParaRPr lang="en-IN" dirty="0" smtClean="0"/>
          </a:p>
          <a:p>
            <a:r>
              <a:rPr lang="en-IN" dirty="0" smtClean="0"/>
              <a:t>You </a:t>
            </a:r>
            <a:r>
              <a:rPr lang="en-IN" dirty="0"/>
              <a:t>have to tell </a:t>
            </a:r>
            <a:r>
              <a:rPr lang="en-IN" dirty="0" smtClean="0"/>
              <a:t>it  to </a:t>
            </a:r>
            <a:r>
              <a:rPr lang="en-IN" dirty="0"/>
              <a:t>compile, then copy, then compress.</a:t>
            </a:r>
          </a:p>
          <a:p>
            <a:r>
              <a:rPr lang="en-IN" dirty="0" smtClean="0"/>
              <a:t>Ant </a:t>
            </a:r>
            <a:r>
              <a:rPr lang="en-IN" dirty="0"/>
              <a:t>doesn’t have a lifecycle. You have to define goals and goal dependencies. </a:t>
            </a:r>
            <a:endParaRPr lang="en-IN" dirty="0" smtClean="0"/>
          </a:p>
          <a:p>
            <a:r>
              <a:rPr lang="en-IN" dirty="0" smtClean="0"/>
              <a:t>You </a:t>
            </a:r>
            <a:r>
              <a:rPr lang="en-IN" dirty="0"/>
              <a:t>have to </a:t>
            </a:r>
            <a:r>
              <a:rPr lang="en-IN" dirty="0" smtClean="0"/>
              <a:t>attach a </a:t>
            </a:r>
            <a:r>
              <a:rPr lang="en-IN" dirty="0"/>
              <a:t>sequence of tasks to each goal manually.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Apache Ant vs Maven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0212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Apache </a:t>
            </a:r>
            <a:r>
              <a:rPr lang="en-IN" dirty="0" smtClean="0"/>
              <a:t>Maven</a:t>
            </a:r>
            <a:endParaRPr lang="en-IN" dirty="0"/>
          </a:p>
          <a:p>
            <a:r>
              <a:rPr lang="en-IN" dirty="0" smtClean="0"/>
              <a:t>Maven </a:t>
            </a:r>
            <a:r>
              <a:rPr lang="en-IN" dirty="0"/>
              <a:t>has conventions. It knows where your source code is because you followed the convention.</a:t>
            </a:r>
          </a:p>
          <a:p>
            <a:r>
              <a:rPr lang="en-IN" dirty="0"/>
              <a:t>Maven’s Compiler plugin put the bytecode in target/classes, and it produces a JAR file </a:t>
            </a:r>
            <a:r>
              <a:rPr lang="en-IN" dirty="0" smtClean="0"/>
              <a:t>in target</a:t>
            </a:r>
            <a:r>
              <a:rPr lang="en-IN" dirty="0"/>
              <a:t>.</a:t>
            </a:r>
          </a:p>
          <a:p>
            <a:r>
              <a:rPr lang="en-IN" dirty="0" smtClean="0"/>
              <a:t>Maven </a:t>
            </a:r>
            <a:r>
              <a:rPr lang="en-IN" dirty="0"/>
              <a:t>is declarative. All you had to do was create a pom.xml file and put your source in </a:t>
            </a:r>
            <a:r>
              <a:rPr lang="en-IN" dirty="0" smtClean="0"/>
              <a:t>the default </a:t>
            </a:r>
            <a:r>
              <a:rPr lang="en-IN" dirty="0"/>
              <a:t>directory. Maven took care of the rest.</a:t>
            </a:r>
          </a:p>
          <a:p>
            <a:r>
              <a:rPr lang="en-IN" dirty="0" smtClean="0"/>
              <a:t>Maven </a:t>
            </a:r>
            <a:r>
              <a:rPr lang="en-IN" dirty="0"/>
              <a:t>has a lifecycle which was invoked when you executed </a:t>
            </a:r>
            <a:r>
              <a:rPr lang="en-IN" dirty="0" err="1"/>
              <a:t>mvn</a:t>
            </a:r>
            <a:r>
              <a:rPr lang="en-IN" dirty="0"/>
              <a:t> install. </a:t>
            </a:r>
            <a:endParaRPr lang="en-IN" dirty="0" smtClean="0"/>
          </a:p>
          <a:p>
            <a:r>
              <a:rPr lang="en-IN" dirty="0" smtClean="0"/>
              <a:t>This command tells </a:t>
            </a:r>
            <a:r>
              <a:rPr lang="en-IN" dirty="0"/>
              <a:t>Maven to execute a series of sequential lifecycle phases until it reached the install </a:t>
            </a:r>
            <a:r>
              <a:rPr lang="en-IN" dirty="0" smtClean="0"/>
              <a:t>lifecycle phase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As </a:t>
            </a:r>
            <a:r>
              <a:rPr lang="en-IN" dirty="0"/>
              <a:t>a side effect of this journey through the lifecycle, Maven executed a number of </a:t>
            </a:r>
            <a:r>
              <a:rPr lang="en-IN" dirty="0" smtClean="0"/>
              <a:t>default plugin </a:t>
            </a:r>
            <a:r>
              <a:rPr lang="en-IN" dirty="0"/>
              <a:t>goals which did things like compile and create a JAR.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Apache Ant vs Maven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0254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the environment for Maven 2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31255" y="1295400"/>
            <a:ext cx="8458200" cy="5334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Download Maven2 from </a:t>
            </a:r>
            <a:r>
              <a:rPr lang="en-US" dirty="0" smtClean="0">
                <a:hlinkClick r:id="rId3"/>
              </a:rPr>
              <a:t>http://maven.apache.org/download.html</a:t>
            </a:r>
            <a:endParaRPr lang="en-US" dirty="0" smtClean="0"/>
          </a:p>
          <a:p>
            <a:r>
              <a:rPr lang="en-US" dirty="0" smtClean="0"/>
              <a:t>Unzip the installation archive to c:/</a:t>
            </a:r>
          </a:p>
          <a:p>
            <a:r>
              <a:rPr lang="en-US" dirty="0" smtClean="0"/>
              <a:t>Set the M2_HOME and Path environment variables in the following way:</a:t>
            </a:r>
          </a:p>
          <a:p>
            <a:pPr lvl="3"/>
            <a:r>
              <a:rPr lang="en-US" dirty="0" smtClean="0"/>
              <a:t>M2_HOME=C:\apache-maven-2.2.1</a:t>
            </a:r>
          </a:p>
          <a:p>
            <a:pPr lvl="3"/>
            <a:r>
              <a:rPr lang="en-US" dirty="0" smtClean="0"/>
              <a:t>Path=%M2_HOME%\bin</a:t>
            </a:r>
          </a:p>
          <a:p>
            <a:endParaRPr lang="en-US" dirty="0" smtClean="0"/>
          </a:p>
          <a:p>
            <a:pPr lvl="3"/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If installed correctly, you should be able to test it by opening a command prompt and typing :</a:t>
            </a:r>
          </a:p>
          <a:p>
            <a:endParaRPr lang="en-US" dirty="0" smtClean="0"/>
          </a:p>
          <a:p>
            <a:r>
              <a:rPr lang="en-US" dirty="0" smtClean="0"/>
              <a:t>The output should be like this: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the environment for Maven 2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7709" y="2406121"/>
            <a:ext cx="388778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8516" y="3661929"/>
            <a:ext cx="5327649" cy="834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IN" dirty="0"/>
              <a:t>~/.m2/settings.xml</a:t>
            </a:r>
          </a:p>
          <a:p>
            <a:r>
              <a:rPr lang="en-IN" dirty="0"/>
              <a:t>A file containing user-specific configuration for authentication, repositories, and other </a:t>
            </a:r>
            <a:r>
              <a:rPr lang="en-IN" dirty="0" smtClean="0"/>
              <a:t>information to </a:t>
            </a:r>
            <a:r>
              <a:rPr lang="en-IN" dirty="0"/>
              <a:t>customize the </a:t>
            </a:r>
            <a:r>
              <a:rPr lang="en-IN" dirty="0" smtClean="0"/>
              <a:t>behaviour </a:t>
            </a:r>
            <a:r>
              <a:rPr lang="en-IN" dirty="0"/>
              <a:t>of Maven.</a:t>
            </a:r>
          </a:p>
          <a:p>
            <a:r>
              <a:rPr lang="en-IN" dirty="0"/>
              <a:t>~/.m2/repository/</a:t>
            </a:r>
          </a:p>
          <a:p>
            <a:r>
              <a:rPr lang="en-IN" dirty="0"/>
              <a:t>This directory contains your local Maven repository. When you download a dependency from </a:t>
            </a:r>
            <a:r>
              <a:rPr lang="en-IN" dirty="0" smtClean="0"/>
              <a:t>a remote </a:t>
            </a:r>
            <a:r>
              <a:rPr lang="en-IN" dirty="0"/>
              <a:t>Maven repository, Maven stores a copy of the dependency in your local repository.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User-Specific Configuration and Repository</a:t>
            </a:r>
          </a:p>
        </p:txBody>
      </p:sp>
    </p:spTree>
    <p:extLst>
      <p:ext uri="{BB962C8B-B14F-4D97-AF65-F5344CB8AC3E}">
        <p14:creationId xmlns:p14="http://schemas.microsoft.com/office/powerpoint/2010/main" val="3490779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Archetype - is a template of a project which is combined with some user input to produce a working Maven project that has been tailored to the user's requirements</a:t>
            </a:r>
          </a:p>
          <a:p>
            <a:r>
              <a:rPr lang="en-US" dirty="0" smtClean="0"/>
              <a:t>POM - The pom.xml file is the core of a project's configuration in Maven. It is a single configuration file that contains the majority of information required to build a project. </a:t>
            </a:r>
          </a:p>
          <a:p>
            <a:r>
              <a:rPr lang="en-US" dirty="0" smtClean="0"/>
              <a:t>Dependencies - Maven allows projects to declare what dependencies they have, and will automatically materialize those dependencies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Key terms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Physical Overview of Maven 2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31255" y="1295400"/>
            <a:ext cx="8458200" cy="5334000"/>
          </a:xfrm>
          <a:prstGeom prst="rect">
            <a:avLst/>
          </a:prstGeom>
        </p:spPr>
        <p:txBody>
          <a:bodyPr/>
          <a:lstStyle/>
          <a:p>
            <a:endParaRPr lang="en-US" dirty="0" smtClean="0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2195513" y="2133600"/>
            <a:ext cx="5040312" cy="3240088"/>
          </a:xfrm>
          <a:prstGeom prst="rect">
            <a:avLst/>
          </a:prstGeom>
          <a:noFill/>
          <a:ln w="12700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2484438" y="2349500"/>
            <a:ext cx="1706562" cy="914400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marL="342900" indent="-342900"/>
            <a:r>
              <a:rPr lang="en-US" sz="1400"/>
              <a:t>Project Object</a:t>
            </a:r>
          </a:p>
          <a:p>
            <a:pPr marL="342900" indent="-342900"/>
            <a:r>
              <a:rPr lang="en-US" sz="1400"/>
              <a:t> Model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5364163" y="2349500"/>
            <a:ext cx="1655762" cy="914400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marL="342900" indent="-342900"/>
            <a:r>
              <a:rPr lang="en-US" sz="1400"/>
              <a:t>Dependency</a:t>
            </a:r>
          </a:p>
          <a:p>
            <a:pPr marL="342900" indent="-342900"/>
            <a:r>
              <a:rPr lang="en-US" sz="1400"/>
              <a:t> Management</a:t>
            </a:r>
          </a:p>
          <a:p>
            <a:pPr marL="342900" indent="-342900"/>
            <a:r>
              <a:rPr lang="en-US" sz="1400"/>
              <a:t>Model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2484438" y="3644900"/>
            <a:ext cx="4535487" cy="576263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marL="342900" indent="-342900"/>
            <a:r>
              <a:rPr lang="en-US" sz="1400"/>
              <a:t>Project Life cycle and phases</a:t>
            </a: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3297238" y="4437063"/>
            <a:ext cx="914400" cy="817562"/>
          </a:xfrm>
          <a:prstGeom prst="rect">
            <a:avLst/>
          </a:prstGeom>
          <a:solidFill>
            <a:srgbClr val="00FFFF"/>
          </a:solidFill>
          <a:ln w="12700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marL="342900" indent="-342900"/>
            <a:r>
              <a:rPr lang="en-US" sz="1400"/>
              <a:t>Plug-in</a:t>
            </a: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4378325" y="4437063"/>
            <a:ext cx="914400" cy="817562"/>
          </a:xfrm>
          <a:prstGeom prst="rect">
            <a:avLst/>
          </a:prstGeom>
          <a:solidFill>
            <a:srgbClr val="00FFFF"/>
          </a:solidFill>
          <a:ln w="12700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marL="342900" indent="-342900"/>
            <a:r>
              <a:rPr lang="en-US" sz="1400"/>
              <a:t>Plug-in</a:t>
            </a:r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5457825" y="4437063"/>
            <a:ext cx="914400" cy="817562"/>
          </a:xfrm>
          <a:prstGeom prst="rect">
            <a:avLst/>
          </a:prstGeom>
          <a:solidFill>
            <a:srgbClr val="00FFFF"/>
          </a:solidFill>
          <a:ln w="12700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marL="342900" indent="-342900"/>
            <a:r>
              <a:rPr lang="en-US" sz="1400"/>
              <a:t>Plug-in</a:t>
            </a:r>
          </a:p>
        </p:txBody>
      </p:sp>
      <p:sp>
        <p:nvSpPr>
          <p:cNvPr id="8203" name="Line 11"/>
          <p:cNvSpPr>
            <a:spLocks noChangeShapeType="1"/>
          </p:cNvSpPr>
          <p:nvPr/>
        </p:nvSpPr>
        <p:spPr bwMode="auto">
          <a:xfrm>
            <a:off x="4211638" y="2781300"/>
            <a:ext cx="115252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8204" name="AutoShape 12"/>
          <p:cNvSpPr>
            <a:spLocks noChangeArrowheads="1"/>
          </p:cNvSpPr>
          <p:nvPr/>
        </p:nvSpPr>
        <p:spPr bwMode="auto">
          <a:xfrm>
            <a:off x="7235825" y="1484313"/>
            <a:ext cx="504825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8205" name="AutoShape 13"/>
          <p:cNvSpPr>
            <a:spLocks noChangeArrowheads="1"/>
          </p:cNvSpPr>
          <p:nvPr/>
        </p:nvSpPr>
        <p:spPr bwMode="auto">
          <a:xfrm>
            <a:off x="7740650" y="2082800"/>
            <a:ext cx="582613" cy="482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8206" name="Line 14"/>
          <p:cNvSpPr>
            <a:spLocks noChangeShapeType="1"/>
          </p:cNvSpPr>
          <p:nvPr/>
        </p:nvSpPr>
        <p:spPr bwMode="auto">
          <a:xfrm flipV="1">
            <a:off x="7019925" y="1916113"/>
            <a:ext cx="215900" cy="4333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8207" name="Line 15"/>
          <p:cNvSpPr>
            <a:spLocks noChangeShapeType="1"/>
          </p:cNvSpPr>
          <p:nvPr/>
        </p:nvSpPr>
        <p:spPr bwMode="auto">
          <a:xfrm flipV="1">
            <a:off x="7019925" y="2349500"/>
            <a:ext cx="720725" cy="2159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7667625" y="1557338"/>
            <a:ext cx="1520825" cy="471487"/>
          </a:xfrm>
          <a:prstGeom prst="rect">
            <a:avLst/>
          </a:prstGeom>
          <a:noFill/>
          <a:ln w="12700" algn="ctr">
            <a:noFill/>
            <a:prstDash val="dash"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342900" indent="-342900"/>
            <a:r>
              <a:rPr lang="en-US" sz="1400"/>
              <a:t>Local &amp; Remote</a:t>
            </a:r>
          </a:p>
          <a:p>
            <a:pPr marL="342900" indent="-342900"/>
            <a:r>
              <a:rPr lang="en-US" sz="1400"/>
              <a:t> Repositories</a:t>
            </a:r>
          </a:p>
        </p:txBody>
      </p:sp>
      <p:sp>
        <p:nvSpPr>
          <p:cNvPr id="8209" name="AutoShape 17"/>
          <p:cNvSpPr>
            <a:spLocks noChangeArrowheads="1"/>
          </p:cNvSpPr>
          <p:nvPr/>
        </p:nvSpPr>
        <p:spPr bwMode="auto">
          <a:xfrm>
            <a:off x="1403350" y="1557338"/>
            <a:ext cx="936625" cy="576262"/>
          </a:xfrm>
          <a:prstGeom prst="parallelogram">
            <a:avLst>
              <a:gd name="adj" fmla="val 40634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8210" name="Line 18"/>
          <p:cNvSpPr>
            <a:spLocks noChangeShapeType="1"/>
          </p:cNvSpPr>
          <p:nvPr/>
        </p:nvSpPr>
        <p:spPr bwMode="auto">
          <a:xfrm>
            <a:off x="2195513" y="1916113"/>
            <a:ext cx="647700" cy="4333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658813" y="1585913"/>
            <a:ext cx="960437" cy="258762"/>
          </a:xfrm>
          <a:prstGeom prst="rect">
            <a:avLst/>
          </a:prstGeom>
          <a:noFill/>
          <a:ln w="12700" algn="ctr">
            <a:noFill/>
            <a:prstDash val="dash"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342900" indent="-342900"/>
            <a:r>
              <a:rPr lang="en-US" sz="1400"/>
              <a:t>pom.xml </a:t>
            </a:r>
          </a:p>
        </p:txBody>
      </p:sp>
      <p:sp>
        <p:nvSpPr>
          <p:cNvPr id="8212" name="AutoShape 20"/>
          <p:cNvSpPr>
            <a:spLocks noChangeArrowheads="1"/>
          </p:cNvSpPr>
          <p:nvPr/>
        </p:nvSpPr>
        <p:spPr bwMode="auto">
          <a:xfrm>
            <a:off x="1979613" y="5564188"/>
            <a:ext cx="1214437" cy="528637"/>
          </a:xfrm>
          <a:prstGeom prst="parallelogram">
            <a:avLst>
              <a:gd name="adj" fmla="val 57432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8213" name="AutoShape 21"/>
          <p:cNvSpPr>
            <a:spLocks noChangeArrowheads="1"/>
          </p:cNvSpPr>
          <p:nvPr/>
        </p:nvSpPr>
        <p:spPr bwMode="auto">
          <a:xfrm>
            <a:off x="3995738" y="5564188"/>
            <a:ext cx="1214437" cy="528637"/>
          </a:xfrm>
          <a:prstGeom prst="parallelogram">
            <a:avLst>
              <a:gd name="adj" fmla="val 57432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8214" name="AutoShape 22"/>
          <p:cNvSpPr>
            <a:spLocks noChangeArrowheads="1"/>
          </p:cNvSpPr>
          <p:nvPr/>
        </p:nvSpPr>
        <p:spPr bwMode="auto">
          <a:xfrm>
            <a:off x="6011863" y="5564188"/>
            <a:ext cx="1214437" cy="528637"/>
          </a:xfrm>
          <a:prstGeom prst="parallelogram">
            <a:avLst>
              <a:gd name="adj" fmla="val 57432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8215" name="AutoShape 23"/>
          <p:cNvSpPr>
            <a:spLocks noChangeArrowheads="1"/>
          </p:cNvSpPr>
          <p:nvPr/>
        </p:nvSpPr>
        <p:spPr bwMode="auto">
          <a:xfrm>
            <a:off x="5003800" y="5564188"/>
            <a:ext cx="1214438" cy="528637"/>
          </a:xfrm>
          <a:prstGeom prst="parallelogram">
            <a:avLst>
              <a:gd name="adj" fmla="val 57433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8216" name="AutoShape 24"/>
          <p:cNvSpPr>
            <a:spLocks noChangeArrowheads="1"/>
          </p:cNvSpPr>
          <p:nvPr/>
        </p:nvSpPr>
        <p:spPr bwMode="auto">
          <a:xfrm>
            <a:off x="2987675" y="5564188"/>
            <a:ext cx="1214438" cy="528637"/>
          </a:xfrm>
          <a:prstGeom prst="parallelogram">
            <a:avLst>
              <a:gd name="adj" fmla="val 57433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8217" name="Line 25"/>
          <p:cNvSpPr>
            <a:spLocks noChangeShapeType="1"/>
          </p:cNvSpPr>
          <p:nvPr/>
        </p:nvSpPr>
        <p:spPr bwMode="auto">
          <a:xfrm flipH="1">
            <a:off x="2339975" y="5254625"/>
            <a:ext cx="957263" cy="3095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8218" name="Line 26"/>
          <p:cNvSpPr>
            <a:spLocks noChangeShapeType="1"/>
          </p:cNvSpPr>
          <p:nvPr/>
        </p:nvSpPr>
        <p:spPr bwMode="auto">
          <a:xfrm>
            <a:off x="3297238" y="5254625"/>
            <a:ext cx="482600" cy="3095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8219" name="Line 27"/>
          <p:cNvSpPr>
            <a:spLocks noChangeShapeType="1"/>
          </p:cNvSpPr>
          <p:nvPr/>
        </p:nvSpPr>
        <p:spPr bwMode="auto">
          <a:xfrm>
            <a:off x="3995738" y="5254625"/>
            <a:ext cx="720725" cy="3095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8220" name="Line 28"/>
          <p:cNvSpPr>
            <a:spLocks noChangeShapeType="1"/>
          </p:cNvSpPr>
          <p:nvPr/>
        </p:nvSpPr>
        <p:spPr bwMode="auto">
          <a:xfrm flipH="1">
            <a:off x="3995738" y="5254625"/>
            <a:ext cx="720725" cy="3095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8221" name="Line 30"/>
          <p:cNvSpPr>
            <a:spLocks noChangeShapeType="1"/>
          </p:cNvSpPr>
          <p:nvPr/>
        </p:nvSpPr>
        <p:spPr bwMode="auto">
          <a:xfrm flipH="1">
            <a:off x="5457825" y="5254625"/>
            <a:ext cx="266700" cy="3095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8222" name="Line 31"/>
          <p:cNvSpPr>
            <a:spLocks noChangeShapeType="1"/>
          </p:cNvSpPr>
          <p:nvPr/>
        </p:nvSpPr>
        <p:spPr bwMode="auto">
          <a:xfrm>
            <a:off x="6011863" y="5254625"/>
            <a:ext cx="792162" cy="3095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8223" name="Line 32"/>
          <p:cNvSpPr>
            <a:spLocks noChangeShapeType="1"/>
          </p:cNvSpPr>
          <p:nvPr/>
        </p:nvSpPr>
        <p:spPr bwMode="auto">
          <a:xfrm>
            <a:off x="5003800" y="5254625"/>
            <a:ext cx="1008063" cy="3095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8224" name="Text Box 33"/>
          <p:cNvSpPr txBox="1">
            <a:spLocks noChangeArrowheads="1"/>
          </p:cNvSpPr>
          <p:nvPr/>
        </p:nvSpPr>
        <p:spPr bwMode="auto">
          <a:xfrm>
            <a:off x="1871663" y="6092825"/>
            <a:ext cx="1044575" cy="234950"/>
          </a:xfrm>
          <a:prstGeom prst="rect">
            <a:avLst/>
          </a:prstGeom>
          <a:noFill/>
          <a:ln w="12700" algn="ctr">
            <a:noFill/>
            <a:prstDash val="dash"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342900" indent="-342900"/>
            <a:r>
              <a:rPr lang="en-US" sz="1200"/>
              <a:t>Source files</a:t>
            </a:r>
          </a:p>
        </p:txBody>
      </p:sp>
      <p:sp>
        <p:nvSpPr>
          <p:cNvPr id="8225" name="Text Box 34"/>
          <p:cNvSpPr txBox="1">
            <a:spLocks noChangeArrowheads="1"/>
          </p:cNvSpPr>
          <p:nvPr/>
        </p:nvSpPr>
        <p:spPr bwMode="auto">
          <a:xfrm>
            <a:off x="2917825" y="6092825"/>
            <a:ext cx="933450" cy="417513"/>
          </a:xfrm>
          <a:prstGeom prst="rect">
            <a:avLst/>
          </a:prstGeom>
          <a:noFill/>
          <a:ln w="12700" algn="ctr">
            <a:noFill/>
            <a:prstDash val="dash"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342900" indent="-342900"/>
            <a:r>
              <a:rPr lang="en-US" sz="1200"/>
              <a:t>Generated</a:t>
            </a:r>
          </a:p>
          <a:p>
            <a:pPr marL="342900" indent="-342900"/>
            <a:r>
              <a:rPr lang="en-US" sz="1200"/>
              <a:t> Files</a:t>
            </a:r>
          </a:p>
        </p:txBody>
      </p:sp>
      <p:sp>
        <p:nvSpPr>
          <p:cNvPr id="8226" name="Text Box 35"/>
          <p:cNvSpPr txBox="1">
            <a:spLocks noChangeArrowheads="1"/>
          </p:cNvSpPr>
          <p:nvPr/>
        </p:nvSpPr>
        <p:spPr bwMode="auto">
          <a:xfrm>
            <a:off x="3975100" y="6092825"/>
            <a:ext cx="957263" cy="234950"/>
          </a:xfrm>
          <a:prstGeom prst="rect">
            <a:avLst/>
          </a:prstGeom>
          <a:noFill/>
          <a:ln w="12700" algn="ctr">
            <a:noFill/>
            <a:prstDash val="dash"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342900" indent="-342900"/>
            <a:r>
              <a:rPr lang="en-US" sz="1200"/>
              <a:t>Resources</a:t>
            </a:r>
          </a:p>
        </p:txBody>
      </p:sp>
      <p:sp>
        <p:nvSpPr>
          <p:cNvPr id="8227" name="Text Box 36"/>
          <p:cNvSpPr txBox="1">
            <a:spLocks noChangeArrowheads="1"/>
          </p:cNvSpPr>
          <p:nvPr/>
        </p:nvSpPr>
        <p:spPr bwMode="auto">
          <a:xfrm>
            <a:off x="5086350" y="6092825"/>
            <a:ext cx="781050" cy="234950"/>
          </a:xfrm>
          <a:prstGeom prst="rect">
            <a:avLst/>
          </a:prstGeom>
          <a:noFill/>
          <a:ln w="12700" algn="ctr">
            <a:noFill/>
            <a:prstDash val="dash"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342900" indent="-342900"/>
            <a:r>
              <a:rPr lang="en-US" sz="1200"/>
              <a:t>Binaries</a:t>
            </a:r>
          </a:p>
        </p:txBody>
      </p:sp>
      <p:sp>
        <p:nvSpPr>
          <p:cNvPr id="8228" name="Text Box 37"/>
          <p:cNvSpPr txBox="1">
            <a:spLocks noChangeArrowheads="1"/>
          </p:cNvSpPr>
          <p:nvPr/>
        </p:nvSpPr>
        <p:spPr bwMode="auto">
          <a:xfrm>
            <a:off x="5991225" y="6092825"/>
            <a:ext cx="1533525" cy="234950"/>
          </a:xfrm>
          <a:prstGeom prst="rect">
            <a:avLst/>
          </a:prstGeom>
          <a:noFill/>
          <a:ln w="12700" algn="ctr">
            <a:noFill/>
            <a:prstDash val="dash"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342900" indent="-342900"/>
            <a:r>
              <a:rPr lang="en-US" sz="1200"/>
              <a:t>Packaged Binaries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429" y="566670"/>
            <a:ext cx="7997849" cy="582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445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10000"/>
          </a:bodyPr>
          <a:lstStyle/>
          <a:p>
            <a:pPr marL="231775" indent="-231775">
              <a:buFont typeface="Arial" pitchFamily="34" charset="0"/>
              <a:buChar char="•"/>
            </a:pPr>
            <a:r>
              <a:rPr lang="en-IN" sz="2600" b="0" dirty="0">
                <a:solidFill>
                  <a:schemeClr val="tx1"/>
                </a:solidFill>
              </a:rPr>
              <a:t>General project information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IN" sz="2600" b="0" dirty="0">
                <a:solidFill>
                  <a:schemeClr val="tx1"/>
                </a:solidFill>
              </a:rPr>
              <a:t>This includes a project’s name, the URL for a project, the sponsoring organization, and a list </a:t>
            </a:r>
            <a:r>
              <a:rPr lang="en-IN" sz="2600" b="0" dirty="0" smtClean="0">
                <a:solidFill>
                  <a:schemeClr val="tx1"/>
                </a:solidFill>
              </a:rPr>
              <a:t>of developers </a:t>
            </a:r>
            <a:r>
              <a:rPr lang="en-IN" sz="2600" b="0" dirty="0">
                <a:solidFill>
                  <a:schemeClr val="tx1"/>
                </a:solidFill>
              </a:rPr>
              <a:t>and contributors along with the license for a project</a:t>
            </a:r>
            <a:r>
              <a:rPr lang="en-IN" sz="2600" b="0" dirty="0" smtClean="0">
                <a:solidFill>
                  <a:schemeClr val="tx1"/>
                </a:solidFill>
              </a:rPr>
              <a:t>.</a:t>
            </a:r>
          </a:p>
          <a:p>
            <a:pPr marL="231775" indent="-231775">
              <a:lnSpc>
                <a:spcPct val="110000"/>
              </a:lnSpc>
              <a:buFont typeface="Arial" pitchFamily="34" charset="0"/>
              <a:buChar char="•"/>
            </a:pPr>
            <a:r>
              <a:rPr lang="en-IN" sz="2600" b="0" dirty="0">
                <a:solidFill>
                  <a:schemeClr val="tx1"/>
                </a:solidFill>
              </a:rPr>
              <a:t>Build settings</a:t>
            </a:r>
          </a:p>
          <a:p>
            <a:pPr marL="231775" indent="-231775">
              <a:lnSpc>
                <a:spcPct val="110000"/>
              </a:lnSpc>
              <a:buFont typeface="Arial" pitchFamily="34" charset="0"/>
              <a:buChar char="•"/>
            </a:pPr>
            <a:r>
              <a:rPr lang="en-IN" sz="2600" b="0" dirty="0">
                <a:solidFill>
                  <a:schemeClr val="tx1"/>
                </a:solidFill>
              </a:rPr>
              <a:t>In this section, we customize the </a:t>
            </a:r>
            <a:r>
              <a:rPr lang="en-IN" sz="2600" b="0" dirty="0" smtClean="0">
                <a:solidFill>
                  <a:schemeClr val="tx1"/>
                </a:solidFill>
              </a:rPr>
              <a:t>behaviour </a:t>
            </a:r>
            <a:r>
              <a:rPr lang="en-IN" sz="2600" b="0" dirty="0">
                <a:solidFill>
                  <a:schemeClr val="tx1"/>
                </a:solidFill>
              </a:rPr>
              <a:t>of the default Maven build. </a:t>
            </a:r>
            <a:endParaRPr lang="en-IN" sz="2600" b="0" dirty="0" smtClean="0">
              <a:solidFill>
                <a:schemeClr val="tx1"/>
              </a:solidFill>
            </a:endParaRPr>
          </a:p>
          <a:p>
            <a:pPr marL="231775" indent="-231775">
              <a:lnSpc>
                <a:spcPct val="110000"/>
              </a:lnSpc>
              <a:buFont typeface="Arial" pitchFamily="34" charset="0"/>
              <a:buChar char="•"/>
            </a:pPr>
            <a:r>
              <a:rPr lang="en-IN" sz="2600" b="0" dirty="0" smtClean="0">
                <a:solidFill>
                  <a:schemeClr val="tx1"/>
                </a:solidFill>
              </a:rPr>
              <a:t>We </a:t>
            </a:r>
            <a:r>
              <a:rPr lang="en-IN" sz="2600" b="0" dirty="0">
                <a:solidFill>
                  <a:schemeClr val="tx1"/>
                </a:solidFill>
              </a:rPr>
              <a:t>can change the </a:t>
            </a:r>
            <a:r>
              <a:rPr lang="en-IN" sz="2600" b="0" dirty="0" smtClean="0">
                <a:solidFill>
                  <a:schemeClr val="tx1"/>
                </a:solidFill>
              </a:rPr>
              <a:t>location of </a:t>
            </a:r>
            <a:r>
              <a:rPr lang="en-IN" sz="2600" b="0" dirty="0">
                <a:solidFill>
                  <a:schemeClr val="tx1"/>
                </a:solidFill>
              </a:rPr>
              <a:t>source and tests, we can add new plugins, we can attach plugin goals to the lifecycle, and we </a:t>
            </a:r>
            <a:r>
              <a:rPr lang="en-IN" sz="2600" b="0" dirty="0" smtClean="0">
                <a:solidFill>
                  <a:schemeClr val="tx1"/>
                </a:solidFill>
              </a:rPr>
              <a:t>can customize </a:t>
            </a:r>
            <a:r>
              <a:rPr lang="en-IN" sz="2600" b="0" dirty="0">
                <a:solidFill>
                  <a:schemeClr val="tx1"/>
                </a:solidFill>
              </a:rPr>
              <a:t>the site generation parameters.</a:t>
            </a:r>
          </a:p>
        </p:txBody>
      </p:sp>
    </p:spTree>
    <p:extLst>
      <p:ext uri="{BB962C8B-B14F-4D97-AF65-F5344CB8AC3E}">
        <p14:creationId xmlns:p14="http://schemas.microsoft.com/office/powerpoint/2010/main" val="519144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61035" y="1381125"/>
            <a:ext cx="8228012" cy="4824414"/>
          </a:xfrm>
        </p:spPr>
        <p:txBody>
          <a:bodyPr>
            <a:normAutofit lnSpcReduction="10000"/>
          </a:bodyPr>
          <a:lstStyle/>
          <a:p>
            <a:pPr marL="231775" indent="-231775">
              <a:lnSpc>
                <a:spcPct val="90000"/>
              </a:lnSpc>
              <a:buFont typeface="Arial" pitchFamily="34" charset="0"/>
              <a:buChar char="•"/>
            </a:pPr>
            <a:r>
              <a:rPr lang="en-IN" b="0" dirty="0">
                <a:solidFill>
                  <a:schemeClr val="tx1"/>
                </a:solidFill>
              </a:rPr>
              <a:t>Build environment</a:t>
            </a:r>
          </a:p>
          <a:p>
            <a:pPr marL="231775" indent="-231775">
              <a:lnSpc>
                <a:spcPct val="90000"/>
              </a:lnSpc>
              <a:buFont typeface="Arial" pitchFamily="34" charset="0"/>
              <a:buChar char="•"/>
            </a:pPr>
            <a:r>
              <a:rPr lang="en-IN" b="0" dirty="0">
                <a:solidFill>
                  <a:schemeClr val="tx1"/>
                </a:solidFill>
              </a:rPr>
              <a:t>The build environment consists of profiles that can be activated for use in different environments.</a:t>
            </a:r>
          </a:p>
          <a:p>
            <a:pPr marL="231775" indent="-231775">
              <a:lnSpc>
                <a:spcPct val="90000"/>
              </a:lnSpc>
              <a:buFont typeface="Arial" pitchFamily="34" charset="0"/>
              <a:buChar char="•"/>
            </a:pPr>
            <a:r>
              <a:rPr lang="en-IN" b="0" dirty="0">
                <a:solidFill>
                  <a:schemeClr val="tx1"/>
                </a:solidFill>
              </a:rPr>
              <a:t>For example, during development you may want to deploy to a development server, whereas </a:t>
            </a:r>
            <a:r>
              <a:rPr lang="en-IN" b="0" dirty="0" smtClean="0">
                <a:solidFill>
                  <a:schemeClr val="tx1"/>
                </a:solidFill>
              </a:rPr>
              <a:t>in production </a:t>
            </a:r>
            <a:r>
              <a:rPr lang="en-IN" b="0" dirty="0">
                <a:solidFill>
                  <a:schemeClr val="tx1"/>
                </a:solidFill>
              </a:rPr>
              <a:t>you want to deploy to a production server. </a:t>
            </a:r>
            <a:endParaRPr lang="en-IN" b="0" dirty="0" smtClean="0">
              <a:solidFill>
                <a:schemeClr val="tx1"/>
              </a:solidFill>
            </a:endParaRPr>
          </a:p>
          <a:p>
            <a:pPr marL="231775" indent="-231775">
              <a:lnSpc>
                <a:spcPct val="90000"/>
              </a:lnSpc>
              <a:buFont typeface="Arial" pitchFamily="34" charset="0"/>
              <a:buChar char="•"/>
            </a:pPr>
            <a:r>
              <a:rPr lang="en-IN" b="0" dirty="0" smtClean="0">
                <a:solidFill>
                  <a:schemeClr val="tx1"/>
                </a:solidFill>
              </a:rPr>
              <a:t>The </a:t>
            </a:r>
            <a:r>
              <a:rPr lang="en-IN" b="0" dirty="0">
                <a:solidFill>
                  <a:schemeClr val="tx1"/>
                </a:solidFill>
              </a:rPr>
              <a:t>build environment customizes the </a:t>
            </a:r>
            <a:r>
              <a:rPr lang="en-IN" b="0" dirty="0" smtClean="0">
                <a:solidFill>
                  <a:schemeClr val="tx1"/>
                </a:solidFill>
              </a:rPr>
              <a:t>build </a:t>
            </a:r>
            <a:r>
              <a:rPr lang="en-IN" b="0" dirty="0">
                <a:solidFill>
                  <a:schemeClr val="tx1"/>
                </a:solidFill>
              </a:rPr>
              <a:t>settings for specific environments and is often supplemented by a custom settings.xml in ~/.m2</a:t>
            </a:r>
            <a:r>
              <a:rPr lang="en-IN" b="0" dirty="0" smtClean="0">
                <a:solidFill>
                  <a:schemeClr val="tx1"/>
                </a:solidFill>
              </a:rPr>
              <a:t>.</a:t>
            </a:r>
          </a:p>
          <a:p>
            <a:pPr marL="231775" indent="-231775">
              <a:lnSpc>
                <a:spcPct val="90000"/>
              </a:lnSpc>
              <a:buFont typeface="Arial" pitchFamily="34" charset="0"/>
              <a:buChar char="•"/>
            </a:pPr>
            <a:r>
              <a:rPr lang="en-IN" b="0" dirty="0">
                <a:solidFill>
                  <a:schemeClr val="tx1"/>
                </a:solidFill>
              </a:rPr>
              <a:t>POM relationships</a:t>
            </a:r>
          </a:p>
          <a:p>
            <a:pPr marL="231775" indent="-231775">
              <a:lnSpc>
                <a:spcPct val="90000"/>
              </a:lnSpc>
              <a:buFont typeface="Arial" pitchFamily="34" charset="0"/>
              <a:buChar char="•"/>
            </a:pPr>
            <a:r>
              <a:rPr lang="en-IN" b="0" dirty="0">
                <a:solidFill>
                  <a:schemeClr val="tx1"/>
                </a:solidFill>
              </a:rPr>
              <a:t>A project rarely stands alone; it depends on other projects, inherits POM settings from </a:t>
            </a:r>
            <a:r>
              <a:rPr lang="en-IN" b="0" dirty="0" smtClean="0">
                <a:solidFill>
                  <a:schemeClr val="tx1"/>
                </a:solidFill>
              </a:rPr>
              <a:t>parent projects</a:t>
            </a:r>
            <a:r>
              <a:rPr lang="en-IN" b="0" dirty="0">
                <a:solidFill>
                  <a:schemeClr val="tx1"/>
                </a:solidFill>
              </a:rPr>
              <a:t>, defines its own coordinates, and may include submodules.</a:t>
            </a:r>
          </a:p>
        </p:txBody>
      </p:sp>
    </p:spTree>
    <p:extLst>
      <p:ext uri="{BB962C8B-B14F-4D97-AF65-F5344CB8AC3E}">
        <p14:creationId xmlns:p14="http://schemas.microsoft.com/office/powerpoint/2010/main" val="3137046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At the end of this module, participants will be able to understand:</a:t>
            </a:r>
          </a:p>
          <a:p>
            <a:pPr lvl="1"/>
            <a:r>
              <a:rPr lang="en-US" dirty="0" smtClean="0"/>
              <a:t>The Physical Overview of Maven2</a:t>
            </a:r>
          </a:p>
          <a:p>
            <a:pPr lvl="1"/>
            <a:r>
              <a:rPr lang="en-US" dirty="0" smtClean="0"/>
              <a:t>The Maven repositories </a:t>
            </a:r>
          </a:p>
          <a:p>
            <a:pPr lvl="1"/>
            <a:r>
              <a:rPr lang="en-US" dirty="0" smtClean="0"/>
              <a:t>Maven Archetypes</a:t>
            </a:r>
          </a:p>
          <a:p>
            <a:pPr lvl="1"/>
            <a:r>
              <a:rPr lang="en-US" dirty="0" smtClean="0"/>
              <a:t>Maven 2 life cycle phases</a:t>
            </a:r>
          </a:p>
          <a:p>
            <a:pPr lvl="1"/>
            <a:r>
              <a:rPr lang="en-US" dirty="0" smtClean="0"/>
              <a:t>How to set the environment for Maven 2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Goals / Objectives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90000"/>
              </a:lnSpc>
              <a:buFont typeface="Arial" pitchFamily="34" charset="0"/>
              <a:buChar char="•"/>
            </a:pPr>
            <a:r>
              <a:rPr lang="en-IN" b="0" dirty="0">
                <a:solidFill>
                  <a:schemeClr val="tx1"/>
                </a:solidFill>
              </a:rPr>
              <a:t>All Maven project</a:t>
            </a:r>
          </a:p>
          <a:p>
            <a:pPr marL="231775" indent="-231775">
              <a:lnSpc>
                <a:spcPct val="90000"/>
              </a:lnSpc>
              <a:buFont typeface="Arial" pitchFamily="34" charset="0"/>
              <a:buChar char="•"/>
            </a:pPr>
            <a:r>
              <a:rPr lang="en-IN" b="0" dirty="0">
                <a:solidFill>
                  <a:schemeClr val="tx1"/>
                </a:solidFill>
              </a:rPr>
              <a:t>POMs extend the Super POM, which defines a set of defaults shared by all projects. </a:t>
            </a:r>
            <a:endParaRPr lang="en-IN" b="0" dirty="0" smtClean="0">
              <a:solidFill>
                <a:schemeClr val="tx1"/>
              </a:solidFill>
            </a:endParaRPr>
          </a:p>
          <a:p>
            <a:pPr marL="231775" indent="-231775">
              <a:lnSpc>
                <a:spcPct val="90000"/>
              </a:lnSpc>
              <a:buFont typeface="Arial" pitchFamily="34" charset="0"/>
              <a:buChar char="•"/>
            </a:pPr>
            <a:r>
              <a:rPr lang="en-IN" b="0" dirty="0" smtClean="0">
                <a:solidFill>
                  <a:schemeClr val="tx1"/>
                </a:solidFill>
              </a:rPr>
              <a:t>This </a:t>
            </a:r>
            <a:r>
              <a:rPr lang="en-IN" b="0" dirty="0">
                <a:solidFill>
                  <a:schemeClr val="tx1"/>
                </a:solidFill>
              </a:rPr>
              <a:t>Super POM </a:t>
            </a:r>
            <a:r>
              <a:rPr lang="en-IN" b="0" dirty="0" smtClean="0">
                <a:solidFill>
                  <a:schemeClr val="tx1"/>
                </a:solidFill>
              </a:rPr>
              <a:t>is a </a:t>
            </a:r>
            <a:r>
              <a:rPr lang="en-IN" b="0" dirty="0">
                <a:solidFill>
                  <a:schemeClr val="tx1"/>
                </a:solidFill>
              </a:rPr>
              <a:t>part of the Maven installation. </a:t>
            </a:r>
            <a:endParaRPr lang="en-IN" b="0" dirty="0" smtClean="0">
              <a:solidFill>
                <a:schemeClr val="tx1"/>
              </a:solidFill>
            </a:endParaRPr>
          </a:p>
          <a:p>
            <a:pPr marL="231775" indent="-231775">
              <a:lnSpc>
                <a:spcPct val="90000"/>
              </a:lnSpc>
              <a:buFont typeface="Arial" pitchFamily="34" charset="0"/>
              <a:buChar char="•"/>
            </a:pPr>
            <a:r>
              <a:rPr lang="en-IN" b="0" dirty="0" smtClean="0">
                <a:solidFill>
                  <a:schemeClr val="tx1"/>
                </a:solidFill>
              </a:rPr>
              <a:t>Depending </a:t>
            </a:r>
            <a:r>
              <a:rPr lang="en-IN" b="0" dirty="0">
                <a:solidFill>
                  <a:schemeClr val="tx1"/>
                </a:solidFill>
              </a:rPr>
              <a:t>on the Maven version it can be found in the </a:t>
            </a:r>
            <a:r>
              <a:rPr lang="en-IN" b="0" dirty="0" smtClean="0">
                <a:solidFill>
                  <a:schemeClr val="tx1"/>
                </a:solidFill>
              </a:rPr>
              <a:t>maven-x.y.z-uber.jar </a:t>
            </a:r>
            <a:r>
              <a:rPr lang="en-IN" b="0" dirty="0">
                <a:solidFill>
                  <a:schemeClr val="tx1"/>
                </a:solidFill>
              </a:rPr>
              <a:t>or </a:t>
            </a:r>
            <a:r>
              <a:rPr lang="en-IN" b="0" dirty="0">
                <a:solidFill>
                  <a:srgbClr val="FF0000"/>
                </a:solidFill>
              </a:rPr>
              <a:t>maven-model-builder-xy.z.jar</a:t>
            </a:r>
            <a:r>
              <a:rPr lang="en-IN" b="0" dirty="0">
                <a:solidFill>
                  <a:schemeClr val="tx1"/>
                </a:solidFill>
              </a:rPr>
              <a:t> file in ${M2_HOME}/lib</a:t>
            </a:r>
            <a:r>
              <a:rPr lang="en-IN" b="0" dirty="0" smtClean="0">
                <a:solidFill>
                  <a:schemeClr val="tx1"/>
                </a:solidFill>
              </a:rPr>
              <a:t>.</a:t>
            </a:r>
          </a:p>
          <a:p>
            <a:pPr marL="231775" indent="-231775">
              <a:lnSpc>
                <a:spcPct val="90000"/>
              </a:lnSpc>
              <a:buFont typeface="Arial" pitchFamily="34" charset="0"/>
              <a:buChar char="•"/>
            </a:pPr>
            <a:endParaRPr lang="en-IN" b="0" dirty="0">
              <a:solidFill>
                <a:schemeClr val="tx1"/>
              </a:solidFill>
            </a:endParaRPr>
          </a:p>
          <a:p>
            <a:pPr marL="231775" indent="-231775">
              <a:lnSpc>
                <a:spcPct val="90000"/>
              </a:lnSpc>
              <a:buFont typeface="Arial" pitchFamily="34" charset="0"/>
              <a:buChar char="•"/>
            </a:pPr>
            <a:r>
              <a:rPr lang="en-IN" b="0" dirty="0" smtClean="0">
                <a:solidFill>
                  <a:schemeClr val="tx1"/>
                </a:solidFill>
              </a:rPr>
              <a:t>Effective POM</a:t>
            </a:r>
            <a:endParaRPr lang="en-IN" b="0" dirty="0">
              <a:solidFill>
                <a:schemeClr val="tx1"/>
              </a:solidFill>
            </a:endParaRPr>
          </a:p>
          <a:p>
            <a:pPr marL="231775" indent="-231775">
              <a:lnSpc>
                <a:spcPct val="90000"/>
              </a:lnSpc>
              <a:buFont typeface="Arial" pitchFamily="34" charset="0"/>
              <a:buChar char="•"/>
            </a:pPr>
            <a:r>
              <a:rPr lang="en-IN" b="0" dirty="0"/>
              <a:t>$ </a:t>
            </a:r>
            <a:r>
              <a:rPr lang="en-IN" b="0" dirty="0" err="1"/>
              <a:t>mvn</a:t>
            </a:r>
            <a:r>
              <a:rPr lang="en-IN" b="0" dirty="0"/>
              <a:t> </a:t>
            </a:r>
            <a:r>
              <a:rPr lang="en-IN" b="0" dirty="0" err="1"/>
              <a:t>help:effective-pom</a:t>
            </a:r>
            <a:endParaRPr lang="en-IN" b="0" dirty="0" smtClean="0">
              <a:solidFill>
                <a:schemeClr val="tx1"/>
              </a:solidFill>
            </a:endParaRPr>
          </a:p>
          <a:p>
            <a:pPr marL="231775" indent="-231775">
              <a:lnSpc>
                <a:spcPct val="90000"/>
              </a:lnSpc>
              <a:buFont typeface="Arial" pitchFamily="34" charset="0"/>
              <a:buChar char="•"/>
            </a:pPr>
            <a:endParaRPr lang="en-IN" b="0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Super POM</a:t>
            </a:r>
          </a:p>
        </p:txBody>
      </p:sp>
    </p:spTree>
    <p:extLst>
      <p:ext uri="{BB962C8B-B14F-4D97-AF65-F5344CB8AC3E}">
        <p14:creationId xmlns:p14="http://schemas.microsoft.com/office/powerpoint/2010/main" val="2095560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461035" y="1213699"/>
            <a:ext cx="8438266" cy="5792408"/>
          </a:xfrm>
        </p:spPr>
        <p:txBody>
          <a:bodyPr>
            <a:noAutofit/>
          </a:bodyPr>
          <a:lstStyle/>
          <a:p>
            <a:pPr marL="231775" indent="-231775">
              <a:lnSpc>
                <a:spcPct val="120000"/>
              </a:lnSpc>
              <a:buFont typeface="Arial" pitchFamily="34" charset="0"/>
              <a:buChar char="•"/>
            </a:pPr>
            <a:r>
              <a:rPr lang="en-IN" b="0" dirty="0">
                <a:solidFill>
                  <a:schemeClr val="tx1"/>
                </a:solidFill>
              </a:rPr>
              <a:t>compile</a:t>
            </a:r>
          </a:p>
          <a:p>
            <a:pPr marL="231775" indent="-231775">
              <a:lnSpc>
                <a:spcPct val="120000"/>
              </a:lnSpc>
              <a:buFont typeface="Arial" pitchFamily="34" charset="0"/>
              <a:buChar char="•"/>
            </a:pPr>
            <a:r>
              <a:rPr lang="en-IN" b="0" dirty="0">
                <a:solidFill>
                  <a:schemeClr val="tx1"/>
                </a:solidFill>
              </a:rPr>
              <a:t>compile is the default scope;</a:t>
            </a:r>
          </a:p>
          <a:p>
            <a:pPr marL="231775" indent="-231775">
              <a:lnSpc>
                <a:spcPct val="120000"/>
              </a:lnSpc>
              <a:buFont typeface="Arial" pitchFamily="34" charset="0"/>
              <a:buChar char="•"/>
            </a:pPr>
            <a:r>
              <a:rPr lang="en-IN" b="0" dirty="0">
                <a:solidFill>
                  <a:schemeClr val="tx1"/>
                </a:solidFill>
              </a:rPr>
              <a:t>provided</a:t>
            </a:r>
          </a:p>
          <a:p>
            <a:pPr marL="231775" indent="-231775">
              <a:lnSpc>
                <a:spcPct val="120000"/>
              </a:lnSpc>
              <a:buFont typeface="Arial" pitchFamily="34" charset="0"/>
              <a:buChar char="•"/>
            </a:pPr>
            <a:r>
              <a:rPr lang="en-IN" b="0" dirty="0">
                <a:solidFill>
                  <a:schemeClr val="tx1"/>
                </a:solidFill>
              </a:rPr>
              <a:t>provided dependencies are used when you expect the JDK or a container to provide them. </a:t>
            </a:r>
            <a:endParaRPr lang="en-IN" b="0" dirty="0" smtClean="0">
              <a:solidFill>
                <a:schemeClr val="tx1"/>
              </a:solidFill>
            </a:endParaRPr>
          </a:p>
          <a:p>
            <a:pPr marL="231775" indent="-231775">
              <a:lnSpc>
                <a:spcPct val="120000"/>
              </a:lnSpc>
              <a:buFont typeface="Arial" pitchFamily="34" charset="0"/>
              <a:buChar char="•"/>
            </a:pPr>
            <a:r>
              <a:rPr lang="en-IN" b="0" dirty="0" smtClean="0">
                <a:solidFill>
                  <a:schemeClr val="tx1"/>
                </a:solidFill>
              </a:rPr>
              <a:t>For example</a:t>
            </a:r>
            <a:r>
              <a:rPr lang="en-IN" b="0" dirty="0">
                <a:solidFill>
                  <a:schemeClr val="tx1"/>
                </a:solidFill>
              </a:rPr>
              <a:t>, if you were developing a web application, you would need the Servlet API available </a:t>
            </a:r>
            <a:r>
              <a:rPr lang="en-IN" b="0" dirty="0" smtClean="0">
                <a:solidFill>
                  <a:schemeClr val="tx1"/>
                </a:solidFill>
              </a:rPr>
              <a:t>on the </a:t>
            </a:r>
            <a:r>
              <a:rPr lang="en-IN" b="0" dirty="0">
                <a:solidFill>
                  <a:schemeClr val="tx1"/>
                </a:solidFill>
              </a:rPr>
              <a:t>compile </a:t>
            </a:r>
            <a:r>
              <a:rPr lang="en-IN" b="0" dirty="0" err="1">
                <a:solidFill>
                  <a:schemeClr val="tx1"/>
                </a:solidFill>
              </a:rPr>
              <a:t>classpath</a:t>
            </a:r>
            <a:r>
              <a:rPr lang="en-IN" b="0" dirty="0">
                <a:solidFill>
                  <a:schemeClr val="tx1"/>
                </a:solidFill>
              </a:rPr>
              <a:t> to compile a servlet, but you wouldn’t want to include the Servlet API in </a:t>
            </a:r>
            <a:r>
              <a:rPr lang="en-IN" b="0" dirty="0" smtClean="0">
                <a:solidFill>
                  <a:schemeClr val="tx1"/>
                </a:solidFill>
              </a:rPr>
              <a:t>the packaged </a:t>
            </a:r>
            <a:r>
              <a:rPr lang="en-IN" b="0" dirty="0">
                <a:solidFill>
                  <a:schemeClr val="tx1"/>
                </a:solidFill>
              </a:rPr>
              <a:t>WAR; </a:t>
            </a:r>
            <a:r>
              <a:rPr lang="en-IN" b="0" dirty="0" smtClean="0">
                <a:solidFill>
                  <a:schemeClr val="tx1"/>
                </a:solidFill>
              </a:rPr>
              <a:t>provided </a:t>
            </a:r>
            <a:r>
              <a:rPr lang="en-IN" b="0" dirty="0">
                <a:solidFill>
                  <a:schemeClr val="tx1"/>
                </a:solidFill>
              </a:rPr>
              <a:t>dependencies are available on the compilation </a:t>
            </a:r>
            <a:r>
              <a:rPr lang="en-IN" b="0" dirty="0" err="1">
                <a:solidFill>
                  <a:schemeClr val="tx1"/>
                </a:solidFill>
              </a:rPr>
              <a:t>classpath</a:t>
            </a:r>
            <a:r>
              <a:rPr lang="en-IN" b="0" dirty="0">
                <a:solidFill>
                  <a:schemeClr val="tx1"/>
                </a:solidFill>
              </a:rPr>
              <a:t> (not runtime). They are </a:t>
            </a:r>
            <a:r>
              <a:rPr lang="en-IN" b="0" dirty="0" smtClean="0">
                <a:solidFill>
                  <a:schemeClr val="tx1"/>
                </a:solidFill>
              </a:rPr>
              <a:t>not transitive</a:t>
            </a:r>
            <a:r>
              <a:rPr lang="en-IN" b="0" dirty="0">
                <a:solidFill>
                  <a:schemeClr val="tx1"/>
                </a:solidFill>
              </a:rPr>
              <a:t>, nor are they packaged.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Dependency </a:t>
            </a:r>
            <a:r>
              <a:rPr lang="en-IN" dirty="0"/>
              <a:t>Scope</a:t>
            </a:r>
          </a:p>
        </p:txBody>
      </p:sp>
    </p:spTree>
    <p:extLst>
      <p:ext uri="{BB962C8B-B14F-4D97-AF65-F5344CB8AC3E}">
        <p14:creationId xmlns:p14="http://schemas.microsoft.com/office/powerpoint/2010/main" val="8740165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154546" y="1065592"/>
            <a:ext cx="8989454" cy="5792408"/>
          </a:xfrm>
        </p:spPr>
        <p:txBody>
          <a:bodyPr>
            <a:noAutofit/>
          </a:bodyPr>
          <a:lstStyle/>
          <a:p>
            <a:r>
              <a:rPr lang="en-IN" b="0" dirty="0">
                <a:solidFill>
                  <a:schemeClr val="tx1"/>
                </a:solidFill>
              </a:rPr>
              <a:t>runtime</a:t>
            </a:r>
          </a:p>
          <a:p>
            <a:r>
              <a:rPr lang="en-IN" b="0" dirty="0">
                <a:solidFill>
                  <a:schemeClr val="tx1"/>
                </a:solidFill>
              </a:rPr>
              <a:t>runtime dependencies are required to execute and test the system, but they are not required </a:t>
            </a:r>
            <a:r>
              <a:rPr lang="en-IN" b="0" dirty="0" smtClean="0">
                <a:solidFill>
                  <a:schemeClr val="tx1"/>
                </a:solidFill>
              </a:rPr>
              <a:t>for </a:t>
            </a:r>
            <a:r>
              <a:rPr lang="en-IN" b="0" dirty="0">
                <a:solidFill>
                  <a:schemeClr val="tx1"/>
                </a:solidFill>
              </a:rPr>
              <a:t>compilation. </a:t>
            </a:r>
            <a:endParaRPr lang="en-IN" b="0" dirty="0" smtClean="0">
              <a:solidFill>
                <a:schemeClr val="tx1"/>
              </a:solidFill>
            </a:endParaRPr>
          </a:p>
          <a:p>
            <a:r>
              <a:rPr lang="en-IN" b="0" dirty="0" smtClean="0">
                <a:solidFill>
                  <a:schemeClr val="tx1"/>
                </a:solidFill>
              </a:rPr>
              <a:t>For </a:t>
            </a:r>
            <a:r>
              <a:rPr lang="en-IN" b="0" dirty="0">
                <a:solidFill>
                  <a:schemeClr val="tx1"/>
                </a:solidFill>
              </a:rPr>
              <a:t>example, you may need a JDBC API JAR at compile time and the JDBC </a:t>
            </a:r>
            <a:r>
              <a:rPr lang="en-IN" b="0" dirty="0" smtClean="0">
                <a:solidFill>
                  <a:schemeClr val="tx1"/>
                </a:solidFill>
              </a:rPr>
              <a:t>driver implementation </a:t>
            </a:r>
            <a:r>
              <a:rPr lang="en-IN" b="0" dirty="0">
                <a:solidFill>
                  <a:schemeClr val="tx1"/>
                </a:solidFill>
              </a:rPr>
              <a:t>only at runtime.</a:t>
            </a:r>
          </a:p>
          <a:p>
            <a:r>
              <a:rPr lang="en-IN" b="0" dirty="0">
                <a:solidFill>
                  <a:schemeClr val="tx1"/>
                </a:solidFill>
              </a:rPr>
              <a:t>test</a:t>
            </a:r>
          </a:p>
          <a:p>
            <a:r>
              <a:rPr lang="en-IN" b="0" dirty="0">
                <a:solidFill>
                  <a:schemeClr val="tx1"/>
                </a:solidFill>
              </a:rPr>
              <a:t>test-scoped dependencies are not required during the normal operation of an application, </a:t>
            </a:r>
            <a:r>
              <a:rPr lang="en-IN" b="0" dirty="0" smtClean="0">
                <a:solidFill>
                  <a:schemeClr val="tx1"/>
                </a:solidFill>
              </a:rPr>
              <a:t>and they </a:t>
            </a:r>
            <a:r>
              <a:rPr lang="en-IN" b="0" dirty="0">
                <a:solidFill>
                  <a:schemeClr val="tx1"/>
                </a:solidFill>
              </a:rPr>
              <a:t>are available only during test compilation and execution phases</a:t>
            </a:r>
            <a:r>
              <a:rPr lang="en-IN" b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IN" b="0" dirty="0">
                <a:solidFill>
                  <a:schemeClr val="tx1"/>
                </a:solidFill>
              </a:rPr>
              <a:t>system</a:t>
            </a:r>
          </a:p>
          <a:p>
            <a:r>
              <a:rPr lang="en-IN" b="0" dirty="0">
                <a:solidFill>
                  <a:schemeClr val="tx1"/>
                </a:solidFill>
              </a:rPr>
              <a:t>The system scope is similar to provided except that you have to provide an explicit path to </a:t>
            </a:r>
            <a:r>
              <a:rPr lang="en-IN" b="0" dirty="0" smtClean="0">
                <a:solidFill>
                  <a:schemeClr val="tx1"/>
                </a:solidFill>
              </a:rPr>
              <a:t>the JAR </a:t>
            </a:r>
            <a:r>
              <a:rPr lang="en-IN" b="0" dirty="0">
                <a:solidFill>
                  <a:schemeClr val="tx1"/>
                </a:solidFill>
              </a:rPr>
              <a:t>on the local file system. This is intended to allow compilation against native objects that </a:t>
            </a:r>
            <a:r>
              <a:rPr lang="en-IN" b="0" dirty="0" smtClean="0">
                <a:solidFill>
                  <a:schemeClr val="tx1"/>
                </a:solidFill>
              </a:rPr>
              <a:t>may be </a:t>
            </a:r>
            <a:r>
              <a:rPr lang="en-IN" b="0" dirty="0">
                <a:solidFill>
                  <a:schemeClr val="tx1"/>
                </a:solidFill>
              </a:rPr>
              <a:t>part of the system libraries.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Dependency </a:t>
            </a:r>
            <a:r>
              <a:rPr lang="en-IN" dirty="0"/>
              <a:t>Scope</a:t>
            </a:r>
          </a:p>
        </p:txBody>
      </p:sp>
    </p:spTree>
    <p:extLst>
      <p:ext uri="{BB962C8B-B14F-4D97-AF65-F5344CB8AC3E}">
        <p14:creationId xmlns:p14="http://schemas.microsoft.com/office/powerpoint/2010/main" val="18133724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To execute a single Maven plugin goal, we used the syntax </a:t>
            </a:r>
            <a:r>
              <a:rPr lang="en-IN" dirty="0" err="1"/>
              <a:t>mvn</a:t>
            </a:r>
            <a:r>
              <a:rPr lang="en-IN" dirty="0"/>
              <a:t> </a:t>
            </a:r>
            <a:r>
              <a:rPr lang="en-IN" dirty="0" err="1"/>
              <a:t>archetype:generate</a:t>
            </a:r>
            <a:r>
              <a:rPr lang="en-IN" dirty="0"/>
              <a:t>, where </a:t>
            </a:r>
            <a:r>
              <a:rPr lang="en-IN" dirty="0" smtClean="0"/>
              <a:t>archetype </a:t>
            </a:r>
            <a:r>
              <a:rPr lang="en-IN" dirty="0"/>
              <a:t>is the identifier of a plugin and generate is the identifier of a goal</a:t>
            </a:r>
            <a:r>
              <a:rPr lang="en-IN" dirty="0" smtClean="0"/>
              <a:t>.</a:t>
            </a:r>
          </a:p>
          <a:p>
            <a:r>
              <a:rPr lang="en-IN" dirty="0"/>
              <a:t>$ </a:t>
            </a:r>
            <a:r>
              <a:rPr lang="en-IN" dirty="0" err="1"/>
              <a:t>mvn</a:t>
            </a:r>
            <a:r>
              <a:rPr lang="en-IN" dirty="0"/>
              <a:t> </a:t>
            </a:r>
            <a:r>
              <a:rPr lang="en-IN" dirty="0" err="1"/>
              <a:t>archetype:generate</a:t>
            </a:r>
            <a:r>
              <a:rPr lang="en-IN" dirty="0"/>
              <a:t> -</a:t>
            </a:r>
            <a:r>
              <a:rPr lang="en-IN" dirty="0" err="1" smtClean="0"/>
              <a:t>DgroupId</a:t>
            </a:r>
            <a:r>
              <a:rPr lang="en-IN" dirty="0" smtClean="0"/>
              <a:t>=</a:t>
            </a:r>
            <a:r>
              <a:rPr lang="en-IN" dirty="0" err="1" smtClean="0"/>
              <a:t>org.sonatype.mavenbook.simple</a:t>
            </a:r>
            <a:endParaRPr lang="en-IN" dirty="0" smtClean="0"/>
          </a:p>
          <a:p>
            <a:r>
              <a:rPr lang="en-IN" dirty="0"/>
              <a:t>A Maven Plugin is a collection of one or more goals. </a:t>
            </a:r>
            <a:endParaRPr lang="en-IN" dirty="0" smtClean="0"/>
          </a:p>
          <a:p>
            <a:r>
              <a:rPr lang="en-IN" dirty="0" smtClean="0"/>
              <a:t>Examples </a:t>
            </a:r>
            <a:r>
              <a:rPr lang="en-IN" dirty="0"/>
              <a:t>of Maven plugins can be simple </a:t>
            </a:r>
            <a:r>
              <a:rPr lang="en-IN" dirty="0" smtClean="0"/>
              <a:t>core plugins </a:t>
            </a:r>
            <a:r>
              <a:rPr lang="en-IN" dirty="0"/>
              <a:t>like the Jar plugin, which contains goals for creating JAR files, Compiler plugin, which </a:t>
            </a:r>
            <a:r>
              <a:rPr lang="en-IN" dirty="0" smtClean="0"/>
              <a:t>contains goals </a:t>
            </a:r>
            <a:r>
              <a:rPr lang="en-IN" dirty="0"/>
              <a:t>for compiling source code and unit tests, or the </a:t>
            </a:r>
            <a:r>
              <a:rPr lang="en-IN" dirty="0" err="1"/>
              <a:t>Surefire</a:t>
            </a:r>
            <a:r>
              <a:rPr lang="en-IN" dirty="0"/>
              <a:t> plugin, which contains goals for </a:t>
            </a:r>
            <a:r>
              <a:rPr lang="en-IN" dirty="0" smtClean="0"/>
              <a:t>executing unit </a:t>
            </a:r>
            <a:r>
              <a:rPr lang="en-IN" dirty="0"/>
              <a:t>tests and generating reports.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Maven Plugins and Goals</a:t>
            </a:r>
          </a:p>
        </p:txBody>
      </p:sp>
    </p:spTree>
    <p:extLst>
      <p:ext uri="{BB962C8B-B14F-4D97-AF65-F5344CB8AC3E}">
        <p14:creationId xmlns:p14="http://schemas.microsoft.com/office/powerpoint/2010/main" val="27063589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631065" y="3075084"/>
            <a:ext cx="8054148" cy="3343179"/>
          </a:xfrm>
        </p:spPr>
        <p:txBody>
          <a:bodyPr/>
          <a:lstStyle/>
          <a:p>
            <a:r>
              <a:rPr lang="en-IN" dirty="0"/>
              <a:t>A goal is a specific task that may be executed as a standalone goal or along with other goals as </a:t>
            </a:r>
            <a:r>
              <a:rPr lang="en-IN" dirty="0" smtClean="0"/>
              <a:t>part of </a:t>
            </a:r>
            <a:r>
              <a:rPr lang="en-IN" dirty="0"/>
              <a:t>a larger build. </a:t>
            </a:r>
            <a:endParaRPr lang="en-IN" dirty="0" smtClean="0"/>
          </a:p>
          <a:p>
            <a:r>
              <a:rPr lang="en-IN" dirty="0" smtClean="0"/>
              <a:t>A </a:t>
            </a:r>
            <a:r>
              <a:rPr lang="en-IN" dirty="0"/>
              <a:t>goal is a “unit of work” in Maven.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Maven Plugins and Goals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901" y="1232825"/>
            <a:ext cx="4496680" cy="156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3728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Maven Repositories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31255" y="1295400"/>
            <a:ext cx="8458200" cy="5334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Maven repositories store a set of artifacts which are used by Maven during dependency resolution for a project.</a:t>
            </a:r>
          </a:p>
          <a:p>
            <a:r>
              <a:rPr lang="en-US" dirty="0" smtClean="0"/>
              <a:t>Local repositories can be accessed on the local hard disk.</a:t>
            </a:r>
          </a:p>
          <a:p>
            <a:r>
              <a:rPr lang="en-US" dirty="0" smtClean="0"/>
              <a:t> Remote repositories can be accessed through the network.</a:t>
            </a:r>
          </a:p>
          <a:p>
            <a:r>
              <a:rPr lang="en-US" dirty="0" smtClean="0"/>
              <a:t>An artifact is bundled as a JAR file which contains the binary library or executable. </a:t>
            </a:r>
          </a:p>
          <a:p>
            <a:r>
              <a:rPr lang="en-US" dirty="0" smtClean="0"/>
              <a:t>An artifact can also be a war or an ear.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Maven 2 Archetypes	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31255" y="1295400"/>
            <a:ext cx="8458200" cy="1633538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An archetype is a complete project template</a:t>
            </a:r>
          </a:p>
          <a:p>
            <a:r>
              <a:rPr lang="en-US" dirty="0" smtClean="0"/>
              <a:t>Using an archetype, a project template can be created with a simple command</a:t>
            </a:r>
          </a:p>
          <a:p>
            <a:r>
              <a:rPr lang="en-US" dirty="0" smtClean="0"/>
              <a:t>Following is a list of archetypes and their purposes.</a:t>
            </a:r>
          </a:p>
          <a:p>
            <a:endParaRPr lang="en-US" dirty="0" smtClean="0"/>
          </a:p>
        </p:txBody>
      </p:sp>
      <p:pic>
        <p:nvPicPr>
          <p:cNvPr id="10244" name="Picture 2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2535" y="3267598"/>
            <a:ext cx="8372475" cy="3067050"/>
          </a:xfrm>
          <a:prstGeom prst="rect">
            <a:avLst/>
          </a:prstGeom>
          <a:noFill/>
          <a:ln w="12700" algn="ctr">
            <a:noFill/>
            <a:prstDash val="dash"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Maven Life Cycle</a:t>
            </a:r>
            <a:endParaRPr lang="en-IN" dirty="0"/>
          </a:p>
        </p:txBody>
      </p:sp>
      <p:pic>
        <p:nvPicPr>
          <p:cNvPr id="1026" name="Picture 2" descr="https://images.techhive.com/images/idge/imported/article/jvw/2005/12/jw-1205-maven2-100156414-orig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431" y="1709446"/>
            <a:ext cx="6167952" cy="4424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8646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fontAlgn="base"/>
            <a:r>
              <a:rPr lang="en-IN" b="1" dirty="0"/>
              <a:t>Maven</a:t>
            </a:r>
            <a:r>
              <a:rPr lang="en-IN" dirty="0"/>
              <a:t> is based around the central concept of a build lifecycle.</a:t>
            </a:r>
            <a:br>
              <a:rPr lang="en-IN" dirty="0"/>
            </a:br>
            <a:r>
              <a:rPr lang="en-IN" dirty="0"/>
              <a:t>There are three built-in build lifecycles</a:t>
            </a:r>
            <a:r>
              <a:rPr lang="en-IN" dirty="0" smtClean="0"/>
              <a:t>: (Goals)</a:t>
            </a:r>
            <a:endParaRPr lang="en-IN" dirty="0"/>
          </a:p>
          <a:p>
            <a:pPr fontAlgn="base"/>
            <a:r>
              <a:rPr lang="en-IN" dirty="0" smtClean="0"/>
              <a:t>Default (Build)</a:t>
            </a:r>
            <a:endParaRPr lang="en-IN" dirty="0"/>
          </a:p>
          <a:p>
            <a:pPr fontAlgn="base"/>
            <a:r>
              <a:rPr lang="en-IN" dirty="0"/>
              <a:t>clean</a:t>
            </a:r>
          </a:p>
          <a:p>
            <a:pPr fontAlgn="base"/>
            <a:r>
              <a:rPr lang="en-IN" dirty="0"/>
              <a:t>site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Maven Life Cycle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8142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When we execute </a:t>
            </a:r>
            <a:r>
              <a:rPr lang="en-IN" i="1" dirty="0" err="1"/>
              <a:t>mvn</a:t>
            </a:r>
            <a:r>
              <a:rPr lang="en-IN" i="1" dirty="0"/>
              <a:t> post-clean</a:t>
            </a:r>
            <a:r>
              <a:rPr lang="en-IN" dirty="0"/>
              <a:t> command, Maven invokes the clean lifecycle consisting of the following phases.</a:t>
            </a:r>
          </a:p>
          <a:p>
            <a:r>
              <a:rPr lang="en-IN" dirty="0"/>
              <a:t>pre-clean</a:t>
            </a:r>
          </a:p>
          <a:p>
            <a:r>
              <a:rPr lang="en-IN" dirty="0"/>
              <a:t>clean</a:t>
            </a:r>
          </a:p>
          <a:p>
            <a:r>
              <a:rPr lang="en-IN" dirty="0" smtClean="0"/>
              <a:t>post-clean</a:t>
            </a:r>
          </a:p>
          <a:p>
            <a:endParaRPr lang="en-IN" dirty="0"/>
          </a:p>
          <a:p>
            <a:r>
              <a:rPr lang="en-IN" dirty="0"/>
              <a:t> Its </a:t>
            </a:r>
            <a:r>
              <a:rPr lang="en-IN" b="1" dirty="0" err="1"/>
              <a:t>clean:cleangoal</a:t>
            </a:r>
            <a:r>
              <a:rPr lang="en-IN" dirty="0"/>
              <a:t> deletes the output of a build by deleting the build directory. Thus, when </a:t>
            </a:r>
            <a:r>
              <a:rPr lang="en-IN" i="1" dirty="0" err="1"/>
              <a:t>mvn</a:t>
            </a:r>
            <a:r>
              <a:rPr lang="en-IN" i="1" dirty="0"/>
              <a:t> clean</a:t>
            </a:r>
            <a:r>
              <a:rPr lang="en-IN" dirty="0"/>
              <a:t> command executes, Maven deletes the build directory.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Clean Life Cycle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1553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At the end of this module, participants will be able to understand:</a:t>
            </a:r>
          </a:p>
          <a:p>
            <a:pPr lvl="1"/>
            <a:r>
              <a:rPr lang="en-US" dirty="0" smtClean="0"/>
              <a:t>The pom.xml file</a:t>
            </a:r>
          </a:p>
          <a:p>
            <a:pPr lvl="1"/>
            <a:r>
              <a:rPr lang="en-US" dirty="0" smtClean="0"/>
              <a:t>How to customize the pom.xml file</a:t>
            </a:r>
          </a:p>
          <a:p>
            <a:pPr lvl="1"/>
            <a:r>
              <a:rPr lang="en-US" dirty="0" smtClean="0"/>
              <a:t>How to create Eclipse related files using Maven</a:t>
            </a:r>
          </a:p>
          <a:p>
            <a:pPr lvl="1"/>
            <a:r>
              <a:rPr lang="en-US" dirty="0" smtClean="0"/>
              <a:t>How to create a WAR file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Goals / Objectives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IN" dirty="0"/>
              <a:t>Maven Site plugin is generally used to create fresh documentation to create reports, deploy site, etc. It has the following phases −</a:t>
            </a:r>
          </a:p>
          <a:p>
            <a:r>
              <a:rPr lang="en-IN" dirty="0"/>
              <a:t>pre-site</a:t>
            </a:r>
          </a:p>
          <a:p>
            <a:r>
              <a:rPr lang="en-IN" dirty="0"/>
              <a:t>site</a:t>
            </a:r>
          </a:p>
          <a:p>
            <a:r>
              <a:rPr lang="en-IN" dirty="0"/>
              <a:t>post-site</a:t>
            </a:r>
          </a:p>
          <a:p>
            <a:r>
              <a:rPr lang="en-IN" dirty="0"/>
              <a:t>site-deploy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/>
              <a:t>Site Lifecycle</a:t>
            </a:r>
            <a:br>
              <a:rPr lang="en-IN" b="0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23015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1035" y="41333"/>
            <a:ext cx="8205261" cy="486701"/>
          </a:xfrm>
        </p:spPr>
        <p:txBody>
          <a:bodyPr/>
          <a:lstStyle/>
          <a:p>
            <a:r>
              <a:rPr lang="en-IN" dirty="0" smtClean="0"/>
              <a:t>Maven Life Cycle (Default)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68" y="757008"/>
            <a:ext cx="8920832" cy="606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7441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1035" y="41333"/>
            <a:ext cx="8205261" cy="486701"/>
          </a:xfrm>
        </p:spPr>
        <p:txBody>
          <a:bodyPr/>
          <a:lstStyle/>
          <a:p>
            <a:r>
              <a:rPr lang="en-IN" dirty="0" smtClean="0"/>
              <a:t>Maven Life Cycle (Default)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69" y="708338"/>
            <a:ext cx="8695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3469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Maven 2 Life cycle phases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31255" y="1295400"/>
            <a:ext cx="8458200" cy="5334000"/>
          </a:xfrm>
          <a:prstGeom prst="rect">
            <a:avLst/>
          </a:prstGeom>
        </p:spPr>
        <p:txBody>
          <a:bodyPr/>
          <a:lstStyle/>
          <a:p>
            <a:pPr marL="419100" indent="-419100"/>
            <a:r>
              <a:rPr lang="en-US" dirty="0" smtClean="0"/>
              <a:t>Plug-ins are software modules which are written to fit into the plug-in framework of Maven.</a:t>
            </a:r>
          </a:p>
          <a:p>
            <a:pPr marL="419100" indent="-419100"/>
            <a:r>
              <a:rPr lang="en-US" dirty="0" smtClean="0"/>
              <a:t>Each task within a </a:t>
            </a:r>
            <a:r>
              <a:rPr lang="en-US" dirty="0" err="1" smtClean="0"/>
              <a:t>plugin</a:t>
            </a:r>
            <a:r>
              <a:rPr lang="en-US" dirty="0" smtClean="0"/>
              <a:t> is called a </a:t>
            </a:r>
            <a:r>
              <a:rPr lang="en-US" i="1" dirty="0" err="1" smtClean="0"/>
              <a:t>mojo</a:t>
            </a:r>
            <a:r>
              <a:rPr lang="en-US" dirty="0" smtClean="0"/>
              <a:t>.</a:t>
            </a:r>
          </a:p>
          <a:p>
            <a:pPr marL="419100" indent="-419100"/>
            <a:r>
              <a:rPr lang="en-US" dirty="0" smtClean="0"/>
              <a:t>A </a:t>
            </a:r>
            <a:r>
              <a:rPr lang="en-US" dirty="0" err="1" smtClean="0"/>
              <a:t>mojo</a:t>
            </a:r>
            <a:r>
              <a:rPr lang="en-US" dirty="0" smtClean="0"/>
              <a:t> is executed when the Maven engine executes the corresponding phase on the build life cycle.</a:t>
            </a:r>
          </a:p>
          <a:p>
            <a:pPr marL="419100" indent="-419100"/>
            <a:r>
              <a:rPr lang="en-US" dirty="0" smtClean="0"/>
              <a:t>The association between the phase of a life cycle and a </a:t>
            </a:r>
            <a:r>
              <a:rPr lang="en-US" dirty="0" err="1" smtClean="0"/>
              <a:t>mojo</a:t>
            </a:r>
            <a:r>
              <a:rPr lang="en-US" dirty="0" smtClean="0"/>
              <a:t> is called as a </a:t>
            </a:r>
            <a:r>
              <a:rPr lang="en-US" i="1" dirty="0" smtClean="0"/>
              <a:t>binding</a:t>
            </a:r>
            <a:r>
              <a:rPr lang="en-US" dirty="0" smtClean="0"/>
              <a:t>.</a:t>
            </a:r>
          </a:p>
          <a:p>
            <a:pPr marL="419100" indent="-419100"/>
            <a:endParaRPr lang="en-US" dirty="0" smtClean="0"/>
          </a:p>
          <a:p>
            <a:pPr marL="419100" indent="-419100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Maven 2 Life cycle phases (Continued…)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31255" y="1295400"/>
            <a:ext cx="8458200" cy="704850"/>
          </a:xfrm>
          <a:prstGeom prst="rect">
            <a:avLst/>
          </a:prstGeom>
        </p:spPr>
        <p:txBody>
          <a:bodyPr/>
          <a:lstStyle/>
          <a:p>
            <a:pPr marL="419100" indent="-419100">
              <a:buFontTx/>
              <a:buNone/>
            </a:pPr>
            <a:r>
              <a:rPr lang="en-US" dirty="0" smtClean="0"/>
              <a:t>Few phases of the build life cycle are described below: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161925" y="2105025"/>
          <a:ext cx="8839200" cy="3609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457201" y="1381125"/>
            <a:ext cx="7179971" cy="499190"/>
          </a:xfrm>
        </p:spPr>
        <p:txBody>
          <a:bodyPr/>
          <a:lstStyle/>
          <a:p>
            <a:r>
              <a:rPr lang="en-IN" dirty="0" smtClean="0"/>
              <a:t>JAR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Package-specific Lifecycles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69" y="2157914"/>
            <a:ext cx="8328293" cy="332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4799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457201" y="1381125"/>
            <a:ext cx="7179971" cy="499190"/>
          </a:xfrm>
        </p:spPr>
        <p:txBody>
          <a:bodyPr/>
          <a:lstStyle/>
          <a:p>
            <a:r>
              <a:rPr lang="en-IN" dirty="0" smtClean="0"/>
              <a:t>WAR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Package-specific Lifecycles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51" y="2198625"/>
            <a:ext cx="7853160" cy="291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7891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2"/>
          </p:nvPr>
        </p:nvGraphicFramePr>
        <p:xfrm>
          <a:off x="220134" y="1913467"/>
          <a:ext cx="8720666" cy="375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Maven 2 project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Maven 2 project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31255" y="1295400"/>
            <a:ext cx="8458200" cy="5334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In order to create everything which is needed for a simple Java project that can be built using Maven, you can use </a:t>
            </a:r>
            <a:r>
              <a:rPr lang="en-US" b="1" dirty="0" smtClean="0"/>
              <a:t>Archetype</a:t>
            </a:r>
            <a:r>
              <a:rPr lang="en-US" dirty="0" smtClean="0"/>
              <a:t> plug-in.</a:t>
            </a:r>
          </a:p>
          <a:p>
            <a:r>
              <a:rPr lang="en-US" dirty="0" smtClean="0"/>
              <a:t>Archetype is a standard plug-in which comes with Maven 2.</a:t>
            </a:r>
          </a:p>
          <a:p>
            <a:r>
              <a:rPr lang="en-US" dirty="0" smtClean="0"/>
              <a:t>The Archetype plug-in runs outside of a Maven project build life cycle and is used for creating Maven projects.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Issue the following command from the directory that you want to contain </a:t>
            </a:r>
            <a:r>
              <a:rPr lang="en-US" b="1" dirty="0" err="1" smtClean="0"/>
              <a:t>SampleProject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above command provides the archetype plug-in with the coordinates of your module.</a:t>
            </a:r>
          </a:p>
          <a:p>
            <a:r>
              <a:rPr lang="en-US" dirty="0" smtClean="0"/>
              <a:t>The command also creates a starter pom.xml file for the project along with the conventional Maven 2 directory structure.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Maven 2 project</a:t>
            </a:r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61035" y="2416579"/>
            <a:ext cx="7999546" cy="1107996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mvn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archetype:generate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-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inherit"/>
              </a:rPr>
              <a:t>DgroupId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=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com.cgi</a:t>
            </a:r>
            <a:r>
              <a:rPr lang="en-US" altLang="en-US" sz="2400" dirty="0" err="1" smtClean="0">
                <a:solidFill>
                  <a:srgbClr val="303336"/>
                </a:solidFill>
                <a:latin typeface="inherit"/>
              </a:rPr>
              <a:t>.banking</a:t>
            </a:r>
            <a:r>
              <a:rPr lang="en-US" altLang="en-US" sz="2400" dirty="0" smtClean="0">
                <a:solidFill>
                  <a:srgbClr val="303336"/>
                </a:solidFill>
                <a:latin typeface="inherit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-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inherit"/>
              </a:rPr>
              <a:t>DartifactId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=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BankingAppln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-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inherit"/>
              </a:rPr>
              <a:t>DarchetypeArtifactId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=maven-archetype-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quickstart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-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inherit"/>
              </a:rPr>
              <a:t>DinteractiveMode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false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2"/>
          </p:nvPr>
        </p:nvGraphicFramePr>
        <p:xfrm>
          <a:off x="457201" y="1381125"/>
          <a:ext cx="8228012" cy="48244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Application Build Steps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First Maven 2 project (Continued…)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1925" y="1295400"/>
            <a:ext cx="8458200" cy="5334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The output should be similar to the following: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696507"/>
            <a:ext cx="8162925" cy="492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First Maven 2 project (Continued…)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31255" y="1295400"/>
            <a:ext cx="8458200" cy="5334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The Archetype plug-in creates a directory tree, a pom.xml file and a placeholder App.java application.</a:t>
            </a:r>
          </a:p>
          <a:p>
            <a:r>
              <a:rPr lang="en-US" dirty="0" smtClean="0"/>
              <a:t>It also creates a directory tree for unit test source code and a placeholder AppTest.java unit test.</a:t>
            </a:r>
          </a:p>
          <a:p>
            <a:r>
              <a:rPr lang="en-US" dirty="0" smtClean="0"/>
              <a:t>The following figures shows the directory structure created: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00338" y="3733794"/>
            <a:ext cx="3743325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First Maven 2 project (Continued…)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48188" y="1295400"/>
            <a:ext cx="8458200" cy="5334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Remove App.java and place the following SimpleExample.java :</a:t>
            </a: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3787" y="2209267"/>
            <a:ext cx="6913562" cy="4103687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Sample pom.xml file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1925" y="1295400"/>
            <a:ext cx="8458200" cy="5334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The file generated by the Archetype plug-in for </a:t>
            </a:r>
            <a:r>
              <a:rPr lang="en-US" dirty="0" err="1" smtClean="0"/>
              <a:t>SampleProject</a:t>
            </a:r>
            <a:r>
              <a:rPr lang="en-US" dirty="0" smtClean="0"/>
              <a:t> is shown below: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3193" y="2157324"/>
            <a:ext cx="7941204" cy="4393755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Customizing the generated pom.xml file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1925" y="1295400"/>
            <a:ext cx="8458200" cy="5334000"/>
          </a:xfrm>
          <a:prstGeom prst="rect">
            <a:avLst/>
          </a:prstGeom>
        </p:spPr>
        <p:txBody>
          <a:bodyPr/>
          <a:lstStyle/>
          <a:p>
            <a:endParaRPr lang="en-US" smtClean="0"/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1963" y="1250950"/>
            <a:ext cx="8221662" cy="5330825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</p:pic>
      <p:sp>
        <p:nvSpPr>
          <p:cNvPr id="19461" name="Line 7"/>
          <p:cNvSpPr>
            <a:spLocks noChangeShapeType="1"/>
          </p:cNvSpPr>
          <p:nvPr/>
        </p:nvSpPr>
        <p:spPr bwMode="auto">
          <a:xfrm flipH="1">
            <a:off x="1619250" y="2997200"/>
            <a:ext cx="27368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pic>
        <p:nvPicPr>
          <p:cNvPr id="1946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4300" y="1876425"/>
            <a:ext cx="496887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Compiling the customized Project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1925" y="1295400"/>
            <a:ext cx="8458200" cy="5334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You can now compile the </a:t>
            </a:r>
            <a:r>
              <a:rPr lang="en-US" dirty="0" err="1" smtClean="0"/>
              <a:t>SampleProject</a:t>
            </a:r>
            <a:r>
              <a:rPr lang="en-US" dirty="0" smtClean="0"/>
              <a:t> using </a:t>
            </a:r>
            <a:r>
              <a:rPr lang="en-US" dirty="0" err="1" smtClean="0"/>
              <a:t>mvn</a:t>
            </a:r>
            <a:r>
              <a:rPr lang="en-US" dirty="0" smtClean="0"/>
              <a:t> compile command.</a:t>
            </a:r>
          </a:p>
          <a:p>
            <a:r>
              <a:rPr lang="en-US" dirty="0" smtClean="0"/>
              <a:t>You should see the report of a successful build, creating one class file in the target tree.</a:t>
            </a:r>
          </a:p>
          <a:p>
            <a:r>
              <a:rPr lang="en-US" dirty="0" smtClean="0"/>
              <a:t>This can take a little while if it is the first time you run it because some dependencies might need to be downloaded from the central repository over the Internet. </a:t>
            </a:r>
          </a:p>
          <a:p>
            <a:endParaRPr lang="en-US" dirty="0" smtClean="0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9685" y="1750621"/>
            <a:ext cx="5060945" cy="39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45493" y="4667574"/>
            <a:ext cx="6709003" cy="1690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IN" dirty="0"/>
              <a:t>java -</a:t>
            </a:r>
            <a:r>
              <a:rPr lang="en-IN" dirty="0" err="1"/>
              <a:t>cp</a:t>
            </a:r>
            <a:r>
              <a:rPr lang="en-IN" dirty="0"/>
              <a:t> target/my-app-1.0-SNAPSHOT.jar </a:t>
            </a:r>
            <a:r>
              <a:rPr lang="en-IN" dirty="0" err="1"/>
              <a:t>com.mycompany.app.App</a:t>
            </a:r>
            <a:endParaRPr lang="en-IN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Test jar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24093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Directory structure after compilation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1925" y="1295400"/>
            <a:ext cx="8458200" cy="5334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After compilation, the .class files (SimpleExample.class) file is created in the target folder shown below:</a:t>
            </a: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7942" y="2226200"/>
            <a:ext cx="5616575" cy="3951287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Adding a Unit test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31255" y="1295400"/>
            <a:ext cx="8504371" cy="22098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It is a development best practice to provide unit tests for all code modules.</a:t>
            </a:r>
          </a:p>
          <a:p>
            <a:r>
              <a:rPr lang="en-US" dirty="0" smtClean="0"/>
              <a:t>Maven 2 created a placeholder AppTest.java unit test for you. Remove the file and place the following SimpleExampleTest.java :</a:t>
            </a:r>
          </a:p>
        </p:txBody>
      </p:sp>
      <p:pic>
        <p:nvPicPr>
          <p:cNvPr id="22532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5638" y="3505200"/>
            <a:ext cx="5283589" cy="3111909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Running a unit test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31255" y="1295400"/>
            <a:ext cx="8458200" cy="5334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You can use </a:t>
            </a:r>
            <a:r>
              <a:rPr lang="en-US" dirty="0" err="1" smtClean="0"/>
              <a:t>mvn</a:t>
            </a:r>
            <a:r>
              <a:rPr lang="en-US" dirty="0" smtClean="0"/>
              <a:t> test command.</a:t>
            </a:r>
          </a:p>
          <a:p>
            <a:endParaRPr lang="en-US" dirty="0" smtClean="0"/>
          </a:p>
          <a:p>
            <a:r>
              <a:rPr lang="en-US" dirty="0" smtClean="0"/>
              <a:t>Maven 2 compiles the source and the unit test. It then runs the tests, reporting on the number of successes, failures, and errors, as shown in the following figure:</a:t>
            </a:r>
          </a:p>
          <a:p>
            <a:pPr lvl="1">
              <a:buFontTx/>
              <a:buNone/>
            </a:pPr>
            <a:endParaRPr lang="en-US" dirty="0" smtClean="0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038" y="1874306"/>
            <a:ext cx="467995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7" name="Picture 6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611188" y="3608491"/>
            <a:ext cx="7432145" cy="3010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2"/>
          </p:nvPr>
        </p:nvGraphicFramePr>
        <p:xfrm>
          <a:off x="457201" y="1381125"/>
          <a:ext cx="8228012" cy="48244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eclipse specific files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4322" y="1295400"/>
            <a:ext cx="8458200" cy="5334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It is easier for developers to work with Eclipse, hence Maven supports creation of eclipse specific files</a:t>
            </a:r>
          </a:p>
          <a:p>
            <a:r>
              <a:rPr lang="en-US" dirty="0" smtClean="0"/>
              <a:t>To generate the eclipse metadata files from your </a:t>
            </a:r>
            <a:r>
              <a:rPr lang="en-US" b="1" dirty="0" smtClean="0"/>
              <a:t>pom.xml </a:t>
            </a:r>
            <a:r>
              <a:rPr lang="en-US" dirty="0" smtClean="0"/>
              <a:t>you execute the following command: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above command generates eclipse related files like .project and .</a:t>
            </a:r>
            <a:r>
              <a:rPr lang="en-US" dirty="0" err="1" smtClean="0"/>
              <a:t>classpath</a:t>
            </a:r>
            <a:r>
              <a:rPr lang="en-US" dirty="0" smtClean="0"/>
              <a:t> .</a:t>
            </a:r>
          </a:p>
          <a:p>
            <a:endParaRPr lang="en-US" dirty="0" smtClean="0"/>
          </a:p>
        </p:txBody>
      </p:sp>
      <p:pic>
        <p:nvPicPr>
          <p:cNvPr id="2458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1082" y="3102488"/>
            <a:ext cx="6192838" cy="503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1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99644" y="4522771"/>
            <a:ext cx="6264276" cy="2260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the project in Eclipse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4322" y="1295400"/>
            <a:ext cx="8458200" cy="5334000"/>
          </a:xfrm>
          <a:prstGeom prst="rect">
            <a:avLst/>
          </a:prstGeom>
        </p:spPr>
        <p:txBody>
          <a:bodyPr/>
          <a:lstStyle/>
          <a:p>
            <a:pPr marL="419100" indent="-419100"/>
            <a:r>
              <a:rPr lang="en-US" dirty="0" smtClean="0"/>
              <a:t>After generating the Eclipse </a:t>
            </a:r>
            <a:r>
              <a:rPr lang="en-US" dirty="0" err="1" smtClean="0"/>
              <a:t>Classpath</a:t>
            </a:r>
            <a:r>
              <a:rPr lang="en-US" dirty="0" smtClean="0"/>
              <a:t> and Project files for your project, import the project into Eclipse with the following steps:</a:t>
            </a:r>
          </a:p>
          <a:p>
            <a:pPr marL="657225" lvl="1" indent="-381000">
              <a:buFontTx/>
              <a:buAutoNum type="arabicPeriod"/>
            </a:pPr>
            <a:r>
              <a:rPr lang="en-US" dirty="0" smtClean="0"/>
              <a:t>From the Eclipse workspace menu select File &gt; Import </a:t>
            </a:r>
          </a:p>
          <a:p>
            <a:pPr marL="657225" lvl="1" indent="-381000">
              <a:buFontTx/>
              <a:buNone/>
            </a:pPr>
            <a:r>
              <a:rPr lang="en-US" dirty="0" smtClean="0"/>
              <a:t>2. Expand General and select Existing Projects into Workspace </a:t>
            </a:r>
          </a:p>
          <a:p>
            <a:pPr marL="657225" lvl="1" indent="-381000">
              <a:buFontTx/>
              <a:buNone/>
            </a:pPr>
            <a:r>
              <a:rPr lang="en-US" dirty="0" smtClean="0"/>
              <a:t>3. Mark Select root directory and hit Browse. Browse for the directory in which your POM file is in. Press OK. </a:t>
            </a:r>
          </a:p>
          <a:p>
            <a:pPr marL="657225" lvl="1" indent="-381000">
              <a:buFontTx/>
              <a:buNone/>
            </a:pPr>
            <a:r>
              <a:rPr lang="en-US" dirty="0" smtClean="0"/>
              <a:t>4. You should now see your project checked under the Projects: box. Press Finish. </a:t>
            </a:r>
          </a:p>
          <a:p>
            <a:pPr marL="657225" lvl="1" indent="-381000">
              <a:buFontTx/>
              <a:buNone/>
            </a:pPr>
            <a:r>
              <a:rPr lang="en-US" dirty="0" smtClean="0"/>
              <a:t>5. You should now see your project in Eclipse. </a:t>
            </a:r>
          </a:p>
          <a:p>
            <a:pPr marL="419100" indent="-419100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a WAR file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31255" y="1295400"/>
            <a:ext cx="8458200" cy="5334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Now let’s see how to create a simple Web application:</a:t>
            </a:r>
          </a:p>
          <a:p>
            <a:r>
              <a:rPr lang="en-US" dirty="0" smtClean="0"/>
              <a:t>Execute the following command in the directory where you want the web application to be created.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following directory structure will be created</a:t>
            </a:r>
          </a:p>
          <a:p>
            <a:endParaRPr lang="en-US" dirty="0" smtClean="0"/>
          </a:p>
        </p:txBody>
      </p:sp>
      <p:pic>
        <p:nvPicPr>
          <p:cNvPr id="2765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656" y="2887127"/>
            <a:ext cx="8964612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3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77938" y="4470925"/>
            <a:ext cx="6589712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IN" dirty="0" err="1"/>
              <a:t>mvn</a:t>
            </a:r>
            <a:r>
              <a:rPr lang="en-IN" dirty="0"/>
              <a:t> </a:t>
            </a:r>
            <a:r>
              <a:rPr lang="en-IN" dirty="0" err="1"/>
              <a:t>archetype:generate</a:t>
            </a:r>
            <a:r>
              <a:rPr lang="en-IN" dirty="0"/>
              <a:t> -</a:t>
            </a:r>
            <a:r>
              <a:rPr lang="en-IN" dirty="0" err="1"/>
              <a:t>DarchetypeArtifactId</a:t>
            </a:r>
            <a:r>
              <a:rPr lang="en-IN" dirty="0"/>
              <a:t>=Maven-archetype-</a:t>
            </a:r>
            <a:r>
              <a:rPr lang="en-IN" dirty="0" err="1"/>
              <a:t>webapp</a:t>
            </a:r>
            <a:r>
              <a:rPr lang="en-IN" dirty="0"/>
              <a:t> -</a:t>
            </a:r>
            <a:r>
              <a:rPr lang="en-IN" dirty="0" err="1"/>
              <a:t>DgroupId</a:t>
            </a:r>
            <a:r>
              <a:rPr lang="en-IN" dirty="0"/>
              <a:t>=</a:t>
            </a:r>
            <a:r>
              <a:rPr lang="en-IN" dirty="0" err="1"/>
              <a:t>com.citi.fundtransfer</a:t>
            </a:r>
            <a:r>
              <a:rPr lang="en-IN" dirty="0"/>
              <a:t> -</a:t>
            </a:r>
            <a:r>
              <a:rPr lang="en-IN" dirty="0" err="1"/>
              <a:t>DartifactId</a:t>
            </a:r>
            <a:r>
              <a:rPr lang="en-IN" dirty="0"/>
              <a:t>=CITIMAVENFT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Web Project Create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25726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a WAR file (Continued…)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48188" y="1335088"/>
            <a:ext cx="8458200" cy="5334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The directory structure created will be as per WAR file.</a:t>
            </a:r>
          </a:p>
          <a:p>
            <a:r>
              <a:rPr lang="en-US" dirty="0" smtClean="0"/>
              <a:t>Maven provides us the required directory structure and template files.</a:t>
            </a:r>
          </a:p>
          <a:p>
            <a:r>
              <a:rPr lang="en-US" dirty="0" smtClean="0"/>
              <a:t>We have to create web pages and place them in the proper locations.</a:t>
            </a:r>
          </a:p>
          <a:p>
            <a:r>
              <a:rPr lang="en-US" dirty="0" smtClean="0"/>
              <a:t>For our application, lets use </a:t>
            </a:r>
            <a:r>
              <a:rPr lang="en-US" b="1" dirty="0" smtClean="0"/>
              <a:t>index.jsp</a:t>
            </a:r>
            <a:r>
              <a:rPr lang="en-US" dirty="0" smtClean="0"/>
              <a:t> file which is created by default. </a:t>
            </a:r>
          </a:p>
          <a:p>
            <a:r>
              <a:rPr lang="en-US" dirty="0" smtClean="0"/>
              <a:t>Add your contents to index.jsp and save it.</a:t>
            </a:r>
          </a:p>
          <a:p>
            <a:r>
              <a:rPr lang="en-US" dirty="0" smtClean="0"/>
              <a:t>Give following command in the command prompt.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61533" y="5762080"/>
            <a:ext cx="6408737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a WAR file (Continued…)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31255" y="1295400"/>
            <a:ext cx="8458200" cy="5334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Notice a war file created in the target folder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Deploy the same in a web server and request for </a:t>
            </a:r>
            <a:r>
              <a:rPr lang="en-US" b="1" dirty="0" smtClean="0"/>
              <a:t>index.jsp</a:t>
            </a:r>
            <a:r>
              <a:rPr lang="en-US" dirty="0" smtClean="0"/>
              <a:t> to see the output</a:t>
            </a:r>
            <a:endParaRPr lang="en-US" b="1" dirty="0" smtClean="0"/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8788" y="2386013"/>
            <a:ext cx="8151812" cy="2085975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</p:pic>
      <p:sp>
        <p:nvSpPr>
          <p:cNvPr id="29701" name="Oval 5"/>
          <p:cNvSpPr>
            <a:spLocks noChangeArrowheads="1"/>
          </p:cNvSpPr>
          <p:nvPr/>
        </p:nvSpPr>
        <p:spPr bwMode="auto">
          <a:xfrm>
            <a:off x="6300788" y="2565400"/>
            <a:ext cx="2309812" cy="792163"/>
          </a:xfrm>
          <a:prstGeom prst="ellipse">
            <a:avLst/>
          </a:prstGeom>
          <a:noFill/>
          <a:ln w="12700" algn="ctr">
            <a:solidFill>
              <a:srgbClr val="008000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IN" dirty="0" err="1" smtClean="0"/>
              <a:t>Mvn</a:t>
            </a:r>
            <a:r>
              <a:rPr lang="en-IN" dirty="0" smtClean="0"/>
              <a:t> site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Maven site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14008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err="1"/>
              <a:t>mvn</a:t>
            </a:r>
            <a:r>
              <a:rPr lang="en-IN" dirty="0"/>
              <a:t> </a:t>
            </a:r>
            <a:r>
              <a:rPr lang="en-IN" dirty="0" err="1"/>
              <a:t>install:install-file</a:t>
            </a:r>
            <a:r>
              <a:rPr lang="en-IN" dirty="0"/>
              <a:t> -</a:t>
            </a:r>
            <a:r>
              <a:rPr lang="en-IN" dirty="0" err="1"/>
              <a:t>Dfile</a:t>
            </a:r>
            <a:r>
              <a:rPr lang="en-IN" dirty="0"/>
              <a:t>=c:\</a:t>
            </a:r>
            <a:r>
              <a:rPr lang="en-IN"/>
              <a:t>kaptcha-2.3</a:t>
            </a:r>
            <a:r>
              <a:rPr lang="en-IN" smtClean="0"/>
              <a:t>..2.jar </a:t>
            </a:r>
            <a:r>
              <a:rPr lang="en-IN" dirty="0"/>
              <a:t>-</a:t>
            </a:r>
            <a:r>
              <a:rPr lang="en-IN" dirty="0" err="1"/>
              <a:t>DgroupId</a:t>
            </a:r>
            <a:r>
              <a:rPr lang="en-IN" dirty="0"/>
              <a:t>=</a:t>
            </a:r>
            <a:r>
              <a:rPr lang="en-IN" dirty="0" err="1"/>
              <a:t>com.google.code</a:t>
            </a:r>
            <a:endParaRPr lang="en-IN" dirty="0"/>
          </a:p>
          <a:p>
            <a:r>
              <a:rPr lang="en-IN" dirty="0"/>
              <a:t>-</a:t>
            </a:r>
            <a:r>
              <a:rPr lang="en-IN" dirty="0" err="1"/>
              <a:t>DartifactId</a:t>
            </a:r>
            <a:r>
              <a:rPr lang="en-IN" dirty="0"/>
              <a:t>=</a:t>
            </a:r>
            <a:r>
              <a:rPr lang="en-IN" dirty="0" err="1"/>
              <a:t>kaptcha</a:t>
            </a:r>
            <a:r>
              <a:rPr lang="en-IN" dirty="0"/>
              <a:t> -</a:t>
            </a:r>
            <a:r>
              <a:rPr lang="en-IN" dirty="0" err="1"/>
              <a:t>Dversion</a:t>
            </a:r>
            <a:r>
              <a:rPr lang="en-IN" dirty="0"/>
              <a:t>=2.3 </a:t>
            </a:r>
            <a:r>
              <a:rPr lang="en-IN" dirty="0" smtClean="0"/>
              <a:t>-</a:t>
            </a:r>
            <a:r>
              <a:rPr lang="en-IN" dirty="0" err="1" smtClean="0"/>
              <a:t>Dpackaging</a:t>
            </a:r>
            <a:r>
              <a:rPr lang="en-IN" dirty="0" smtClean="0"/>
              <a:t>=jar</a:t>
            </a:r>
          </a:p>
          <a:p>
            <a:endParaRPr lang="en-IN" dirty="0"/>
          </a:p>
          <a:p>
            <a:r>
              <a:rPr lang="en-IN" dirty="0" smtClean="0"/>
              <a:t>In POM.xml</a:t>
            </a:r>
          </a:p>
          <a:p>
            <a:endParaRPr lang="en-IN" dirty="0"/>
          </a:p>
          <a:p>
            <a:r>
              <a:rPr lang="en-IN" dirty="0"/>
              <a:t>&lt;dependency&gt;</a:t>
            </a:r>
          </a:p>
          <a:p>
            <a:r>
              <a:rPr lang="en-IN" dirty="0"/>
              <a:t>     &lt;</a:t>
            </a:r>
            <a:r>
              <a:rPr lang="en-IN" dirty="0" err="1"/>
              <a:t>groupId</a:t>
            </a:r>
            <a:r>
              <a:rPr lang="en-IN" dirty="0"/>
              <a:t>&gt;</a:t>
            </a:r>
            <a:r>
              <a:rPr lang="en-IN" dirty="0" err="1"/>
              <a:t>com.google.code</a:t>
            </a:r>
            <a:r>
              <a:rPr lang="en-IN" dirty="0"/>
              <a:t>&lt;/</a:t>
            </a:r>
            <a:r>
              <a:rPr lang="en-IN" dirty="0" err="1"/>
              <a:t>groupId</a:t>
            </a:r>
            <a:r>
              <a:rPr lang="en-IN" dirty="0"/>
              <a:t>&gt;</a:t>
            </a:r>
          </a:p>
          <a:p>
            <a:r>
              <a:rPr lang="en-IN" dirty="0"/>
              <a:t>     &lt;</a:t>
            </a:r>
            <a:r>
              <a:rPr lang="en-IN" dirty="0" err="1"/>
              <a:t>artifactId</a:t>
            </a:r>
            <a:r>
              <a:rPr lang="en-IN" dirty="0"/>
              <a:t>&gt;</a:t>
            </a:r>
            <a:r>
              <a:rPr lang="en-IN" dirty="0" err="1"/>
              <a:t>kaptcha</a:t>
            </a:r>
            <a:r>
              <a:rPr lang="en-IN" dirty="0"/>
              <a:t>&lt;/</a:t>
            </a:r>
            <a:r>
              <a:rPr lang="en-IN" dirty="0" err="1"/>
              <a:t>artifactId</a:t>
            </a:r>
            <a:r>
              <a:rPr lang="en-IN" dirty="0"/>
              <a:t>&gt;</a:t>
            </a:r>
          </a:p>
          <a:p>
            <a:r>
              <a:rPr lang="en-IN" dirty="0"/>
              <a:t>     &lt;</a:t>
            </a:r>
            <a:r>
              <a:rPr lang="en-IN" dirty="0" smtClean="0"/>
              <a:t>version&gt;2.3.2&lt;/</a:t>
            </a:r>
            <a:r>
              <a:rPr lang="en-IN" dirty="0"/>
              <a:t>version&gt;</a:t>
            </a:r>
          </a:p>
          <a:p>
            <a:r>
              <a:rPr lang="en-IN" dirty="0"/>
              <a:t>&lt;/dependency&gt;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Custom library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47000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457201" y="1236372"/>
            <a:ext cx="8228012" cy="4969167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{M2_HOME}\</a:t>
            </a:r>
            <a:r>
              <a:rPr lang="en-IN" dirty="0" err="1"/>
              <a:t>conf</a:t>
            </a:r>
            <a:r>
              <a:rPr lang="en-IN" dirty="0"/>
              <a:t>\setting.xml</a:t>
            </a:r>
          </a:p>
          <a:p>
            <a:r>
              <a:rPr lang="en-IN" dirty="0"/>
              <a:t>&lt;settings&gt;</a:t>
            </a:r>
          </a:p>
          <a:p>
            <a:r>
              <a:rPr lang="en-IN" dirty="0"/>
              <a:t>  &lt;!-- </a:t>
            </a:r>
            <a:r>
              <a:rPr lang="en-IN" dirty="0" err="1"/>
              <a:t>localRepository</a:t>
            </a:r>
            <a:endParaRPr lang="en-IN" dirty="0"/>
          </a:p>
          <a:p>
            <a:r>
              <a:rPr lang="en-IN" dirty="0"/>
              <a:t>   | The path to the local repository maven will use to store </a:t>
            </a:r>
            <a:r>
              <a:rPr lang="en-IN" dirty="0" err="1"/>
              <a:t>artifacts</a:t>
            </a:r>
            <a:r>
              <a:rPr lang="en-IN" dirty="0"/>
              <a:t>.</a:t>
            </a:r>
          </a:p>
          <a:p>
            <a:r>
              <a:rPr lang="en-IN" dirty="0"/>
              <a:t>   |</a:t>
            </a:r>
          </a:p>
          <a:p>
            <a:r>
              <a:rPr lang="en-IN" dirty="0"/>
              <a:t>   | Default: ~/.m2/repository</a:t>
            </a:r>
          </a:p>
          <a:p>
            <a:r>
              <a:rPr lang="en-IN" dirty="0"/>
              <a:t>  &lt;</a:t>
            </a:r>
            <a:r>
              <a:rPr lang="en-IN" dirty="0" err="1"/>
              <a:t>localRepository</a:t>
            </a:r>
            <a:r>
              <a:rPr lang="en-IN" dirty="0"/>
              <a:t>&gt;/path/to/local/repo&lt;/</a:t>
            </a:r>
            <a:r>
              <a:rPr lang="en-IN" dirty="0" err="1"/>
              <a:t>localRepository</a:t>
            </a:r>
            <a:r>
              <a:rPr lang="en-IN" dirty="0"/>
              <a:t>&gt;</a:t>
            </a:r>
          </a:p>
          <a:p>
            <a:r>
              <a:rPr lang="en-IN" dirty="0"/>
              <a:t>  --&gt;</a:t>
            </a:r>
          </a:p>
          <a:p>
            <a:endParaRPr lang="en-IN" dirty="0"/>
          </a:p>
          <a:p>
            <a:r>
              <a:rPr lang="en-IN" dirty="0"/>
              <a:t>&lt;</a:t>
            </a:r>
            <a:r>
              <a:rPr lang="en-IN" dirty="0" err="1"/>
              <a:t>localRepository</a:t>
            </a:r>
            <a:r>
              <a:rPr lang="en-IN" dirty="0"/>
              <a:t>&gt;D:/</a:t>
            </a:r>
            <a:r>
              <a:rPr lang="en-IN" dirty="0" err="1"/>
              <a:t>maven_repo</a:t>
            </a:r>
            <a:r>
              <a:rPr lang="en-IN" dirty="0"/>
              <a:t>&lt;/</a:t>
            </a:r>
            <a:r>
              <a:rPr lang="en-IN" dirty="0" err="1"/>
              <a:t>localRepository</a:t>
            </a:r>
            <a:r>
              <a:rPr lang="en-IN" dirty="0" smtClean="0"/>
              <a:t>&gt;</a:t>
            </a:r>
          </a:p>
          <a:p>
            <a:r>
              <a:rPr lang="en-IN" dirty="0"/>
              <a:t>&lt;</a:t>
            </a:r>
            <a:r>
              <a:rPr lang="en-IN" dirty="0" err="1"/>
              <a:t>interactiveMode</a:t>
            </a:r>
            <a:r>
              <a:rPr lang="en-IN" dirty="0"/>
              <a:t>&gt;true&lt;/</a:t>
            </a:r>
            <a:r>
              <a:rPr lang="en-IN" dirty="0" err="1"/>
              <a:t>interactiveMode</a:t>
            </a:r>
            <a:r>
              <a:rPr lang="en-IN" dirty="0"/>
              <a:t>&gt;</a:t>
            </a:r>
          </a:p>
          <a:p>
            <a:r>
              <a:rPr lang="en-IN" dirty="0"/>
              <a:t>&lt;</a:t>
            </a:r>
            <a:r>
              <a:rPr lang="en-IN" dirty="0" err="1"/>
              <a:t>usePluginRegistry</a:t>
            </a:r>
            <a:r>
              <a:rPr lang="en-IN" dirty="0"/>
              <a:t>&gt;false&lt;/</a:t>
            </a:r>
            <a:r>
              <a:rPr lang="en-IN" dirty="0" err="1"/>
              <a:t>usePluginRegistry</a:t>
            </a:r>
            <a:r>
              <a:rPr lang="en-IN" dirty="0"/>
              <a:t>&gt;</a:t>
            </a:r>
          </a:p>
          <a:p>
            <a:r>
              <a:rPr lang="en-IN" dirty="0"/>
              <a:t>&lt;offline&gt;false&lt;/offline&gt;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Local Repository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22080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IN" dirty="0"/>
              <a:t>A Build profile is a set of configuration values, which can be used to set or override default values of Maven build. </a:t>
            </a:r>
            <a:endParaRPr lang="en-IN" dirty="0" smtClean="0"/>
          </a:p>
          <a:p>
            <a:r>
              <a:rPr lang="en-IN" dirty="0" smtClean="0"/>
              <a:t>Using </a:t>
            </a:r>
            <a:r>
              <a:rPr lang="en-IN" dirty="0"/>
              <a:t>a build profile, you can customize build for different environments such as Production v/s Development environments.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/>
              <a:t>What is Build Profile?</a:t>
            </a:r>
            <a:br>
              <a:rPr lang="en-IN" b="0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4201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ouse_construction2.jpg"/>
          <p:cNvPicPr>
            <a:picLocks noChangeAspect="1"/>
          </p:cNvPicPr>
          <p:nvPr/>
        </p:nvPicPr>
        <p:blipFill>
          <a:blip r:embed="rId3" cstate="print"/>
          <a:srcRect t="3976" b="2537"/>
          <a:stretch>
            <a:fillRect/>
          </a:stretch>
        </p:blipFill>
        <p:spPr bwMode="auto">
          <a:xfrm>
            <a:off x="17170" y="0"/>
            <a:ext cx="9126830" cy="342009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457201" y="3504758"/>
            <a:ext cx="8228012" cy="2998170"/>
          </a:xfrm>
        </p:spPr>
        <p:txBody>
          <a:bodyPr>
            <a:normAutofit/>
          </a:bodyPr>
          <a:lstStyle/>
          <a:p>
            <a:r>
              <a:rPr lang="en-US" dirty="0" smtClean="0"/>
              <a:t>Build tool</a:t>
            </a:r>
          </a:p>
          <a:p>
            <a:r>
              <a:rPr lang="en-US" dirty="0" smtClean="0"/>
              <a:t>A software project management and comprehension tool.</a:t>
            </a:r>
          </a:p>
          <a:p>
            <a:r>
              <a:rPr lang="en-US" dirty="0" smtClean="0"/>
              <a:t>It can manage the build of project, documentation and reporting from a central piece of information</a:t>
            </a:r>
          </a:p>
          <a:p>
            <a:r>
              <a:rPr lang="en-US" dirty="0" smtClean="0"/>
              <a:t>Maven is hosted by Apache Software Foundation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1035" y="2628247"/>
            <a:ext cx="8205261" cy="78555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What is Maven ?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/>
              <a:t>Types of Build Profile</a:t>
            </a:r>
            <a:br>
              <a:rPr lang="en-IN" b="0" dirty="0"/>
            </a:b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134308"/>
              </p:ext>
            </p:extLst>
          </p:nvPr>
        </p:nvGraphicFramePr>
        <p:xfrm>
          <a:off x="695459" y="1893194"/>
          <a:ext cx="7843234" cy="3889420"/>
        </p:xfrm>
        <a:graphic>
          <a:graphicData uri="http://schemas.openxmlformats.org/drawingml/2006/table">
            <a:tbl>
              <a:tblPr/>
              <a:tblGrid>
                <a:gridCol w="1558258"/>
                <a:gridCol w="6284976"/>
              </a:tblGrid>
              <a:tr h="656047"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Where it is defined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1077791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Per Project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Defined in the project POM file, pom.xml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7791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Per User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Defined in Maven settings xml file (%USER_HOME%/.m2/settings.xml)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7791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Global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Defined in Maven global settings xml file (%M2_HOME%/</a:t>
                      </a:r>
                      <a:r>
                        <a:rPr lang="en-IN" dirty="0" err="1">
                          <a:effectLst/>
                        </a:rPr>
                        <a:t>conf</a:t>
                      </a:r>
                      <a:r>
                        <a:rPr lang="en-IN" dirty="0">
                          <a:effectLst/>
                        </a:rPr>
                        <a:t>/settings.xml)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718115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IN" dirty="0"/>
              <a:t>Explicitly using command console input.</a:t>
            </a:r>
          </a:p>
          <a:p>
            <a:r>
              <a:rPr lang="en-IN" dirty="0"/>
              <a:t>Through maven settings.</a:t>
            </a:r>
          </a:p>
          <a:p>
            <a:r>
              <a:rPr lang="en-IN" dirty="0"/>
              <a:t>Based on environment variables (User/System variables).</a:t>
            </a:r>
          </a:p>
          <a:p>
            <a:r>
              <a:rPr lang="en-IN" dirty="0"/>
              <a:t>OS Settings (for example, Windows family).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/>
              <a:t>Profile Activation</a:t>
            </a:r>
            <a:br>
              <a:rPr lang="en-IN" b="0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88598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457201" y="1381125"/>
            <a:ext cx="5925670" cy="5037138"/>
          </a:xfrm>
        </p:spPr>
        <p:txBody>
          <a:bodyPr>
            <a:normAutofit fontScale="85000" lnSpcReduction="20000"/>
          </a:bodyPr>
          <a:lstStyle/>
          <a:p>
            <a:r>
              <a:rPr lang="en-US" sz="2400" b="1" dirty="0" smtClean="0"/>
              <a:t>Demonstration: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100" dirty="0" smtClean="0"/>
              <a:t>Faculty will demonstrate how to create a simple Java program using Maven and the Eclipse IDE</a:t>
            </a:r>
            <a:endParaRPr lang="en-US" dirty="0" smtClean="0"/>
          </a:p>
          <a:p>
            <a:r>
              <a:rPr lang="en-US" sz="2400" b="1" dirty="0" smtClean="0"/>
              <a:t>Time Allocated: </a:t>
            </a:r>
            <a:r>
              <a:rPr lang="en-US" sz="2100" dirty="0" smtClean="0"/>
              <a:t>10 minutes</a:t>
            </a:r>
            <a:endParaRPr lang="en-US" dirty="0" smtClean="0"/>
          </a:p>
          <a:p>
            <a:r>
              <a:rPr lang="en-US" sz="2400" b="1" dirty="0" smtClean="0"/>
              <a:t>Environment or File : </a:t>
            </a:r>
            <a:r>
              <a:rPr lang="en-US" sz="2100" dirty="0" smtClean="0"/>
              <a:t>Eclipse</a:t>
            </a:r>
            <a:endParaRPr lang="en-US" dirty="0" smtClean="0"/>
          </a:p>
          <a:p>
            <a:r>
              <a:rPr lang="en-US" sz="2400" b="1" dirty="0" smtClean="0"/>
              <a:t>Steps:</a:t>
            </a:r>
          </a:p>
          <a:p>
            <a:pPr marL="681038" lvl="2" indent="-223838">
              <a:buFont typeface="+mj-lt"/>
              <a:buAutoNum type="arabicPeriod"/>
            </a:pPr>
            <a:r>
              <a:rPr lang="en-US" sz="2100" dirty="0" smtClean="0"/>
              <a:t>Open Eclipse</a:t>
            </a:r>
          </a:p>
          <a:p>
            <a:pPr marL="681038" lvl="2" indent="-223838">
              <a:buFont typeface="+mj-lt"/>
              <a:buAutoNum type="arabicPeriod"/>
            </a:pPr>
            <a:r>
              <a:rPr lang="en-US" sz="2100" dirty="0" smtClean="0"/>
              <a:t>Create a new Maven project without using any archetype</a:t>
            </a:r>
          </a:p>
          <a:p>
            <a:pPr marL="681038" lvl="2" indent="-223838">
              <a:buFont typeface="+mj-lt"/>
              <a:buAutoNum type="arabicPeriod"/>
            </a:pPr>
            <a:r>
              <a:rPr lang="en-US" sz="2100" dirty="0" smtClean="0"/>
              <a:t>Expand the source tree and target tree and provide a walk through.</a:t>
            </a:r>
          </a:p>
          <a:p>
            <a:pPr marL="681038" lvl="2" indent="-223838">
              <a:buFont typeface="+mj-lt"/>
              <a:buAutoNum type="arabicPeriod"/>
            </a:pPr>
            <a:r>
              <a:rPr lang="en-US" sz="2100" dirty="0" smtClean="0"/>
              <a:t>Open pom.xml and provide a walkthrough</a:t>
            </a:r>
          </a:p>
          <a:p>
            <a:pPr marL="681038" lvl="2" indent="-223838">
              <a:buFont typeface="+mj-lt"/>
              <a:buAutoNum type="arabicPeriod"/>
            </a:pPr>
            <a:r>
              <a:rPr lang="en-US" sz="2100" dirty="0" smtClean="0"/>
              <a:t>Create a new package com.accenture.adfx.module1.sample</a:t>
            </a:r>
          </a:p>
          <a:p>
            <a:pPr marL="681038" lvl="2" indent="-223838">
              <a:buFont typeface="+mj-lt"/>
              <a:buAutoNum type="arabicPeriod"/>
            </a:pPr>
            <a:r>
              <a:rPr lang="en-US" sz="2100" dirty="0" smtClean="0"/>
              <a:t>Create a  new  Java file with a main method printing “Hello World” to the console</a:t>
            </a:r>
          </a:p>
          <a:p>
            <a:pPr marL="681038" lvl="2" indent="-223838">
              <a:buFont typeface="+mj-lt"/>
              <a:buAutoNum type="arabicPeriod"/>
            </a:pPr>
            <a:r>
              <a:rPr lang="en-US" sz="2100" dirty="0" smtClean="0"/>
              <a:t>Build and Run the file using Maven</a:t>
            </a:r>
            <a:endParaRPr lang="en-US" sz="1900" dirty="0" smtClean="0"/>
          </a:p>
          <a:p>
            <a:pPr marL="681038" lvl="2" indent="-223838">
              <a:buFont typeface="+mj-lt"/>
              <a:buAutoNum type="arabicPeriod"/>
            </a:pPr>
            <a:endParaRPr lang="en-US" sz="1900" dirty="0" smtClean="0"/>
          </a:p>
          <a:p>
            <a:pPr marL="971550" lvl="2" indent="-514350">
              <a:buFont typeface="+mj-lt"/>
              <a:buAutoNum type="arabicPeriod"/>
            </a:pPr>
            <a:endParaRPr lang="en-US" sz="1800" dirty="0" smtClean="0"/>
          </a:p>
          <a:p>
            <a:pPr lvl="1"/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Maven: See 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Maven: Try - It</a:t>
            </a:r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sz="quarter" idx="12"/>
          </p:nvPr>
        </p:nvSpPr>
        <p:spPr>
          <a:xfrm>
            <a:off x="457201" y="1381124"/>
            <a:ext cx="5154705" cy="5338763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 smtClean="0"/>
              <a:t>Now Try It: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100" dirty="0" smtClean="0"/>
              <a:t>Create a simple Java project using Maven</a:t>
            </a:r>
            <a:endParaRPr lang="en-US" dirty="0" smtClean="0"/>
          </a:p>
          <a:p>
            <a:r>
              <a:rPr lang="en-US" sz="2400" b="1" dirty="0" smtClean="0"/>
              <a:t>Time Allocated: </a:t>
            </a:r>
            <a:r>
              <a:rPr lang="en-US" sz="2100" dirty="0" smtClean="0"/>
              <a:t>15 minutes</a:t>
            </a:r>
            <a:endParaRPr lang="en-US" dirty="0" smtClean="0"/>
          </a:p>
          <a:p>
            <a:r>
              <a:rPr lang="en-US" sz="2400" b="1" dirty="0" smtClean="0"/>
              <a:t>Environment or File : </a:t>
            </a:r>
            <a:r>
              <a:rPr lang="en-US" sz="2100" dirty="0" smtClean="0"/>
              <a:t>Eclipse</a:t>
            </a:r>
            <a:endParaRPr lang="en-US" dirty="0" smtClean="0"/>
          </a:p>
          <a:p>
            <a:r>
              <a:rPr lang="en-US" sz="2400" b="1" dirty="0" smtClean="0"/>
              <a:t>Steps:</a:t>
            </a:r>
          </a:p>
          <a:p>
            <a:pPr marL="681038" lvl="2" indent="-223838">
              <a:buFont typeface="+mj-lt"/>
              <a:buAutoNum type="arabicPeriod"/>
            </a:pPr>
            <a:r>
              <a:rPr lang="en-US" sz="2100" dirty="0" smtClean="0"/>
              <a:t>Open Eclipse</a:t>
            </a:r>
          </a:p>
          <a:p>
            <a:pPr marL="681038" lvl="2" indent="-223838">
              <a:buFont typeface="+mj-lt"/>
              <a:buAutoNum type="arabicPeriod"/>
            </a:pPr>
            <a:r>
              <a:rPr lang="en-US" sz="2100" dirty="0" smtClean="0"/>
              <a:t>Create a new Maven project without using any archetype</a:t>
            </a:r>
          </a:p>
          <a:p>
            <a:pPr marL="681038" lvl="2" indent="-223838">
              <a:buFont typeface="+mj-lt"/>
              <a:buAutoNum type="arabicPeriod"/>
            </a:pPr>
            <a:r>
              <a:rPr lang="en-US" sz="2100" dirty="0" smtClean="0"/>
              <a:t>Expand and view the source tree and target tree </a:t>
            </a:r>
          </a:p>
          <a:p>
            <a:pPr marL="681038" lvl="2" indent="-223838">
              <a:buFont typeface="+mj-lt"/>
              <a:buAutoNum type="arabicPeriod"/>
            </a:pPr>
            <a:r>
              <a:rPr lang="en-US" sz="2100" dirty="0" smtClean="0"/>
              <a:t>Open  and observe the generated pom.xml </a:t>
            </a:r>
          </a:p>
          <a:p>
            <a:pPr marL="681038" lvl="2" indent="-223838">
              <a:buFont typeface="+mj-lt"/>
              <a:buAutoNum type="arabicPeriod"/>
            </a:pPr>
            <a:r>
              <a:rPr lang="en-US" sz="2100" dirty="0" smtClean="0"/>
              <a:t>Create a  new  Java file  in the com.accenture.adfx.module1.sample package with a main method printing “Hello World” to the console</a:t>
            </a:r>
          </a:p>
          <a:p>
            <a:pPr marL="681038" lvl="2" indent="-223838">
              <a:buFont typeface="+mj-lt"/>
              <a:buAutoNum type="arabicPeriod"/>
            </a:pPr>
            <a:r>
              <a:rPr lang="en-US" sz="2100" dirty="0" smtClean="0"/>
              <a:t>Build and Run the file using Maven</a:t>
            </a:r>
            <a:endParaRPr lang="en-US" sz="1900" dirty="0" smtClean="0"/>
          </a:p>
          <a:p>
            <a:pPr marL="681038" lvl="2" indent="-223838">
              <a:buFont typeface="+mj-lt"/>
              <a:buAutoNum type="arabicPeriod"/>
            </a:pPr>
            <a:endParaRPr lang="en-US" sz="1900" dirty="0" smtClean="0"/>
          </a:p>
          <a:p>
            <a:pPr marL="971550" lvl="2" indent="-514350">
              <a:buFont typeface="+mj-lt"/>
              <a:buAutoNum type="arabicPeriod"/>
            </a:pPr>
            <a:endParaRPr lang="en-US" sz="1800" dirty="0" smtClean="0"/>
          </a:p>
          <a:p>
            <a:pPr lvl="1"/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457201" y="1381124"/>
            <a:ext cx="5808795" cy="5338763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Objective: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300" dirty="0" smtClean="0"/>
              <a:t>Create a Maven project using maven-archetype-</a:t>
            </a:r>
            <a:r>
              <a:rPr lang="en-US" sz="2300" dirty="0" err="1" smtClean="0"/>
              <a:t>webapp</a:t>
            </a:r>
            <a:r>
              <a:rPr lang="en-US" sz="2300" dirty="0" smtClean="0"/>
              <a:t> and learn how to build and package the web application into a war </a:t>
            </a:r>
            <a:endParaRPr lang="en-US" dirty="0" smtClean="0"/>
          </a:p>
          <a:p>
            <a:r>
              <a:rPr lang="en-US" b="1" dirty="0" smtClean="0"/>
              <a:t>Time Allocated: </a:t>
            </a:r>
            <a:r>
              <a:rPr lang="en-US" sz="2300" dirty="0" smtClean="0"/>
              <a:t>30 min</a:t>
            </a:r>
            <a:endParaRPr lang="en-US" dirty="0" smtClean="0"/>
          </a:p>
          <a:p>
            <a:r>
              <a:rPr lang="en-US" b="1" dirty="0" smtClean="0"/>
              <a:t>Environment or File: </a:t>
            </a:r>
            <a:r>
              <a:rPr lang="en-US" sz="2300" dirty="0" smtClean="0"/>
              <a:t>Eclipse</a:t>
            </a:r>
            <a:endParaRPr lang="en-US" dirty="0" smtClean="0"/>
          </a:p>
          <a:p>
            <a:r>
              <a:rPr lang="en-US" b="1" dirty="0" smtClean="0"/>
              <a:t>Instructions:</a:t>
            </a:r>
          </a:p>
          <a:p>
            <a:pPr marL="914400" lvl="2" indent="-457200">
              <a:buFont typeface="+mj-lt"/>
              <a:buAutoNum type="arabicPeriod"/>
            </a:pPr>
            <a:r>
              <a:rPr lang="en-US" sz="2300" dirty="0" smtClean="0"/>
              <a:t>Open Eclipse</a:t>
            </a:r>
          </a:p>
          <a:p>
            <a:pPr marL="914400" lvl="2" indent="-457200">
              <a:buFont typeface="+mj-lt"/>
              <a:buAutoNum type="arabicPeriod"/>
            </a:pPr>
            <a:r>
              <a:rPr lang="en-US" sz="2300" dirty="0" smtClean="0"/>
              <a:t>Create a Maven using maven-archetype-</a:t>
            </a:r>
            <a:r>
              <a:rPr lang="en-US" sz="2300" dirty="0" err="1" smtClean="0"/>
              <a:t>webap</a:t>
            </a:r>
            <a:r>
              <a:rPr lang="en-US" sz="2300" dirty="0" smtClean="0"/>
              <a:t> archetype.</a:t>
            </a:r>
          </a:p>
          <a:p>
            <a:pPr marL="914400" lvl="2" indent="-457200">
              <a:buFont typeface="+mj-lt"/>
              <a:buAutoNum type="arabicPeriod"/>
            </a:pPr>
            <a:r>
              <a:rPr lang="en-US" sz="2300" dirty="0" smtClean="0"/>
              <a:t>Expand and observe the source tree and target tree.</a:t>
            </a:r>
          </a:p>
          <a:p>
            <a:pPr marL="914400" lvl="2" indent="-457200">
              <a:buFont typeface="+mj-lt"/>
              <a:buAutoNum type="arabicPeriod"/>
            </a:pPr>
            <a:r>
              <a:rPr lang="en-US" sz="2300" dirty="0" smtClean="0"/>
              <a:t>Open and observe the generated pom.xml</a:t>
            </a:r>
          </a:p>
          <a:p>
            <a:pPr marL="914400" lvl="2" indent="-457200">
              <a:buFont typeface="+mj-lt"/>
              <a:buAutoNum type="arabicPeriod"/>
            </a:pPr>
            <a:r>
              <a:rPr lang="en-US" sz="2300" dirty="0" smtClean="0"/>
              <a:t>Open index.jsp and modify the default message.</a:t>
            </a:r>
          </a:p>
          <a:p>
            <a:pPr marL="914400" lvl="2" indent="-457200">
              <a:buFont typeface="+mj-lt"/>
              <a:buAutoNum type="arabicPeriod"/>
            </a:pPr>
            <a:r>
              <a:rPr lang="en-US" sz="2300" dirty="0" smtClean="0"/>
              <a:t>Build the project using Maven.</a:t>
            </a:r>
          </a:p>
          <a:p>
            <a:pPr marL="914400" lvl="2" indent="-457200">
              <a:buFont typeface="+mj-lt"/>
              <a:buAutoNum type="arabicPeriod"/>
            </a:pPr>
            <a:r>
              <a:rPr lang="en-US" sz="2300" dirty="0" smtClean="0"/>
              <a:t>Package into a war file using Maven.</a:t>
            </a:r>
          </a:p>
          <a:p>
            <a:pPr marL="914400" lvl="2" indent="-457200">
              <a:buFont typeface="+mj-lt"/>
              <a:buAutoNum type="arabicPeriod"/>
            </a:pPr>
            <a:r>
              <a:rPr lang="en-US" sz="2300" dirty="0" smtClean="0"/>
              <a:t>Deploy and run on tomcat.</a:t>
            </a:r>
            <a:endParaRPr lang="en-US" sz="23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Maven: Activity</a:t>
            </a:r>
            <a:endParaRPr lang="en-US" dirty="0"/>
          </a:p>
        </p:txBody>
      </p:sp>
      <p:pic>
        <p:nvPicPr>
          <p:cNvPr id="4" name="Picture 3" descr="ADF_Java_Generic_PD_g_Activity.jp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6409428" y="1984376"/>
            <a:ext cx="2400300" cy="36099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In this module we discussed</a:t>
            </a:r>
          </a:p>
          <a:p>
            <a:pPr lvl="1"/>
            <a:r>
              <a:rPr lang="en-US" dirty="0" smtClean="0"/>
              <a:t>Overview of Maven</a:t>
            </a:r>
          </a:p>
          <a:p>
            <a:pPr lvl="1"/>
            <a:r>
              <a:rPr lang="en-US" dirty="0" smtClean="0"/>
              <a:t>Maven archetypes</a:t>
            </a:r>
          </a:p>
          <a:p>
            <a:pPr lvl="1"/>
            <a:r>
              <a:rPr lang="en-US" dirty="0" smtClean="0"/>
              <a:t>Maven  life cycle phases</a:t>
            </a:r>
          </a:p>
          <a:p>
            <a:pPr lvl="1"/>
            <a:r>
              <a:rPr lang="en-US" dirty="0" smtClean="0"/>
              <a:t>The pom.xml file</a:t>
            </a:r>
          </a:p>
          <a:p>
            <a:pPr lvl="1"/>
            <a:r>
              <a:rPr lang="en-US" dirty="0" smtClean="0"/>
              <a:t>Creation of Java projects using Maven</a:t>
            </a:r>
          </a:p>
          <a:p>
            <a:pPr lvl="1"/>
            <a:r>
              <a:rPr lang="en-US" dirty="0" smtClean="0"/>
              <a:t>Creation of war files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Summary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ouse_construction2.jpg"/>
          <p:cNvPicPr>
            <a:picLocks noChangeAspect="1"/>
          </p:cNvPicPr>
          <p:nvPr/>
        </p:nvPicPr>
        <p:blipFill>
          <a:blip r:embed="rId3" cstate="print"/>
          <a:srcRect t="3976" b="2537"/>
          <a:stretch>
            <a:fillRect/>
          </a:stretch>
        </p:blipFill>
        <p:spPr bwMode="auto">
          <a:xfrm>
            <a:off x="17170" y="0"/>
            <a:ext cx="9126830" cy="342009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457201" y="3504758"/>
            <a:ext cx="8228012" cy="2998170"/>
          </a:xfrm>
        </p:spPr>
        <p:txBody>
          <a:bodyPr>
            <a:normAutofit/>
          </a:bodyPr>
          <a:lstStyle/>
          <a:p>
            <a:r>
              <a:rPr lang="en-IN" dirty="0" smtClean="0"/>
              <a:t>Maven </a:t>
            </a:r>
            <a:r>
              <a:rPr lang="en-IN" dirty="0"/>
              <a:t>is a project management tool which </a:t>
            </a:r>
            <a:r>
              <a:rPr lang="en-IN" dirty="0" smtClean="0"/>
              <a:t>encompasses a </a:t>
            </a:r>
            <a:r>
              <a:rPr lang="en-IN" dirty="0"/>
              <a:t>project object </a:t>
            </a:r>
            <a:r>
              <a:rPr lang="en-IN" dirty="0" smtClean="0"/>
              <a:t>model.</a:t>
            </a:r>
          </a:p>
          <a:p>
            <a:r>
              <a:rPr lang="en-IN" dirty="0" smtClean="0"/>
              <a:t> </a:t>
            </a:r>
            <a:r>
              <a:rPr lang="en-IN" dirty="0"/>
              <a:t>a set of standards, a project lifecycle, a dependency management system, </a:t>
            </a:r>
            <a:r>
              <a:rPr lang="en-IN" dirty="0" smtClean="0"/>
              <a:t>and logic </a:t>
            </a:r>
            <a:r>
              <a:rPr lang="en-IN" dirty="0"/>
              <a:t>for executing plugin goals at defined phases in a lifecycle.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1035" y="2628247"/>
            <a:ext cx="8205261" cy="78555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What is Maven ?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10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ouse_construction2.jpg"/>
          <p:cNvPicPr>
            <a:picLocks noChangeAspect="1"/>
          </p:cNvPicPr>
          <p:nvPr/>
        </p:nvPicPr>
        <p:blipFill>
          <a:blip r:embed="rId3" cstate="print"/>
          <a:srcRect t="3976" b="2537"/>
          <a:stretch>
            <a:fillRect/>
          </a:stretch>
        </p:blipFill>
        <p:spPr bwMode="auto">
          <a:xfrm>
            <a:off x="17170" y="0"/>
            <a:ext cx="9126830" cy="342009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457201" y="3504758"/>
            <a:ext cx="8228012" cy="2998170"/>
          </a:xfrm>
        </p:spPr>
        <p:txBody>
          <a:bodyPr>
            <a:normAutofit/>
          </a:bodyPr>
          <a:lstStyle/>
          <a:p>
            <a:r>
              <a:rPr lang="en-US" dirty="0" smtClean="0"/>
              <a:t>Maven uses POM (Project Object Model) in order to describe the software project which is being built, it’s dependencies on other external modules and build order.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1035" y="2628247"/>
            <a:ext cx="8205261" cy="78555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What is Maven ?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ouse_construction2.jpg"/>
          <p:cNvPicPr>
            <a:picLocks noChangeAspect="1"/>
          </p:cNvPicPr>
          <p:nvPr/>
        </p:nvPicPr>
        <p:blipFill>
          <a:blip r:embed="rId3" cstate="print"/>
          <a:srcRect t="3976" b="2537"/>
          <a:stretch>
            <a:fillRect/>
          </a:stretch>
        </p:blipFill>
        <p:spPr bwMode="auto">
          <a:xfrm>
            <a:off x="17170" y="0"/>
            <a:ext cx="9126830" cy="342009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457201" y="3504758"/>
            <a:ext cx="8228012" cy="2998170"/>
          </a:xfrm>
        </p:spPr>
        <p:txBody>
          <a:bodyPr>
            <a:normAutofit/>
          </a:bodyPr>
          <a:lstStyle/>
          <a:p>
            <a:r>
              <a:rPr lang="en-US" dirty="0" smtClean="0"/>
              <a:t>Maven comes with predefined targets for performing certain tasks like compilation of code and it’s packaging.</a:t>
            </a:r>
          </a:p>
          <a:p>
            <a:r>
              <a:rPr lang="en-US" dirty="0" smtClean="0"/>
              <a:t>Maven is network-ready. The core engine can dynamically download plug-ins from a repository.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1035" y="2628247"/>
            <a:ext cx="8205261" cy="78555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What is Maven ?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1"/>
</p:tagLst>
</file>

<file path=ppt/theme/theme1.xml><?xml version="1.0" encoding="utf-8"?>
<a:theme xmlns:a="http://schemas.openxmlformats.org/drawingml/2006/main" name="Pencils_02_2012">
  <a:themeElements>
    <a:clrScheme name="Custom 2">
      <a:dk1>
        <a:srgbClr val="000000"/>
      </a:dk1>
      <a:lt1>
        <a:sysClr val="window" lastClr="FFFFFF"/>
      </a:lt1>
      <a:dk2>
        <a:srgbClr val="002266"/>
      </a:dk2>
      <a:lt2>
        <a:srgbClr val="BBBB00"/>
      </a:lt2>
      <a:accent1>
        <a:srgbClr val="00BBEE"/>
      </a:accent1>
      <a:accent2>
        <a:srgbClr val="FF9900"/>
      </a:accent2>
      <a:accent3>
        <a:srgbClr val="BBBB00"/>
      </a:accent3>
      <a:accent4>
        <a:srgbClr val="002266"/>
      </a:accent4>
      <a:accent5>
        <a:srgbClr val="DD4411"/>
      </a:accent5>
      <a:accent6>
        <a:srgbClr val="E1DD00"/>
      </a:accent6>
      <a:hlink>
        <a:srgbClr val="FF9900"/>
      </a:hlink>
      <a:folHlink>
        <a:srgbClr val="002266"/>
      </a:folHlink>
    </a:clrScheme>
    <a:fontScheme name="Accentu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04DE32136F4D4F8B91DE44C434FF89" ma:contentTypeVersion="0" ma:contentTypeDescription="Create a new document." ma:contentTypeScope="" ma:versionID="51781ce6f9edcc76a54a87506d8d885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9F65D84-E0F8-41F8-8AB1-093C0ADE73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514F291-B47C-48A1-B199-EBD0A7B4E780}">
  <ds:schemaRefs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69A6220E-5020-4ACE-A33D-0A412E4F470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Pencils_02_2012</Template>
  <TotalTime>1393</TotalTime>
  <Words>4028</Words>
  <Application>Microsoft Office PowerPoint</Application>
  <PresentationFormat>On-screen Show (4:3)</PresentationFormat>
  <Paragraphs>541</Paragraphs>
  <Slides>66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0" baseType="lpstr">
      <vt:lpstr>Arial</vt:lpstr>
      <vt:lpstr>Calibri</vt:lpstr>
      <vt:lpstr>inherit</vt:lpstr>
      <vt:lpstr>Pencils_02_2012</vt:lpstr>
      <vt:lpstr>PowerPoint Presentation</vt:lpstr>
      <vt:lpstr>Course Goals / Objectives</vt:lpstr>
      <vt:lpstr>Course Goals / Objectives</vt:lpstr>
      <vt:lpstr>Java Application Build Steps</vt:lpstr>
      <vt:lpstr>Issues</vt:lpstr>
      <vt:lpstr>What is Maven ?</vt:lpstr>
      <vt:lpstr>What is Maven ?</vt:lpstr>
      <vt:lpstr>What is Maven ?</vt:lpstr>
      <vt:lpstr>What is Maven ?</vt:lpstr>
      <vt:lpstr>Apache Ant vs Maven</vt:lpstr>
      <vt:lpstr>Apache Ant vs Maven</vt:lpstr>
      <vt:lpstr>Setting the environment for Maven 2</vt:lpstr>
      <vt:lpstr>Setting the environment for Maven 2</vt:lpstr>
      <vt:lpstr>User-Specific Configuration and Repository</vt:lpstr>
      <vt:lpstr>Maven Key terms</vt:lpstr>
      <vt:lpstr>Physical Overview of Maven 2</vt:lpstr>
      <vt:lpstr>PowerPoint Presentation</vt:lpstr>
      <vt:lpstr>POM</vt:lpstr>
      <vt:lpstr>POM</vt:lpstr>
      <vt:lpstr>The Super POM</vt:lpstr>
      <vt:lpstr>Project Dependency Scope</vt:lpstr>
      <vt:lpstr>Project Dependency Scope</vt:lpstr>
      <vt:lpstr>Maven Plugins and Goals</vt:lpstr>
      <vt:lpstr>Maven Plugins and Goals</vt:lpstr>
      <vt:lpstr>Maven Repositories</vt:lpstr>
      <vt:lpstr>Maven 2 Archetypes </vt:lpstr>
      <vt:lpstr>Maven Life Cycle</vt:lpstr>
      <vt:lpstr>Maven Life Cycle</vt:lpstr>
      <vt:lpstr>Clean Life Cycle</vt:lpstr>
      <vt:lpstr>Site Lifecycle </vt:lpstr>
      <vt:lpstr>Maven Life Cycle (Default)</vt:lpstr>
      <vt:lpstr>Maven Life Cycle (Default)</vt:lpstr>
      <vt:lpstr>Maven 2 Life cycle phases</vt:lpstr>
      <vt:lpstr>Maven 2 Life cycle phases (Continued…)</vt:lpstr>
      <vt:lpstr>Package-specific Lifecycles</vt:lpstr>
      <vt:lpstr>Package-specific Lifecycles</vt:lpstr>
      <vt:lpstr>First Maven 2 project</vt:lpstr>
      <vt:lpstr>First Maven 2 project</vt:lpstr>
      <vt:lpstr>First Maven 2 project</vt:lpstr>
      <vt:lpstr>First Maven 2 project (Continued…)</vt:lpstr>
      <vt:lpstr>First Maven 2 project (Continued…)</vt:lpstr>
      <vt:lpstr>First Maven 2 project (Continued…)</vt:lpstr>
      <vt:lpstr>Sample pom.xml file</vt:lpstr>
      <vt:lpstr>Customizing the generated pom.xml file</vt:lpstr>
      <vt:lpstr>Compiling the customized Project</vt:lpstr>
      <vt:lpstr>Test jar</vt:lpstr>
      <vt:lpstr>Directory structure after compilation</vt:lpstr>
      <vt:lpstr>Adding a Unit test</vt:lpstr>
      <vt:lpstr>Running a unit test</vt:lpstr>
      <vt:lpstr>Creating eclipse specific files</vt:lpstr>
      <vt:lpstr>Importing the project in Eclipse</vt:lpstr>
      <vt:lpstr>Creating a WAR file</vt:lpstr>
      <vt:lpstr>Web Project Create</vt:lpstr>
      <vt:lpstr>Creating a WAR file (Continued…)</vt:lpstr>
      <vt:lpstr>Creating a WAR file (Continued…)</vt:lpstr>
      <vt:lpstr>Maven site</vt:lpstr>
      <vt:lpstr>Custom library</vt:lpstr>
      <vt:lpstr>Local Repository</vt:lpstr>
      <vt:lpstr>What is Build Profile? </vt:lpstr>
      <vt:lpstr>Types of Build Profile </vt:lpstr>
      <vt:lpstr>Profile Activation </vt:lpstr>
      <vt:lpstr>Maven: See It</vt:lpstr>
      <vt:lpstr>Maven: Try - It</vt:lpstr>
      <vt:lpstr>Maven: Activity</vt:lpstr>
      <vt:lpstr>PowerPoint Presentation</vt:lpstr>
      <vt:lpstr>Module Summary</vt:lpstr>
    </vt:vector>
  </TitlesOfParts>
  <Company>Accenture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erica.l.moeser</dc:creator>
  <dc:description/>
  <cp:lastModifiedBy>Parameswari Bala</cp:lastModifiedBy>
  <cp:revision>137</cp:revision>
  <dcterms:created xsi:type="dcterms:W3CDTF">2012-03-13T15:47:14Z</dcterms:created>
  <dcterms:modified xsi:type="dcterms:W3CDTF">2017-10-23T17:12:02Z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DH_PPT_012012_LEO</vt:lpwstr>
  </property>
  <property fmtid="{D5CDD505-2E9C-101B-9397-08002B2CF9AE}" pid="4" name="ArticulateGUID">
    <vt:lpwstr>AAA9661D-BB09-40B4-9621-E5DD34F7073B</vt:lpwstr>
  </property>
  <property fmtid="{D5CDD505-2E9C-101B-9397-08002B2CF9AE}" pid="5" name="ArticulateProjectFull">
    <vt:lpwstr>F:\PROJECTS\JohnsonBeesley\Accenture\Accenture_PPT_020412_LEO.ppta</vt:lpwstr>
  </property>
  <property fmtid="{D5CDD505-2E9C-101B-9397-08002B2CF9AE}" pid="6" name="ContentTypeId">
    <vt:lpwstr>0x0101003104DE32136F4D4F8B91DE44C434FF89</vt:lpwstr>
  </property>
</Properties>
</file>