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4"/>
  </p:sldMasterIdLst>
  <p:notesMasterIdLst>
    <p:notesMasterId r:id="rId21"/>
  </p:notesMasterIdLst>
  <p:handoutMasterIdLst>
    <p:handoutMasterId r:id="rId22"/>
  </p:handoutMasterIdLst>
  <p:sldIdLst>
    <p:sldId id="1866" r:id="rId5"/>
    <p:sldId id="1867" r:id="rId6"/>
    <p:sldId id="1868" r:id="rId7"/>
    <p:sldId id="1888" r:id="rId8"/>
    <p:sldId id="1869" r:id="rId9"/>
    <p:sldId id="1891" r:id="rId10"/>
    <p:sldId id="1871" r:id="rId11"/>
    <p:sldId id="1889" r:id="rId12"/>
    <p:sldId id="1872" r:id="rId13"/>
    <p:sldId id="1874" r:id="rId14"/>
    <p:sldId id="1890" r:id="rId15"/>
    <p:sldId id="1894" r:id="rId16"/>
    <p:sldId id="1875" r:id="rId17"/>
    <p:sldId id="1893" r:id="rId18"/>
    <p:sldId id="1892" r:id="rId19"/>
    <p:sldId id="1876" r:id="rId20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ines theme" id="{EE9670AD-028C-4190-AAA8-2AF0F3B1E372}">
          <p14:sldIdLst>
            <p14:sldId id="1866"/>
            <p14:sldId id="1867"/>
            <p14:sldId id="1868"/>
            <p14:sldId id="1888"/>
            <p14:sldId id="1869"/>
            <p14:sldId id="1891"/>
            <p14:sldId id="1871"/>
            <p14:sldId id="1889"/>
            <p14:sldId id="1872"/>
            <p14:sldId id="1874"/>
            <p14:sldId id="1890"/>
            <p14:sldId id="1894"/>
            <p14:sldId id="1875"/>
            <p14:sldId id="1893"/>
            <p14:sldId id="1892"/>
            <p14:sldId id="18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788"/>
    <a:srgbClr val="F0E6DC"/>
    <a:srgbClr val="ECE0D4"/>
    <a:srgbClr val="D1B497"/>
    <a:srgbClr val="E3D1BF"/>
    <a:srgbClr val="AA673C"/>
    <a:srgbClr val="6A6967"/>
    <a:srgbClr val="C19C84"/>
    <a:srgbClr val="F8EBE0"/>
    <a:srgbClr val="FF26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1" autoAdjust="0"/>
  </p:normalViewPr>
  <p:slideViewPr>
    <p:cSldViewPr snapToGrid="0">
      <p:cViewPr>
        <p:scale>
          <a:sx n="75" d="100"/>
          <a:sy n="75" d="100"/>
        </p:scale>
        <p:origin x="324" y="-92"/>
      </p:cViewPr>
      <p:guideLst>
        <p:guide orient="horz" pos="2160"/>
        <p:guide pos="480"/>
        <p:guide pos="7200"/>
        <p:guide pos="4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-184"/>
    </p:cViewPr>
  </p:sorterViewPr>
  <p:notesViewPr>
    <p:cSldViewPr snapToGrid="0">
      <p:cViewPr varScale="1">
        <p:scale>
          <a:sx n="48" d="100"/>
          <a:sy n="48" d="100"/>
        </p:scale>
        <p:origin x="1828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0CC79A4-0B25-469F-9B41-E1B92476C6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F87740-790C-4B8E-8BDF-37374E5C19A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EE06D-E2C5-4DF1-B3C1-8E9169AAB10D}" type="datetimeFigureOut">
              <a:rPr lang="en-US" smtClean="0"/>
              <a:t>4/3/2024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8AAF8-731F-4C2E-B690-3086B25AFC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1C11FA-B74B-44E5-9E55-A45B9911BE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E2F40-54C0-4227-BA47-31BF544EF9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7446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2278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3417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9101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528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7007FCA-3EC9-46F6-BE85-2DE9F97B48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83" name="Title 381">
            <a:extLst>
              <a:ext uri="{FF2B5EF4-FFF2-40B4-BE49-F238E27FC236}">
                <a16:creationId xmlns:a16="http://schemas.microsoft.com/office/drawing/2014/main" id="{219026B8-F099-4229-B446-9FE2B966B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656" y="2304288"/>
            <a:ext cx="7022592" cy="2258568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sz="4800" b="1">
                <a:solidFill>
                  <a:schemeClr val="accent4">
                    <a:lumMod val="7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algn="ct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99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Whit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C00585D-E155-409A-899A-29BDF4E57F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44D9B-AA15-4DB5-AE58-0FA514F6FE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90699"/>
            <a:ext cx="10668000" cy="685800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29AB818C-9403-4CA7-8FC5-347DDE455E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4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791200"/>
            <a:ext cx="12192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35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5ED86-A26C-479A-8393-0BFDCBCD43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83952"/>
            <a:ext cx="10668000" cy="111164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858EEFF-117E-4B86-B6B2-CD8F71AA8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" name="Graphic 2" hidden="1">
            <a:extLst>
              <a:ext uri="{FF2B5EF4-FFF2-40B4-BE49-F238E27FC236}">
                <a16:creationId xmlns:a16="http://schemas.microsoft.com/office/drawing/2014/main" id="{D0B12BD8-7E23-4DB3-9F3C-68F6FF145E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2650" y="0"/>
            <a:ext cx="2419350" cy="2619375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85143907-CDEB-455C-878E-7AE28AF7D2B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5418919" y="0"/>
            <a:ext cx="6407956" cy="178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727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B9BC-7BE7-4893-90FD-CC95830FD8F2}" type="datetimeFigureOut">
              <a:rPr lang="en-US" smtClean="0"/>
              <a:t>4/3/2024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270E-046A-4C23-BC98-E307A7DD6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832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hot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4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4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B1932CF-F265-4AEE-8704-F42C01AFB4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8000" y="715963"/>
            <a:ext cx="4572000" cy="5113336"/>
          </a:xfrm>
        </p:spPr>
        <p:txBody>
          <a:bodyPr/>
          <a:lstStyle>
            <a:lvl1pPr algn="ctr">
              <a:buNone/>
              <a:defRPr sz="16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9498076-A8F2-48B0-807A-C402BDA60D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074048"/>
            <a:ext cx="6407956" cy="178395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CF9E2C1-844F-4C0E-A423-111C77AEE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89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/>
            </a:lvl1pPr>
            <a:lvl2pPr marL="283464" indent="-283464">
              <a:spcBef>
                <a:spcPts val="1000"/>
              </a:spcBef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444081"/>
            <a:ext cx="4572000" cy="23622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Graphic 1" hidden="1">
            <a:extLst>
              <a:ext uri="{FF2B5EF4-FFF2-40B4-BE49-F238E27FC236}">
                <a16:creationId xmlns:a16="http://schemas.microsoft.com/office/drawing/2014/main" id="{295740BA-9B4E-4B38-827D-32544CDF75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892800"/>
            <a:ext cx="12192000" cy="9652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29C593AE-D9D2-42FE-A240-F97D187261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5327681"/>
            <a:ext cx="5496910" cy="1530320"/>
          </a:xfrm>
          <a:prstGeom prst="rect">
            <a:avLst/>
          </a:prstGeom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9AA0A799-2244-4DB2-ACAB-F6DA87A73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8349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997D967-7D0C-43B1-AF0D-22448F0504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5106" y="0"/>
            <a:ext cx="3136894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9B292CAA-5A7B-44A6-B47D-2FE9F593A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1"/>
            <a:ext cx="6476999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2252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997D967-7D0C-43B1-AF0D-22448F0504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5106" y="0"/>
            <a:ext cx="3136894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9B292CAA-5A7B-44A6-B47D-2FE9F593A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1"/>
            <a:ext cx="6476999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1921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57700" y="1905000"/>
            <a:ext cx="7219043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05C4425-09AC-4097-B868-D49C9D64C8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03"/>
            <a:ext cx="3720664" cy="6857194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C6104E15-F449-422E-973A-1899DDF43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699" y="715961"/>
            <a:ext cx="7219043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6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Oran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470216E-CA87-491C-BBBE-DDFD70D76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94" t="34041" r="11052" b="45480"/>
          <a:stretch/>
        </p:blipFill>
        <p:spPr>
          <a:xfrm>
            <a:off x="-3048" y="35012"/>
            <a:ext cx="12198096" cy="67879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19018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Gre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470216E-CA87-491C-BBBE-DDFD70D76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94" t="34041" r="11052" b="45480"/>
          <a:stretch/>
        </p:blipFill>
        <p:spPr>
          <a:xfrm>
            <a:off x="-3048" y="35012"/>
            <a:ext cx="12198096" cy="67879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164887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Blac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781D833-01F3-4F75-8F62-D60039CA37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791200"/>
            <a:ext cx="12192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945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64696-E1F3-49EF-AEC8-730A16D9A23F}" type="datetimeFigureOut">
              <a:rPr lang="en-US" altLang="en-US" smtClean="0"/>
              <a:pPr/>
              <a:t>4/3/2024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91899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7" r:id="rId5"/>
    <p:sldLayoutId id="2147483710" r:id="rId6"/>
    <p:sldLayoutId id="2147483716" r:id="rId7"/>
    <p:sldLayoutId id="2147483718" r:id="rId8"/>
    <p:sldLayoutId id="2147483712" r:id="rId9"/>
    <p:sldLayoutId id="2147483713" r:id="rId10"/>
    <p:sldLayoutId id="2147483714" r:id="rId11"/>
    <p:sldLayoutId id="214748371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168E5CF-FC82-40DA-8E6D-0BFF887BD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4704" y="1945059"/>
            <a:ext cx="7022592" cy="2258568"/>
          </a:xfrm>
        </p:spPr>
        <p:txBody>
          <a:bodyPr anchor="ctr"/>
          <a:lstStyle/>
          <a:p>
            <a:r>
              <a:rPr lang="en-US" dirty="0"/>
              <a:t>Mango Fruit Disease Detection Using CNN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BDF750-7736-7984-DAB5-102DB27AD476}"/>
              </a:ext>
            </a:extLst>
          </p:cNvPr>
          <p:cNvSpPr txBox="1"/>
          <p:nvPr/>
        </p:nvSpPr>
        <p:spPr>
          <a:xfrm>
            <a:off x="3004457" y="5094514"/>
            <a:ext cx="3565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Antony Nishio J (URK21CS1182)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Guided by: Mr Matthew Palmer</a:t>
            </a:r>
          </a:p>
        </p:txBody>
      </p:sp>
    </p:spTree>
    <p:extLst>
      <p:ext uri="{BB962C8B-B14F-4D97-AF65-F5344CB8AC3E}">
        <p14:creationId xmlns:p14="http://schemas.microsoft.com/office/powerpoint/2010/main" val="41523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94657" y="678295"/>
            <a:ext cx="4951698" cy="61555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35CF1F-1580-67FF-ED04-69A0FD479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54" y="1378749"/>
            <a:ext cx="7210480" cy="39028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341D89B-1909-0101-16DF-087CEACB8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1526" y="3147461"/>
            <a:ext cx="4189872" cy="343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0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6B0FA23-51EA-99FC-3336-3DEF1D778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21F119-5786-3D1E-7303-FEECE546D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116" y="72137"/>
            <a:ext cx="7153071" cy="40109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3DDE20-ABFB-6AD8-9286-37B169B5B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841" y="4258083"/>
            <a:ext cx="7385330" cy="25277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E0EA7FD-A9D5-BBCA-CD95-598969A5149A}"/>
              </a:ext>
            </a:extLst>
          </p:cNvPr>
          <p:cNvSpPr txBox="1"/>
          <p:nvPr/>
        </p:nvSpPr>
        <p:spPr>
          <a:xfrm>
            <a:off x="7110664" y="4258083"/>
            <a:ext cx="52866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9349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9621B0F-0EAD-894C-77E2-6E1D219B9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2313" y="196197"/>
            <a:ext cx="7219043" cy="1189037"/>
          </a:xfrm>
        </p:spPr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3C14C4-C131-081F-5890-11DB407AE060}"/>
              </a:ext>
            </a:extLst>
          </p:cNvPr>
          <p:cNvSpPr txBox="1"/>
          <p:nvPr/>
        </p:nvSpPr>
        <p:spPr>
          <a:xfrm>
            <a:off x="3589114" y="962884"/>
            <a:ext cx="771224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7788"/>
                </a:solidFill>
                <a:effectLst/>
                <a:latin typeface="Söhne"/>
              </a:rPr>
              <a:t>Test Loss</a:t>
            </a:r>
            <a:r>
              <a:rPr lang="en-US" sz="2400" b="0" i="0" dirty="0">
                <a:solidFill>
                  <a:srgbClr val="007788"/>
                </a:solidFill>
                <a:effectLst/>
                <a:latin typeface="Söhne"/>
              </a:rPr>
              <a:t>: 0.0949</a:t>
            </a:r>
          </a:p>
          <a:p>
            <a:pPr algn="l"/>
            <a:endParaRPr lang="en-US" sz="2400" b="0" i="0" dirty="0">
              <a:solidFill>
                <a:srgbClr val="007788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7788"/>
                </a:solidFill>
                <a:effectLst/>
                <a:latin typeface="Söhne"/>
              </a:rPr>
              <a:t>Test Accuracy</a:t>
            </a:r>
            <a:r>
              <a:rPr lang="en-US" sz="2400" b="0" i="0" dirty="0">
                <a:solidFill>
                  <a:srgbClr val="007788"/>
                </a:solidFill>
                <a:effectLst/>
                <a:latin typeface="Söhne"/>
              </a:rPr>
              <a:t>: 96.75%</a:t>
            </a:r>
          </a:p>
          <a:p>
            <a:pPr algn="l"/>
            <a:endParaRPr lang="en-US" sz="2400" b="0" i="0" dirty="0">
              <a:solidFill>
                <a:srgbClr val="007788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7788"/>
                </a:solidFill>
                <a:effectLst/>
                <a:latin typeface="Söhne"/>
              </a:rPr>
              <a:t>Precision</a:t>
            </a:r>
            <a:r>
              <a:rPr lang="en-US" sz="2400" b="0" i="0" dirty="0">
                <a:solidFill>
                  <a:srgbClr val="007788"/>
                </a:solidFill>
                <a:effectLst/>
                <a:latin typeface="Söhne"/>
              </a:rPr>
              <a:t>: 96.76%</a:t>
            </a:r>
          </a:p>
          <a:p>
            <a:pPr algn="l"/>
            <a:endParaRPr lang="en-US" sz="2400" b="0" i="0" dirty="0">
              <a:solidFill>
                <a:srgbClr val="007788"/>
              </a:solidFill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788"/>
                </a:solidFill>
              </a:rPr>
              <a:t>UI</a:t>
            </a:r>
            <a:r>
              <a:rPr lang="en-US" sz="2400" dirty="0">
                <a:solidFill>
                  <a:srgbClr val="007788"/>
                </a:solidFill>
              </a:rPr>
              <a:t>: </a:t>
            </a:r>
            <a:r>
              <a:rPr lang="en-US" sz="2400" b="0" i="0" dirty="0" err="1">
                <a:solidFill>
                  <a:srgbClr val="007788"/>
                </a:solidFill>
                <a:effectLst/>
                <a:latin typeface="Söhne"/>
              </a:rPr>
              <a:t>Gradio</a:t>
            </a:r>
            <a:r>
              <a:rPr lang="en-US" sz="2400" b="0" i="0" dirty="0">
                <a:solidFill>
                  <a:srgbClr val="007788"/>
                </a:solidFill>
                <a:effectLst/>
                <a:latin typeface="Söhne"/>
              </a:rPr>
              <a:t> UI predicts mango fruit class and confidence score using uploaded image.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EEA83E-A63B-9BF9-7BEF-37F5C7E4D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572" y="4114683"/>
            <a:ext cx="9354856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30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50" y="474675"/>
            <a:ext cx="7912100" cy="615553"/>
          </a:xfrm>
        </p:spPr>
        <p:txBody>
          <a:bodyPr/>
          <a:lstStyle/>
          <a:p>
            <a:pPr algn="l"/>
            <a:r>
              <a:rPr lang="en-US" dirty="0"/>
              <a:t>Conclusion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2E034E-DE39-ABE4-B5CC-2E034AB19D6F}"/>
              </a:ext>
            </a:extLst>
          </p:cNvPr>
          <p:cNvSpPr txBox="1"/>
          <p:nvPr/>
        </p:nvSpPr>
        <p:spPr>
          <a:xfrm>
            <a:off x="844550" y="1090228"/>
            <a:ext cx="10502900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br>
              <a:rPr lang="en-US" sz="2000" b="0" i="0" dirty="0">
                <a:solidFill>
                  <a:srgbClr val="ECECEC"/>
                </a:solidFill>
                <a:effectLst/>
                <a:latin typeface="Söhne"/>
              </a:rPr>
            </a:br>
            <a:r>
              <a:rPr lang="en-US" sz="2400" b="0" i="0" dirty="0">
                <a:solidFill>
                  <a:schemeClr val="accent6">
                    <a:lumMod val="50000"/>
                  </a:schemeClr>
                </a:solidFill>
                <a:effectLst/>
                <a:latin typeface="Söhne"/>
              </a:rPr>
              <a:t>Conclusion:</a:t>
            </a:r>
          </a:p>
          <a:p>
            <a:pPr algn="l"/>
            <a:endParaRPr lang="en-US" sz="2400" b="0" i="0" dirty="0">
              <a:solidFill>
                <a:schemeClr val="accent6">
                  <a:lumMod val="50000"/>
                </a:schemeClr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accent6">
                    <a:lumMod val="50000"/>
                  </a:schemeClr>
                </a:solidFill>
                <a:effectLst/>
                <a:latin typeface="Söhne"/>
              </a:rPr>
              <a:t>CNN model achieves peak accuracy of 96% for mango fruit disease detection.</a:t>
            </a:r>
          </a:p>
          <a:p>
            <a:pPr algn="l"/>
            <a:endParaRPr lang="en-US" sz="2400" b="0" i="0" dirty="0">
              <a:solidFill>
                <a:schemeClr val="accent6">
                  <a:lumMod val="50000"/>
                </a:schemeClr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accent6">
                    <a:lumMod val="50000"/>
                  </a:schemeClr>
                </a:solidFill>
                <a:effectLst/>
                <a:latin typeface="Söhne"/>
              </a:rPr>
              <a:t>Offers farmers a valuable tool for early disease detection and improved crop management.</a:t>
            </a:r>
          </a:p>
          <a:p>
            <a:pPr algn="l"/>
            <a:endParaRPr lang="en-US" sz="2400" b="0" i="0" dirty="0">
              <a:solidFill>
                <a:schemeClr val="accent6">
                  <a:lumMod val="50000"/>
                </a:schemeClr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accent6">
                    <a:lumMod val="50000"/>
                  </a:schemeClr>
                </a:solidFill>
                <a:effectLst/>
                <a:latin typeface="Söhne"/>
              </a:rPr>
              <a:t>Streamlines disease detection processes, crucial for sustainable agriculture.</a:t>
            </a:r>
          </a:p>
        </p:txBody>
      </p:sp>
    </p:spTree>
    <p:extLst>
      <p:ext uri="{BB962C8B-B14F-4D97-AF65-F5344CB8AC3E}">
        <p14:creationId xmlns:p14="http://schemas.microsoft.com/office/powerpoint/2010/main" val="382822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9EA84E-D4E4-C9DF-57A0-FDC3BD09EA3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82536" y="1220513"/>
            <a:ext cx="7799387" cy="1534757"/>
          </a:xfrm>
        </p:spPr>
        <p:txBody>
          <a:bodyPr/>
          <a:lstStyle/>
          <a:p>
            <a:pPr algn="l"/>
            <a:endParaRPr lang="en-US" sz="2400" b="0" i="0" dirty="0">
              <a:solidFill>
                <a:schemeClr val="accent6">
                  <a:lumMod val="50000"/>
                </a:schemeClr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accent6">
                    <a:lumMod val="50000"/>
                  </a:schemeClr>
                </a:solidFill>
                <a:effectLst/>
                <a:latin typeface="Söhne"/>
              </a:rPr>
              <a:t>Expand dataset to enhance model robustness and accuracy.</a:t>
            </a:r>
          </a:p>
          <a:p>
            <a:pPr algn="l"/>
            <a:endParaRPr lang="en-US" sz="2400" b="0" i="0" dirty="0">
              <a:solidFill>
                <a:schemeClr val="accent6">
                  <a:lumMod val="50000"/>
                </a:schemeClr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accent6">
                    <a:lumMod val="50000"/>
                  </a:schemeClr>
                </a:solidFill>
                <a:effectLst/>
                <a:latin typeface="Söhne"/>
              </a:rPr>
              <a:t>Implement fully automated disease detection using drones in fields and factories.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chemeClr val="accent6">
                  <a:lumMod val="50000"/>
                </a:schemeClr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accent6">
                    <a:lumMod val="50000"/>
                  </a:schemeClr>
                </a:solidFill>
                <a:effectLst/>
                <a:latin typeface="Söhne"/>
              </a:rPr>
              <a:t>Revolutionize mango cultivation by enhancing crop health monitoring and filtering processes.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chemeClr val="accent6">
                  <a:lumMod val="50000"/>
                </a:schemeClr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accent6">
                    <a:lumMod val="50000"/>
                  </a:schemeClr>
                </a:solidFill>
                <a:effectLst/>
                <a:latin typeface="Söhne"/>
              </a:rPr>
              <a:t>Aim for optimal yield and quality through advanced technological interventions.</a:t>
            </a:r>
          </a:p>
          <a:p>
            <a:endParaRPr lang="en-IN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83B928-674D-C5CA-BA8D-A97441584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78809" y="311046"/>
            <a:ext cx="9141397" cy="615553"/>
          </a:xfrm>
        </p:spPr>
        <p:txBody>
          <a:bodyPr/>
          <a:lstStyle/>
          <a:p>
            <a:r>
              <a:rPr lang="en-IN" dirty="0"/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1744770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4FD8E31-1316-2D9C-28DA-389E252EE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Outcome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30F91D-845B-3A0F-5819-A00722A05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2986" y="528473"/>
            <a:ext cx="4540300" cy="58010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F331E0-7AD5-4E1C-3C5E-1173955BB70E}"/>
              </a:ext>
            </a:extLst>
          </p:cNvPr>
          <p:cNvSpPr txBox="1"/>
          <p:nvPr/>
        </p:nvSpPr>
        <p:spPr>
          <a:xfrm>
            <a:off x="473031" y="1712037"/>
            <a:ext cx="649921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Outcome Type : Paper Publication</a:t>
            </a:r>
          </a:p>
          <a:p>
            <a:endParaRPr lang="en-IN" sz="2000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Paper Title : Mango Fruit Disease Detection Using CNN</a:t>
            </a:r>
          </a:p>
          <a:p>
            <a:endParaRPr lang="en-IN" sz="2000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Authors : Antony Nishio J, Matthew Palmer</a:t>
            </a:r>
            <a:br>
              <a:rPr lang="en-IN" sz="2000" dirty="0">
                <a:solidFill>
                  <a:schemeClr val="bg1"/>
                </a:solidFill>
              </a:rPr>
            </a:br>
            <a:br>
              <a:rPr lang="en-IN" sz="2000" dirty="0">
                <a:solidFill>
                  <a:schemeClr val="bg1"/>
                </a:solidFill>
              </a:rPr>
            </a:br>
            <a:r>
              <a:rPr lang="en-IN" sz="2000" dirty="0">
                <a:solidFill>
                  <a:schemeClr val="bg1"/>
                </a:solidFill>
              </a:rPr>
              <a:t>Status : Plagiarism checked (7%)</a:t>
            </a:r>
          </a:p>
        </p:txBody>
      </p:sp>
    </p:spTree>
    <p:extLst>
      <p:ext uri="{BB962C8B-B14F-4D97-AF65-F5344CB8AC3E}">
        <p14:creationId xmlns:p14="http://schemas.microsoft.com/office/powerpoint/2010/main" val="207734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9769EF9-1612-42F9-BB93-658619D32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999" y="2455861"/>
            <a:ext cx="6565901" cy="2497139"/>
          </a:xfrm>
        </p:spPr>
        <p:txBody>
          <a:bodyPr/>
          <a:lstStyle/>
          <a:p>
            <a:r>
              <a:rPr lang="en-US" sz="8800" dirty="0"/>
              <a:t>Thank You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22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49828" y="1904998"/>
            <a:ext cx="8022771" cy="4016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Introduction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Literature Survey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Methodology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Result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Conclusion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Future Scope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Outcome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7406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05470" y="623867"/>
            <a:ext cx="6203554" cy="615553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Introduction: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CBA01B-ECA4-4938-872A-B38BEB13AC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2339" y="1518991"/>
            <a:ext cx="10507322" cy="2973428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ECECEC"/>
                </a:solidFill>
                <a:latin typeface="Söhne"/>
              </a:rPr>
              <a:t>E</a:t>
            </a:r>
            <a:r>
              <a:rPr lang="en-US" sz="2400" b="0" i="0" dirty="0">
                <a:solidFill>
                  <a:srgbClr val="ECECEC"/>
                </a:solidFill>
                <a:effectLst/>
                <a:latin typeface="Söhne"/>
              </a:rPr>
              <a:t>mploys Convolutional Neural Networks (CNNs) automate mango fruit disease detection, </a:t>
            </a:r>
            <a:r>
              <a:rPr lang="en-US" sz="2400" dirty="0">
                <a:solidFill>
                  <a:srgbClr val="ECECEC"/>
                </a:solidFill>
                <a:latin typeface="Söhne"/>
              </a:rPr>
              <a:t>replacing</a:t>
            </a:r>
            <a:r>
              <a:rPr lang="en-US" sz="2400" b="0" i="0" dirty="0">
                <a:solidFill>
                  <a:srgbClr val="ECECEC"/>
                </a:solidFill>
                <a:effectLst/>
                <a:latin typeface="Söhne"/>
              </a:rPr>
              <a:t> traditional manual classification methods. </a:t>
            </a:r>
          </a:p>
          <a:p>
            <a:pPr algn="l"/>
            <a:endParaRPr lang="en-US" sz="2400" b="0" i="0" dirty="0">
              <a:solidFill>
                <a:srgbClr val="ECECEC"/>
              </a:solidFill>
              <a:effectLst/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ECECEC"/>
                </a:solidFill>
                <a:effectLst/>
                <a:latin typeface="Söhne"/>
              </a:rPr>
              <a:t>By training datasets, including healthy and diseased mango fruit images, the model enables accurate identification of common diseases like Stem end rot, Alternaria and Anthracnose. </a:t>
            </a:r>
          </a:p>
          <a:p>
            <a:pPr algn="l"/>
            <a:endParaRPr lang="en-US" sz="2400" b="0" i="0" dirty="0">
              <a:solidFill>
                <a:srgbClr val="ECECEC"/>
              </a:solidFill>
              <a:effectLst/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ECECEC"/>
                </a:solidFill>
                <a:effectLst/>
                <a:latin typeface="Söhne"/>
              </a:rPr>
              <a:t>optimized crop management and sustainable agriculture.</a:t>
            </a:r>
          </a:p>
          <a:p>
            <a:pPr algn="l"/>
            <a:endParaRPr lang="en-US" sz="2400" b="0" i="0" dirty="0">
              <a:solidFill>
                <a:srgbClr val="ECECEC"/>
              </a:solidFill>
              <a:effectLst/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ECECEC"/>
                </a:solidFill>
                <a:effectLst/>
                <a:latin typeface="Söhne"/>
              </a:rPr>
              <a:t>The model's accuracy of 96.76% highlights its proficiency in detecting mango fruit diseases, ensuring reliable identification and enabling effective agricultural management.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3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CE50E06-E63E-4F56-A2A4-9E76FE39B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Survey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C91A0DE-9C3D-16A7-D5C5-8672DEBC9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306730"/>
              </p:ext>
            </p:extLst>
          </p:nvPr>
        </p:nvGraphicFramePr>
        <p:xfrm>
          <a:off x="1167489" y="1867329"/>
          <a:ext cx="9620253" cy="41742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5063">
                  <a:extLst>
                    <a:ext uri="{9D8B030D-6E8A-4147-A177-3AD203B41FA5}">
                      <a16:colId xmlns:a16="http://schemas.microsoft.com/office/drawing/2014/main" val="1266436482"/>
                    </a:ext>
                  </a:extLst>
                </a:gridCol>
                <a:gridCol w="3608918">
                  <a:extLst>
                    <a:ext uri="{9D8B030D-6E8A-4147-A177-3AD203B41FA5}">
                      <a16:colId xmlns:a16="http://schemas.microsoft.com/office/drawing/2014/main" val="3852110962"/>
                    </a:ext>
                  </a:extLst>
                </a:gridCol>
                <a:gridCol w="2292437">
                  <a:extLst>
                    <a:ext uri="{9D8B030D-6E8A-4147-A177-3AD203B41FA5}">
                      <a16:colId xmlns:a16="http://schemas.microsoft.com/office/drawing/2014/main" val="1752619938"/>
                    </a:ext>
                  </a:extLst>
                </a:gridCol>
                <a:gridCol w="1313835">
                  <a:extLst>
                    <a:ext uri="{9D8B030D-6E8A-4147-A177-3AD203B41FA5}">
                      <a16:colId xmlns:a16="http://schemas.microsoft.com/office/drawing/2014/main" val="899147378"/>
                    </a:ext>
                  </a:extLst>
                </a:gridCol>
              </a:tblGrid>
              <a:tr h="603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Author &amp;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618954"/>
                  </a:ext>
                </a:extLst>
              </a:tr>
              <a:tr h="1157795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Malathy</a:t>
                      </a:r>
                      <a:r>
                        <a:rPr lang="en-IN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et al.,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Disease detection in Orange fruit using image processing</a:t>
                      </a:r>
                      <a:endParaRPr lang="en-IN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MobileNet</a:t>
                      </a:r>
                      <a:r>
                        <a:rPr lang="en-IN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architecture of CNN</a:t>
                      </a:r>
                      <a:endParaRPr lang="en-IN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90.34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227821"/>
                  </a:ext>
                </a:extLst>
              </a:tr>
              <a:tr h="1158297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Khan et al.,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 Deep Neural Network based disease detection scheme for Citrus fruits</a:t>
                      </a:r>
                      <a:endParaRPr lang="en-IN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InceptionV3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81.7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013758"/>
                  </a:ext>
                </a:extLst>
              </a:tr>
              <a:tr h="1254821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Ahmad et al.,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Disease detection in plum using convolutional neural network under true field conditions</a:t>
                      </a:r>
                      <a:endParaRPr lang="en-IN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VGG-VD-16 and </a:t>
                      </a:r>
                      <a:r>
                        <a:rPr lang="en-US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CaffeAlexNet</a:t>
                      </a:r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, classification with CNN</a:t>
                      </a:r>
                      <a:endParaRPr lang="en-IN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89.52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581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1410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8FBE6B-DC67-4E64-80F4-CADE978D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77092"/>
            <a:ext cx="10668000" cy="615553"/>
          </a:xfrm>
        </p:spPr>
        <p:txBody>
          <a:bodyPr/>
          <a:lstStyle/>
          <a:p>
            <a:r>
              <a:rPr lang="en-US" dirty="0"/>
              <a:t>Literature Survey: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5D7A9ED-357D-71D4-031D-652FCA7B4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632980"/>
              </p:ext>
            </p:extLst>
          </p:nvPr>
        </p:nvGraphicFramePr>
        <p:xfrm>
          <a:off x="1459268" y="1333011"/>
          <a:ext cx="9273464" cy="41919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8366">
                  <a:extLst>
                    <a:ext uri="{9D8B030D-6E8A-4147-A177-3AD203B41FA5}">
                      <a16:colId xmlns:a16="http://schemas.microsoft.com/office/drawing/2014/main" val="2614175220"/>
                    </a:ext>
                  </a:extLst>
                </a:gridCol>
                <a:gridCol w="3478824">
                  <a:extLst>
                    <a:ext uri="{9D8B030D-6E8A-4147-A177-3AD203B41FA5}">
                      <a16:colId xmlns:a16="http://schemas.microsoft.com/office/drawing/2014/main" val="2906472614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508979850"/>
                    </a:ext>
                  </a:extLst>
                </a:gridCol>
                <a:gridCol w="1266474">
                  <a:extLst>
                    <a:ext uri="{9D8B030D-6E8A-4147-A177-3AD203B41FA5}">
                      <a16:colId xmlns:a16="http://schemas.microsoft.com/office/drawing/2014/main" val="3091603967"/>
                    </a:ext>
                  </a:extLst>
                </a:gridCol>
              </a:tblGrid>
              <a:tr h="5891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Author &amp;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123001"/>
                  </a:ext>
                </a:extLst>
              </a:tr>
              <a:tr h="1130621">
                <a:tc>
                  <a:txBody>
                    <a:bodyPr/>
                    <a:lstStyle/>
                    <a:p>
                      <a:r>
                        <a:rPr lang="en-IN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Assunçao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et al., 2020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Decision-making support system for fruit diseases classification using Deep Learning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DenseNet-201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81.33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437"/>
                  </a:ext>
                </a:extLst>
              </a:tr>
              <a:tr h="1131111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Nasir et al., 2021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Deep learning-based classification of Banana fruit diseases: An application for precision agriculture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Support Vector</a:t>
                      </a:r>
                      <a:r>
                        <a:rPr lang="en-IN" baseline="0" dirty="0"/>
                        <a:t> Machines (SVM)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863653"/>
                  </a:ext>
                </a:extLst>
              </a:tr>
              <a:tr h="122537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Naranjo-Torres et al., 2020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review of convolutional neural network applied to fruit image processing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VGG-19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92.33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156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168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D5A30E-1130-5616-7E0F-822DC18B9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152" y="1930814"/>
            <a:ext cx="10613547" cy="31868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850E9A-E7DF-F515-334A-C68D78758368}"/>
              </a:ext>
            </a:extLst>
          </p:cNvPr>
          <p:cNvSpPr txBox="1"/>
          <p:nvPr/>
        </p:nvSpPr>
        <p:spPr>
          <a:xfrm>
            <a:off x="1556885" y="416912"/>
            <a:ext cx="609760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chemeClr val="accent1"/>
                </a:solidFill>
              </a:rPr>
              <a:t>Methodology – CNN Architecture Diagram</a:t>
            </a:r>
            <a:endParaRPr lang="en-IN" sz="4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00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8A48-57B8-480B-912A-B017D739B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254" y="292830"/>
            <a:ext cx="10668000" cy="61555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Methodology: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405AD0-7C9A-4A46-0D48-81D00D40B9BC}"/>
              </a:ext>
            </a:extLst>
          </p:cNvPr>
          <p:cNvSpPr txBox="1"/>
          <p:nvPr/>
        </p:nvSpPr>
        <p:spPr>
          <a:xfrm>
            <a:off x="338254" y="936010"/>
            <a:ext cx="12023404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1. Data Pre-processing</a:t>
            </a:r>
          </a:p>
          <a:p>
            <a:r>
              <a:rPr lang="en-US" sz="2000" dirty="0"/>
              <a:t>    - Normalization</a:t>
            </a:r>
          </a:p>
          <a:p>
            <a:r>
              <a:rPr lang="en-US" sz="2000" dirty="0"/>
              <a:t>    - Data Augmentation</a:t>
            </a:r>
          </a:p>
          <a:p>
            <a:r>
              <a:rPr lang="en-US" sz="2000" dirty="0"/>
              <a:t>  </a:t>
            </a:r>
          </a:p>
          <a:p>
            <a:r>
              <a:rPr lang="en-US" sz="2000" dirty="0"/>
              <a:t>2. Model Architecture:</a:t>
            </a:r>
          </a:p>
          <a:p>
            <a:r>
              <a:rPr lang="en-US" sz="2000" dirty="0"/>
              <a:t>    - Convolutional Neural Network (CNN</a:t>
            </a:r>
          </a:p>
          <a:p>
            <a:r>
              <a:rPr lang="en-US" sz="2000" dirty="0"/>
              <a:t>    - Flatten and Dense Layers</a:t>
            </a:r>
          </a:p>
          <a:p>
            <a:endParaRPr lang="en-US" sz="2000" dirty="0"/>
          </a:p>
          <a:p>
            <a:r>
              <a:rPr lang="en-US" sz="2000" dirty="0"/>
              <a:t>3. Model Training:</a:t>
            </a:r>
          </a:p>
          <a:p>
            <a:r>
              <a:rPr lang="en-US" sz="2000" dirty="0"/>
              <a:t>    - Compile Model</a:t>
            </a:r>
          </a:p>
          <a:p>
            <a:r>
              <a:rPr lang="en-US" sz="2000" dirty="0"/>
              <a:t>    - Fit Model</a:t>
            </a:r>
          </a:p>
          <a:p>
            <a:endParaRPr lang="en-US" sz="2000" dirty="0"/>
          </a:p>
          <a:p>
            <a:r>
              <a:rPr lang="en-US" sz="2000" dirty="0"/>
              <a:t>4. Model Evaluation:</a:t>
            </a:r>
          </a:p>
          <a:p>
            <a:r>
              <a:rPr lang="en-US" sz="2000" dirty="0"/>
              <a:t>    - Evaluate Model</a:t>
            </a:r>
          </a:p>
          <a:p>
            <a:r>
              <a:rPr lang="en-US" sz="2000" dirty="0"/>
              <a:t>    - Visualization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736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74092D5-D74B-63BF-934B-135D81A11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89C7E2-31AC-4D78-70F7-63D0CCF10CCC}"/>
              </a:ext>
            </a:extLst>
          </p:cNvPr>
          <p:cNvSpPr txBox="1"/>
          <p:nvPr/>
        </p:nvSpPr>
        <p:spPr>
          <a:xfrm>
            <a:off x="761999" y="1523998"/>
            <a:ext cx="1018902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Data Augmentation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</a:rPr>
              <a:t>Rotation: 40 degrees.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</a:rPr>
              <a:t>Shift: 20% 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</a:rPr>
              <a:t>Shear and Zoom: 20% to simulate different perspectives.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</a:rPr>
              <a:t>Flipping: Horizontally and vertically 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</a:rPr>
              <a:t>Normalization: Scale pixel values to the range [0, 1] .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04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FFCC38-D58E-4E17-AA29-4F5F2A66F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br>
              <a:rPr lang="en-US" dirty="0"/>
            </a:b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8CC905-DBBE-83C6-619A-C9573A5172D6}"/>
              </a:ext>
            </a:extLst>
          </p:cNvPr>
          <p:cNvSpPr txBox="1"/>
          <p:nvPr/>
        </p:nvSpPr>
        <p:spPr>
          <a:xfrm>
            <a:off x="925285" y="1616171"/>
            <a:ext cx="10711543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Convolutional Neural Network (CNN):</a:t>
            </a:r>
          </a:p>
          <a:p>
            <a:endParaRPr lang="en-US" sz="2000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/>
              <a:t>Definition</a:t>
            </a:r>
            <a:r>
              <a:rPr lang="en-US" sz="2000" dirty="0"/>
              <a:t>: CNN is a type of deep neural network that is primarily used for image analysis and recognition tasks.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/>
              <a:t>Architecture</a:t>
            </a:r>
            <a:r>
              <a:rPr lang="en-US" sz="2000" dirty="0"/>
              <a:t>: CNNs consist of convolutional layers, pooling layers, and fully connected layers.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/>
              <a:t>Convolutional</a:t>
            </a:r>
            <a:r>
              <a:rPr lang="en-US" sz="2000" dirty="0"/>
              <a:t> </a:t>
            </a:r>
            <a:r>
              <a:rPr lang="en-US" sz="2000" b="1" dirty="0"/>
              <a:t>Layers</a:t>
            </a:r>
            <a:r>
              <a:rPr lang="en-US" sz="2000" dirty="0"/>
              <a:t>: These layers apply filters to input images to extract features like edges, textures, and shapes.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/>
              <a:t>Pooling</a:t>
            </a:r>
            <a:r>
              <a:rPr lang="en-US" sz="2000" dirty="0"/>
              <a:t> </a:t>
            </a:r>
            <a:r>
              <a:rPr lang="en-US" sz="2000" b="1" dirty="0"/>
              <a:t>Layers</a:t>
            </a:r>
            <a:r>
              <a:rPr lang="en-US" sz="2000" dirty="0"/>
              <a:t>: Pooling layers reduce the spatial dimensions of the convolved feature maps.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/>
              <a:t>Fully</a:t>
            </a:r>
            <a:r>
              <a:rPr lang="en-US" sz="2000" dirty="0"/>
              <a:t> </a:t>
            </a:r>
            <a:r>
              <a:rPr lang="en-US" sz="2000" b="1" dirty="0"/>
              <a:t>Connected</a:t>
            </a:r>
            <a:r>
              <a:rPr lang="en-US" sz="2000" dirty="0"/>
              <a:t> </a:t>
            </a:r>
            <a:r>
              <a:rPr lang="en-US" sz="2000" b="1" dirty="0"/>
              <a:t>Layers</a:t>
            </a:r>
            <a:r>
              <a:rPr lang="en-US" sz="2000" dirty="0"/>
              <a:t>: These layers connect every neuron in one layer to every neuron in the next layer.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/>
              <a:t>Activation</a:t>
            </a:r>
            <a:r>
              <a:rPr lang="en-US" sz="2000" dirty="0"/>
              <a:t> </a:t>
            </a:r>
            <a:r>
              <a:rPr lang="en-US" sz="2000" b="1" dirty="0"/>
              <a:t>Functions</a:t>
            </a:r>
            <a:r>
              <a:rPr lang="en-US" sz="2000" dirty="0"/>
              <a:t>: Common activation functions used in CNNs include </a:t>
            </a:r>
            <a:r>
              <a:rPr lang="en-US" sz="2000" dirty="0" err="1"/>
              <a:t>ReLU</a:t>
            </a:r>
            <a:r>
              <a:rPr lang="en-US" sz="2000" dirty="0"/>
              <a:t> (Rectified Linear Unit) and Sigmoid.</a:t>
            </a:r>
          </a:p>
        </p:txBody>
      </p:sp>
    </p:spTree>
    <p:extLst>
      <p:ext uri="{BB962C8B-B14F-4D97-AF65-F5344CB8AC3E}">
        <p14:creationId xmlns:p14="http://schemas.microsoft.com/office/powerpoint/2010/main" val="2671048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Islander">
      <a:dk1>
        <a:srgbClr val="000000"/>
      </a:dk1>
      <a:lt1>
        <a:srgbClr val="FFFFFF"/>
      </a:lt1>
      <a:dk2>
        <a:srgbClr val="000000"/>
      </a:dk2>
      <a:lt2>
        <a:srgbClr val="E6E6E6"/>
      </a:lt2>
      <a:accent1>
        <a:srgbClr val="E56925"/>
      </a:accent1>
      <a:accent2>
        <a:srgbClr val="F19936"/>
      </a:accent2>
      <a:accent3>
        <a:srgbClr val="5DA3CC"/>
      </a:accent3>
      <a:accent4>
        <a:srgbClr val="B3DAD6"/>
      </a:accent4>
      <a:accent5>
        <a:srgbClr val="76B144"/>
      </a:accent5>
      <a:accent6>
        <a:srgbClr val="438F63"/>
      </a:accent6>
      <a:hlink>
        <a:srgbClr val="E2DD60"/>
      </a:hlink>
      <a:folHlink>
        <a:srgbClr val="E78576"/>
      </a:folHlink>
    </a:clrScheme>
    <a:fontScheme name="Custom 1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ian Pacific heritage_TM10131490_Win32_LH_v4" id="{B2A0ACF3-34FF-4C5A-A737-2558AC4C9FEA}" vid="{FBDB92CC-0A39-410B-A16B-8C101333048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E18D074-6F3D-488C-8220-03C2DEFDE854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D141EBB-3386-4164-A294-111C6309E3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9CE79C-5104-4273-B83B-D03AD839A8F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Asian Pacific American Heritage Month presentation</Template>
  <TotalTime>324</TotalTime>
  <Words>634</Words>
  <Application>Microsoft Office PowerPoint</Application>
  <PresentationFormat>Widescreen</PresentationFormat>
  <Paragraphs>130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Segoe UI</vt:lpstr>
      <vt:lpstr>Söhne</vt:lpstr>
      <vt:lpstr>Wingdings</vt:lpstr>
      <vt:lpstr>1_Office Theme</vt:lpstr>
      <vt:lpstr>Mango Fruit Disease Detection Using CNN</vt:lpstr>
      <vt:lpstr>Table of Contents</vt:lpstr>
      <vt:lpstr>Introduction:</vt:lpstr>
      <vt:lpstr>Literature Survey</vt:lpstr>
      <vt:lpstr>Literature Survey:</vt:lpstr>
      <vt:lpstr>PowerPoint Presentation</vt:lpstr>
      <vt:lpstr>Methodology:</vt:lpstr>
      <vt:lpstr>Implementation</vt:lpstr>
      <vt:lpstr>Implementation </vt:lpstr>
      <vt:lpstr>Results</vt:lpstr>
      <vt:lpstr>Results</vt:lpstr>
      <vt:lpstr>Results</vt:lpstr>
      <vt:lpstr>Conclusion</vt:lpstr>
      <vt:lpstr>Future Scope</vt:lpstr>
      <vt:lpstr>Outcome</vt:lpstr>
      <vt:lpstr>Thank You 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Mango Fruit Disease Detection Using CNN</dc:title>
  <dc:subject/>
  <dc:creator>Antony Nishio J</dc:creator>
  <cp:keywords/>
  <dc:description/>
  <cp:lastModifiedBy>Antony Nishio J</cp:lastModifiedBy>
  <cp:revision>3</cp:revision>
  <dcterms:created xsi:type="dcterms:W3CDTF">2024-04-02T15:15:36Z</dcterms:created>
  <dcterms:modified xsi:type="dcterms:W3CDTF">2024-04-03T08:53:25Z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