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6" r:id="rId3"/>
    <p:sldId id="263" r:id="rId4"/>
    <p:sldId id="261" r:id="rId5"/>
    <p:sldId id="262" r:id="rId6"/>
    <p:sldId id="259" r:id="rId7"/>
    <p:sldId id="272" r:id="rId8"/>
    <p:sldId id="273" r:id="rId9"/>
    <p:sldId id="275" r:id="rId10"/>
    <p:sldId id="274" r:id="rId11"/>
    <p:sldId id="260" r:id="rId12"/>
    <p:sldId id="277" r:id="rId13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82424" autoAdjust="0"/>
  </p:normalViewPr>
  <p:slideViewPr>
    <p:cSldViewPr snapToGrid="0">
      <p:cViewPr>
        <p:scale>
          <a:sx n="162" d="100"/>
          <a:sy n="162" d="100"/>
        </p:scale>
        <p:origin x="6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ypaulson@outlook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Zipline Data Scientist Project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-Antony Paulson Chazhoor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7A18-6D63-8441-BA93-81C028BD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dirty="0"/>
              <a:t>Faulty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AABC-39BB-C344-84D4-EB6694A78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67" y="645085"/>
            <a:ext cx="10311904" cy="62129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Body part details of flights with outlier launches &amp; Yaw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Flights with Acceleration issues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Flight with outlier Angular Velocity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Wings </a:t>
            </a:r>
            <a:r>
              <a:rPr lang="en-US" b="1" dirty="0"/>
              <a:t>15SPJJJ09024061, 15SPJJJ11049056 </a:t>
            </a:r>
            <a:r>
              <a:rPr lang="en-US" dirty="0"/>
              <a:t>appeared multiple times in outlier flights.</a:t>
            </a:r>
          </a:p>
          <a:p>
            <a:r>
              <a:rPr lang="en-US" dirty="0"/>
              <a:t>If resources are available batteries and body can also be investigated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5F17D-8A20-C14D-BB2E-76A4617E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64" y="1095399"/>
            <a:ext cx="6833159" cy="1400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E1A06-C04E-D049-B5BF-DE6AC6D1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65" y="3014903"/>
            <a:ext cx="6833159" cy="935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AA421-0693-9948-9A48-7E9C776DC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65" y="4740619"/>
            <a:ext cx="6833159" cy="5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849" y="385174"/>
            <a:ext cx="10563172" cy="879468"/>
          </a:xfrm>
        </p:spPr>
        <p:txBody>
          <a:bodyPr/>
          <a:lstStyle/>
          <a:p>
            <a:r>
              <a:rPr lang="en-US" dirty="0"/>
              <a:t>Machine Learning Models(Additional)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64642"/>
            <a:ext cx="10563172" cy="5467234"/>
          </a:xfrm>
        </p:spPr>
        <p:txBody>
          <a:bodyPr/>
          <a:lstStyle/>
          <a:p>
            <a:r>
              <a:rPr lang="en-US" dirty="0"/>
              <a:t>The application of a machine learning model to predict flight location</a:t>
            </a:r>
          </a:p>
          <a:p>
            <a:r>
              <a:rPr lang="en-US" dirty="0"/>
              <a:t>NED Location 15s post a launch in the distribution center at </a:t>
            </a:r>
            <a:r>
              <a:rPr lang="en-US" dirty="0" err="1"/>
              <a:t>Muhanga</a:t>
            </a:r>
            <a:r>
              <a:rPr lang="en-US" dirty="0"/>
              <a:t>.</a:t>
            </a:r>
          </a:p>
          <a:p>
            <a:r>
              <a:rPr lang="en-US" dirty="0"/>
              <a:t>Multiple Linear regression model did not give satisfactory results</a:t>
            </a:r>
          </a:p>
          <a:p>
            <a:r>
              <a:rPr lang="en-US" dirty="0"/>
              <a:t>Decision tree however provides extremely promising accuracy scores with much lower RMSE and R-Squared values of 5.96 and 54% accuracy on the validation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more data was available , the model can be trained better to make further improved predictions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08605-A91E-4F43-BBDB-94CA171F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47" y="3722633"/>
            <a:ext cx="67691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4EBC-F011-1242-8FFC-0629C29B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890B-6900-A14C-B683-5CF24E98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Please reach out to me in case of any questions and concerns regarding my project at </a:t>
            </a:r>
            <a:r>
              <a:rPr lang="en-US" dirty="0">
                <a:hlinkClick r:id="rId2"/>
              </a:rPr>
              <a:t>antonypaulson@outlook.com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7786-8182-F74A-9E07-9F34D783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3BB1-3DB9-A142-A767-6B483230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328" y="1666663"/>
            <a:ext cx="8946541" cy="4195481"/>
          </a:xfrm>
        </p:spPr>
        <p:txBody>
          <a:bodyPr/>
          <a:lstStyle/>
          <a:p>
            <a:r>
              <a:rPr lang="en-US" dirty="0"/>
              <a:t>Project Definition</a:t>
            </a:r>
          </a:p>
          <a:p>
            <a:r>
              <a:rPr lang="en-US" dirty="0"/>
              <a:t>Diurnal Weather Patterns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 Launches</a:t>
            </a:r>
          </a:p>
          <a:p>
            <a:r>
              <a:rPr lang="en-US" dirty="0"/>
              <a:t>Unexplained Behaviors</a:t>
            </a:r>
          </a:p>
          <a:p>
            <a:r>
              <a:rPr lang="en-US" dirty="0"/>
              <a:t>Possible Faulty Parts</a:t>
            </a:r>
          </a:p>
          <a:p>
            <a:r>
              <a:rPr lang="en-US" dirty="0"/>
              <a:t>ML model to predict flight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6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0250" y="1461712"/>
            <a:ext cx="8946541" cy="4489131"/>
          </a:xfrm>
        </p:spPr>
        <p:txBody>
          <a:bodyPr>
            <a:normAutofit/>
          </a:bodyPr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Independent exploratory data analysis &amp; visualization assignment to find patterns in the data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Communicate actionable insights to the engineering &amp; operations team: </a:t>
            </a:r>
          </a:p>
          <a:p>
            <a:pPr lvl="2"/>
            <a:r>
              <a:rPr lang="en-US" dirty="0"/>
              <a:t>diurnal weather patterns</a:t>
            </a:r>
          </a:p>
          <a:p>
            <a:pPr lvl="2"/>
            <a:r>
              <a:rPr lang="en-US" dirty="0"/>
              <a:t>missing data points</a:t>
            </a:r>
          </a:p>
          <a:p>
            <a:pPr lvl="2"/>
            <a:r>
              <a:rPr lang="en-US" dirty="0"/>
              <a:t>individual outlier launches </a:t>
            </a:r>
          </a:p>
          <a:p>
            <a:pPr lvl="2"/>
            <a:r>
              <a:rPr lang="en-US" dirty="0"/>
              <a:t>unexplained behaviors</a:t>
            </a:r>
          </a:p>
          <a:p>
            <a:pPr lvl="2"/>
            <a:r>
              <a:rPr lang="en-US" dirty="0"/>
              <a:t>poorly performing parts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Diurnal Weather 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78673"/>
            <a:ext cx="6772507" cy="5579327"/>
          </a:xfrm>
        </p:spPr>
        <p:txBody>
          <a:bodyPr/>
          <a:lstStyle/>
          <a:p>
            <a:r>
              <a:rPr lang="en-US" dirty="0"/>
              <a:t>Mean daily weather patterns were analyzed</a:t>
            </a:r>
          </a:p>
          <a:p>
            <a:r>
              <a:rPr lang="en-US" dirty="0"/>
              <a:t>Smooth horizontal patterns indicate diurnal repetitions</a:t>
            </a:r>
          </a:p>
          <a:p>
            <a:pPr lvl="1"/>
            <a:r>
              <a:rPr lang="en-US" b="1" u="sng" dirty="0"/>
              <a:t>Air Temperature:</a:t>
            </a:r>
            <a:r>
              <a:rPr lang="en-US" dirty="0"/>
              <a:t>  Diurnal temperature patterns on </a:t>
            </a:r>
          </a:p>
          <a:p>
            <a:pPr lvl="2"/>
            <a:r>
              <a:rPr lang="en-US" b="1" i="1" dirty="0"/>
              <a:t>1</a:t>
            </a:r>
            <a:r>
              <a:rPr lang="en-US" b="1" i="1" baseline="30000" dirty="0"/>
              <a:t>st</a:t>
            </a:r>
            <a:r>
              <a:rPr lang="en-US" b="1" i="1" dirty="0"/>
              <a:t> and 2</a:t>
            </a:r>
            <a:r>
              <a:rPr lang="en-US" b="1" i="1" baseline="30000" dirty="0"/>
              <a:t>nd</a:t>
            </a:r>
            <a:r>
              <a:rPr lang="en-US" b="1" i="1" dirty="0"/>
              <a:t> October</a:t>
            </a:r>
            <a:r>
              <a:rPr lang="en-US" b="1" dirty="0"/>
              <a:t>. </a:t>
            </a:r>
          </a:p>
          <a:p>
            <a:pPr lvl="2"/>
            <a:r>
              <a:rPr lang="en-US" dirty="0"/>
              <a:t>Additional approximate patterns:</a:t>
            </a:r>
          </a:p>
          <a:p>
            <a:pPr lvl="3"/>
            <a:r>
              <a:rPr lang="en-US" dirty="0"/>
              <a:t> 11</a:t>
            </a:r>
            <a:r>
              <a:rPr lang="en-US" baseline="30000" dirty="0"/>
              <a:t>th</a:t>
            </a:r>
            <a:r>
              <a:rPr lang="en-US" dirty="0"/>
              <a:t> and 12</a:t>
            </a:r>
            <a:r>
              <a:rPr lang="en-US" baseline="30000" dirty="0"/>
              <a:t>th</a:t>
            </a:r>
            <a:r>
              <a:rPr lang="en-US" dirty="0"/>
              <a:t> of September, 29</a:t>
            </a:r>
            <a:r>
              <a:rPr lang="en-US" baseline="30000" dirty="0"/>
              <a:t>th</a:t>
            </a:r>
            <a:r>
              <a:rPr lang="en-US" dirty="0"/>
              <a:t> and 30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  <a:p>
            <a:pPr lvl="1"/>
            <a:r>
              <a:rPr lang="en-US" b="1" u="sng" dirty="0"/>
              <a:t>Relative Humidity:</a:t>
            </a:r>
            <a:r>
              <a:rPr lang="en-US" dirty="0"/>
              <a:t> Diurnal Humidity patterns on</a:t>
            </a:r>
          </a:p>
          <a:p>
            <a:pPr lvl="2"/>
            <a:r>
              <a:rPr lang="en-US" b="1" i="1" dirty="0"/>
              <a:t>1</a:t>
            </a:r>
            <a:r>
              <a:rPr lang="en-US" b="1" i="1" baseline="30000" dirty="0"/>
              <a:t>st</a:t>
            </a:r>
            <a:r>
              <a:rPr lang="en-US" b="1" i="1" dirty="0"/>
              <a:t> and 2</a:t>
            </a:r>
            <a:r>
              <a:rPr lang="en-US" b="1" i="1" baseline="30000" dirty="0"/>
              <a:t>nd</a:t>
            </a:r>
            <a:r>
              <a:rPr lang="en-US" b="1" i="1" dirty="0"/>
              <a:t> October</a:t>
            </a:r>
            <a:r>
              <a:rPr lang="en-US" b="1" dirty="0"/>
              <a:t>. </a:t>
            </a:r>
          </a:p>
          <a:p>
            <a:pPr lvl="2"/>
            <a:r>
              <a:rPr lang="en-US" dirty="0"/>
              <a:t>Additional approximate patterns:</a:t>
            </a:r>
          </a:p>
          <a:p>
            <a:pPr lvl="3"/>
            <a:r>
              <a:rPr lang="en-US" dirty="0"/>
              <a:t> 23</a:t>
            </a:r>
            <a:r>
              <a:rPr lang="en-US" baseline="30000" dirty="0"/>
              <a:t>rd</a:t>
            </a:r>
            <a:r>
              <a:rPr lang="en-US" dirty="0"/>
              <a:t> and 24</a:t>
            </a:r>
            <a:r>
              <a:rPr lang="en-US" baseline="30000" dirty="0"/>
              <a:t>th</a:t>
            </a:r>
            <a:r>
              <a:rPr lang="en-US" dirty="0"/>
              <a:t> of September, 25</a:t>
            </a:r>
            <a:r>
              <a:rPr lang="en-US" baseline="30000" dirty="0"/>
              <a:t>th</a:t>
            </a:r>
            <a:r>
              <a:rPr lang="en-US" dirty="0"/>
              <a:t> and 26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  <a:p>
            <a:pPr lvl="1"/>
            <a:r>
              <a:rPr lang="en-US" b="1" u="sng" dirty="0"/>
              <a:t>Wind magnitude: </a:t>
            </a:r>
            <a:r>
              <a:rPr lang="en-US" dirty="0"/>
              <a:t>Diurnal wind magnitude observed </a:t>
            </a:r>
          </a:p>
          <a:p>
            <a:pPr lvl="2"/>
            <a:r>
              <a:rPr lang="en-US" b="1" i="1" dirty="0"/>
              <a:t>7</a:t>
            </a:r>
            <a:r>
              <a:rPr lang="en-US" b="1" i="1" baseline="30000" dirty="0"/>
              <a:t>th</a:t>
            </a:r>
            <a:r>
              <a:rPr lang="en-US" b="1" i="1" dirty="0"/>
              <a:t> and 8</a:t>
            </a:r>
            <a:r>
              <a:rPr lang="en-US" b="1" i="1" baseline="30000" dirty="0"/>
              <a:t>th</a:t>
            </a:r>
            <a:r>
              <a:rPr lang="en-US" b="1" i="1" dirty="0"/>
              <a:t> of September</a:t>
            </a:r>
          </a:p>
          <a:p>
            <a:pPr lvl="2"/>
            <a:r>
              <a:rPr lang="en-US" b="1" i="1" dirty="0"/>
              <a:t>4</a:t>
            </a:r>
            <a:r>
              <a:rPr lang="en-US" b="1" i="1" baseline="30000" dirty="0"/>
              <a:t>th</a:t>
            </a:r>
            <a:r>
              <a:rPr lang="en-US" b="1" i="1" dirty="0"/>
              <a:t> and 5</a:t>
            </a:r>
            <a:r>
              <a:rPr lang="en-US" b="1" i="1" baseline="30000" dirty="0"/>
              <a:t>th</a:t>
            </a:r>
            <a:r>
              <a:rPr lang="en-US" b="1" i="1" dirty="0"/>
              <a:t> of October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F15E3-AD4C-274E-A327-41E4C9E0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07" y="1316608"/>
            <a:ext cx="5409044" cy="55413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5201" y="1435883"/>
            <a:ext cx="8946541" cy="4195481"/>
          </a:xfrm>
        </p:spPr>
        <p:txBody>
          <a:bodyPr/>
          <a:lstStyle/>
          <a:p>
            <a:r>
              <a:rPr lang="en-US" dirty="0"/>
              <a:t>Pre-flight voltage data missing for the following flights launched on 6</a:t>
            </a:r>
            <a:r>
              <a:rPr lang="en-US" baseline="30000" dirty="0"/>
              <a:t>th </a:t>
            </a:r>
            <a:r>
              <a:rPr lang="en-US" dirty="0"/>
              <a:t> September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89494-5111-5C4A-8E7B-55F648E7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094" y="2039226"/>
            <a:ext cx="3924277" cy="47399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6910"/>
            <a:ext cx="9404723" cy="751614"/>
          </a:xfrm>
        </p:spPr>
        <p:txBody>
          <a:bodyPr/>
          <a:lstStyle/>
          <a:p>
            <a:r>
              <a:rPr lang="en-US" dirty="0"/>
              <a:t>Outlier Launches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204332"/>
            <a:ext cx="5955413" cy="5412058"/>
          </a:xfrm>
        </p:spPr>
        <p:txBody>
          <a:bodyPr/>
          <a:lstStyle/>
          <a:p>
            <a:r>
              <a:rPr lang="en-US" dirty="0"/>
              <a:t>Flight launches tracked for all 447 flights based on the NED co-ordinates</a:t>
            </a:r>
          </a:p>
          <a:p>
            <a:r>
              <a:rPr lang="en-US" dirty="0"/>
              <a:t>Four flights found to follow an entirely different trajectory</a:t>
            </a:r>
          </a:p>
          <a:p>
            <a:r>
              <a:rPr lang="en-US" dirty="0"/>
              <a:t>These are definite outliers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48C08-E525-EF46-B3DD-65E3B381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24" y="1204331"/>
            <a:ext cx="5590476" cy="5653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E0990-393F-0842-830A-A77788AF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3429000"/>
            <a:ext cx="30734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6910"/>
            <a:ext cx="9404723" cy="751614"/>
          </a:xfrm>
        </p:spPr>
        <p:txBody>
          <a:bodyPr/>
          <a:lstStyle/>
          <a:p>
            <a:r>
              <a:rPr lang="en-US" dirty="0"/>
              <a:t>Unexplained Behaviors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204332"/>
            <a:ext cx="5955413" cy="5412058"/>
          </a:xfrm>
        </p:spPr>
        <p:txBody>
          <a:bodyPr/>
          <a:lstStyle/>
          <a:p>
            <a:r>
              <a:rPr lang="en-US" dirty="0"/>
              <a:t>The same 4 flights had negligible yaw </a:t>
            </a:r>
          </a:p>
          <a:p>
            <a:r>
              <a:rPr lang="en-US" dirty="0"/>
              <a:t>Can be clearly visualized in the 3-D plot </a:t>
            </a:r>
          </a:p>
          <a:p>
            <a:r>
              <a:rPr lang="en-US" dirty="0"/>
              <a:t>This usually indicates trouble with the flight rudder. But a deeper technical analysis is required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E0990-393F-0842-830A-A77788AF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3429000"/>
            <a:ext cx="3073400" cy="208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ABD1BA-BAA8-C646-B212-75DE4F400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72" y="1204332"/>
            <a:ext cx="5477351" cy="56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6910"/>
            <a:ext cx="9404723" cy="751614"/>
          </a:xfrm>
        </p:spPr>
        <p:txBody>
          <a:bodyPr/>
          <a:lstStyle/>
          <a:p>
            <a:r>
              <a:rPr lang="en-US" dirty="0"/>
              <a:t>Unexplained Behaviors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204332"/>
            <a:ext cx="5955413" cy="5412058"/>
          </a:xfrm>
        </p:spPr>
        <p:txBody>
          <a:bodyPr/>
          <a:lstStyle/>
          <a:p>
            <a:r>
              <a:rPr lang="en-US" dirty="0"/>
              <a:t>Two flights have highly negative acceleration in the Body Right direction. </a:t>
            </a:r>
          </a:p>
          <a:p>
            <a:r>
              <a:rPr lang="en-US" dirty="0"/>
              <a:t>May Indicate a faulty body part.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Further analysis in the faulty body parts section.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EA9E2-DD81-3F48-BE5D-B3210FEC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697" y="1204332"/>
            <a:ext cx="5515303" cy="5653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7BD770-1EF6-F14A-A00B-4F33D692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24" y="2549634"/>
            <a:ext cx="3073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6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6910"/>
            <a:ext cx="9404723" cy="751614"/>
          </a:xfrm>
        </p:spPr>
        <p:txBody>
          <a:bodyPr/>
          <a:lstStyle/>
          <a:p>
            <a:r>
              <a:rPr lang="en-US" dirty="0"/>
              <a:t>Unexplained Behaviors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204332"/>
            <a:ext cx="5955413" cy="5412058"/>
          </a:xfrm>
        </p:spPr>
        <p:txBody>
          <a:bodyPr/>
          <a:lstStyle/>
          <a:p>
            <a:r>
              <a:rPr lang="en-US" dirty="0"/>
              <a:t>One flight has highly unstable angular Velocity.</a:t>
            </a:r>
          </a:p>
          <a:p>
            <a:r>
              <a:rPr lang="en-US" dirty="0"/>
              <a:t>It had both  more than +0.2 rad/sec and less than -0.4 radians per second angular velocity in the ‘Body Down’ direction.</a:t>
            </a:r>
          </a:p>
          <a:p>
            <a:r>
              <a:rPr lang="en-US" dirty="0"/>
              <a:t>Further Technical Analysis required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51F7C5-4A31-1448-9EF8-F481ECE9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30" y="1204332"/>
            <a:ext cx="5302469" cy="56536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EDF638-42AB-254E-80BD-0C6BF8B21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74" y="3581114"/>
            <a:ext cx="5586905" cy="6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0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</Template>
  <TotalTime>161</TotalTime>
  <Words>467</Words>
  <Application>Microsoft Macintosh PowerPoint</Application>
  <PresentationFormat>Widescreen</PresentationFormat>
  <Paragraphs>97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Business Strategy</vt:lpstr>
      <vt:lpstr>Zipline Data Scientist Project</vt:lpstr>
      <vt:lpstr>Contents</vt:lpstr>
      <vt:lpstr>Project Definition</vt:lpstr>
      <vt:lpstr>Diurnal Weather Patterns</vt:lpstr>
      <vt:lpstr>Missing Data</vt:lpstr>
      <vt:lpstr>Outlier Launches</vt:lpstr>
      <vt:lpstr>Unexplained Behaviors </vt:lpstr>
      <vt:lpstr>Unexplained Behaviors (contd…)</vt:lpstr>
      <vt:lpstr>Unexplained Behaviors (contd…)</vt:lpstr>
      <vt:lpstr>Faulty Parts</vt:lpstr>
      <vt:lpstr>Machine Learning Models(Additional)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Zipline Data Scientist Project</dc:title>
  <dc:creator>Antony Paulson Chazhoor</dc:creator>
  <cp:lastModifiedBy>Antony Paulson Chazhoor</cp:lastModifiedBy>
  <cp:revision>15</cp:revision>
  <cp:lastPrinted>2012-08-15T21:38:02Z</cp:lastPrinted>
  <dcterms:created xsi:type="dcterms:W3CDTF">2019-05-10T16:07:31Z</dcterms:created>
  <dcterms:modified xsi:type="dcterms:W3CDTF">2019-05-10T18:49:27Z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