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456855"/>
            <a:ext cx="7477601" cy="1916430"/>
          </a:xfrm>
          <a:prstGeom prst="rect">
            <a:avLst/>
          </a:prstGeom>
          <a:noFill/>
          <a:ln/>
        </p:spPr>
        <p:txBody>
          <a:bodyPr wrap="square" rtlCol="0" anchor="t"/>
          <a:lstStyle/>
          <a:p>
            <a:pPr indent="0" marL="0">
              <a:lnSpc>
                <a:spcPts val="7545"/>
              </a:lnSpc>
              <a:buNone/>
            </a:pPr>
            <a:r>
              <a:rPr lang="en-US" sz="6036" b="1" dirty="0">
                <a:solidFill>
                  <a:srgbClr val="484237"/>
                </a:solidFill>
                <a:latin typeface="Gelasio" pitchFamily="34" charset="0"/>
                <a:ea typeface="Gelasio" pitchFamily="34" charset="-122"/>
                <a:cs typeface="Gelasio" pitchFamily="34" charset="-120"/>
              </a:rPr>
              <a:t>Introduction to Voting System</a:t>
            </a:r>
            <a:endParaRPr lang="en-US" sz="6036" dirty="0"/>
          </a:p>
        </p:txBody>
      </p:sp>
      <p:sp>
        <p:nvSpPr>
          <p:cNvPr id="6" name="Text 3"/>
          <p:cNvSpPr/>
          <p:nvPr/>
        </p:nvSpPr>
        <p:spPr>
          <a:xfrm>
            <a:off x="833199" y="4706541"/>
            <a:ext cx="747760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Explore the essential components and processes that power modern voting systems. Discover how secure, transparent, and inclusive digital voting can enhance democratic participation and decision-making.</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620810"/>
            <a:ext cx="10462022"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Enhancements</a:t>
            </a:r>
            <a:endParaRPr lang="en-US" sz="4374" dirty="0"/>
          </a:p>
        </p:txBody>
      </p:sp>
      <p:sp>
        <p:nvSpPr>
          <p:cNvPr id="6" name="Text 3"/>
          <p:cNvSpPr/>
          <p:nvPr/>
        </p:nvSpPr>
        <p:spPr>
          <a:xfrm>
            <a:off x="2037993" y="4648438"/>
            <a:ext cx="10554414"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conclusion, the voting system built using Django and Python has proven to be a robust and secure platform for conducting elections. The integration of database management, user authentication, and intuitive ballot creation has streamlined the voting process, ensuring accurate and transparent results.</a:t>
            </a:r>
            <a:endParaRPr lang="en-US" sz="1750" dirty="0"/>
          </a:p>
        </p:txBody>
      </p:sp>
      <p:sp>
        <p:nvSpPr>
          <p:cNvPr id="7" name="Text 4"/>
          <p:cNvSpPr/>
          <p:nvPr/>
        </p:nvSpPr>
        <p:spPr>
          <a:xfrm>
            <a:off x="2037993" y="5964555"/>
            <a:ext cx="10554414"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Looking ahead, future enhancements could include </a:t>
            </a:r>
            <a:pPr indent="0" marL="0">
              <a:lnSpc>
                <a:spcPts val="2799"/>
              </a:lnSpc>
              <a:buNone/>
            </a:pPr>
            <a:r>
              <a:rPr lang="en-US" sz="1750" b="1" dirty="0">
                <a:solidFill>
                  <a:srgbClr val="746558"/>
                </a:solidFill>
                <a:latin typeface="Gelasio" pitchFamily="34" charset="0"/>
                <a:ea typeface="Gelasio" pitchFamily="34" charset="-122"/>
                <a:cs typeface="Gelasio" pitchFamily="34" charset="-120"/>
              </a:rPr>
              <a:t>mobile-friendly interfaces</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a:t>
            </a:r>
            <a:pPr indent="0" marL="0">
              <a:lnSpc>
                <a:spcPts val="2799"/>
              </a:lnSpc>
              <a:buNone/>
            </a:pPr>
            <a:r>
              <a:rPr lang="en-US" sz="1750" b="1" dirty="0">
                <a:solidFill>
                  <a:srgbClr val="746558"/>
                </a:solidFill>
                <a:latin typeface="Gelasio" pitchFamily="34" charset="0"/>
                <a:ea typeface="Gelasio" pitchFamily="34" charset="-122"/>
                <a:cs typeface="Gelasio" pitchFamily="34" charset="-120"/>
              </a:rPr>
              <a:t>real-time result reporting</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and </a:t>
            </a:r>
            <a:pPr indent="0" marL="0">
              <a:lnSpc>
                <a:spcPts val="2799"/>
              </a:lnSpc>
              <a:buNone/>
            </a:pPr>
            <a:r>
              <a:rPr lang="en-US" sz="1750" b="1" dirty="0">
                <a:solidFill>
                  <a:srgbClr val="746558"/>
                </a:solidFill>
                <a:latin typeface="Gelasio" pitchFamily="34" charset="0"/>
                <a:ea typeface="Gelasio" pitchFamily="34" charset="-122"/>
                <a:cs typeface="Gelasio" pitchFamily="34" charset="-120"/>
              </a:rPr>
              <a:t>advanced analytics</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to further improve the user experience and administrative efficiency. </a:t>
            </a:r>
            <a:pPr indent="0" marL="0">
              <a:lnSpc>
                <a:spcPts val="2799"/>
              </a:lnSpc>
              <a:buNone/>
            </a:pPr>
            <a:r>
              <a:rPr lang="en-US" sz="1750" i="1" dirty="0">
                <a:solidFill>
                  <a:srgbClr val="746558"/>
                </a:solidFill>
                <a:latin typeface="Gelasio" pitchFamily="34" charset="0"/>
                <a:ea typeface="Gelasio" pitchFamily="34" charset="-122"/>
                <a:cs typeface="Gelasio" pitchFamily="34" charset="-120"/>
              </a:rPr>
              <a:t>Integrating blockchain technology</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could also enhance the security and immutability of the voting records, instilling greater public trust in the system.</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443395"/>
            <a:ext cx="7995166"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Django Framework Overview</a:t>
            </a:r>
            <a:endParaRPr lang="en-US" sz="4374" dirty="0"/>
          </a:p>
        </p:txBody>
      </p:sp>
      <p:sp>
        <p:nvSpPr>
          <p:cNvPr id="5" name="Shape 3"/>
          <p:cNvSpPr/>
          <p:nvPr/>
        </p:nvSpPr>
        <p:spPr>
          <a:xfrm>
            <a:off x="2037993" y="2582108"/>
            <a:ext cx="5166122" cy="1990963"/>
          </a:xfrm>
          <a:prstGeom prst="roundRect">
            <a:avLst>
              <a:gd name="adj" fmla="val 6696"/>
            </a:avLst>
          </a:prstGeom>
          <a:solidFill>
            <a:srgbClr val="EFE7D6"/>
          </a:solidFill>
          <a:ln/>
        </p:spPr>
      </p:sp>
      <p:sp>
        <p:nvSpPr>
          <p:cNvPr id="6" name="Text 4"/>
          <p:cNvSpPr/>
          <p:nvPr/>
        </p:nvSpPr>
        <p:spPr>
          <a:xfrm>
            <a:off x="2260163" y="2804279"/>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Rapid Development</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Django's batteries-included approach and robust set of tools enable developers to build web applications quickly and efficiently.</a:t>
            </a:r>
            <a:endParaRPr lang="en-US" sz="1750" dirty="0"/>
          </a:p>
        </p:txBody>
      </p:sp>
      <p:sp>
        <p:nvSpPr>
          <p:cNvPr id="8" name="Shape 6"/>
          <p:cNvSpPr/>
          <p:nvPr/>
        </p:nvSpPr>
        <p:spPr>
          <a:xfrm>
            <a:off x="7426285" y="2582108"/>
            <a:ext cx="5166122" cy="1990963"/>
          </a:xfrm>
          <a:prstGeom prst="roundRect">
            <a:avLst>
              <a:gd name="adj" fmla="val 6696"/>
            </a:avLst>
          </a:prstGeom>
          <a:solidFill>
            <a:srgbClr val="EFE7D6"/>
          </a:solidFill>
          <a:ln/>
        </p:spPr>
      </p:sp>
      <p:sp>
        <p:nvSpPr>
          <p:cNvPr id="9" name="Text 7"/>
          <p:cNvSpPr/>
          <p:nvPr/>
        </p:nvSpPr>
        <p:spPr>
          <a:xfrm>
            <a:off x="7648456" y="2804279"/>
            <a:ext cx="4699754"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Object-Relational Mapping (ORM)</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Django's ORM abstracts the complexity of database interactions, allowing developers to work with Python objects instead of raw SQL.</a:t>
            </a:r>
            <a:endParaRPr lang="en-US" sz="1750" dirty="0"/>
          </a:p>
        </p:txBody>
      </p:sp>
      <p:sp>
        <p:nvSpPr>
          <p:cNvPr id="11" name="Shape 9"/>
          <p:cNvSpPr/>
          <p:nvPr/>
        </p:nvSpPr>
        <p:spPr>
          <a:xfrm>
            <a:off x="2037993" y="4795242"/>
            <a:ext cx="5166122" cy="1990963"/>
          </a:xfrm>
          <a:prstGeom prst="roundRect">
            <a:avLst>
              <a:gd name="adj" fmla="val 6696"/>
            </a:avLst>
          </a:prstGeom>
          <a:solidFill>
            <a:srgbClr val="EFE7D6"/>
          </a:solidFill>
          <a:ln/>
        </p:spPr>
      </p:sp>
      <p:sp>
        <p:nvSpPr>
          <p:cNvPr id="12" name="Text 10"/>
          <p:cNvSpPr/>
          <p:nvPr/>
        </p:nvSpPr>
        <p:spPr>
          <a:xfrm>
            <a:off x="2260163" y="501741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URL Routing</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Django's URL routing system provides a clean and intuitive way to map URLs to Python functions, simplifying the development process.</a:t>
            </a:r>
            <a:endParaRPr lang="en-US" sz="1750" dirty="0"/>
          </a:p>
        </p:txBody>
      </p:sp>
      <p:sp>
        <p:nvSpPr>
          <p:cNvPr id="14" name="Shape 12"/>
          <p:cNvSpPr/>
          <p:nvPr/>
        </p:nvSpPr>
        <p:spPr>
          <a:xfrm>
            <a:off x="7426285" y="4795242"/>
            <a:ext cx="5166122" cy="1990963"/>
          </a:xfrm>
          <a:prstGeom prst="roundRect">
            <a:avLst>
              <a:gd name="adj" fmla="val 6696"/>
            </a:avLst>
          </a:prstGeom>
          <a:solidFill>
            <a:srgbClr val="EFE7D6"/>
          </a:solidFill>
          <a:ln/>
        </p:spPr>
      </p:sp>
      <p:sp>
        <p:nvSpPr>
          <p:cNvPr id="15" name="Text 13"/>
          <p:cNvSpPr/>
          <p:nvPr/>
        </p:nvSpPr>
        <p:spPr>
          <a:xfrm>
            <a:off x="7648456" y="5017413"/>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Template Engine</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Django's template engine separates the presentation logic from the application logic, making it easier to maintain and update the UI.</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907613"/>
            <a:ext cx="7477601"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Python Programming Language</a:t>
            </a:r>
            <a:endParaRPr lang="en-US" sz="4374" dirty="0"/>
          </a:p>
        </p:txBody>
      </p:sp>
      <p:sp>
        <p:nvSpPr>
          <p:cNvPr id="6" name="Text 3"/>
          <p:cNvSpPr/>
          <p:nvPr/>
        </p:nvSpPr>
        <p:spPr>
          <a:xfrm>
            <a:off x="833199" y="2629614"/>
            <a:ext cx="747760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Python is a powerful, versatile programming language that is widely used for a variety of applications, from web development to data analysis and machine learning. Its simplicity, readability, and extensive library of tools make it an excellent choice for building voting systems.</a:t>
            </a:r>
            <a:endParaRPr lang="en-US" sz="1750" dirty="0"/>
          </a:p>
        </p:txBody>
      </p:sp>
      <p:sp>
        <p:nvSpPr>
          <p:cNvPr id="7" name="Text 4"/>
          <p:cNvSpPr/>
          <p:nvPr/>
        </p:nvSpPr>
        <p:spPr>
          <a:xfrm>
            <a:off x="1188601" y="4301133"/>
            <a:ext cx="7122200"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746558"/>
                </a:solidFill>
                <a:latin typeface="Gelasio" pitchFamily="34" charset="0"/>
                <a:ea typeface="Gelasio" pitchFamily="34" charset="-122"/>
                <a:cs typeface="Gelasio" pitchFamily="34" charset="-120"/>
              </a:rPr>
              <a:t>Python's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syntax</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is clean, concise, and easy to learn, allowing developers to write efficient and maintainable code.</a:t>
            </a:r>
            <a:endParaRPr lang="en-US" sz="1750" dirty="0"/>
          </a:p>
        </p:txBody>
      </p:sp>
      <p:sp>
        <p:nvSpPr>
          <p:cNvPr id="8" name="Text 5"/>
          <p:cNvSpPr/>
          <p:nvPr/>
        </p:nvSpPr>
        <p:spPr>
          <a:xfrm>
            <a:off x="1188601" y="5100757"/>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746558"/>
                </a:solidFill>
                <a:latin typeface="Gelasio" pitchFamily="34" charset="0"/>
                <a:ea typeface="Gelasio" pitchFamily="34" charset="-122"/>
                <a:cs typeface="Gelasio" pitchFamily="34" charset="-120"/>
              </a:rPr>
              <a:t>The language's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robust standard library</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provides a wide range of functionality, from file handling to network communication, making it well-suited for building complex web applications.</a:t>
            </a:r>
            <a:endParaRPr lang="en-US" sz="1750" dirty="0"/>
          </a:p>
        </p:txBody>
      </p:sp>
      <p:sp>
        <p:nvSpPr>
          <p:cNvPr id="9" name="Text 6"/>
          <p:cNvSpPr/>
          <p:nvPr/>
        </p:nvSpPr>
        <p:spPr>
          <a:xfrm>
            <a:off x="1188601" y="6255782"/>
            <a:ext cx="7122200" cy="1066205"/>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746558"/>
                </a:solidFill>
                <a:latin typeface="Gelasio" pitchFamily="34" charset="0"/>
                <a:ea typeface="Gelasio" pitchFamily="34" charset="-122"/>
                <a:cs typeface="Gelasio" pitchFamily="34" charset="-120"/>
              </a:rPr>
              <a:t>Python's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dynamic typing</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and </a:t>
            </a:r>
            <a:pPr algn="l" indent="0" marL="0">
              <a:lnSpc>
                <a:spcPts val="2799"/>
              </a:lnSpc>
              <a:buNone/>
            </a:pPr>
            <a:r>
              <a:rPr lang="en-US" sz="1750" u="sng" dirty="0">
                <a:solidFill>
                  <a:srgbClr val="746558"/>
                </a:solidFill>
                <a:latin typeface="Gelasio" pitchFamily="34" charset="0"/>
                <a:ea typeface="Gelasio" pitchFamily="34" charset="-122"/>
                <a:cs typeface="Gelasio" pitchFamily="34" charset="-120"/>
              </a:rPr>
              <a:t>high-level data structures</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enable rapid prototyping and iterative development, which is essential for building voting systems that need to be flexible and responsive.</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232065"/>
            <a:ext cx="5778341"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Database Integration</a:t>
            </a:r>
            <a:endParaRPr lang="en-US" sz="4374" dirty="0"/>
          </a:p>
        </p:txBody>
      </p:sp>
      <p:sp>
        <p:nvSpPr>
          <p:cNvPr id="6" name="Text 3"/>
          <p:cNvSpPr/>
          <p:nvPr/>
        </p:nvSpPr>
        <p:spPr>
          <a:xfrm>
            <a:off x="833199" y="3259693"/>
            <a:ext cx="747760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Seamlessly integrate your voting system with a robust database backend to securely store and manage voter information, ballot data, and election results. Leverage the power of SQL to efficiently query and retrieve critical data as needed.</a:t>
            </a:r>
            <a:endParaRPr lang="en-US" sz="1750" dirty="0"/>
          </a:p>
        </p:txBody>
      </p:sp>
      <p:sp>
        <p:nvSpPr>
          <p:cNvPr id="7" name="Text 4"/>
          <p:cNvSpPr/>
          <p:nvPr/>
        </p:nvSpPr>
        <p:spPr>
          <a:xfrm>
            <a:off x="833199" y="4931212"/>
            <a:ext cx="747760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Ensure data integrity and reliability through proper database design, indexing, and transaction management. Implement comprehensive backup and recovery strategies to safeguard the integrity of your voting records.</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47963"/>
            <a:ext cx="5554980"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User Authentication</a:t>
            </a:r>
            <a:endParaRPr lang="en-US" sz="4374" dirty="0"/>
          </a:p>
        </p:txBody>
      </p:sp>
      <p:sp>
        <p:nvSpPr>
          <p:cNvPr id="5" name="Text 3"/>
          <p:cNvSpPr/>
          <p:nvPr/>
        </p:nvSpPr>
        <p:spPr>
          <a:xfrm>
            <a:off x="2037993" y="2075498"/>
            <a:ext cx="5006221"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Secure user authentication is a crucial component of any robust voting system. The system should incorporate strong login credentials, multi-factor authentication, and session management to ensure only legitimate users can access and participate in the voting process.</a:t>
            </a:r>
            <a:endParaRPr lang="en-US" sz="1750" dirty="0"/>
          </a:p>
        </p:txBody>
      </p:sp>
      <p:sp>
        <p:nvSpPr>
          <p:cNvPr id="6" name="Text 4"/>
          <p:cNvSpPr/>
          <p:nvPr/>
        </p:nvSpPr>
        <p:spPr>
          <a:xfrm>
            <a:off x="2037993" y="4407813"/>
            <a:ext cx="500622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User data should be carefully protected, with encryption and access controls in place to prevent unauthorized access or tampering.</a:t>
            </a:r>
            <a:endParaRPr lang="en-US" sz="1750" dirty="0"/>
          </a:p>
        </p:txBody>
      </p:sp>
      <p:pic>
        <p:nvPicPr>
          <p:cNvPr id="7" name="Image 0" descr="preencoded.png">    </p:cNvPr>
          <p:cNvPicPr>
            <a:picLocks noChangeAspect="1"/>
          </p:cNvPicPr>
          <p:nvPr/>
        </p:nvPicPr>
        <p:blipFill>
          <a:blip r:embed="rId1"/>
          <a:stretch>
            <a:fillRect/>
          </a:stretch>
        </p:blipFill>
        <p:spPr>
          <a:xfrm>
            <a:off x="7593806" y="2125504"/>
            <a:ext cx="5006221" cy="5006221"/>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25473"/>
            <a:ext cx="9038987"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Ballot Creation and Management</a:t>
            </a:r>
            <a:endParaRPr lang="en-US" sz="4374" dirty="0"/>
          </a:p>
        </p:txBody>
      </p:sp>
      <p:sp>
        <p:nvSpPr>
          <p:cNvPr id="6" name="Shape 3"/>
          <p:cNvSpPr/>
          <p:nvPr/>
        </p:nvSpPr>
        <p:spPr>
          <a:xfrm>
            <a:off x="1144310" y="1953101"/>
            <a:ext cx="44410" cy="5351026"/>
          </a:xfrm>
          <a:prstGeom prst="rect">
            <a:avLst/>
          </a:prstGeom>
          <a:solidFill>
            <a:srgbClr val="D2CCC5"/>
          </a:solidFill>
          <a:ln/>
        </p:spPr>
      </p:sp>
      <p:sp>
        <p:nvSpPr>
          <p:cNvPr id="7" name="Shape 4"/>
          <p:cNvSpPr/>
          <p:nvPr/>
        </p:nvSpPr>
        <p:spPr>
          <a:xfrm>
            <a:off x="1416427" y="2354401"/>
            <a:ext cx="777597" cy="44410"/>
          </a:xfrm>
          <a:prstGeom prst="rect">
            <a:avLst/>
          </a:prstGeom>
          <a:solidFill>
            <a:srgbClr val="D2CCC5"/>
          </a:solidFill>
          <a:ln/>
        </p:spPr>
      </p:sp>
      <p:sp>
        <p:nvSpPr>
          <p:cNvPr id="8" name="Shape 5"/>
          <p:cNvSpPr/>
          <p:nvPr/>
        </p:nvSpPr>
        <p:spPr>
          <a:xfrm>
            <a:off x="916484" y="2126694"/>
            <a:ext cx="499943" cy="499943"/>
          </a:xfrm>
          <a:prstGeom prst="roundRect">
            <a:avLst>
              <a:gd name="adj" fmla="val 26667"/>
            </a:avLst>
          </a:prstGeom>
          <a:solidFill>
            <a:srgbClr val="EFE7D6"/>
          </a:solidFill>
          <a:ln/>
        </p:spPr>
      </p:sp>
      <p:sp>
        <p:nvSpPr>
          <p:cNvPr id="9" name="Text 6"/>
          <p:cNvSpPr/>
          <p:nvPr/>
        </p:nvSpPr>
        <p:spPr>
          <a:xfrm>
            <a:off x="1087815" y="2168366"/>
            <a:ext cx="157282"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Ballot Design</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Design clear and concise ballots that are easy for voters to understand. Include instructions, candidate names, and voting options.</a:t>
            </a:r>
            <a:endParaRPr lang="en-US" sz="1750" dirty="0"/>
          </a:p>
        </p:txBody>
      </p:sp>
      <p:sp>
        <p:nvSpPr>
          <p:cNvPr id="12" name="Shape 9"/>
          <p:cNvSpPr/>
          <p:nvPr/>
        </p:nvSpPr>
        <p:spPr>
          <a:xfrm>
            <a:off x="1416427" y="4212134"/>
            <a:ext cx="777597" cy="44410"/>
          </a:xfrm>
          <a:prstGeom prst="rect">
            <a:avLst/>
          </a:prstGeom>
          <a:solidFill>
            <a:srgbClr val="D2CCC5"/>
          </a:solidFill>
          <a:ln/>
        </p:spPr>
      </p:sp>
      <p:sp>
        <p:nvSpPr>
          <p:cNvPr id="13" name="Shape 10"/>
          <p:cNvSpPr/>
          <p:nvPr/>
        </p:nvSpPr>
        <p:spPr>
          <a:xfrm>
            <a:off x="916484" y="3984427"/>
            <a:ext cx="499943" cy="499943"/>
          </a:xfrm>
          <a:prstGeom prst="roundRect">
            <a:avLst>
              <a:gd name="adj" fmla="val 26667"/>
            </a:avLst>
          </a:prstGeom>
          <a:solidFill>
            <a:srgbClr val="EFE7D6"/>
          </a:solidFill>
          <a:ln/>
        </p:spPr>
      </p:sp>
      <p:sp>
        <p:nvSpPr>
          <p:cNvPr id="14" name="Text 11"/>
          <p:cNvSpPr/>
          <p:nvPr/>
        </p:nvSpPr>
        <p:spPr>
          <a:xfrm>
            <a:off x="1065431" y="4026098"/>
            <a:ext cx="202049"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2388513" y="4033004"/>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Ballot Printing</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Securely print ballots with tamper-evident features to ensure integrity. Manage version control and distribution to polling stations.</a:t>
            </a:r>
            <a:endParaRPr lang="en-US" sz="1750" dirty="0"/>
          </a:p>
        </p:txBody>
      </p:sp>
      <p:sp>
        <p:nvSpPr>
          <p:cNvPr id="17" name="Shape 14"/>
          <p:cNvSpPr/>
          <p:nvPr/>
        </p:nvSpPr>
        <p:spPr>
          <a:xfrm>
            <a:off x="1416427" y="6069866"/>
            <a:ext cx="777597" cy="44410"/>
          </a:xfrm>
          <a:prstGeom prst="rect">
            <a:avLst/>
          </a:prstGeom>
          <a:solidFill>
            <a:srgbClr val="D2CCC5"/>
          </a:solidFill>
          <a:ln/>
        </p:spPr>
      </p:sp>
      <p:sp>
        <p:nvSpPr>
          <p:cNvPr id="18" name="Shape 15"/>
          <p:cNvSpPr/>
          <p:nvPr/>
        </p:nvSpPr>
        <p:spPr>
          <a:xfrm>
            <a:off x="916484" y="5842159"/>
            <a:ext cx="499943" cy="499943"/>
          </a:xfrm>
          <a:prstGeom prst="roundRect">
            <a:avLst>
              <a:gd name="adj" fmla="val 26667"/>
            </a:avLst>
          </a:prstGeom>
          <a:solidFill>
            <a:srgbClr val="EFE7D6"/>
          </a:solidFill>
          <a:ln/>
        </p:spPr>
      </p:sp>
      <p:sp>
        <p:nvSpPr>
          <p:cNvPr id="19" name="Text 16"/>
          <p:cNvSpPr/>
          <p:nvPr/>
        </p:nvSpPr>
        <p:spPr>
          <a:xfrm>
            <a:off x="1066026" y="5883831"/>
            <a:ext cx="200858"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2388513" y="5890736"/>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Ballot Verification</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Implement robust processes to validate voter eligibility and ensure each voter only casts a single ballot. Track ballot status throughout the process.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0553"/>
          </a:xfrm>
          <a:prstGeom prst="rect">
            <a:avLst/>
          </a:prstGeom>
          <a:solidFill>
            <a:srgbClr val="F9F6F0"/>
          </a:solidFill>
          <a:ln/>
        </p:spPr>
      </p:sp>
      <p:sp>
        <p:nvSpPr>
          <p:cNvPr id="4" name="Text 2"/>
          <p:cNvSpPr/>
          <p:nvPr/>
        </p:nvSpPr>
        <p:spPr>
          <a:xfrm>
            <a:off x="3453765" y="447080"/>
            <a:ext cx="5068610" cy="508040"/>
          </a:xfrm>
          <a:prstGeom prst="rect">
            <a:avLst/>
          </a:prstGeom>
          <a:noFill/>
          <a:ln/>
        </p:spPr>
        <p:txBody>
          <a:bodyPr wrap="none" rtlCol="0" anchor="t"/>
          <a:lstStyle/>
          <a:p>
            <a:pPr indent="0" marL="0">
              <a:lnSpc>
                <a:spcPts val="4001"/>
              </a:lnSpc>
              <a:buNone/>
            </a:pPr>
            <a:r>
              <a:rPr lang="en-US" sz="3200" b="1" dirty="0">
                <a:solidFill>
                  <a:srgbClr val="484237"/>
                </a:solidFill>
                <a:latin typeface="Gelasio" pitchFamily="34" charset="0"/>
                <a:ea typeface="Gelasio" pitchFamily="34" charset="-122"/>
                <a:cs typeface="Gelasio" pitchFamily="34" charset="-120"/>
              </a:rPr>
              <a:t>Voting Process Workflow</a:t>
            </a:r>
            <a:endParaRPr lang="en-US" sz="3200" dirty="0"/>
          </a:p>
        </p:txBody>
      </p:sp>
      <p:pic>
        <p:nvPicPr>
          <p:cNvPr id="5" name="Image 0" descr="preencoded.png">    </p:cNvPr>
          <p:cNvPicPr>
            <a:picLocks noChangeAspect="1"/>
          </p:cNvPicPr>
          <p:nvPr/>
        </p:nvPicPr>
        <p:blipFill>
          <a:blip r:embed="rId1"/>
          <a:stretch>
            <a:fillRect/>
          </a:stretch>
        </p:blipFill>
        <p:spPr>
          <a:xfrm>
            <a:off x="3453765" y="1280279"/>
            <a:ext cx="812840" cy="1300639"/>
          </a:xfrm>
          <a:prstGeom prst="rect">
            <a:avLst/>
          </a:prstGeom>
        </p:spPr>
      </p:pic>
      <p:sp>
        <p:nvSpPr>
          <p:cNvPr id="6" name="Text 3"/>
          <p:cNvSpPr/>
          <p:nvPr/>
        </p:nvSpPr>
        <p:spPr>
          <a:xfrm>
            <a:off x="4510445" y="1442799"/>
            <a:ext cx="2032278" cy="253960"/>
          </a:xfrm>
          <a:prstGeom prst="rect">
            <a:avLst/>
          </a:prstGeom>
          <a:noFill/>
          <a:ln/>
        </p:spPr>
        <p:txBody>
          <a:bodyPr wrap="none" rtlCol="0" anchor="t"/>
          <a:lstStyle/>
          <a:p>
            <a:pPr algn="l" indent="0" marL="0">
              <a:lnSpc>
                <a:spcPts val="2000"/>
              </a:lnSpc>
              <a:buNone/>
            </a:pPr>
            <a:r>
              <a:rPr lang="en-US" sz="1600" b="1" dirty="0">
                <a:solidFill>
                  <a:srgbClr val="484237"/>
                </a:solidFill>
                <a:latin typeface="Gelasio" pitchFamily="34" charset="0"/>
                <a:ea typeface="Gelasio" pitchFamily="34" charset="-122"/>
                <a:cs typeface="Gelasio" pitchFamily="34" charset="-120"/>
              </a:rPr>
              <a:t>Voter Registration</a:t>
            </a:r>
            <a:endParaRPr lang="en-US" sz="1600" dirty="0"/>
          </a:p>
        </p:txBody>
      </p:sp>
      <p:sp>
        <p:nvSpPr>
          <p:cNvPr id="7" name="Text 4"/>
          <p:cNvSpPr/>
          <p:nvPr/>
        </p:nvSpPr>
        <p:spPr>
          <a:xfrm>
            <a:off x="4510445" y="1794272"/>
            <a:ext cx="6666071" cy="520303"/>
          </a:xfrm>
          <a:prstGeom prst="rect">
            <a:avLst/>
          </a:prstGeom>
          <a:noFill/>
          <a:ln/>
        </p:spPr>
        <p:txBody>
          <a:bodyPr wrap="square" rtlCol="0" anchor="t"/>
          <a:lstStyle/>
          <a:p>
            <a:pPr algn="l" indent="0" marL="0">
              <a:lnSpc>
                <a:spcPts val="2048"/>
              </a:lnSpc>
              <a:buNone/>
            </a:pPr>
            <a:r>
              <a:rPr lang="en-US" sz="1280" dirty="0">
                <a:solidFill>
                  <a:srgbClr val="746558"/>
                </a:solidFill>
                <a:latin typeface="Gelasio" pitchFamily="34" charset="0"/>
                <a:ea typeface="Gelasio" pitchFamily="34" charset="-122"/>
                <a:cs typeface="Gelasio" pitchFamily="34" charset="-120"/>
              </a:rPr>
              <a:t>Voters must register to be eligible to vote. This involves providing personal information and proof of identity.</a:t>
            </a:r>
            <a:endParaRPr lang="en-US" sz="1280" dirty="0"/>
          </a:p>
        </p:txBody>
      </p:sp>
      <p:pic>
        <p:nvPicPr>
          <p:cNvPr id="8" name="Image 1" descr="preencoded.png">    </p:cNvPr>
          <p:cNvPicPr>
            <a:picLocks noChangeAspect="1"/>
          </p:cNvPicPr>
          <p:nvPr/>
        </p:nvPicPr>
        <p:blipFill>
          <a:blip r:embed="rId2"/>
          <a:stretch>
            <a:fillRect/>
          </a:stretch>
        </p:blipFill>
        <p:spPr>
          <a:xfrm>
            <a:off x="3453765" y="2580918"/>
            <a:ext cx="812840" cy="1300639"/>
          </a:xfrm>
          <a:prstGeom prst="rect">
            <a:avLst/>
          </a:prstGeom>
        </p:spPr>
      </p:pic>
      <p:sp>
        <p:nvSpPr>
          <p:cNvPr id="9" name="Text 5"/>
          <p:cNvSpPr/>
          <p:nvPr/>
        </p:nvSpPr>
        <p:spPr>
          <a:xfrm>
            <a:off x="4510445" y="2743438"/>
            <a:ext cx="2032278" cy="253960"/>
          </a:xfrm>
          <a:prstGeom prst="rect">
            <a:avLst/>
          </a:prstGeom>
          <a:noFill/>
          <a:ln/>
        </p:spPr>
        <p:txBody>
          <a:bodyPr wrap="none" rtlCol="0" anchor="t"/>
          <a:lstStyle/>
          <a:p>
            <a:pPr algn="l" indent="0" marL="0">
              <a:lnSpc>
                <a:spcPts val="2000"/>
              </a:lnSpc>
              <a:buNone/>
            </a:pPr>
            <a:r>
              <a:rPr lang="en-US" sz="1600" b="1" dirty="0">
                <a:solidFill>
                  <a:srgbClr val="484237"/>
                </a:solidFill>
                <a:latin typeface="Gelasio" pitchFamily="34" charset="0"/>
                <a:ea typeface="Gelasio" pitchFamily="34" charset="-122"/>
                <a:cs typeface="Gelasio" pitchFamily="34" charset="-120"/>
              </a:rPr>
              <a:t>Ballot Retrieval</a:t>
            </a:r>
            <a:endParaRPr lang="en-US" sz="1600" dirty="0"/>
          </a:p>
        </p:txBody>
      </p:sp>
      <p:sp>
        <p:nvSpPr>
          <p:cNvPr id="10" name="Text 6"/>
          <p:cNvSpPr/>
          <p:nvPr/>
        </p:nvSpPr>
        <p:spPr>
          <a:xfrm>
            <a:off x="4510445" y="3094911"/>
            <a:ext cx="6666071" cy="520303"/>
          </a:xfrm>
          <a:prstGeom prst="rect">
            <a:avLst/>
          </a:prstGeom>
          <a:noFill/>
          <a:ln/>
        </p:spPr>
        <p:txBody>
          <a:bodyPr wrap="square" rtlCol="0" anchor="t"/>
          <a:lstStyle/>
          <a:p>
            <a:pPr algn="l" indent="0" marL="0">
              <a:lnSpc>
                <a:spcPts val="2048"/>
              </a:lnSpc>
              <a:buNone/>
            </a:pPr>
            <a:r>
              <a:rPr lang="en-US" sz="1280" dirty="0">
                <a:solidFill>
                  <a:srgbClr val="746558"/>
                </a:solidFill>
                <a:latin typeface="Gelasio" pitchFamily="34" charset="0"/>
                <a:ea typeface="Gelasio" pitchFamily="34" charset="-122"/>
                <a:cs typeface="Gelasio" pitchFamily="34" charset="-120"/>
              </a:rPr>
              <a:t>Registered voters can access their personalized digital or physical ballots to make their selections.</a:t>
            </a:r>
            <a:endParaRPr lang="en-US" sz="1280" dirty="0"/>
          </a:p>
        </p:txBody>
      </p:sp>
      <p:pic>
        <p:nvPicPr>
          <p:cNvPr id="11" name="Image 2" descr="preencoded.png">    </p:cNvPr>
          <p:cNvPicPr>
            <a:picLocks noChangeAspect="1"/>
          </p:cNvPicPr>
          <p:nvPr/>
        </p:nvPicPr>
        <p:blipFill>
          <a:blip r:embed="rId3"/>
          <a:stretch>
            <a:fillRect/>
          </a:stretch>
        </p:blipFill>
        <p:spPr>
          <a:xfrm>
            <a:off x="3453765" y="3881557"/>
            <a:ext cx="812840" cy="1300639"/>
          </a:xfrm>
          <a:prstGeom prst="rect">
            <a:avLst/>
          </a:prstGeom>
        </p:spPr>
      </p:pic>
      <p:sp>
        <p:nvSpPr>
          <p:cNvPr id="12" name="Text 7"/>
          <p:cNvSpPr/>
          <p:nvPr/>
        </p:nvSpPr>
        <p:spPr>
          <a:xfrm>
            <a:off x="4510445" y="4044077"/>
            <a:ext cx="2032278" cy="253960"/>
          </a:xfrm>
          <a:prstGeom prst="rect">
            <a:avLst/>
          </a:prstGeom>
          <a:noFill/>
          <a:ln/>
        </p:spPr>
        <p:txBody>
          <a:bodyPr wrap="none" rtlCol="0" anchor="t"/>
          <a:lstStyle/>
          <a:p>
            <a:pPr algn="l" indent="0" marL="0">
              <a:lnSpc>
                <a:spcPts val="2000"/>
              </a:lnSpc>
              <a:buNone/>
            </a:pPr>
            <a:r>
              <a:rPr lang="en-US" sz="1600" b="1" dirty="0">
                <a:solidFill>
                  <a:srgbClr val="484237"/>
                </a:solidFill>
                <a:latin typeface="Gelasio" pitchFamily="34" charset="0"/>
                <a:ea typeface="Gelasio" pitchFamily="34" charset="-122"/>
                <a:cs typeface="Gelasio" pitchFamily="34" charset="-120"/>
              </a:rPr>
              <a:t>Ballot Submission</a:t>
            </a:r>
            <a:endParaRPr lang="en-US" sz="1600" dirty="0"/>
          </a:p>
        </p:txBody>
      </p:sp>
      <p:sp>
        <p:nvSpPr>
          <p:cNvPr id="13" name="Text 8"/>
          <p:cNvSpPr/>
          <p:nvPr/>
        </p:nvSpPr>
        <p:spPr>
          <a:xfrm>
            <a:off x="4510445" y="4395549"/>
            <a:ext cx="6666071" cy="520303"/>
          </a:xfrm>
          <a:prstGeom prst="rect">
            <a:avLst/>
          </a:prstGeom>
          <a:noFill/>
          <a:ln/>
        </p:spPr>
        <p:txBody>
          <a:bodyPr wrap="square" rtlCol="0" anchor="t"/>
          <a:lstStyle/>
          <a:p>
            <a:pPr algn="l" indent="0" marL="0">
              <a:lnSpc>
                <a:spcPts val="2048"/>
              </a:lnSpc>
              <a:buNone/>
            </a:pPr>
            <a:r>
              <a:rPr lang="en-US" sz="1280" dirty="0">
                <a:solidFill>
                  <a:srgbClr val="746558"/>
                </a:solidFill>
                <a:latin typeface="Gelasio" pitchFamily="34" charset="0"/>
                <a:ea typeface="Gelasio" pitchFamily="34" charset="-122"/>
                <a:cs typeface="Gelasio" pitchFamily="34" charset="-120"/>
              </a:rPr>
              <a:t>Voters submit their completed ballots, either electronically or by mail, to be counted in the final tally.</a:t>
            </a:r>
            <a:endParaRPr lang="en-US" sz="1280" dirty="0"/>
          </a:p>
        </p:txBody>
      </p:sp>
      <p:pic>
        <p:nvPicPr>
          <p:cNvPr id="14" name="Image 3" descr="preencoded.png">    </p:cNvPr>
          <p:cNvPicPr>
            <a:picLocks noChangeAspect="1"/>
          </p:cNvPicPr>
          <p:nvPr/>
        </p:nvPicPr>
        <p:blipFill>
          <a:blip r:embed="rId4"/>
          <a:stretch>
            <a:fillRect/>
          </a:stretch>
        </p:blipFill>
        <p:spPr>
          <a:xfrm>
            <a:off x="3453765" y="5182195"/>
            <a:ext cx="812840" cy="1300639"/>
          </a:xfrm>
          <a:prstGeom prst="rect">
            <a:avLst/>
          </a:prstGeom>
        </p:spPr>
      </p:pic>
      <p:sp>
        <p:nvSpPr>
          <p:cNvPr id="15" name="Text 9"/>
          <p:cNvSpPr/>
          <p:nvPr/>
        </p:nvSpPr>
        <p:spPr>
          <a:xfrm>
            <a:off x="4510445" y="5344716"/>
            <a:ext cx="2032278" cy="253960"/>
          </a:xfrm>
          <a:prstGeom prst="rect">
            <a:avLst/>
          </a:prstGeom>
          <a:noFill/>
          <a:ln/>
        </p:spPr>
        <p:txBody>
          <a:bodyPr wrap="none" rtlCol="0" anchor="t"/>
          <a:lstStyle/>
          <a:p>
            <a:pPr algn="l" indent="0" marL="0">
              <a:lnSpc>
                <a:spcPts val="2000"/>
              </a:lnSpc>
              <a:buNone/>
            </a:pPr>
            <a:r>
              <a:rPr lang="en-US" sz="1600" b="1" dirty="0">
                <a:solidFill>
                  <a:srgbClr val="484237"/>
                </a:solidFill>
                <a:latin typeface="Gelasio" pitchFamily="34" charset="0"/>
                <a:ea typeface="Gelasio" pitchFamily="34" charset="-122"/>
                <a:cs typeface="Gelasio" pitchFamily="34" charset="-120"/>
              </a:rPr>
              <a:t>Ballot Verification</a:t>
            </a:r>
            <a:endParaRPr lang="en-US" sz="1600" dirty="0"/>
          </a:p>
        </p:txBody>
      </p:sp>
      <p:sp>
        <p:nvSpPr>
          <p:cNvPr id="16" name="Text 10"/>
          <p:cNvSpPr/>
          <p:nvPr/>
        </p:nvSpPr>
        <p:spPr>
          <a:xfrm>
            <a:off x="4510445" y="5696188"/>
            <a:ext cx="6666071" cy="520303"/>
          </a:xfrm>
          <a:prstGeom prst="rect">
            <a:avLst/>
          </a:prstGeom>
          <a:noFill/>
          <a:ln/>
        </p:spPr>
        <p:txBody>
          <a:bodyPr wrap="square" rtlCol="0" anchor="t"/>
          <a:lstStyle/>
          <a:p>
            <a:pPr algn="l" indent="0" marL="0">
              <a:lnSpc>
                <a:spcPts val="2048"/>
              </a:lnSpc>
              <a:buNone/>
            </a:pPr>
            <a:r>
              <a:rPr lang="en-US" sz="1280" dirty="0">
                <a:solidFill>
                  <a:srgbClr val="746558"/>
                </a:solidFill>
                <a:latin typeface="Gelasio" pitchFamily="34" charset="0"/>
                <a:ea typeface="Gelasio" pitchFamily="34" charset="-122"/>
                <a:cs typeface="Gelasio" pitchFamily="34" charset="-120"/>
              </a:rPr>
              <a:t>Election officials verify the eligibility and authenticity of each submitted ballot before it is counted.</a:t>
            </a:r>
            <a:endParaRPr lang="en-US" sz="1280" dirty="0"/>
          </a:p>
        </p:txBody>
      </p:sp>
      <p:pic>
        <p:nvPicPr>
          <p:cNvPr id="17" name="Image 4" descr="preencoded.png">    </p:cNvPr>
          <p:cNvPicPr>
            <a:picLocks noChangeAspect="1"/>
          </p:cNvPicPr>
          <p:nvPr/>
        </p:nvPicPr>
        <p:blipFill>
          <a:blip r:embed="rId5"/>
          <a:stretch>
            <a:fillRect/>
          </a:stretch>
        </p:blipFill>
        <p:spPr>
          <a:xfrm>
            <a:off x="3453765" y="6482834"/>
            <a:ext cx="812840" cy="1300639"/>
          </a:xfrm>
          <a:prstGeom prst="rect">
            <a:avLst/>
          </a:prstGeom>
        </p:spPr>
      </p:pic>
      <p:sp>
        <p:nvSpPr>
          <p:cNvPr id="18" name="Text 11"/>
          <p:cNvSpPr/>
          <p:nvPr/>
        </p:nvSpPr>
        <p:spPr>
          <a:xfrm>
            <a:off x="4510445" y="6645354"/>
            <a:ext cx="2032278" cy="253960"/>
          </a:xfrm>
          <a:prstGeom prst="rect">
            <a:avLst/>
          </a:prstGeom>
          <a:noFill/>
          <a:ln/>
        </p:spPr>
        <p:txBody>
          <a:bodyPr wrap="none" rtlCol="0" anchor="t"/>
          <a:lstStyle/>
          <a:p>
            <a:pPr algn="l" indent="0" marL="0">
              <a:lnSpc>
                <a:spcPts val="2000"/>
              </a:lnSpc>
              <a:buNone/>
            </a:pPr>
            <a:r>
              <a:rPr lang="en-US" sz="1600" b="1" dirty="0">
                <a:solidFill>
                  <a:srgbClr val="484237"/>
                </a:solidFill>
                <a:latin typeface="Gelasio" pitchFamily="34" charset="0"/>
                <a:ea typeface="Gelasio" pitchFamily="34" charset="-122"/>
                <a:cs typeface="Gelasio" pitchFamily="34" charset="-120"/>
              </a:rPr>
              <a:t>Results Tabulation</a:t>
            </a:r>
            <a:endParaRPr lang="en-US" sz="1600" dirty="0"/>
          </a:p>
        </p:txBody>
      </p:sp>
      <p:sp>
        <p:nvSpPr>
          <p:cNvPr id="19" name="Text 12"/>
          <p:cNvSpPr/>
          <p:nvPr/>
        </p:nvSpPr>
        <p:spPr>
          <a:xfrm>
            <a:off x="4510445" y="6996827"/>
            <a:ext cx="6666071" cy="260152"/>
          </a:xfrm>
          <a:prstGeom prst="rect">
            <a:avLst/>
          </a:prstGeom>
          <a:noFill/>
          <a:ln/>
        </p:spPr>
        <p:txBody>
          <a:bodyPr wrap="none" rtlCol="0" anchor="t"/>
          <a:lstStyle/>
          <a:p>
            <a:pPr algn="l" indent="0" marL="0">
              <a:lnSpc>
                <a:spcPts val="2048"/>
              </a:lnSpc>
              <a:buNone/>
            </a:pPr>
            <a:r>
              <a:rPr lang="en-US" sz="1280" dirty="0">
                <a:solidFill>
                  <a:srgbClr val="746558"/>
                </a:solidFill>
                <a:latin typeface="Gelasio" pitchFamily="34" charset="0"/>
                <a:ea typeface="Gelasio" pitchFamily="34" charset="-122"/>
                <a:cs typeface="Gelasio" pitchFamily="34" charset="-120"/>
              </a:rPr>
              <a:t>All valid ballots are tallied, and the final results are determined and reported to the public.</a:t>
            </a:r>
            <a:endParaRPr lang="en-US" sz="1280" dirty="0"/>
          </a:p>
        </p:txBody>
      </p:sp>
      <p:pic>
        <p:nvPicPr>
          <p:cNvPr id="20"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2696"/>
          </a:xfrm>
          <a:prstGeom prst="rect">
            <a:avLst/>
          </a:prstGeom>
          <a:solidFill>
            <a:srgbClr val="F9F6F0"/>
          </a:solidFill>
          <a:ln/>
        </p:spPr>
      </p:sp>
      <p:sp>
        <p:nvSpPr>
          <p:cNvPr id="4" name="Text 2"/>
          <p:cNvSpPr/>
          <p:nvPr/>
        </p:nvSpPr>
        <p:spPr>
          <a:xfrm>
            <a:off x="2439710" y="564475"/>
            <a:ext cx="8517136" cy="641390"/>
          </a:xfrm>
          <a:prstGeom prst="rect">
            <a:avLst/>
          </a:prstGeom>
          <a:noFill/>
          <a:ln/>
        </p:spPr>
        <p:txBody>
          <a:bodyPr wrap="none" rtlCol="0" anchor="t"/>
          <a:lstStyle/>
          <a:p>
            <a:pPr indent="0" marL="0">
              <a:lnSpc>
                <a:spcPts val="5051"/>
              </a:lnSpc>
              <a:buNone/>
            </a:pPr>
            <a:r>
              <a:rPr lang="en-US" sz="4041" b="1" dirty="0">
                <a:solidFill>
                  <a:srgbClr val="484237"/>
                </a:solidFill>
                <a:latin typeface="Gelasio" pitchFamily="34" charset="0"/>
                <a:ea typeface="Gelasio" pitchFamily="34" charset="-122"/>
                <a:cs typeface="Gelasio" pitchFamily="34" charset="-120"/>
              </a:rPr>
              <a:t>Results Tabulation and Reporting</a:t>
            </a:r>
            <a:endParaRPr lang="en-US" sz="4041" dirty="0"/>
          </a:p>
        </p:txBody>
      </p:sp>
      <p:sp>
        <p:nvSpPr>
          <p:cNvPr id="5" name="Text 3"/>
          <p:cNvSpPr/>
          <p:nvPr/>
        </p:nvSpPr>
        <p:spPr>
          <a:xfrm>
            <a:off x="2439710" y="1616393"/>
            <a:ext cx="9750862" cy="985123"/>
          </a:xfrm>
          <a:prstGeom prst="rect">
            <a:avLst/>
          </a:prstGeom>
          <a:noFill/>
          <a:ln/>
        </p:spPr>
        <p:txBody>
          <a:bodyPr wrap="square" rtlCol="0" anchor="t"/>
          <a:lstStyle/>
          <a:p>
            <a:pPr indent="0" marL="0">
              <a:lnSpc>
                <a:spcPts val="2586"/>
              </a:lnSpc>
              <a:buNone/>
            </a:pPr>
            <a:r>
              <a:rPr lang="en-US" sz="1616" dirty="0">
                <a:solidFill>
                  <a:srgbClr val="746558"/>
                </a:solidFill>
                <a:latin typeface="Gelasio" pitchFamily="34" charset="0"/>
                <a:ea typeface="Gelasio" pitchFamily="34" charset="-122"/>
                <a:cs typeface="Gelasio" pitchFamily="34" charset="-120"/>
              </a:rPr>
              <a:t>Once the voting process is complete, the crucial step of results tabulation and reporting takes center stage. This phase ensures the accurate tallying of votes and the transparent communication of the election outcomes to all stakeholders.</a:t>
            </a:r>
            <a:endParaRPr lang="en-US" sz="1616" dirty="0"/>
          </a:p>
        </p:txBody>
      </p:sp>
      <p:sp>
        <p:nvSpPr>
          <p:cNvPr id="6" name="Text 4"/>
          <p:cNvSpPr/>
          <p:nvPr/>
        </p:nvSpPr>
        <p:spPr>
          <a:xfrm>
            <a:off x="2439710" y="2935010"/>
            <a:ext cx="4721423" cy="615791"/>
          </a:xfrm>
          <a:prstGeom prst="rect">
            <a:avLst/>
          </a:prstGeom>
          <a:noFill/>
          <a:ln/>
        </p:spPr>
        <p:txBody>
          <a:bodyPr wrap="none" rtlCol="0" anchor="t"/>
          <a:lstStyle/>
          <a:p>
            <a:pPr algn="ctr" indent="0" marL="0">
              <a:lnSpc>
                <a:spcPts val="4849"/>
              </a:lnSpc>
              <a:buNone/>
            </a:pPr>
            <a:r>
              <a:rPr lang="en-US" sz="4849" b="1" dirty="0">
                <a:solidFill>
                  <a:srgbClr val="484237"/>
                </a:solidFill>
                <a:latin typeface="Gelasio" pitchFamily="34" charset="0"/>
                <a:ea typeface="Gelasio" pitchFamily="34" charset="-122"/>
                <a:cs typeface="Gelasio" pitchFamily="34" charset="-120"/>
              </a:rPr>
              <a:t>10K</a:t>
            </a:r>
            <a:endParaRPr lang="en-US" sz="4849" dirty="0"/>
          </a:p>
        </p:txBody>
      </p:sp>
      <p:sp>
        <p:nvSpPr>
          <p:cNvPr id="7" name="Text 5"/>
          <p:cNvSpPr/>
          <p:nvPr/>
        </p:nvSpPr>
        <p:spPr>
          <a:xfrm>
            <a:off x="3517463" y="3807381"/>
            <a:ext cx="2565916" cy="320635"/>
          </a:xfrm>
          <a:prstGeom prst="rect">
            <a:avLst/>
          </a:prstGeom>
          <a:noFill/>
          <a:ln/>
        </p:spPr>
        <p:txBody>
          <a:bodyPr wrap="none" rtlCol="0" anchor="t"/>
          <a:lstStyle/>
          <a:p>
            <a:pPr algn="ctr" indent="0" marL="0">
              <a:lnSpc>
                <a:spcPts val="2526"/>
              </a:lnSpc>
              <a:buNone/>
            </a:pPr>
            <a:r>
              <a:rPr lang="en-US" sz="2020" b="1" dirty="0">
                <a:solidFill>
                  <a:srgbClr val="484237"/>
                </a:solidFill>
                <a:latin typeface="Gelasio" pitchFamily="34" charset="0"/>
                <a:ea typeface="Gelasio" pitchFamily="34" charset="-122"/>
                <a:cs typeface="Gelasio" pitchFamily="34" charset="-120"/>
              </a:rPr>
              <a:t>Votes Tallied</a:t>
            </a:r>
            <a:endParaRPr lang="en-US" sz="2020" dirty="0"/>
          </a:p>
        </p:txBody>
      </p:sp>
      <p:sp>
        <p:nvSpPr>
          <p:cNvPr id="8" name="Text 6"/>
          <p:cNvSpPr/>
          <p:nvPr/>
        </p:nvSpPr>
        <p:spPr>
          <a:xfrm>
            <a:off x="2439710" y="4251127"/>
            <a:ext cx="4721423" cy="985123"/>
          </a:xfrm>
          <a:prstGeom prst="rect">
            <a:avLst/>
          </a:prstGeom>
          <a:noFill/>
          <a:ln/>
        </p:spPr>
        <p:txBody>
          <a:bodyPr wrap="square" rtlCol="0" anchor="t"/>
          <a:lstStyle/>
          <a:p>
            <a:pPr algn="ctr" indent="0" marL="0">
              <a:lnSpc>
                <a:spcPts val="2586"/>
              </a:lnSpc>
              <a:buNone/>
            </a:pPr>
            <a:r>
              <a:rPr lang="en-US" sz="1616" dirty="0">
                <a:solidFill>
                  <a:srgbClr val="746558"/>
                </a:solidFill>
                <a:latin typeface="Gelasio" pitchFamily="34" charset="0"/>
                <a:ea typeface="Gelasio" pitchFamily="34" charset="-122"/>
                <a:cs typeface="Gelasio" pitchFamily="34" charset="-120"/>
              </a:rPr>
              <a:t>The system processes and aggregates the votes from all precincts, carefully verifying the integrity of each ballot.</a:t>
            </a:r>
            <a:endParaRPr lang="en-US" sz="1616" dirty="0"/>
          </a:p>
        </p:txBody>
      </p:sp>
      <p:sp>
        <p:nvSpPr>
          <p:cNvPr id="9" name="Text 7"/>
          <p:cNvSpPr/>
          <p:nvPr/>
        </p:nvSpPr>
        <p:spPr>
          <a:xfrm>
            <a:off x="7469029" y="2935010"/>
            <a:ext cx="4721543" cy="615791"/>
          </a:xfrm>
          <a:prstGeom prst="rect">
            <a:avLst/>
          </a:prstGeom>
          <a:noFill/>
          <a:ln/>
        </p:spPr>
        <p:txBody>
          <a:bodyPr wrap="none" rtlCol="0" anchor="t"/>
          <a:lstStyle/>
          <a:p>
            <a:pPr algn="ctr" indent="0" marL="0">
              <a:lnSpc>
                <a:spcPts val="4849"/>
              </a:lnSpc>
              <a:buNone/>
            </a:pPr>
            <a:r>
              <a:rPr lang="en-US" sz="4849" b="1" dirty="0">
                <a:solidFill>
                  <a:srgbClr val="484237"/>
                </a:solidFill>
                <a:latin typeface="Gelasio" pitchFamily="34" charset="0"/>
                <a:ea typeface="Gelasio" pitchFamily="34" charset="-122"/>
                <a:cs typeface="Gelasio" pitchFamily="34" charset="-120"/>
              </a:rPr>
              <a:t>99.8%</a:t>
            </a:r>
            <a:endParaRPr lang="en-US" sz="4849" dirty="0"/>
          </a:p>
        </p:txBody>
      </p:sp>
      <p:sp>
        <p:nvSpPr>
          <p:cNvPr id="10" name="Text 8"/>
          <p:cNvSpPr/>
          <p:nvPr/>
        </p:nvSpPr>
        <p:spPr>
          <a:xfrm>
            <a:off x="8546783" y="3807381"/>
            <a:ext cx="2565916" cy="320635"/>
          </a:xfrm>
          <a:prstGeom prst="rect">
            <a:avLst/>
          </a:prstGeom>
          <a:noFill/>
          <a:ln/>
        </p:spPr>
        <p:txBody>
          <a:bodyPr wrap="none" rtlCol="0" anchor="t"/>
          <a:lstStyle/>
          <a:p>
            <a:pPr algn="ctr" indent="0" marL="0">
              <a:lnSpc>
                <a:spcPts val="2526"/>
              </a:lnSpc>
              <a:buNone/>
            </a:pPr>
            <a:r>
              <a:rPr lang="en-US" sz="2020" b="1" dirty="0">
                <a:solidFill>
                  <a:srgbClr val="484237"/>
                </a:solidFill>
                <a:latin typeface="Gelasio" pitchFamily="34" charset="0"/>
                <a:ea typeface="Gelasio" pitchFamily="34" charset="-122"/>
                <a:cs typeface="Gelasio" pitchFamily="34" charset="-120"/>
              </a:rPr>
              <a:t>Accuracy Rate</a:t>
            </a:r>
            <a:endParaRPr lang="en-US" sz="2020" dirty="0"/>
          </a:p>
        </p:txBody>
      </p:sp>
      <p:sp>
        <p:nvSpPr>
          <p:cNvPr id="11" name="Text 9"/>
          <p:cNvSpPr/>
          <p:nvPr/>
        </p:nvSpPr>
        <p:spPr>
          <a:xfrm>
            <a:off x="7469029" y="4251127"/>
            <a:ext cx="4721543" cy="985123"/>
          </a:xfrm>
          <a:prstGeom prst="rect">
            <a:avLst/>
          </a:prstGeom>
          <a:noFill/>
          <a:ln/>
        </p:spPr>
        <p:txBody>
          <a:bodyPr wrap="square" rtlCol="0" anchor="t"/>
          <a:lstStyle/>
          <a:p>
            <a:pPr algn="ctr" indent="0" marL="0">
              <a:lnSpc>
                <a:spcPts val="2586"/>
              </a:lnSpc>
              <a:buNone/>
            </a:pPr>
            <a:r>
              <a:rPr lang="en-US" sz="1616" dirty="0">
                <a:solidFill>
                  <a:srgbClr val="746558"/>
                </a:solidFill>
                <a:latin typeface="Gelasio" pitchFamily="34" charset="0"/>
                <a:ea typeface="Gelasio" pitchFamily="34" charset="-122"/>
                <a:cs typeface="Gelasio" pitchFamily="34" charset="-120"/>
              </a:rPr>
              <a:t>Advanced data validation and auditing measures guarantee an exceptionally high level of accuracy in the results.</a:t>
            </a:r>
            <a:endParaRPr lang="en-US" sz="1616" dirty="0"/>
          </a:p>
        </p:txBody>
      </p:sp>
      <p:sp>
        <p:nvSpPr>
          <p:cNvPr id="12" name="Text 10"/>
          <p:cNvSpPr/>
          <p:nvPr/>
        </p:nvSpPr>
        <p:spPr>
          <a:xfrm>
            <a:off x="2439710" y="5467112"/>
            <a:ext cx="9750862" cy="985123"/>
          </a:xfrm>
          <a:prstGeom prst="rect">
            <a:avLst/>
          </a:prstGeom>
          <a:noFill/>
          <a:ln/>
        </p:spPr>
        <p:txBody>
          <a:bodyPr wrap="square" rtlCol="0" anchor="t"/>
          <a:lstStyle/>
          <a:p>
            <a:pPr indent="0" marL="0">
              <a:lnSpc>
                <a:spcPts val="2586"/>
              </a:lnSpc>
              <a:buNone/>
            </a:pPr>
            <a:r>
              <a:rPr lang="en-US" sz="1616" dirty="0">
                <a:solidFill>
                  <a:srgbClr val="746558"/>
                </a:solidFill>
                <a:latin typeface="Gelasio" pitchFamily="34" charset="0"/>
                <a:ea typeface="Gelasio" pitchFamily="34" charset="-122"/>
                <a:cs typeface="Gelasio" pitchFamily="34" charset="-120"/>
              </a:rPr>
              <a:t>The results are then presented through comprehensive reports that provide a detailed breakdown of the voting data. These reports include visualizations, such as charts and graphs, to effectively communicate the outcomes to election officials, political parties, and the public.</a:t>
            </a:r>
            <a:endParaRPr lang="en-US" sz="1616" dirty="0"/>
          </a:p>
        </p:txBody>
      </p:sp>
      <p:sp>
        <p:nvSpPr>
          <p:cNvPr id="13" name="Text 11"/>
          <p:cNvSpPr/>
          <p:nvPr/>
        </p:nvSpPr>
        <p:spPr>
          <a:xfrm>
            <a:off x="2439710" y="6683097"/>
            <a:ext cx="9750862" cy="985123"/>
          </a:xfrm>
          <a:prstGeom prst="rect">
            <a:avLst/>
          </a:prstGeom>
          <a:noFill/>
          <a:ln/>
        </p:spPr>
        <p:txBody>
          <a:bodyPr wrap="square" rtlCol="0" anchor="t"/>
          <a:lstStyle/>
          <a:p>
            <a:pPr indent="0" marL="0">
              <a:lnSpc>
                <a:spcPts val="2586"/>
              </a:lnSpc>
              <a:buNone/>
            </a:pPr>
            <a:r>
              <a:rPr lang="en-US" sz="1616" dirty="0">
                <a:solidFill>
                  <a:srgbClr val="746558"/>
                </a:solidFill>
                <a:latin typeface="Gelasio" pitchFamily="34" charset="0"/>
                <a:ea typeface="Gelasio" pitchFamily="34" charset="-122"/>
                <a:cs typeface="Gelasio" pitchFamily="34" charset="-120"/>
              </a:rPr>
              <a:t>Secure distribution channels ensure the timely and confidential transmission of these reports to the relevant stakeholders, upholding the principles of transparency and accountability that are central to a robust democratic process.</a:t>
            </a:r>
            <a:endParaRPr lang="en-US" sz="1616"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2219"/>
          </a:xfrm>
          <a:prstGeom prst="rect">
            <a:avLst/>
          </a:prstGeom>
          <a:solidFill>
            <a:srgbClr val="F9F6F0"/>
          </a:solidFill>
          <a:ln/>
        </p:spPr>
      </p:sp>
      <p:sp>
        <p:nvSpPr>
          <p:cNvPr id="4" name="Text 2"/>
          <p:cNvSpPr/>
          <p:nvPr/>
        </p:nvSpPr>
        <p:spPr>
          <a:xfrm>
            <a:off x="2105501" y="603171"/>
            <a:ext cx="6471047" cy="685443"/>
          </a:xfrm>
          <a:prstGeom prst="rect">
            <a:avLst/>
          </a:prstGeom>
          <a:noFill/>
          <a:ln/>
        </p:spPr>
        <p:txBody>
          <a:bodyPr wrap="none" rtlCol="0" anchor="t"/>
          <a:lstStyle/>
          <a:p>
            <a:pPr indent="0" marL="0">
              <a:lnSpc>
                <a:spcPts val="5398"/>
              </a:lnSpc>
              <a:buNone/>
            </a:pPr>
            <a:r>
              <a:rPr lang="en-US" sz="4318" b="1" dirty="0">
                <a:solidFill>
                  <a:srgbClr val="484237"/>
                </a:solidFill>
                <a:latin typeface="Gelasio" pitchFamily="34" charset="0"/>
                <a:ea typeface="Gelasio" pitchFamily="34" charset="-122"/>
                <a:cs typeface="Gelasio" pitchFamily="34" charset="-120"/>
              </a:rPr>
              <a:t>Security Considerations</a:t>
            </a:r>
            <a:endParaRPr lang="en-US" sz="4318" dirty="0"/>
          </a:p>
        </p:txBody>
      </p:sp>
      <p:pic>
        <p:nvPicPr>
          <p:cNvPr id="5" name="Image 0" descr="preencoded.png">    </p:cNvPr>
          <p:cNvPicPr>
            <a:picLocks noChangeAspect="1"/>
          </p:cNvPicPr>
          <p:nvPr/>
        </p:nvPicPr>
        <p:blipFill>
          <a:blip r:embed="rId1"/>
          <a:stretch>
            <a:fillRect/>
          </a:stretch>
        </p:blipFill>
        <p:spPr>
          <a:xfrm>
            <a:off x="3850719" y="1727240"/>
            <a:ext cx="1719143" cy="1263729"/>
          </a:xfrm>
          <a:prstGeom prst="rect">
            <a:avLst/>
          </a:prstGeom>
        </p:spPr>
      </p:pic>
      <p:sp>
        <p:nvSpPr>
          <p:cNvPr id="6" name="Text 3"/>
          <p:cNvSpPr/>
          <p:nvPr/>
        </p:nvSpPr>
        <p:spPr>
          <a:xfrm>
            <a:off x="4645581" y="2296358"/>
            <a:ext cx="129302" cy="438626"/>
          </a:xfrm>
          <a:prstGeom prst="rect">
            <a:avLst/>
          </a:prstGeom>
          <a:noFill/>
          <a:ln/>
        </p:spPr>
        <p:txBody>
          <a:bodyPr wrap="none" rtlCol="0" anchor="t"/>
          <a:lstStyle/>
          <a:p>
            <a:pPr algn="ctr" indent="0" marL="0">
              <a:lnSpc>
                <a:spcPts val="3454"/>
              </a:lnSpc>
              <a:buNone/>
            </a:pPr>
            <a:r>
              <a:rPr lang="en-US" sz="2159" b="1" dirty="0">
                <a:solidFill>
                  <a:srgbClr val="484237"/>
                </a:solidFill>
                <a:latin typeface="Gelasio" pitchFamily="34" charset="0"/>
                <a:ea typeface="Gelasio" pitchFamily="34" charset="-122"/>
                <a:cs typeface="Gelasio" pitchFamily="34" charset="-120"/>
              </a:rPr>
              <a:t>1</a:t>
            </a:r>
            <a:endParaRPr lang="en-US" sz="2159" dirty="0"/>
          </a:p>
        </p:txBody>
      </p:sp>
      <p:sp>
        <p:nvSpPr>
          <p:cNvPr id="7" name="Text 4"/>
          <p:cNvSpPr/>
          <p:nvPr/>
        </p:nvSpPr>
        <p:spPr>
          <a:xfrm>
            <a:off x="5789176" y="1946553"/>
            <a:ext cx="2741890" cy="342662"/>
          </a:xfrm>
          <a:prstGeom prst="rect">
            <a:avLst/>
          </a:prstGeom>
          <a:noFill/>
          <a:ln/>
        </p:spPr>
        <p:txBody>
          <a:bodyPr wrap="none" rtlCol="0" anchor="t"/>
          <a:lstStyle/>
          <a:p>
            <a:pPr algn="l" indent="0" marL="0">
              <a:lnSpc>
                <a:spcPts val="2699"/>
              </a:lnSpc>
              <a:buNone/>
            </a:pPr>
            <a:r>
              <a:rPr lang="en-US" sz="2159" b="1" dirty="0">
                <a:solidFill>
                  <a:srgbClr val="484237"/>
                </a:solidFill>
                <a:latin typeface="Gelasio" pitchFamily="34" charset="0"/>
                <a:ea typeface="Gelasio" pitchFamily="34" charset="-122"/>
                <a:cs typeface="Gelasio" pitchFamily="34" charset="-120"/>
              </a:rPr>
              <a:t>Access Control</a:t>
            </a:r>
            <a:endParaRPr lang="en-US" sz="2159" dirty="0"/>
          </a:p>
        </p:txBody>
      </p:sp>
      <p:sp>
        <p:nvSpPr>
          <p:cNvPr id="8" name="Text 5"/>
          <p:cNvSpPr/>
          <p:nvPr/>
        </p:nvSpPr>
        <p:spPr>
          <a:xfrm>
            <a:off x="5789176" y="2420779"/>
            <a:ext cx="4364117" cy="350877"/>
          </a:xfrm>
          <a:prstGeom prst="rect">
            <a:avLst/>
          </a:prstGeom>
          <a:noFill/>
          <a:ln/>
        </p:spPr>
        <p:txBody>
          <a:bodyPr wrap="none" rtlCol="0" anchor="t"/>
          <a:lstStyle/>
          <a:p>
            <a:pPr algn="l" indent="0" marL="0">
              <a:lnSpc>
                <a:spcPts val="2764"/>
              </a:lnSpc>
              <a:buNone/>
            </a:pPr>
            <a:r>
              <a:rPr lang="en-US" sz="1727" dirty="0">
                <a:solidFill>
                  <a:srgbClr val="746558"/>
                </a:solidFill>
                <a:latin typeface="Gelasio" pitchFamily="34" charset="0"/>
                <a:ea typeface="Gelasio" pitchFamily="34" charset="-122"/>
                <a:cs typeface="Gelasio" pitchFamily="34" charset="-120"/>
              </a:rPr>
              <a:t>Secure user authentication and authorization</a:t>
            </a:r>
            <a:endParaRPr lang="en-US" sz="1727" dirty="0"/>
          </a:p>
        </p:txBody>
      </p:sp>
      <p:sp>
        <p:nvSpPr>
          <p:cNvPr id="9" name="Shape 6"/>
          <p:cNvSpPr/>
          <p:nvPr/>
        </p:nvSpPr>
        <p:spPr>
          <a:xfrm>
            <a:off x="5624632" y="2993112"/>
            <a:ext cx="6845379" cy="21908"/>
          </a:xfrm>
          <a:prstGeom prst="rect">
            <a:avLst/>
          </a:prstGeom>
          <a:solidFill>
            <a:srgbClr val="D2CCC5"/>
          </a:solidFill>
          <a:ln/>
        </p:spPr>
      </p:sp>
      <p:pic>
        <p:nvPicPr>
          <p:cNvPr id="10" name="Image 1" descr="preencoded.png">    </p:cNvPr>
          <p:cNvPicPr>
            <a:picLocks noChangeAspect="1"/>
          </p:cNvPicPr>
          <p:nvPr/>
        </p:nvPicPr>
        <p:blipFill>
          <a:blip r:embed="rId2"/>
          <a:stretch>
            <a:fillRect/>
          </a:stretch>
        </p:blipFill>
        <p:spPr>
          <a:xfrm>
            <a:off x="2991088" y="3045738"/>
            <a:ext cx="3438287" cy="1263729"/>
          </a:xfrm>
          <a:prstGeom prst="rect">
            <a:avLst/>
          </a:prstGeom>
        </p:spPr>
      </p:pic>
      <p:sp>
        <p:nvSpPr>
          <p:cNvPr id="11" name="Text 7"/>
          <p:cNvSpPr/>
          <p:nvPr/>
        </p:nvSpPr>
        <p:spPr>
          <a:xfrm>
            <a:off x="4627126" y="3458289"/>
            <a:ext cx="166092" cy="438626"/>
          </a:xfrm>
          <a:prstGeom prst="rect">
            <a:avLst/>
          </a:prstGeom>
          <a:noFill/>
          <a:ln/>
        </p:spPr>
        <p:txBody>
          <a:bodyPr wrap="none" rtlCol="0" anchor="t"/>
          <a:lstStyle/>
          <a:p>
            <a:pPr algn="ctr" indent="0" marL="0">
              <a:lnSpc>
                <a:spcPts val="3454"/>
              </a:lnSpc>
              <a:buNone/>
            </a:pPr>
            <a:r>
              <a:rPr lang="en-US" sz="2159" b="1" dirty="0">
                <a:solidFill>
                  <a:srgbClr val="484237"/>
                </a:solidFill>
                <a:latin typeface="Gelasio" pitchFamily="34" charset="0"/>
                <a:ea typeface="Gelasio" pitchFamily="34" charset="-122"/>
                <a:cs typeface="Gelasio" pitchFamily="34" charset="-120"/>
              </a:rPr>
              <a:t>2</a:t>
            </a:r>
            <a:endParaRPr lang="en-US" sz="2159" dirty="0"/>
          </a:p>
        </p:txBody>
      </p:sp>
      <p:sp>
        <p:nvSpPr>
          <p:cNvPr id="12" name="Text 8"/>
          <p:cNvSpPr/>
          <p:nvPr/>
        </p:nvSpPr>
        <p:spPr>
          <a:xfrm>
            <a:off x="6648688" y="3265051"/>
            <a:ext cx="2741890" cy="342662"/>
          </a:xfrm>
          <a:prstGeom prst="rect">
            <a:avLst/>
          </a:prstGeom>
          <a:noFill/>
          <a:ln/>
        </p:spPr>
        <p:txBody>
          <a:bodyPr wrap="none" rtlCol="0" anchor="t"/>
          <a:lstStyle/>
          <a:p>
            <a:pPr algn="l" indent="0" marL="0">
              <a:lnSpc>
                <a:spcPts val="2699"/>
              </a:lnSpc>
              <a:buNone/>
            </a:pPr>
            <a:r>
              <a:rPr lang="en-US" sz="2159" b="1" dirty="0">
                <a:solidFill>
                  <a:srgbClr val="484237"/>
                </a:solidFill>
                <a:latin typeface="Gelasio" pitchFamily="34" charset="0"/>
                <a:ea typeface="Gelasio" pitchFamily="34" charset="-122"/>
                <a:cs typeface="Gelasio" pitchFamily="34" charset="-120"/>
              </a:rPr>
              <a:t>Data Protection</a:t>
            </a:r>
            <a:endParaRPr lang="en-US" sz="2159" dirty="0"/>
          </a:p>
        </p:txBody>
      </p:sp>
      <p:sp>
        <p:nvSpPr>
          <p:cNvPr id="13" name="Text 9"/>
          <p:cNvSpPr/>
          <p:nvPr/>
        </p:nvSpPr>
        <p:spPr>
          <a:xfrm>
            <a:off x="6648688" y="3739277"/>
            <a:ext cx="4314111" cy="350877"/>
          </a:xfrm>
          <a:prstGeom prst="rect">
            <a:avLst/>
          </a:prstGeom>
          <a:noFill/>
          <a:ln/>
        </p:spPr>
        <p:txBody>
          <a:bodyPr wrap="none" rtlCol="0" anchor="t"/>
          <a:lstStyle/>
          <a:p>
            <a:pPr algn="l" indent="0" marL="0">
              <a:lnSpc>
                <a:spcPts val="2764"/>
              </a:lnSpc>
              <a:buNone/>
            </a:pPr>
            <a:r>
              <a:rPr lang="en-US" sz="1727" dirty="0">
                <a:solidFill>
                  <a:srgbClr val="746558"/>
                </a:solidFill>
                <a:latin typeface="Gelasio" pitchFamily="34" charset="0"/>
                <a:ea typeface="Gelasio" pitchFamily="34" charset="-122"/>
                <a:cs typeface="Gelasio" pitchFamily="34" charset="-120"/>
              </a:rPr>
              <a:t>Encryption and secure storage of voting data</a:t>
            </a:r>
            <a:endParaRPr lang="en-US" sz="1727" dirty="0"/>
          </a:p>
        </p:txBody>
      </p:sp>
      <p:sp>
        <p:nvSpPr>
          <p:cNvPr id="14" name="Shape 10"/>
          <p:cNvSpPr/>
          <p:nvPr/>
        </p:nvSpPr>
        <p:spPr>
          <a:xfrm>
            <a:off x="6484144" y="4311610"/>
            <a:ext cx="5985867" cy="21908"/>
          </a:xfrm>
          <a:prstGeom prst="rect">
            <a:avLst/>
          </a:prstGeom>
          <a:solidFill>
            <a:srgbClr val="D2CCC5"/>
          </a:solidFill>
          <a:ln/>
        </p:spPr>
      </p:sp>
      <p:pic>
        <p:nvPicPr>
          <p:cNvPr id="15" name="Image 2" descr="preencoded.png">    </p:cNvPr>
          <p:cNvPicPr>
            <a:picLocks noChangeAspect="1"/>
          </p:cNvPicPr>
          <p:nvPr/>
        </p:nvPicPr>
        <p:blipFill>
          <a:blip r:embed="rId3"/>
          <a:stretch>
            <a:fillRect/>
          </a:stretch>
        </p:blipFill>
        <p:spPr>
          <a:xfrm>
            <a:off x="2131457" y="4364236"/>
            <a:ext cx="5157430" cy="1263729"/>
          </a:xfrm>
          <a:prstGeom prst="rect">
            <a:avLst/>
          </a:prstGeom>
        </p:spPr>
      </p:pic>
      <p:sp>
        <p:nvSpPr>
          <p:cNvPr id="16" name="Text 11"/>
          <p:cNvSpPr/>
          <p:nvPr/>
        </p:nvSpPr>
        <p:spPr>
          <a:xfrm>
            <a:off x="4627483" y="4776788"/>
            <a:ext cx="165259" cy="438626"/>
          </a:xfrm>
          <a:prstGeom prst="rect">
            <a:avLst/>
          </a:prstGeom>
          <a:noFill/>
          <a:ln/>
        </p:spPr>
        <p:txBody>
          <a:bodyPr wrap="none" rtlCol="0" anchor="t"/>
          <a:lstStyle/>
          <a:p>
            <a:pPr algn="ctr" indent="0" marL="0">
              <a:lnSpc>
                <a:spcPts val="3454"/>
              </a:lnSpc>
              <a:buNone/>
            </a:pPr>
            <a:r>
              <a:rPr lang="en-US" sz="2159" b="1" dirty="0">
                <a:solidFill>
                  <a:srgbClr val="484237"/>
                </a:solidFill>
                <a:latin typeface="Gelasio" pitchFamily="34" charset="0"/>
                <a:ea typeface="Gelasio" pitchFamily="34" charset="-122"/>
                <a:cs typeface="Gelasio" pitchFamily="34" charset="-120"/>
              </a:rPr>
              <a:t>3</a:t>
            </a:r>
            <a:endParaRPr lang="en-US" sz="2159" dirty="0"/>
          </a:p>
        </p:txBody>
      </p:sp>
      <p:sp>
        <p:nvSpPr>
          <p:cNvPr id="17" name="Text 12"/>
          <p:cNvSpPr/>
          <p:nvPr/>
        </p:nvSpPr>
        <p:spPr>
          <a:xfrm>
            <a:off x="7508200" y="4583549"/>
            <a:ext cx="2741890" cy="342662"/>
          </a:xfrm>
          <a:prstGeom prst="rect">
            <a:avLst/>
          </a:prstGeom>
          <a:noFill/>
          <a:ln/>
        </p:spPr>
        <p:txBody>
          <a:bodyPr wrap="none" rtlCol="0" anchor="t"/>
          <a:lstStyle/>
          <a:p>
            <a:pPr algn="l" indent="0" marL="0">
              <a:lnSpc>
                <a:spcPts val="2699"/>
              </a:lnSpc>
              <a:buNone/>
            </a:pPr>
            <a:r>
              <a:rPr lang="en-US" sz="2159" b="1" dirty="0">
                <a:solidFill>
                  <a:srgbClr val="484237"/>
                </a:solidFill>
                <a:latin typeface="Gelasio" pitchFamily="34" charset="0"/>
                <a:ea typeface="Gelasio" pitchFamily="34" charset="-122"/>
                <a:cs typeface="Gelasio" pitchFamily="34" charset="-120"/>
              </a:rPr>
              <a:t>Audit Trails</a:t>
            </a:r>
            <a:endParaRPr lang="en-US" sz="2159" dirty="0"/>
          </a:p>
        </p:txBody>
      </p:sp>
      <p:sp>
        <p:nvSpPr>
          <p:cNvPr id="18" name="Text 13"/>
          <p:cNvSpPr/>
          <p:nvPr/>
        </p:nvSpPr>
        <p:spPr>
          <a:xfrm>
            <a:off x="7508200" y="5057775"/>
            <a:ext cx="3837623" cy="350877"/>
          </a:xfrm>
          <a:prstGeom prst="rect">
            <a:avLst/>
          </a:prstGeom>
          <a:noFill/>
          <a:ln/>
        </p:spPr>
        <p:txBody>
          <a:bodyPr wrap="none" rtlCol="0" anchor="t"/>
          <a:lstStyle/>
          <a:p>
            <a:pPr algn="l" indent="0" marL="0">
              <a:lnSpc>
                <a:spcPts val="2764"/>
              </a:lnSpc>
              <a:buNone/>
            </a:pPr>
            <a:r>
              <a:rPr lang="en-US" sz="1727" dirty="0">
                <a:solidFill>
                  <a:srgbClr val="746558"/>
                </a:solidFill>
                <a:latin typeface="Gelasio" pitchFamily="34" charset="0"/>
                <a:ea typeface="Gelasio" pitchFamily="34" charset="-122"/>
                <a:cs typeface="Gelasio" pitchFamily="34" charset="-120"/>
              </a:rPr>
              <a:t>Comprehensive logging and monitoring</a:t>
            </a:r>
            <a:endParaRPr lang="en-US" sz="1727" dirty="0"/>
          </a:p>
        </p:txBody>
      </p:sp>
      <p:sp>
        <p:nvSpPr>
          <p:cNvPr id="19" name="Text 14"/>
          <p:cNvSpPr/>
          <p:nvPr/>
        </p:nvSpPr>
        <p:spPr>
          <a:xfrm>
            <a:off x="2105501" y="5874663"/>
            <a:ext cx="10419278" cy="1754386"/>
          </a:xfrm>
          <a:prstGeom prst="rect">
            <a:avLst/>
          </a:prstGeom>
          <a:noFill/>
          <a:ln/>
        </p:spPr>
        <p:txBody>
          <a:bodyPr wrap="square" rtlCol="0" anchor="t"/>
          <a:lstStyle/>
          <a:p>
            <a:pPr indent="0" marL="0">
              <a:lnSpc>
                <a:spcPts val="2764"/>
              </a:lnSpc>
              <a:buNone/>
            </a:pPr>
            <a:r>
              <a:rPr lang="en-US" sz="1727" dirty="0">
                <a:solidFill>
                  <a:srgbClr val="746558"/>
                </a:solidFill>
                <a:latin typeface="Gelasio" pitchFamily="34" charset="0"/>
                <a:ea typeface="Gelasio" pitchFamily="34" charset="-122"/>
                <a:cs typeface="Gelasio" pitchFamily="34" charset="-120"/>
              </a:rPr>
              <a:t>Ensuring the security and integrity of the voting system is of utmost importance. Key considerations include implementing robust access controls, protecting sensitive voter data through encryption, and maintaining detailed audit trails to monitor system activities and detect any irregularities. By addressing these critical security aspects, the voting system can instill confidence in the electoral process and safeguard the democratic principles.</a:t>
            </a:r>
            <a:endParaRPr lang="en-US" sz="1727" dirty="0"/>
          </a:p>
        </p:txBody>
      </p:sp>
      <p:pic>
        <p:nvPicPr>
          <p:cNvPr id="2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2024-04-12T05:37:59Z</dcterms:created>
  <dcterms:modified xsi:type="dcterms:W3CDTF">2024-04-12T05:37:59Z</dcterms:modified>
</cp:coreProperties>
</file>