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1" r:id="rId5"/>
    <p:sldId id="264" r:id="rId6"/>
    <p:sldId id="257" r:id="rId7"/>
    <p:sldId id="262" r:id="rId8"/>
    <p:sldId id="266" r:id="rId9"/>
    <p:sldId id="267" r:id="rId10"/>
    <p:sldId id="268" r:id="rId11"/>
    <p:sldId id="269" r:id="rId12"/>
    <p:sldId id="274" r:id="rId13"/>
    <p:sldId id="270" r:id="rId14"/>
    <p:sldId id="273" r:id="rId15"/>
    <p:sldId id="271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7768-51C0-4006-8518-75B0E7F51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8A218-EA7A-4D8B-96CA-56DE3D8F9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3CE50-7C42-4D77-BCD5-A546ADEC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6B737-08F6-4F37-B3E3-BEE02040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C9C60-9BBE-4F9A-92ED-2125F540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5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E03B-6FD8-439D-942A-2D832FF3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0AF49-2EDE-4E71-9679-8C05D55F8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D54AE-B368-4FC4-A728-8F4D7776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F1EDD-979D-49B5-909A-B363A8CF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1F9A-DE0D-4796-BEE7-1E7DB01E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7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BF104-D829-42C0-8888-962EA4E3A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F161F-221D-4684-8FB3-A37CCDBBA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11ABD-FA97-4DA1-9981-1553D3C4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FB305-F0F5-4A9B-8C1E-011B4C17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42244-71E6-41F8-9B55-F198C0B6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2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37CF-65C6-4F28-B7C5-89D3EB99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1F40D-C566-4E92-8249-29F0F1772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A4BC0-B6BD-405E-813E-EFC2537E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808F8-38A4-4BB4-BDC2-6B1F4319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0653A-A9B6-42E1-82FA-945DE726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5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265D-8F46-4DBF-B2B0-37396A6D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D97D-1A11-4DD8-84EB-C21E7E822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E3E14-20F9-4092-B0FB-F4A69D8E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4C29E-D0A8-4EE7-94FF-E90D4456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631EA-C860-4FD8-A067-323ABC25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2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9C50-EEC6-4EEA-A969-5C24B2A3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53F97-A98F-4EAC-B2D8-A9F5AA47F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9CD8F-778D-45B4-AC8C-26051C6DF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C489A-072E-4D70-B929-2C34D227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BAB74-8545-4558-9ECA-582425F1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B75AF-493F-476C-A27D-7D58ED97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1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DF92-F618-4066-A1B5-3911B42F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37681-09A4-40CE-A1D9-5D98DCB4A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1B250-2B08-4E13-A617-C0982E830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438DE-FD02-461E-AE41-C09656046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192C2-527E-4ABD-8C98-D6F98636C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8B36A7-51E7-4F1E-BE33-02E89613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07/23/2019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63914-2F0C-46EA-9F12-DCC05950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5382D-EC25-47A2-BC2C-15843BAE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5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DD9C-E40E-4C5F-9B5A-7DD757BC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173D3-BDE1-42B5-9791-92E1B494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07/23/2019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BC8AB-AB33-469F-A805-29C3DD0F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F037D-B73B-4BFE-B1E5-AAA1CD38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7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D3521-1AE0-4735-A48E-9C73DD3F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07/23/2019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33F49-500E-4171-9BF9-1692BE78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77BFA-6B33-4566-8371-3329ABD4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5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0F35-4AE0-4A87-AA5D-38AC8FD0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F9894-BA8F-4F8E-92FB-59630145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CE900-74BE-4538-A54C-0C3A31990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E6F3D-4E3A-4A78-9B69-42D1941E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DFC97-70C4-4C8D-A33A-0133EF83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63BD7-22B8-4964-AEFB-2CBD98DD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6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5DE0-CC46-4953-BC04-AD6654E2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AC3B7-9DFD-41B3-A5EB-E178F2C5D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B115D-6E67-4700-8258-653083F1D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7709E-F4FA-4CA1-BF2F-3519CED1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0B6-2929-41E7-8FEC-C32DBF1BE378}" type="datetimeFigureOut">
              <a:rPr lang="en-US" smtClean="0"/>
              <a:t>07/23/2019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1A54B-5A4C-472F-A12B-C2411F28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FE304-8300-4621-9121-0F5A97CA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6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8C38E-5B04-403F-B31B-6E45C5D8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E395-377F-4FC1-BE48-5F7F77D37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EE73F-1251-498D-9BD1-CD0CBA73D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7C0B6-2929-41E7-8FEC-C32DBF1BE378}" type="datetimeFigureOut">
              <a:rPr lang="en-US" smtClean="0"/>
              <a:t>07/23/2019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69BF2-9684-4A66-8C04-5BEBC6FA8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F5C23-2ABE-48CF-8ACA-11332534F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90FD4-D752-4F29-B902-781F718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7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CCC4A6-36FA-4A8A-A4C5-3EE2CF197805}"/>
              </a:ext>
            </a:extLst>
          </p:cNvPr>
          <p:cNvSpPr/>
          <p:nvPr/>
        </p:nvSpPr>
        <p:spPr>
          <a:xfrm>
            <a:off x="4267200" y="2424761"/>
            <a:ext cx="3657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Pandas Review</a:t>
            </a:r>
          </a:p>
        </p:txBody>
      </p:sp>
    </p:spTree>
    <p:extLst>
      <p:ext uri="{BB962C8B-B14F-4D97-AF65-F5344CB8AC3E}">
        <p14:creationId xmlns:p14="http://schemas.microsoft.com/office/powerpoint/2010/main" val="304191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17911"/>
              </p:ext>
            </p:extLst>
          </p:nvPr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088142" y="562094"/>
            <a:ext cx="4015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3600" b="1" dirty="0" err="1"/>
              <a:t>.</a:t>
            </a:r>
            <a:r>
              <a:rPr lang="en-US" sz="3600" b="1" dirty="0" err="1">
                <a:solidFill>
                  <a:srgbClr val="C00000"/>
                </a:solidFill>
              </a:rPr>
              <a:t>i</a:t>
            </a:r>
            <a:r>
              <a:rPr lang="en-US" sz="3600" b="1" dirty="0" err="1"/>
              <a:t>loc</a:t>
            </a:r>
            <a:r>
              <a:rPr lang="en-US" sz="2400" dirty="0"/>
              <a:t>[-2:, -1]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0780C-3882-477F-A1E7-0348284EE89E}"/>
              </a:ext>
            </a:extLst>
          </p:cNvPr>
          <p:cNvSpPr/>
          <p:nvPr/>
        </p:nvSpPr>
        <p:spPr>
          <a:xfrm>
            <a:off x="6502400" y="12485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Rows,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FBFE3D-628D-46B7-ABF3-99D497040516}"/>
              </a:ext>
            </a:extLst>
          </p:cNvPr>
          <p:cNvCxnSpPr>
            <a:cxnSpLocks/>
          </p:cNvCxnSpPr>
          <p:nvPr/>
        </p:nvCxnSpPr>
        <p:spPr>
          <a:xfrm>
            <a:off x="692912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ACD910-9B68-476C-9CE3-739FD951BF97}"/>
              </a:ext>
            </a:extLst>
          </p:cNvPr>
          <p:cNvSpPr/>
          <p:nvPr/>
        </p:nvSpPr>
        <p:spPr>
          <a:xfrm>
            <a:off x="7101840" y="22645"/>
            <a:ext cx="69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57F082-7E80-44EF-A8E3-11678460AB60}"/>
              </a:ext>
            </a:extLst>
          </p:cNvPr>
          <p:cNvCxnSpPr>
            <a:cxnSpLocks/>
          </p:cNvCxnSpPr>
          <p:nvPr/>
        </p:nvCxnSpPr>
        <p:spPr>
          <a:xfrm>
            <a:off x="7457440" y="40604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2C198FC-30FD-4CFF-9815-B8ABAD1950B7}"/>
              </a:ext>
            </a:extLst>
          </p:cNvPr>
          <p:cNvSpPr/>
          <p:nvPr/>
        </p:nvSpPr>
        <p:spPr>
          <a:xfrm>
            <a:off x="256742" y="685205"/>
            <a:ext cx="2571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indexed/integer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58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902487"/>
              </p:ext>
            </p:extLst>
          </p:nvPr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088142" y="562094"/>
            <a:ext cx="4015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3600" b="1" dirty="0" err="1"/>
              <a:t>.</a:t>
            </a:r>
            <a:r>
              <a:rPr lang="en-US" sz="3600" b="1" dirty="0" err="1">
                <a:solidFill>
                  <a:srgbClr val="C00000"/>
                </a:solidFill>
              </a:rPr>
              <a:t>i</a:t>
            </a:r>
            <a:r>
              <a:rPr lang="en-US" sz="3600" b="1" dirty="0" err="1"/>
              <a:t>loc</a:t>
            </a:r>
            <a:r>
              <a:rPr lang="en-US" sz="2400" dirty="0"/>
              <a:t>[-2:, -1]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EEC26-F73C-40B7-9FD0-5261E6E408AC}"/>
              </a:ext>
            </a:extLst>
          </p:cNvPr>
          <p:cNvSpPr/>
          <p:nvPr/>
        </p:nvSpPr>
        <p:spPr>
          <a:xfrm>
            <a:off x="6502400" y="12485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Rows,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260964-0072-4A3E-BC78-0A1158C0C78C}"/>
              </a:ext>
            </a:extLst>
          </p:cNvPr>
          <p:cNvCxnSpPr>
            <a:cxnSpLocks/>
          </p:cNvCxnSpPr>
          <p:nvPr/>
        </p:nvCxnSpPr>
        <p:spPr>
          <a:xfrm>
            <a:off x="692912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87CFA3A-A495-4D16-97F2-3A923F3636D1}"/>
              </a:ext>
            </a:extLst>
          </p:cNvPr>
          <p:cNvSpPr/>
          <p:nvPr/>
        </p:nvSpPr>
        <p:spPr>
          <a:xfrm>
            <a:off x="7101840" y="22645"/>
            <a:ext cx="69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F2D9CF-173A-43C5-B9F0-1C28EC918FC9}"/>
              </a:ext>
            </a:extLst>
          </p:cNvPr>
          <p:cNvCxnSpPr>
            <a:cxnSpLocks/>
          </p:cNvCxnSpPr>
          <p:nvPr/>
        </p:nvCxnSpPr>
        <p:spPr>
          <a:xfrm>
            <a:off x="7457440" y="40604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879E8D8-C5CF-4866-9279-3EB72D04A58B}"/>
              </a:ext>
            </a:extLst>
          </p:cNvPr>
          <p:cNvSpPr/>
          <p:nvPr/>
        </p:nvSpPr>
        <p:spPr>
          <a:xfrm>
            <a:off x="256742" y="685205"/>
            <a:ext cx="2571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indexed/integer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25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/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088142" y="562094"/>
            <a:ext cx="4283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3600" b="1" dirty="0" err="1"/>
              <a:t>.</a:t>
            </a:r>
            <a:r>
              <a:rPr lang="en-US" sz="3600" b="1" dirty="0" err="1">
                <a:solidFill>
                  <a:srgbClr val="C00000"/>
                </a:solidFill>
              </a:rPr>
              <a:t>l</a:t>
            </a:r>
            <a:r>
              <a:rPr lang="en-US" sz="3600" b="1" dirty="0" err="1"/>
              <a:t>oc</a:t>
            </a:r>
            <a:r>
              <a:rPr lang="en-US" sz="2400" dirty="0"/>
              <a:t>[</a:t>
            </a:r>
            <a:r>
              <a:rPr lang="en-US" sz="2400" dirty="0">
                <a:solidFill>
                  <a:srgbClr val="C00000"/>
                </a:solidFill>
              </a:rPr>
              <a:t>rows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columns</a:t>
            </a:r>
            <a:r>
              <a:rPr lang="en-US" sz="2400" dirty="0"/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2B393C-36F7-4310-BE9C-1B91DABC311E}"/>
              </a:ext>
            </a:extLst>
          </p:cNvPr>
          <p:cNvSpPr/>
          <p:nvPr/>
        </p:nvSpPr>
        <p:spPr>
          <a:xfrm>
            <a:off x="256742" y="685205"/>
            <a:ext cx="2571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label/name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789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746613"/>
              </p:ext>
            </p:extLst>
          </p:nvPr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088142" y="562094"/>
            <a:ext cx="4015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3600" b="1" dirty="0" err="1"/>
              <a:t>.</a:t>
            </a:r>
            <a:r>
              <a:rPr lang="en-US" sz="3600" b="1" dirty="0" err="1">
                <a:solidFill>
                  <a:srgbClr val="C00000"/>
                </a:solidFill>
              </a:rPr>
              <a:t>l</a:t>
            </a:r>
            <a:r>
              <a:rPr lang="en-US" sz="3600" b="1" dirty="0" err="1"/>
              <a:t>oc</a:t>
            </a:r>
            <a:r>
              <a:rPr lang="en-US" sz="2400" dirty="0"/>
              <a:t>[:, </a:t>
            </a:r>
            <a:r>
              <a:rPr lang="en-US" sz="2400" b="1" dirty="0">
                <a:solidFill>
                  <a:srgbClr val="C00000"/>
                </a:solidFill>
              </a:rPr>
              <a:t>“Age”</a:t>
            </a:r>
            <a:r>
              <a:rPr lang="en-US" sz="2400" dirty="0"/>
              <a:t> ]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5E8C9-1C90-4E7C-8D4E-4DFFE6CC6F6B}"/>
              </a:ext>
            </a:extLst>
          </p:cNvPr>
          <p:cNvSpPr/>
          <p:nvPr/>
        </p:nvSpPr>
        <p:spPr>
          <a:xfrm>
            <a:off x="6156960" y="12485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Rows,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1E75B2-8D4B-499A-9617-FFB6CF3BA6DE}"/>
              </a:ext>
            </a:extLst>
          </p:cNvPr>
          <p:cNvCxnSpPr>
            <a:cxnSpLocks/>
          </p:cNvCxnSpPr>
          <p:nvPr/>
        </p:nvCxnSpPr>
        <p:spPr>
          <a:xfrm>
            <a:off x="658368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C498C12-BB83-4A7E-BDD6-55173C1C1F0A}"/>
              </a:ext>
            </a:extLst>
          </p:cNvPr>
          <p:cNvSpPr/>
          <p:nvPr/>
        </p:nvSpPr>
        <p:spPr>
          <a:xfrm>
            <a:off x="6868160" y="22645"/>
            <a:ext cx="69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ACB05E-17FE-4A14-AEEE-FB37403137C8}"/>
              </a:ext>
            </a:extLst>
          </p:cNvPr>
          <p:cNvCxnSpPr>
            <a:cxnSpLocks/>
          </p:cNvCxnSpPr>
          <p:nvPr/>
        </p:nvCxnSpPr>
        <p:spPr>
          <a:xfrm>
            <a:off x="7162800" y="40604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F7407DC-333E-4F7B-8E92-8BDDF4B52D09}"/>
              </a:ext>
            </a:extLst>
          </p:cNvPr>
          <p:cNvSpPr/>
          <p:nvPr/>
        </p:nvSpPr>
        <p:spPr>
          <a:xfrm>
            <a:off x="256742" y="685205"/>
            <a:ext cx="2571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label/name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12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474384"/>
              </p:ext>
            </p:extLst>
          </p:nvPr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088142" y="562094"/>
            <a:ext cx="4015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3600" b="1" dirty="0" err="1"/>
              <a:t>.</a:t>
            </a:r>
            <a:r>
              <a:rPr lang="en-US" sz="3600" b="1" dirty="0" err="1">
                <a:solidFill>
                  <a:srgbClr val="C00000"/>
                </a:solidFill>
              </a:rPr>
              <a:t>l</a:t>
            </a:r>
            <a:r>
              <a:rPr lang="en-US" sz="3600" b="1" dirty="0" err="1"/>
              <a:t>oc</a:t>
            </a:r>
            <a:r>
              <a:rPr lang="en-US" sz="2400" dirty="0"/>
              <a:t>[:3, </a:t>
            </a:r>
            <a:r>
              <a:rPr lang="en-US" sz="2400" b="1" dirty="0">
                <a:solidFill>
                  <a:srgbClr val="C00000"/>
                </a:solidFill>
              </a:rPr>
              <a:t>“Age”</a:t>
            </a:r>
            <a:r>
              <a:rPr lang="en-US" sz="2400" dirty="0"/>
              <a:t> ]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AAA9BB-9AB1-4EC0-9591-5A77994348E9}"/>
              </a:ext>
            </a:extLst>
          </p:cNvPr>
          <p:cNvSpPr/>
          <p:nvPr/>
        </p:nvSpPr>
        <p:spPr>
          <a:xfrm>
            <a:off x="299076" y="680014"/>
            <a:ext cx="2383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Inclusive</a:t>
            </a:r>
            <a:r>
              <a:rPr lang="en-US" sz="2800" dirty="0"/>
              <a:t> range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5E8C9-1C90-4E7C-8D4E-4DFFE6CC6F6B}"/>
              </a:ext>
            </a:extLst>
          </p:cNvPr>
          <p:cNvSpPr/>
          <p:nvPr/>
        </p:nvSpPr>
        <p:spPr>
          <a:xfrm>
            <a:off x="6156960" y="12485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Rows,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1E75B2-8D4B-499A-9617-FFB6CF3BA6DE}"/>
              </a:ext>
            </a:extLst>
          </p:cNvPr>
          <p:cNvCxnSpPr>
            <a:cxnSpLocks/>
          </p:cNvCxnSpPr>
          <p:nvPr/>
        </p:nvCxnSpPr>
        <p:spPr>
          <a:xfrm>
            <a:off x="658368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C498C12-BB83-4A7E-BDD6-55173C1C1F0A}"/>
              </a:ext>
            </a:extLst>
          </p:cNvPr>
          <p:cNvSpPr/>
          <p:nvPr/>
        </p:nvSpPr>
        <p:spPr>
          <a:xfrm>
            <a:off x="6868160" y="22645"/>
            <a:ext cx="69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ACB05E-17FE-4A14-AEEE-FB37403137C8}"/>
              </a:ext>
            </a:extLst>
          </p:cNvPr>
          <p:cNvCxnSpPr>
            <a:cxnSpLocks/>
          </p:cNvCxnSpPr>
          <p:nvPr/>
        </p:nvCxnSpPr>
        <p:spPr>
          <a:xfrm>
            <a:off x="7162800" y="40604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30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239958"/>
              </p:ext>
            </p:extLst>
          </p:nvPr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2826391" y="562094"/>
            <a:ext cx="6539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3600" b="1" dirty="0" err="1"/>
              <a:t>.loc</a:t>
            </a:r>
            <a:r>
              <a:rPr lang="en-US" sz="2400" dirty="0"/>
              <a:t>[</a:t>
            </a:r>
            <a:r>
              <a:rPr lang="en-US" sz="2400" dirty="0" err="1"/>
              <a:t>dataFrame</a:t>
            </a:r>
            <a:r>
              <a:rPr lang="en-US" sz="2400" dirty="0"/>
              <a:t>[</a:t>
            </a:r>
            <a:r>
              <a:rPr lang="en-US" sz="2400" b="1" dirty="0">
                <a:solidFill>
                  <a:srgbClr val="C00000"/>
                </a:solidFill>
              </a:rPr>
              <a:t>“Age”</a:t>
            </a:r>
            <a:r>
              <a:rPr lang="en-US" sz="2400" dirty="0"/>
              <a:t>] &gt; 30, </a:t>
            </a:r>
            <a:r>
              <a:rPr lang="en-US" sz="2400" b="1" dirty="0">
                <a:solidFill>
                  <a:srgbClr val="C00000"/>
                </a:solidFill>
              </a:rPr>
              <a:t>“Name”</a:t>
            </a:r>
            <a:r>
              <a:rPr lang="en-US" sz="2400" dirty="0"/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03C20C-FE1B-408E-8B98-EDF53DC28C3D}"/>
              </a:ext>
            </a:extLst>
          </p:cNvPr>
          <p:cNvSpPr/>
          <p:nvPr/>
        </p:nvSpPr>
        <p:spPr>
          <a:xfrm>
            <a:off x="6502400" y="12485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Rows,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5A8D58-5255-4249-8A31-9CB5F2F114AB}"/>
              </a:ext>
            </a:extLst>
          </p:cNvPr>
          <p:cNvCxnSpPr>
            <a:cxnSpLocks/>
          </p:cNvCxnSpPr>
          <p:nvPr/>
        </p:nvCxnSpPr>
        <p:spPr>
          <a:xfrm>
            <a:off x="692912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05B8626-D296-4AEE-A13E-DD66DE653E9E}"/>
              </a:ext>
            </a:extLst>
          </p:cNvPr>
          <p:cNvSpPr/>
          <p:nvPr/>
        </p:nvSpPr>
        <p:spPr>
          <a:xfrm>
            <a:off x="8321040" y="-7835"/>
            <a:ext cx="69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9A811B-47F0-4311-81BC-54D9F8CB790F}"/>
              </a:ext>
            </a:extLst>
          </p:cNvPr>
          <p:cNvCxnSpPr>
            <a:cxnSpLocks/>
          </p:cNvCxnSpPr>
          <p:nvPr/>
        </p:nvCxnSpPr>
        <p:spPr>
          <a:xfrm>
            <a:off x="8676640" y="40604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BDCF47-A59D-4FAE-A198-0FC8C5C58B42}"/>
              </a:ext>
            </a:extLst>
          </p:cNvPr>
          <p:cNvSpPr/>
          <p:nvPr/>
        </p:nvSpPr>
        <p:spPr>
          <a:xfrm>
            <a:off x="299076" y="663694"/>
            <a:ext cx="2383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Boolean</a:t>
            </a:r>
            <a:r>
              <a:rPr lang="en-US" sz="2800" dirty="0"/>
              <a:t> range</a:t>
            </a:r>
          </a:p>
        </p:txBody>
      </p:sp>
    </p:spTree>
    <p:extLst>
      <p:ext uri="{BB962C8B-B14F-4D97-AF65-F5344CB8AC3E}">
        <p14:creationId xmlns:p14="http://schemas.microsoft.com/office/powerpoint/2010/main" val="2048229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0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/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385733" y="562094"/>
            <a:ext cx="3409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284976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/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396765" y="562094"/>
            <a:ext cx="3398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2400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6060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63823"/>
              </p:ext>
            </p:extLst>
          </p:nvPr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396765" y="562094"/>
            <a:ext cx="3398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2400" dirty="0"/>
              <a:t>[</a:t>
            </a:r>
            <a:r>
              <a:rPr lang="en-US" sz="2400" b="1" dirty="0">
                <a:solidFill>
                  <a:srgbClr val="C00000"/>
                </a:solidFill>
              </a:rPr>
              <a:t>3</a:t>
            </a:r>
            <a:r>
              <a:rPr lang="en-US" sz="2400" dirty="0"/>
              <a:t>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3144B7-8A3E-4AAC-9CAC-D7BAFBE609AC}"/>
              </a:ext>
            </a:extLst>
          </p:cNvPr>
          <p:cNvSpPr/>
          <p:nvPr/>
        </p:nvSpPr>
        <p:spPr>
          <a:xfrm>
            <a:off x="6243182" y="46875"/>
            <a:ext cx="2331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Integers</a:t>
            </a:r>
            <a:r>
              <a:rPr lang="en-US" dirty="0"/>
              <a:t> indicate </a:t>
            </a:r>
            <a:r>
              <a:rPr lang="en-US" b="1" dirty="0">
                <a:solidFill>
                  <a:srgbClr val="C00000"/>
                </a:solidFill>
              </a:rPr>
              <a:t>rows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CA4755-2C53-4786-967C-1B3C3A30ED61}"/>
              </a:ext>
            </a:extLst>
          </p:cNvPr>
          <p:cNvCxnSpPr>
            <a:cxnSpLocks/>
          </p:cNvCxnSpPr>
          <p:nvPr/>
        </p:nvCxnSpPr>
        <p:spPr>
          <a:xfrm>
            <a:off x="675640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99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/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396765" y="562094"/>
            <a:ext cx="3398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2400" dirty="0"/>
              <a:t>[</a:t>
            </a:r>
            <a:r>
              <a:rPr lang="en-US" sz="2400" b="1" dirty="0">
                <a:solidFill>
                  <a:srgbClr val="C00000"/>
                </a:solidFill>
              </a:rPr>
              <a:t>3:6</a:t>
            </a:r>
            <a:r>
              <a:rPr lang="en-US" sz="2400" dirty="0"/>
              <a:t>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8207-E18B-42E6-8D7D-833D16D7829F}"/>
              </a:ext>
            </a:extLst>
          </p:cNvPr>
          <p:cNvSpPr/>
          <p:nvPr/>
        </p:nvSpPr>
        <p:spPr>
          <a:xfrm>
            <a:off x="6243182" y="46875"/>
            <a:ext cx="2331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Integers</a:t>
            </a:r>
            <a:r>
              <a:rPr lang="en-US" dirty="0"/>
              <a:t> indicate </a:t>
            </a:r>
            <a:r>
              <a:rPr lang="en-US" b="1" dirty="0">
                <a:solidFill>
                  <a:srgbClr val="C00000"/>
                </a:solidFill>
              </a:rPr>
              <a:t>rows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B92C08-CF7E-43D4-93C9-6DD2AFF3D580}"/>
              </a:ext>
            </a:extLst>
          </p:cNvPr>
          <p:cNvCxnSpPr>
            <a:cxnSpLocks/>
          </p:cNvCxnSpPr>
          <p:nvPr/>
        </p:nvCxnSpPr>
        <p:spPr>
          <a:xfrm>
            <a:off x="675640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02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43778"/>
              </p:ext>
            </p:extLst>
          </p:nvPr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396765" y="562094"/>
            <a:ext cx="3398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2400" dirty="0"/>
              <a:t>[</a:t>
            </a:r>
            <a:r>
              <a:rPr lang="en-US" sz="2400" b="1" dirty="0">
                <a:solidFill>
                  <a:srgbClr val="C00000"/>
                </a:solidFill>
              </a:rPr>
              <a:t>“Name”</a:t>
            </a:r>
            <a:r>
              <a:rPr lang="en-US" sz="2400" dirty="0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03CFA9-0C58-489D-B2EE-961C4FC6D769}"/>
              </a:ext>
            </a:extLst>
          </p:cNvPr>
          <p:cNvSpPr/>
          <p:nvPr/>
        </p:nvSpPr>
        <p:spPr>
          <a:xfrm>
            <a:off x="6243182" y="46875"/>
            <a:ext cx="2484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Strings</a:t>
            </a:r>
            <a:r>
              <a:rPr lang="en-US" dirty="0"/>
              <a:t> indicate </a:t>
            </a:r>
            <a:r>
              <a:rPr lang="en-US" b="1" dirty="0">
                <a:solidFill>
                  <a:srgbClr val="C00000"/>
                </a:solidFill>
              </a:rPr>
              <a:t>columns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DE3B2F-4A11-4D07-A20F-F5DC9EC36104}"/>
              </a:ext>
            </a:extLst>
          </p:cNvPr>
          <p:cNvCxnSpPr>
            <a:cxnSpLocks/>
          </p:cNvCxnSpPr>
          <p:nvPr/>
        </p:nvCxnSpPr>
        <p:spPr>
          <a:xfrm>
            <a:off x="675640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2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876970"/>
              </p:ext>
            </p:extLst>
          </p:nvPr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3913511" y="562094"/>
            <a:ext cx="4364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2400" dirty="0"/>
              <a:t>[[</a:t>
            </a:r>
            <a:r>
              <a:rPr lang="en-US" sz="2400" b="1" dirty="0">
                <a:solidFill>
                  <a:srgbClr val="C00000"/>
                </a:solidFill>
              </a:rPr>
              <a:t>“Name”, “# Siblings</a:t>
            </a:r>
            <a:r>
              <a:rPr lang="en-US" sz="2400" dirty="0"/>
              <a:t>]]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9BCCD1-A16C-4557-B9C7-9BF3C1766795}"/>
              </a:ext>
            </a:extLst>
          </p:cNvPr>
          <p:cNvSpPr/>
          <p:nvPr/>
        </p:nvSpPr>
        <p:spPr>
          <a:xfrm>
            <a:off x="6243182" y="46875"/>
            <a:ext cx="2484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Strings</a:t>
            </a:r>
            <a:r>
              <a:rPr lang="en-US" dirty="0"/>
              <a:t> indicate </a:t>
            </a:r>
            <a:r>
              <a:rPr lang="en-US" b="1" dirty="0">
                <a:solidFill>
                  <a:srgbClr val="C00000"/>
                </a:solidFill>
              </a:rPr>
              <a:t>columns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34E099-B09E-4AA6-91A9-D52B4E4F8C0E}"/>
              </a:ext>
            </a:extLst>
          </p:cNvPr>
          <p:cNvCxnSpPr>
            <a:cxnSpLocks/>
          </p:cNvCxnSpPr>
          <p:nvPr/>
        </p:nvCxnSpPr>
        <p:spPr>
          <a:xfrm>
            <a:off x="675640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28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/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088142" y="562094"/>
            <a:ext cx="4283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3600" b="1" dirty="0" err="1"/>
              <a:t>.</a:t>
            </a:r>
            <a:r>
              <a:rPr lang="en-US" sz="3600" b="1" dirty="0" err="1">
                <a:solidFill>
                  <a:srgbClr val="C00000"/>
                </a:solidFill>
              </a:rPr>
              <a:t>i</a:t>
            </a:r>
            <a:r>
              <a:rPr lang="en-US" sz="3600" b="1" dirty="0" err="1"/>
              <a:t>loc</a:t>
            </a:r>
            <a:r>
              <a:rPr lang="en-US" sz="2400" dirty="0"/>
              <a:t>[</a:t>
            </a:r>
            <a:r>
              <a:rPr lang="en-US" sz="2400" dirty="0">
                <a:solidFill>
                  <a:srgbClr val="C00000"/>
                </a:solidFill>
              </a:rPr>
              <a:t>rows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columns</a:t>
            </a:r>
            <a:r>
              <a:rPr lang="en-US" sz="2400" dirty="0"/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2B393C-36F7-4310-BE9C-1B91DABC311E}"/>
              </a:ext>
            </a:extLst>
          </p:cNvPr>
          <p:cNvSpPr/>
          <p:nvPr/>
        </p:nvSpPr>
        <p:spPr>
          <a:xfrm>
            <a:off x="256742" y="685205"/>
            <a:ext cx="2571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indexed/integer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504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7FFDE-2B79-4E92-90B9-3A20219B0C87}"/>
              </a:ext>
            </a:extLst>
          </p:cNvPr>
          <p:cNvGraphicFramePr>
            <a:graphicFrameLocks noGrp="1"/>
          </p:cNvGraphicFramePr>
          <p:nvPr/>
        </p:nvGraphicFramePr>
        <p:xfrm>
          <a:off x="2418080" y="1441026"/>
          <a:ext cx="7355840" cy="533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658561222"/>
                    </a:ext>
                  </a:extLst>
                </a:gridCol>
                <a:gridCol w="1886374">
                  <a:extLst>
                    <a:ext uri="{9D8B030D-6E8A-4147-A177-3AD203B41FA5}">
                      <a16:colId xmlns:a16="http://schemas.microsoft.com/office/drawing/2014/main" val="1859661622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0492554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386811801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923449487"/>
                    </a:ext>
                  </a:extLst>
                </a:gridCol>
                <a:gridCol w="1293705">
                  <a:extLst>
                    <a:ext uri="{9D8B030D-6E8A-4147-A177-3AD203B41FA5}">
                      <a16:colId xmlns:a16="http://schemas.microsoft.com/office/drawing/2014/main" val="245225928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Siblings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9961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 Windham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43462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Perry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26161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Harriet Corman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50394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Sylvia Hope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52036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Georgia Talbot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41453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Thomas Burleson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79985"/>
                  </a:ext>
                </a:extLst>
              </a:tr>
              <a:tr h="705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Cory 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9042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72089C0-B2FF-46C7-99A5-72CFC9F60FD7}"/>
              </a:ext>
            </a:extLst>
          </p:cNvPr>
          <p:cNvSpPr/>
          <p:nvPr/>
        </p:nvSpPr>
        <p:spPr>
          <a:xfrm>
            <a:off x="4088142" y="562094"/>
            <a:ext cx="4015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dataFrame</a:t>
            </a:r>
            <a:r>
              <a:rPr lang="en-US" sz="3600" b="1" dirty="0" err="1"/>
              <a:t>.</a:t>
            </a:r>
            <a:r>
              <a:rPr lang="en-US" sz="3600" b="1" dirty="0" err="1">
                <a:solidFill>
                  <a:srgbClr val="C00000"/>
                </a:solidFill>
              </a:rPr>
              <a:t>i</a:t>
            </a:r>
            <a:r>
              <a:rPr lang="en-US" sz="3600" b="1" dirty="0" err="1"/>
              <a:t>loc</a:t>
            </a:r>
            <a:r>
              <a:rPr lang="en-US" sz="2400" dirty="0"/>
              <a:t>[-2:, -1]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03C20C-FE1B-408E-8B98-EDF53DC28C3D}"/>
              </a:ext>
            </a:extLst>
          </p:cNvPr>
          <p:cNvSpPr/>
          <p:nvPr/>
        </p:nvSpPr>
        <p:spPr>
          <a:xfrm>
            <a:off x="6502400" y="12485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Rows,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5A8D58-5255-4249-8A31-9CB5F2F114AB}"/>
              </a:ext>
            </a:extLst>
          </p:cNvPr>
          <p:cNvCxnSpPr>
            <a:cxnSpLocks/>
          </p:cNvCxnSpPr>
          <p:nvPr/>
        </p:nvCxnSpPr>
        <p:spPr>
          <a:xfrm>
            <a:off x="6929120" y="39588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05B8626-D296-4AEE-A13E-DD66DE653E9E}"/>
              </a:ext>
            </a:extLst>
          </p:cNvPr>
          <p:cNvSpPr/>
          <p:nvPr/>
        </p:nvSpPr>
        <p:spPr>
          <a:xfrm>
            <a:off x="7101840" y="22645"/>
            <a:ext cx="69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9A811B-47F0-4311-81BC-54D9F8CB790F}"/>
              </a:ext>
            </a:extLst>
          </p:cNvPr>
          <p:cNvCxnSpPr>
            <a:cxnSpLocks/>
          </p:cNvCxnSpPr>
          <p:nvPr/>
        </p:nvCxnSpPr>
        <p:spPr>
          <a:xfrm>
            <a:off x="7457440" y="406047"/>
            <a:ext cx="0" cy="2540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15D6F4D-65BD-4261-89B6-68C783078F42}"/>
              </a:ext>
            </a:extLst>
          </p:cNvPr>
          <p:cNvSpPr/>
          <p:nvPr/>
        </p:nvSpPr>
        <p:spPr>
          <a:xfrm>
            <a:off x="256742" y="685205"/>
            <a:ext cx="2571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indexed/integer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14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935</Words>
  <Application>Microsoft Office PowerPoint</Application>
  <PresentationFormat>Widescreen</PresentationFormat>
  <Paragraphs>697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Ross, Antony</dc:creator>
  <cp:lastModifiedBy>Ross, Antony</cp:lastModifiedBy>
  <cp:revision>13</cp:revision>
  <dcterms:created xsi:type="dcterms:W3CDTF">2019-06-29T02:49:16Z</dcterms:created>
  <dcterms:modified xsi:type="dcterms:W3CDTF">2019-07-25T23:46:27Z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4f6feb-bc60-48e1-9a65-8f26ae8b4956_Enabled">
    <vt:lpwstr>True</vt:lpwstr>
  </property>
  <property fmtid="{D5CDD505-2E9C-101B-9397-08002B2CF9AE}" pid="3" name="MSIP_Label_3b4f6feb-bc60-48e1-9a65-8f26ae8b4956_SiteId">
    <vt:lpwstr>3bea478c-1684-4a8c-8e85-045ec54ba430</vt:lpwstr>
  </property>
  <property fmtid="{D5CDD505-2E9C-101B-9397-08002B2CF9AE}" pid="4" name="MSIP_Label_3b4f6feb-bc60-48e1-9a65-8f26ae8b4956_Owner">
    <vt:lpwstr>Ross.Antony@principal.com</vt:lpwstr>
  </property>
  <property fmtid="{D5CDD505-2E9C-101B-9397-08002B2CF9AE}" pid="5" name="MSIP_Label_3b4f6feb-bc60-48e1-9a65-8f26ae8b4956_SetDate">
    <vt:lpwstr>2019-06-29T04:34:46.4639108Z</vt:lpwstr>
  </property>
  <property fmtid="{D5CDD505-2E9C-101B-9397-08002B2CF9AE}" pid="6" name="MSIP_Label_3b4f6feb-bc60-48e1-9a65-8f26ae8b4956_Name">
    <vt:lpwstr>Public</vt:lpwstr>
  </property>
  <property fmtid="{D5CDD505-2E9C-101B-9397-08002B2CF9AE}" pid="7" name="MSIP_Label_3b4f6feb-bc60-48e1-9a65-8f26ae8b4956_Application">
    <vt:lpwstr>Microsoft Azure Information Protection</vt:lpwstr>
  </property>
  <property fmtid="{D5CDD505-2E9C-101B-9397-08002B2CF9AE}" pid="8" name="MSIP_Label_3b4f6feb-bc60-48e1-9a65-8f26ae8b4956_Extended_MSFT_Method">
    <vt:lpwstr>Manual</vt:lpwstr>
  </property>
  <property fmtid="{D5CDD505-2E9C-101B-9397-08002B2CF9AE}" pid="9" name="MSIP_Label_af49516a-7525-4936-8880-b1dc1e580865_Enabled">
    <vt:lpwstr>True</vt:lpwstr>
  </property>
  <property fmtid="{D5CDD505-2E9C-101B-9397-08002B2CF9AE}" pid="10" name="MSIP_Label_af49516a-7525-4936-8880-b1dc1e580865_SiteId">
    <vt:lpwstr>3bea478c-1684-4a8c-8e85-045ec54ba430</vt:lpwstr>
  </property>
  <property fmtid="{D5CDD505-2E9C-101B-9397-08002B2CF9AE}" pid="11" name="MSIP_Label_af49516a-7525-4936-8880-b1dc1e580865_Owner">
    <vt:lpwstr>Ross.Antony@principal.com</vt:lpwstr>
  </property>
  <property fmtid="{D5CDD505-2E9C-101B-9397-08002B2CF9AE}" pid="12" name="MSIP_Label_af49516a-7525-4936-8880-b1dc1e580865_SetDate">
    <vt:lpwstr>2019-06-29T04:34:46.4649101Z</vt:lpwstr>
  </property>
  <property fmtid="{D5CDD505-2E9C-101B-9397-08002B2CF9AE}" pid="13" name="MSIP_Label_af49516a-7525-4936-8880-b1dc1e580865_Name">
    <vt:lpwstr>Non-visible label</vt:lpwstr>
  </property>
  <property fmtid="{D5CDD505-2E9C-101B-9397-08002B2CF9AE}" pid="14" name="MSIP_Label_af49516a-7525-4936-8880-b1dc1e580865_Application">
    <vt:lpwstr>Microsoft Azure Information Protection</vt:lpwstr>
  </property>
  <property fmtid="{D5CDD505-2E9C-101B-9397-08002B2CF9AE}" pid="15" name="MSIP_Label_af49516a-7525-4936-8880-b1dc1e580865_Parent">
    <vt:lpwstr>3b4f6feb-bc60-48e1-9a65-8f26ae8b4956</vt:lpwstr>
  </property>
  <property fmtid="{D5CDD505-2E9C-101B-9397-08002B2CF9AE}" pid="16" name="MSIP_Label_af49516a-7525-4936-8880-b1dc1e580865_Extended_MSFT_Method">
    <vt:lpwstr>Manual</vt:lpwstr>
  </property>
  <property fmtid="{D5CDD505-2E9C-101B-9397-08002B2CF9AE}" pid="17" name="Sensitivity">
    <vt:lpwstr>Public Non-visible label</vt:lpwstr>
  </property>
</Properties>
</file>