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0" r:id="rId2"/>
    <p:sldId id="256" r:id="rId3"/>
    <p:sldId id="425" r:id="rId4"/>
    <p:sldId id="471" r:id="rId5"/>
    <p:sldId id="437" r:id="rId6"/>
    <p:sldId id="439" r:id="rId7"/>
    <p:sldId id="438" r:id="rId8"/>
    <p:sldId id="441" r:id="rId9"/>
    <p:sldId id="426" r:id="rId10"/>
    <p:sldId id="442" r:id="rId11"/>
    <p:sldId id="443" r:id="rId12"/>
    <p:sldId id="266" r:id="rId13"/>
    <p:sldId id="459" r:id="rId14"/>
    <p:sldId id="294" r:id="rId15"/>
    <p:sldId id="293" r:id="rId16"/>
    <p:sldId id="460" r:id="rId17"/>
    <p:sldId id="474" r:id="rId18"/>
    <p:sldId id="295" r:id="rId19"/>
    <p:sldId id="296" r:id="rId20"/>
    <p:sldId id="297" r:id="rId21"/>
    <p:sldId id="290" r:id="rId22"/>
    <p:sldId id="449" r:id="rId23"/>
    <p:sldId id="285" r:id="rId24"/>
    <p:sldId id="265" r:id="rId25"/>
    <p:sldId id="478" r:id="rId26"/>
    <p:sldId id="477" r:id="rId27"/>
    <p:sldId id="271" r:id="rId28"/>
    <p:sldId id="272" r:id="rId29"/>
    <p:sldId id="274" r:id="rId30"/>
    <p:sldId id="270" r:id="rId31"/>
    <p:sldId id="276" r:id="rId32"/>
    <p:sldId id="279" r:id="rId33"/>
    <p:sldId id="277" r:id="rId34"/>
    <p:sldId id="281" r:id="rId35"/>
    <p:sldId id="282" r:id="rId36"/>
    <p:sldId id="268" r:id="rId37"/>
    <p:sldId id="456" r:id="rId38"/>
    <p:sldId id="479" r:id="rId39"/>
    <p:sldId id="457" r:id="rId40"/>
    <p:sldId id="444" r:id="rId41"/>
    <p:sldId id="427" r:id="rId42"/>
    <p:sldId id="446" r:id="rId43"/>
    <p:sldId id="403" r:id="rId44"/>
    <p:sldId id="404" r:id="rId45"/>
    <p:sldId id="428" r:id="rId46"/>
    <p:sldId id="259" r:id="rId47"/>
    <p:sldId id="286" r:id="rId48"/>
    <p:sldId id="287" r:id="rId49"/>
    <p:sldId id="288" r:id="rId50"/>
    <p:sldId id="28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FFFF00"/>
    <a:srgbClr val="4472C4"/>
    <a:srgbClr val="B4C7E7"/>
    <a:srgbClr val="8FAADC"/>
    <a:srgbClr val="CFD5EA"/>
    <a:srgbClr val="595959"/>
    <a:srgbClr val="E9EBF5"/>
    <a:srgbClr val="58595B"/>
    <a:srgbClr val="3A4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4504" autoAdjust="0"/>
  </p:normalViewPr>
  <p:slideViewPr>
    <p:cSldViewPr snapToGrid="0">
      <p:cViewPr varScale="1">
        <p:scale>
          <a:sx n="71" d="100"/>
          <a:sy n="71" d="100"/>
        </p:scale>
        <p:origin x="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E9D-1E1A-45D4-B79E-0A7B83B6F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DC456-FDE7-44E3-A65A-E9884C856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0735-809D-4696-8611-E81F3DA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5D09-3AA2-4E65-978F-8534518B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26FB-DC62-4A67-B0AC-F1AB4302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E1B3-F1E8-4DAE-A43C-5FAAC216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1379F-0696-4333-BEA2-45D0BEB6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B026-0B22-4ECD-A413-738FB8A1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61BF-F1ED-4F6F-8B6C-1D46C97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1ACD-163F-4908-9BAF-29BBAD89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E1C3-F20B-4630-B4CF-D719BB414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6AE4B-F804-471D-8AFF-F1F9D5DC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603C-97AF-4D88-B903-8E84C846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E8FC-9457-448A-9180-221E4AFF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4FCB-D36F-4C61-9AE5-A86FB054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090F-485B-44CD-8EE6-9D00E42F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38F2-96CB-4615-BE08-59A5EFEF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2D66B-C2D6-49A3-AEEA-CB9D572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FCAF-0BCA-43C8-8E8F-95C4A460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F0DE-4913-440B-B01C-5D956246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3B39-D978-4868-B227-83FF2968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6E94A-92B3-41DB-AC09-F22D9AE3E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054A-7CB3-4494-8E91-0908D0D1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DE18-B5DA-4777-A45E-1865F46B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833E-A005-4164-9F0B-56ACFB11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8A06-CBFB-40DC-A15B-30263670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02C1-403E-479F-B4CD-74ECC6141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90591-D433-40EA-9960-BD7050BC1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B4C80-EF6A-4229-88DE-2EDF5727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B720-9375-4687-9A70-34595676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AFB8A-CC53-4E31-9328-91DBDA93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A711-4447-4D8B-B532-8C6FAAFB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562C-8D5E-45C7-BA2B-35481429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7D5EA-FD2F-4382-B21A-90585860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9284B-4FEE-434E-9DBE-6445CC64E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EF601-5F83-4CE7-96FE-561A5408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7DE97-612C-4480-8DC5-82A89520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1AD63-964C-47AC-88BC-41144CB6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7B40D-FF36-46D6-BD0B-2C38465F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4249-8771-4A1D-B5D9-79022F1C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E774-ADD6-4A93-B491-35DE6C73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D294E-4EEF-44B3-983C-C75FD399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2F2B-6F0D-4FBE-AD43-88FC14E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C8AF1-0E72-4803-B8DE-717D7AC8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D375C-FC30-4ABB-B7D0-42C0B340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9FD0-A47B-4E4C-99DA-F723DBBA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C7DB-5C7B-4981-B101-BAD603F8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13A3-3E3D-4FA1-8291-E62D53C0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0F541-F1B7-484B-A415-598F3A4B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5EF2-D315-4511-B276-9909EFCD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1B25-9264-4257-AB5E-B2FC5BA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DC3B-A9D1-457E-BEB7-35600089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BE12-EED7-4DDB-A20B-A143403A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22FAE-7613-48D3-8443-E842DF01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E2EB5-0999-4450-AD14-841344C6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42354-4A59-4A14-9186-068B193C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AC16-04EC-4C8B-8BA1-2142186B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23041-096F-4432-9E73-79ECC2FE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A3958-3D42-46A0-BB43-3F1993E2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7F73-1A27-41C2-998E-5BF2568A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B08D-1F38-4BC1-A564-62267948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5B56-9E30-4A20-BB10-892806588462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0F17-582D-413C-AB7E-EF9A3D579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FB73-03EC-4420-829D-C1C8D5F6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65E1-CDCF-4D84-853B-F9C1863E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DC103B-4459-4AF2-B63B-EC7953A05E09}"/>
              </a:ext>
            </a:extLst>
          </p:cNvPr>
          <p:cNvSpPr/>
          <p:nvPr/>
        </p:nvSpPr>
        <p:spPr>
          <a:xfrm>
            <a:off x="0" y="1871128"/>
            <a:ext cx="121920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22565-2A15-472B-A848-AD619391EB42}"/>
              </a:ext>
            </a:extLst>
          </p:cNvPr>
          <p:cNvSpPr txBox="1">
            <a:spLocks/>
          </p:cNvSpPr>
          <p:nvPr/>
        </p:nvSpPr>
        <p:spPr>
          <a:xfrm>
            <a:off x="2197100" y="2179282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Data Analytics vs.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0404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62164D-A491-4B80-A620-95384063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969235"/>
            <a:ext cx="8788400" cy="49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9007EB-63A2-43D5-BCDA-445BFF33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2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EB2D5-2D28-4B79-90A4-F38112399816}"/>
              </a:ext>
            </a:extLst>
          </p:cNvPr>
          <p:cNvSpPr/>
          <p:nvPr/>
        </p:nvSpPr>
        <p:spPr>
          <a:xfrm>
            <a:off x="0" y="-42333"/>
            <a:ext cx="12192000" cy="161377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9C0DB-4FF9-4BC3-89C7-F0CFE6AF6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1950" y="2084792"/>
            <a:ext cx="7468099" cy="440166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         Category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   </a:t>
            </a:r>
            <a:r>
              <a:rPr lang="en-US" sz="3200" b="1" dirty="0">
                <a:solidFill>
                  <a:schemeClr val="accent1"/>
                </a:solidFill>
              </a:rPr>
              <a:t>Purpose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Descriptive Analytics: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What happened?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Analytics: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What’s important?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Predictive Analytics: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What is likely to happen?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Prescriptive Analytics: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What should I do?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92ACE-B2F8-4B10-9712-E2E41CC7C81A}"/>
              </a:ext>
            </a:extLst>
          </p:cNvPr>
          <p:cNvSpPr txBox="1"/>
          <p:nvPr/>
        </p:nvSpPr>
        <p:spPr>
          <a:xfrm>
            <a:off x="3526616" y="277067"/>
            <a:ext cx="513876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 Analytics Stages</a:t>
            </a:r>
          </a:p>
        </p:txBody>
      </p:sp>
    </p:spTree>
    <p:extLst>
      <p:ext uri="{BB962C8B-B14F-4D97-AF65-F5344CB8AC3E}">
        <p14:creationId xmlns:p14="http://schemas.microsoft.com/office/powerpoint/2010/main" val="283577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FEF5-D9C6-46FE-B6A8-8462613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69728"/>
              </p:ext>
            </p:extLst>
          </p:nvPr>
        </p:nvGraphicFramePr>
        <p:xfrm>
          <a:off x="2031999" y="2946400"/>
          <a:ext cx="7950201" cy="263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872">
                  <a:extLst>
                    <a:ext uri="{9D8B030D-6E8A-4147-A177-3AD203B41FA5}">
                      <a16:colId xmlns:a16="http://schemas.microsoft.com/office/drawing/2014/main" val="2384151418"/>
                    </a:ext>
                  </a:extLst>
                </a:gridCol>
                <a:gridCol w="2805512">
                  <a:extLst>
                    <a:ext uri="{9D8B030D-6E8A-4147-A177-3AD203B41FA5}">
                      <a16:colId xmlns:a16="http://schemas.microsoft.com/office/drawing/2014/main" val="3838882002"/>
                    </a:ext>
                  </a:extLst>
                </a:gridCol>
                <a:gridCol w="2737817">
                  <a:extLst>
                    <a:ext uri="{9D8B030D-6E8A-4147-A177-3AD203B41FA5}">
                      <a16:colId xmlns:a16="http://schemas.microsoft.com/office/drawing/2014/main" val="1161765464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</a:p>
                    <a:p>
                      <a:pPr algn="ctr"/>
                      <a:r>
                        <a:rPr lang="en-US" sz="2000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</a:t>
                      </a:r>
                    </a:p>
                    <a:p>
                      <a:pPr algn="ctr"/>
                      <a:r>
                        <a:rPr lang="en-US" sz="2000" dirty="0"/>
                        <a:t>Transaction Amt.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441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&lt;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$48.61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0729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40 - 60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$95.39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58114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60 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$61.22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42678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$68.40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203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7374F9-9823-40EC-B2FB-97C973B1D696}"/>
              </a:ext>
            </a:extLst>
          </p:cNvPr>
          <p:cNvSpPr/>
          <p:nvPr/>
        </p:nvSpPr>
        <p:spPr>
          <a:xfrm>
            <a:off x="4632209" y="2110395"/>
            <a:ext cx="292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Purchases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EECA0-4A2A-42BA-8BBD-0A43549DBEC8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CE26E-344A-4509-BFD2-BD8F48DD6599}"/>
              </a:ext>
            </a:extLst>
          </p:cNvPr>
          <p:cNvSpPr txBox="1"/>
          <p:nvPr/>
        </p:nvSpPr>
        <p:spPr>
          <a:xfrm>
            <a:off x="3590426" y="319395"/>
            <a:ext cx="501114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98257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FEF5-D9C6-46FE-B6A8-8462613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3280"/>
              </p:ext>
            </p:extLst>
          </p:nvPr>
        </p:nvGraphicFramePr>
        <p:xfrm>
          <a:off x="2031999" y="2946400"/>
          <a:ext cx="7950201" cy="263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872">
                  <a:extLst>
                    <a:ext uri="{9D8B030D-6E8A-4147-A177-3AD203B41FA5}">
                      <a16:colId xmlns:a16="http://schemas.microsoft.com/office/drawing/2014/main" val="2384151418"/>
                    </a:ext>
                  </a:extLst>
                </a:gridCol>
                <a:gridCol w="2805512">
                  <a:extLst>
                    <a:ext uri="{9D8B030D-6E8A-4147-A177-3AD203B41FA5}">
                      <a16:colId xmlns:a16="http://schemas.microsoft.com/office/drawing/2014/main" val="3838882002"/>
                    </a:ext>
                  </a:extLst>
                </a:gridCol>
                <a:gridCol w="2737817">
                  <a:extLst>
                    <a:ext uri="{9D8B030D-6E8A-4147-A177-3AD203B41FA5}">
                      <a16:colId xmlns:a16="http://schemas.microsoft.com/office/drawing/2014/main" val="1161765464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</a:p>
                    <a:p>
                      <a:pPr algn="ctr"/>
                      <a:r>
                        <a:rPr lang="en-US" sz="2000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</a:t>
                      </a:r>
                    </a:p>
                    <a:p>
                      <a:pPr algn="ctr"/>
                      <a:r>
                        <a:rPr lang="en-US" sz="2000" dirty="0"/>
                        <a:t>Transaction Amt.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441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&lt;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$48.61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0729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40 - 60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$95.39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58114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60 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$61.22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42678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$68.40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203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7374F9-9823-40EC-B2FB-97C973B1D696}"/>
              </a:ext>
            </a:extLst>
          </p:cNvPr>
          <p:cNvSpPr/>
          <p:nvPr/>
        </p:nvSpPr>
        <p:spPr>
          <a:xfrm>
            <a:off x="4632209" y="2110395"/>
            <a:ext cx="292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Purchases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6712F-2DD0-4FA3-822C-9BB195EF6962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BA64-4964-44B6-A381-578566CFDA71}"/>
              </a:ext>
            </a:extLst>
          </p:cNvPr>
          <p:cNvSpPr txBox="1"/>
          <p:nvPr/>
        </p:nvSpPr>
        <p:spPr>
          <a:xfrm>
            <a:off x="3590426" y="319395"/>
            <a:ext cx="501114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88825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FEF5-D9C6-46FE-B6A8-8462613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30510"/>
              </p:ext>
            </p:extLst>
          </p:nvPr>
        </p:nvGraphicFramePr>
        <p:xfrm>
          <a:off x="2031999" y="2946400"/>
          <a:ext cx="7950201" cy="263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872">
                  <a:extLst>
                    <a:ext uri="{9D8B030D-6E8A-4147-A177-3AD203B41FA5}">
                      <a16:colId xmlns:a16="http://schemas.microsoft.com/office/drawing/2014/main" val="2384151418"/>
                    </a:ext>
                  </a:extLst>
                </a:gridCol>
                <a:gridCol w="2805512">
                  <a:extLst>
                    <a:ext uri="{9D8B030D-6E8A-4147-A177-3AD203B41FA5}">
                      <a16:colId xmlns:a16="http://schemas.microsoft.com/office/drawing/2014/main" val="3838882002"/>
                    </a:ext>
                  </a:extLst>
                </a:gridCol>
                <a:gridCol w="2737817">
                  <a:extLst>
                    <a:ext uri="{9D8B030D-6E8A-4147-A177-3AD203B41FA5}">
                      <a16:colId xmlns:a16="http://schemas.microsoft.com/office/drawing/2014/main" val="1161765464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</a:p>
                    <a:p>
                      <a:pPr algn="ctr"/>
                      <a:r>
                        <a:rPr lang="en-US" sz="2000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</a:t>
                      </a:r>
                    </a:p>
                    <a:p>
                      <a:pPr algn="ctr"/>
                      <a:r>
                        <a:rPr lang="en-US" sz="2000" dirty="0"/>
                        <a:t>Transaction Amt.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441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&lt;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$48.61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0729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40 - 60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$95.39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58114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60 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$61.22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42678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$68.40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203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7374F9-9823-40EC-B2FB-97C973B1D696}"/>
              </a:ext>
            </a:extLst>
          </p:cNvPr>
          <p:cNvSpPr/>
          <p:nvPr/>
        </p:nvSpPr>
        <p:spPr>
          <a:xfrm>
            <a:off x="4632209" y="2110395"/>
            <a:ext cx="292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Purchases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65253-3056-4E06-96AB-774388184CE1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1793-FCAD-47A6-86D5-E033EE3F238A}"/>
              </a:ext>
            </a:extLst>
          </p:cNvPr>
          <p:cNvSpPr txBox="1"/>
          <p:nvPr/>
        </p:nvSpPr>
        <p:spPr>
          <a:xfrm>
            <a:off x="3590426" y="319395"/>
            <a:ext cx="501114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8810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FEF5-D9C6-46FE-B6A8-8462613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91557"/>
              </p:ext>
            </p:extLst>
          </p:nvPr>
        </p:nvGraphicFramePr>
        <p:xfrm>
          <a:off x="2031999" y="2946400"/>
          <a:ext cx="812800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841514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882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1765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5371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7680416"/>
                    </a:ext>
                  </a:extLst>
                </a:gridCol>
                <a:gridCol w="1162353">
                  <a:extLst>
                    <a:ext uri="{9D8B030D-6E8A-4147-A177-3AD203B41FA5}">
                      <a16:colId xmlns:a16="http://schemas.microsoft.com/office/drawing/2014/main" val="2619186441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4097477669"/>
                    </a:ext>
                  </a:extLst>
                </a:gridCol>
              </a:tblGrid>
              <a:tr h="7276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44193"/>
                  </a:ext>
                </a:extLst>
              </a:tr>
              <a:tr h="5778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14.99%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17.61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20.92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20.06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07295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9.76%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15.23%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17.75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58114"/>
                  </a:ext>
                </a:extLst>
              </a:tr>
              <a:tr h="6634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16.42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18.91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426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7374F9-9823-40EC-B2FB-97C973B1D696}"/>
              </a:ext>
            </a:extLst>
          </p:cNvPr>
          <p:cNvSpPr/>
          <p:nvPr/>
        </p:nvSpPr>
        <p:spPr>
          <a:xfrm>
            <a:off x="4655451" y="2110395"/>
            <a:ext cx="2881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Discounts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3F5EE-7E32-4E86-B377-18DD02F00951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76546-C5DD-4A83-ACCD-9FAEA1D792D8}"/>
              </a:ext>
            </a:extLst>
          </p:cNvPr>
          <p:cNvSpPr txBox="1"/>
          <p:nvPr/>
        </p:nvSpPr>
        <p:spPr>
          <a:xfrm>
            <a:off x="3543578" y="319395"/>
            <a:ext cx="51048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Exploratory Analytics</a:t>
            </a:r>
          </a:p>
        </p:txBody>
      </p:sp>
    </p:spTree>
    <p:extLst>
      <p:ext uri="{BB962C8B-B14F-4D97-AF65-F5344CB8AC3E}">
        <p14:creationId xmlns:p14="http://schemas.microsoft.com/office/powerpoint/2010/main" val="181822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FEF5-D9C6-46FE-B6A8-8462613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9727"/>
              </p:ext>
            </p:extLst>
          </p:nvPr>
        </p:nvGraphicFramePr>
        <p:xfrm>
          <a:off x="2031999" y="2946400"/>
          <a:ext cx="812800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841514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882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1765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5371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7680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91864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7477669"/>
                    </a:ext>
                  </a:extLst>
                </a:gridCol>
              </a:tblGrid>
              <a:tr h="7276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44193"/>
                  </a:ext>
                </a:extLst>
              </a:tr>
              <a:tr h="5778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14.99%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17.61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20.92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20.06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07295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9.76%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15.23%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16.90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17.75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58114"/>
                  </a:ext>
                </a:extLst>
              </a:tr>
              <a:tr h="6634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16.42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18.91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426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7374F9-9823-40EC-B2FB-97C973B1D696}"/>
              </a:ext>
            </a:extLst>
          </p:cNvPr>
          <p:cNvSpPr/>
          <p:nvPr/>
        </p:nvSpPr>
        <p:spPr>
          <a:xfrm>
            <a:off x="4655451" y="2110395"/>
            <a:ext cx="2881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Discounts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22826-94D9-4ECC-A01E-7E44C3777F36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88669-67F0-43E0-B381-68740FBBD25C}"/>
              </a:ext>
            </a:extLst>
          </p:cNvPr>
          <p:cNvSpPr txBox="1"/>
          <p:nvPr/>
        </p:nvSpPr>
        <p:spPr>
          <a:xfrm>
            <a:off x="3543578" y="319395"/>
            <a:ext cx="51048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Exploratory Analytics</a:t>
            </a:r>
          </a:p>
        </p:txBody>
      </p:sp>
    </p:spTree>
    <p:extLst>
      <p:ext uri="{BB962C8B-B14F-4D97-AF65-F5344CB8AC3E}">
        <p14:creationId xmlns:p14="http://schemas.microsoft.com/office/powerpoint/2010/main" val="326596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FEF5-D9C6-46FE-B6A8-8462613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431"/>
              </p:ext>
            </p:extLst>
          </p:nvPr>
        </p:nvGraphicFramePr>
        <p:xfrm>
          <a:off x="2031999" y="2946400"/>
          <a:ext cx="812800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841514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882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1765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5371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7680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91864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7477669"/>
                    </a:ext>
                  </a:extLst>
                </a:gridCol>
              </a:tblGrid>
              <a:tr h="7276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44193"/>
                  </a:ext>
                </a:extLst>
              </a:tr>
              <a:tr h="5778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14.99%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17.61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20.92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20.06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07295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9.76%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15.23%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17.75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58114"/>
                  </a:ext>
                </a:extLst>
              </a:tr>
              <a:tr h="6634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16.42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18.91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426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7374F9-9823-40EC-B2FB-97C973B1D696}"/>
              </a:ext>
            </a:extLst>
          </p:cNvPr>
          <p:cNvSpPr/>
          <p:nvPr/>
        </p:nvSpPr>
        <p:spPr>
          <a:xfrm>
            <a:off x="4655451" y="2110395"/>
            <a:ext cx="2881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Discounts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D8A70-6193-4003-AE5C-C75712993620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5B717-5880-4934-A25C-0D5E6FAD32C5}"/>
              </a:ext>
            </a:extLst>
          </p:cNvPr>
          <p:cNvSpPr txBox="1"/>
          <p:nvPr/>
        </p:nvSpPr>
        <p:spPr>
          <a:xfrm>
            <a:off x="3543578" y="319395"/>
            <a:ext cx="51048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Exploratory Analytics</a:t>
            </a:r>
          </a:p>
        </p:txBody>
      </p:sp>
    </p:spTree>
    <p:extLst>
      <p:ext uri="{BB962C8B-B14F-4D97-AF65-F5344CB8AC3E}">
        <p14:creationId xmlns:p14="http://schemas.microsoft.com/office/powerpoint/2010/main" val="106695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FEF5-D9C6-46FE-B6A8-8462613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64320"/>
              </p:ext>
            </p:extLst>
          </p:nvPr>
        </p:nvGraphicFramePr>
        <p:xfrm>
          <a:off x="2031999" y="2946400"/>
          <a:ext cx="812800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841514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882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1765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5371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7680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91864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7477669"/>
                    </a:ext>
                  </a:extLst>
                </a:gridCol>
              </a:tblGrid>
              <a:tr h="7276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44193"/>
                  </a:ext>
                </a:extLst>
              </a:tr>
              <a:tr h="5778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14.99%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17.61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20.92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20.06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07295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9.76%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15.23%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16.90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17.75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58114"/>
                  </a:ext>
                </a:extLst>
              </a:tr>
              <a:tr h="6634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16.42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18.91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426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7374F9-9823-40EC-B2FB-97C973B1D696}"/>
              </a:ext>
            </a:extLst>
          </p:cNvPr>
          <p:cNvSpPr/>
          <p:nvPr/>
        </p:nvSpPr>
        <p:spPr>
          <a:xfrm>
            <a:off x="4655451" y="2110395"/>
            <a:ext cx="2881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Discounts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0DB39-6245-4524-9B44-428CE0AB2BE8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941F6-99C2-4FE0-9F3A-D22092EB0495}"/>
              </a:ext>
            </a:extLst>
          </p:cNvPr>
          <p:cNvSpPr txBox="1"/>
          <p:nvPr/>
        </p:nvSpPr>
        <p:spPr>
          <a:xfrm>
            <a:off x="3543578" y="319395"/>
            <a:ext cx="51048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Exploratory Analytics</a:t>
            </a:r>
          </a:p>
        </p:txBody>
      </p:sp>
    </p:spTree>
    <p:extLst>
      <p:ext uri="{BB962C8B-B14F-4D97-AF65-F5344CB8AC3E}">
        <p14:creationId xmlns:p14="http://schemas.microsoft.com/office/powerpoint/2010/main" val="2388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2942CF-F565-4ECF-90EC-FA219918B653}"/>
              </a:ext>
            </a:extLst>
          </p:cNvPr>
          <p:cNvSpPr/>
          <p:nvPr/>
        </p:nvSpPr>
        <p:spPr>
          <a:xfrm>
            <a:off x="0" y="-67733"/>
            <a:ext cx="12192000" cy="885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06612-94A8-4F55-8666-941653F67AEC}"/>
              </a:ext>
            </a:extLst>
          </p:cNvPr>
          <p:cNvSpPr txBox="1"/>
          <p:nvPr/>
        </p:nvSpPr>
        <p:spPr>
          <a:xfrm>
            <a:off x="2406774" y="73869"/>
            <a:ext cx="73784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 Analytics vs. 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5A383-4A13-4A33-97A4-DEB42853AEC6}"/>
              </a:ext>
            </a:extLst>
          </p:cNvPr>
          <p:cNvSpPr txBox="1"/>
          <p:nvPr/>
        </p:nvSpPr>
        <p:spPr>
          <a:xfrm>
            <a:off x="2673471" y="1733333"/>
            <a:ext cx="684505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Business Intelligence Analyst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384CED-9558-45EE-AB87-E4E78F3427B7}"/>
              </a:ext>
            </a:extLst>
          </p:cNvPr>
          <p:cNvSpPr txBox="1"/>
          <p:nvPr/>
        </p:nvSpPr>
        <p:spPr>
          <a:xfrm>
            <a:off x="4531345" y="2893267"/>
            <a:ext cx="312930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Data Analyst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CA368-784C-4FD9-9C06-22844761831C}"/>
              </a:ext>
            </a:extLst>
          </p:cNvPr>
          <p:cNvSpPr txBox="1"/>
          <p:nvPr/>
        </p:nvSpPr>
        <p:spPr>
          <a:xfrm>
            <a:off x="4412812" y="4076269"/>
            <a:ext cx="336637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07478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FEF5-D9C6-46FE-B6A8-8462613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1318"/>
              </p:ext>
            </p:extLst>
          </p:nvPr>
        </p:nvGraphicFramePr>
        <p:xfrm>
          <a:off x="2031999" y="2946400"/>
          <a:ext cx="812800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841514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882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1765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53715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7680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191864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7477669"/>
                    </a:ext>
                  </a:extLst>
                </a:gridCol>
              </a:tblGrid>
              <a:tr h="7276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44193"/>
                  </a:ext>
                </a:extLst>
              </a:tr>
              <a:tr h="5778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14.99%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17.61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20.92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20.06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07295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9.76%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15.23%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17.75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58114"/>
                  </a:ext>
                </a:extLst>
              </a:tr>
              <a:tr h="6634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16.42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18.91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426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7374F9-9823-40EC-B2FB-97C973B1D696}"/>
              </a:ext>
            </a:extLst>
          </p:cNvPr>
          <p:cNvSpPr/>
          <p:nvPr/>
        </p:nvSpPr>
        <p:spPr>
          <a:xfrm>
            <a:off x="4655451" y="2110395"/>
            <a:ext cx="2881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Discounts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58AC7-1142-485A-A45D-81DD5E334614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BDD61-0FA2-45FD-9536-40F7A19C52DA}"/>
              </a:ext>
            </a:extLst>
          </p:cNvPr>
          <p:cNvSpPr txBox="1"/>
          <p:nvPr/>
        </p:nvSpPr>
        <p:spPr>
          <a:xfrm>
            <a:off x="3543578" y="319395"/>
            <a:ext cx="51048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Exploratory Analytics</a:t>
            </a:r>
          </a:p>
        </p:txBody>
      </p:sp>
    </p:spTree>
    <p:extLst>
      <p:ext uri="{BB962C8B-B14F-4D97-AF65-F5344CB8AC3E}">
        <p14:creationId xmlns:p14="http://schemas.microsoft.com/office/powerpoint/2010/main" val="347202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C1AC44-69F2-4C6A-80E8-F3AAF135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10273"/>
            <a:ext cx="4876800" cy="487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225A15-4743-4B7E-984D-E489C351735E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AF307-5B5D-4BEA-BC7A-38F4044CE6CD}"/>
              </a:ext>
            </a:extLst>
          </p:cNvPr>
          <p:cNvSpPr txBox="1"/>
          <p:nvPr/>
        </p:nvSpPr>
        <p:spPr>
          <a:xfrm>
            <a:off x="3731822" y="319395"/>
            <a:ext cx="472835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782370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B05A98-5FB7-48CA-8DE2-F8453E15FC07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DD763-C001-464C-B947-1282D0915937}"/>
              </a:ext>
            </a:extLst>
          </p:cNvPr>
          <p:cNvSpPr txBox="1"/>
          <p:nvPr/>
        </p:nvSpPr>
        <p:spPr>
          <a:xfrm>
            <a:off x="3731822" y="319395"/>
            <a:ext cx="472835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Predictive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C81FF-E9C5-4D31-9436-7ABF9528E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1200"/>
            <a:ext cx="4876800" cy="4876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EC8CFA-D376-433D-9E58-C9B8FDAB58BB}"/>
              </a:ext>
            </a:extLst>
          </p:cNvPr>
          <p:cNvSpPr/>
          <p:nvPr/>
        </p:nvSpPr>
        <p:spPr>
          <a:xfrm>
            <a:off x="2221010" y="5993471"/>
            <a:ext cx="1453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Responded to an email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194C9-DAF6-462B-8A07-1BE91473E539}"/>
              </a:ext>
            </a:extLst>
          </p:cNvPr>
          <p:cNvSpPr/>
          <p:nvPr/>
        </p:nvSpPr>
        <p:spPr>
          <a:xfrm>
            <a:off x="1989467" y="2205962"/>
            <a:ext cx="1667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Visited Website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6AF1D-AA0F-4EC1-A461-7C996AAF024C}"/>
              </a:ext>
            </a:extLst>
          </p:cNvPr>
          <p:cNvSpPr txBox="1"/>
          <p:nvPr/>
        </p:nvSpPr>
        <p:spPr>
          <a:xfrm>
            <a:off x="4396441" y="1313347"/>
            <a:ext cx="339911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rgbClr val="8FAADC"/>
                </a:solidFill>
              </a:rPr>
              <a:t>Customer 360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D05F8-AC2B-429F-B6A4-A6E7AA20AE6E}"/>
              </a:ext>
            </a:extLst>
          </p:cNvPr>
          <p:cNvSpPr/>
          <p:nvPr/>
        </p:nvSpPr>
        <p:spPr>
          <a:xfrm>
            <a:off x="2221010" y="4096434"/>
            <a:ext cx="1299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Called Sales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93FE0-BBBB-48D5-A9E8-C90E8D69B987}"/>
              </a:ext>
            </a:extLst>
          </p:cNvPr>
          <p:cNvSpPr/>
          <p:nvPr/>
        </p:nvSpPr>
        <p:spPr>
          <a:xfrm>
            <a:off x="8534800" y="2214436"/>
            <a:ext cx="5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EB88E-9847-4B7B-9507-789D0B9F015A}"/>
              </a:ext>
            </a:extLst>
          </p:cNvPr>
          <p:cNvSpPr/>
          <p:nvPr/>
        </p:nvSpPr>
        <p:spPr>
          <a:xfrm>
            <a:off x="8551728" y="4114800"/>
            <a:ext cx="1007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EF3FF-9E51-4106-991F-1075DF6906E9}"/>
              </a:ext>
            </a:extLst>
          </p:cNvPr>
          <p:cNvSpPr/>
          <p:nvPr/>
        </p:nvSpPr>
        <p:spPr>
          <a:xfrm>
            <a:off x="8568656" y="6096003"/>
            <a:ext cx="1402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Employment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3CE2D-522F-41BF-A37E-56E9BEE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90718"/>
              </p:ext>
            </p:extLst>
          </p:nvPr>
        </p:nvGraphicFramePr>
        <p:xfrm>
          <a:off x="4675332" y="1182794"/>
          <a:ext cx="2885405" cy="552026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05338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</a:tblGrid>
              <a:tr h="6900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Demographics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Carl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38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6010755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Gender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8736274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Employed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Yes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459492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Income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75,000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3610288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Married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Y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4021791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Children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1100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325C4E-45A0-49EE-895A-E85C641C6D2E}"/>
              </a:ext>
            </a:extLst>
          </p:cNvPr>
          <p:cNvSpPr/>
          <p:nvPr/>
        </p:nvSpPr>
        <p:spPr>
          <a:xfrm>
            <a:off x="4894387" y="281598"/>
            <a:ext cx="2403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Customer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447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3CE2D-522F-41BF-A37E-56E9BEE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2771"/>
              </p:ext>
            </p:extLst>
          </p:nvPr>
        </p:nvGraphicFramePr>
        <p:xfrm>
          <a:off x="4631265" y="1182794"/>
          <a:ext cx="2929468" cy="483023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04977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524491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</a:tblGrid>
              <a:tr h="6900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Behavior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Visited Website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Y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Bought Products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6010755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Received Emails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Y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8736274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Responded to Emails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459492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Tweeted About You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3610288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r>
                        <a:rPr lang="en-US" sz="1900" dirty="0"/>
                        <a:t>Called Sales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Y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0217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99B8422-080F-4A29-8CCD-9CDFA5C0A300}"/>
              </a:ext>
            </a:extLst>
          </p:cNvPr>
          <p:cNvSpPr/>
          <p:nvPr/>
        </p:nvSpPr>
        <p:spPr>
          <a:xfrm>
            <a:off x="4894387" y="281598"/>
            <a:ext cx="2403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Customer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8509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3CE2D-522F-41BF-A37E-56E9BEE1AE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9986" y="963501"/>
          <a:ext cx="9032028" cy="55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38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985595844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73541839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142938923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34173412"/>
                    </a:ext>
                  </a:extLst>
                </a:gridCol>
              </a:tblGrid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Viewed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Similar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Compared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Checked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10755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736274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59492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0288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21791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11001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73C97B0-E78D-4B6B-8CB0-C5A7B8C014D7}"/>
              </a:ext>
            </a:extLst>
          </p:cNvPr>
          <p:cNvSpPr/>
          <p:nvPr/>
        </p:nvSpPr>
        <p:spPr>
          <a:xfrm>
            <a:off x="4106739" y="281598"/>
            <a:ext cx="3978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Real-Time Customer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39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8AAB741-C1C5-4583-9D2C-CB776DE192DC}"/>
              </a:ext>
            </a:extLst>
          </p:cNvPr>
          <p:cNvSpPr/>
          <p:nvPr/>
        </p:nvSpPr>
        <p:spPr>
          <a:xfrm>
            <a:off x="986369" y="558800"/>
            <a:ext cx="1012824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5A46C6-85DF-4311-B661-F5E15442909F}"/>
              </a:ext>
            </a:extLst>
          </p:cNvPr>
          <p:cNvGrpSpPr/>
          <p:nvPr/>
        </p:nvGrpSpPr>
        <p:grpSpPr>
          <a:xfrm>
            <a:off x="4956045" y="2334420"/>
            <a:ext cx="2121164" cy="2125592"/>
            <a:chOff x="4127237" y="3976953"/>
            <a:chExt cx="2121164" cy="21255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E62270-E435-40FD-A7CD-1DDF83B2C369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3078" name="Picture 6" descr="Image result for algorithm icon">
              <a:extLst>
                <a:ext uri="{FF2B5EF4-FFF2-40B4-BE49-F238E27FC236}">
                  <a16:creationId xmlns:a16="http://schemas.microsoft.com/office/drawing/2014/main" id="{1E240DD0-3426-44C8-A51D-AB30DF9AB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2FCB02C-770C-457D-A4AA-B001BBEE1A46}"/>
              </a:ext>
            </a:extLst>
          </p:cNvPr>
          <p:cNvGrpSpPr/>
          <p:nvPr/>
        </p:nvGrpSpPr>
        <p:grpSpPr>
          <a:xfrm>
            <a:off x="986369" y="2326482"/>
            <a:ext cx="2209800" cy="2082800"/>
            <a:chOff x="402167" y="3969015"/>
            <a:chExt cx="2209800" cy="20828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A10C99D-3BEA-4C70-967B-E89542B4CAFF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Image result for algorithm icon">
              <a:extLst>
                <a:ext uri="{FF2B5EF4-FFF2-40B4-BE49-F238E27FC236}">
                  <a16:creationId xmlns:a16="http://schemas.microsoft.com/office/drawing/2014/main" id="{C7767676-6F7C-45FB-B29D-8BDE94DA5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Plus Sign 3">
            <a:extLst>
              <a:ext uri="{FF2B5EF4-FFF2-40B4-BE49-F238E27FC236}">
                <a16:creationId xmlns:a16="http://schemas.microsoft.com/office/drawing/2014/main" id="{26D04C31-CFC7-4157-8E70-4A3BD9D9FD5B}"/>
              </a:ext>
            </a:extLst>
          </p:cNvPr>
          <p:cNvSpPr/>
          <p:nvPr/>
        </p:nvSpPr>
        <p:spPr>
          <a:xfrm>
            <a:off x="3682407" y="309664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C2D5B187-056C-4C4F-9BD0-9DBC4B412A80}"/>
              </a:ext>
            </a:extLst>
          </p:cNvPr>
          <p:cNvSpPr/>
          <p:nvPr/>
        </p:nvSpPr>
        <p:spPr>
          <a:xfrm>
            <a:off x="7604914" y="313266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9F3C31-2C25-463F-99F9-6E0BFA615F2B}"/>
              </a:ext>
            </a:extLst>
          </p:cNvPr>
          <p:cNvGrpSpPr/>
          <p:nvPr/>
        </p:nvGrpSpPr>
        <p:grpSpPr>
          <a:xfrm>
            <a:off x="8837084" y="2319864"/>
            <a:ext cx="2277533" cy="2277533"/>
            <a:chOff x="8515349" y="2319864"/>
            <a:chExt cx="2277533" cy="2277533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711C534-F684-4686-8CF2-7497404B814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988B6D7-BFD6-420E-9F4E-BB2A216AA167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CB47A5-D72E-487A-8A7F-316C53A9A023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94D049-6259-4289-A527-02BC1C80A7F0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E4AD20-313C-46F4-9F0B-1CCBC6137AC3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819E1D-8929-4A2A-91A1-022BACA43FF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2" name="Picture 10" descr="Related image">
              <a:extLst>
                <a:ext uri="{FF2B5EF4-FFF2-40B4-BE49-F238E27FC236}">
                  <a16:creationId xmlns:a16="http://schemas.microsoft.com/office/drawing/2014/main" id="{7A07094F-5C7D-4006-8B0A-38B9F5742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60018-0529-4A1C-AA9E-59FA28554781}"/>
              </a:ext>
            </a:extLst>
          </p:cNvPr>
          <p:cNvSpPr/>
          <p:nvPr/>
        </p:nvSpPr>
        <p:spPr>
          <a:xfrm>
            <a:off x="1537635" y="459739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EFB38A-D2F9-4605-947E-761B1FF35BD3}"/>
              </a:ext>
            </a:extLst>
          </p:cNvPr>
          <p:cNvSpPr/>
          <p:nvPr/>
        </p:nvSpPr>
        <p:spPr>
          <a:xfrm>
            <a:off x="4732974" y="456673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1EF3B5-4F89-4B98-B2DC-0119DB2764CC}"/>
              </a:ext>
            </a:extLst>
          </p:cNvPr>
          <p:cNvSpPr/>
          <p:nvPr/>
        </p:nvSpPr>
        <p:spPr>
          <a:xfrm>
            <a:off x="9169379" y="456673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928BE4-4EC5-4EF1-96FB-B07C43BCF3D6}"/>
              </a:ext>
            </a:extLst>
          </p:cNvPr>
          <p:cNvSpPr/>
          <p:nvPr/>
        </p:nvSpPr>
        <p:spPr>
          <a:xfrm>
            <a:off x="3616795" y="550106"/>
            <a:ext cx="4958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Machine Learning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6816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B5355E-1951-4340-8716-CAA1147C4B17}"/>
              </a:ext>
            </a:extLst>
          </p:cNvPr>
          <p:cNvSpPr/>
          <p:nvPr/>
        </p:nvSpPr>
        <p:spPr>
          <a:xfrm>
            <a:off x="822522" y="2465513"/>
            <a:ext cx="2029484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Demographics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6F5A52CF-9B0A-4696-A913-68AD509F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5" y="1574799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A1548FC-BB9A-40D4-B5B7-828E4225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5" y="3183466"/>
            <a:ext cx="914400" cy="9144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C40EA31-DEFB-457B-AE30-01423E785793}"/>
              </a:ext>
            </a:extLst>
          </p:cNvPr>
          <p:cNvSpPr/>
          <p:nvPr/>
        </p:nvSpPr>
        <p:spPr>
          <a:xfrm>
            <a:off x="2709331" y="2031999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D1649-04DF-46F0-AF3D-B8D360F90F36}"/>
              </a:ext>
            </a:extLst>
          </p:cNvPr>
          <p:cNvSpPr/>
          <p:nvPr/>
        </p:nvSpPr>
        <p:spPr>
          <a:xfrm>
            <a:off x="2709331" y="3509432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25832-779A-4D69-9C11-236BBE3DC519}"/>
              </a:ext>
            </a:extLst>
          </p:cNvPr>
          <p:cNvSpPr/>
          <p:nvPr/>
        </p:nvSpPr>
        <p:spPr>
          <a:xfrm>
            <a:off x="679847" y="4081790"/>
            <a:ext cx="231483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Website Actions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B5355E-1951-4340-8716-CAA1147C4B17}"/>
              </a:ext>
            </a:extLst>
          </p:cNvPr>
          <p:cNvSpPr/>
          <p:nvPr/>
        </p:nvSpPr>
        <p:spPr>
          <a:xfrm>
            <a:off x="822522" y="2465513"/>
            <a:ext cx="2029484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Demographics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6F5A52CF-9B0A-4696-A913-68AD509F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5" y="1574799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A1548FC-BB9A-40D4-B5B7-828E4225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5" y="3183466"/>
            <a:ext cx="914400" cy="9144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C40EA31-DEFB-457B-AE30-01423E785793}"/>
              </a:ext>
            </a:extLst>
          </p:cNvPr>
          <p:cNvSpPr/>
          <p:nvPr/>
        </p:nvSpPr>
        <p:spPr>
          <a:xfrm>
            <a:off x="2709331" y="2031999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D1649-04DF-46F0-AF3D-B8D360F90F36}"/>
              </a:ext>
            </a:extLst>
          </p:cNvPr>
          <p:cNvSpPr/>
          <p:nvPr/>
        </p:nvSpPr>
        <p:spPr>
          <a:xfrm>
            <a:off x="2709331" y="3509432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70D92-2286-4A83-91E4-301A2457B41C}"/>
              </a:ext>
            </a:extLst>
          </p:cNvPr>
          <p:cNvSpPr/>
          <p:nvPr/>
        </p:nvSpPr>
        <p:spPr>
          <a:xfrm>
            <a:off x="679847" y="4081790"/>
            <a:ext cx="231483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Website Actions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0F7B80-8DD1-4D3D-BA9F-84A548836D0C}"/>
              </a:ext>
            </a:extLst>
          </p:cNvPr>
          <p:cNvSpPr/>
          <p:nvPr/>
        </p:nvSpPr>
        <p:spPr>
          <a:xfrm>
            <a:off x="4013196" y="1371594"/>
            <a:ext cx="3107267" cy="326813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C1EBD9-FC3A-41AE-A31E-EC25FB412718}"/>
              </a:ext>
            </a:extLst>
          </p:cNvPr>
          <p:cNvSpPr/>
          <p:nvPr/>
        </p:nvSpPr>
        <p:spPr>
          <a:xfrm>
            <a:off x="4580462" y="1642525"/>
            <a:ext cx="1921934" cy="1039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4EAA95-5C72-45A9-9DA3-6414310B9F4A}"/>
              </a:ext>
            </a:extLst>
          </p:cNvPr>
          <p:cNvSpPr/>
          <p:nvPr/>
        </p:nvSpPr>
        <p:spPr>
          <a:xfrm>
            <a:off x="4642245" y="3352797"/>
            <a:ext cx="1921934" cy="1039112"/>
          </a:xfrm>
          <a:prstGeom prst="roundRect">
            <a:avLst/>
          </a:prstGeom>
          <a:solidFill>
            <a:srgbClr val="F2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Propensity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4AB35-AD1D-41AC-91E7-5B4FD7246073}"/>
              </a:ext>
            </a:extLst>
          </p:cNvPr>
          <p:cNvCxnSpPr/>
          <p:nvPr/>
        </p:nvCxnSpPr>
        <p:spPr>
          <a:xfrm>
            <a:off x="5541429" y="2808640"/>
            <a:ext cx="0" cy="451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3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B5355E-1951-4340-8716-CAA1147C4B17}"/>
              </a:ext>
            </a:extLst>
          </p:cNvPr>
          <p:cNvSpPr/>
          <p:nvPr/>
        </p:nvSpPr>
        <p:spPr>
          <a:xfrm>
            <a:off x="822522" y="2465513"/>
            <a:ext cx="2029484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Demographics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6F5A52CF-9B0A-4696-A913-68AD509F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5" y="1574799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A1548FC-BB9A-40D4-B5B7-828E4225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5" y="3183466"/>
            <a:ext cx="914400" cy="9144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C40EA31-DEFB-457B-AE30-01423E785793}"/>
              </a:ext>
            </a:extLst>
          </p:cNvPr>
          <p:cNvSpPr/>
          <p:nvPr/>
        </p:nvSpPr>
        <p:spPr>
          <a:xfrm>
            <a:off x="2709331" y="2031999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D1649-04DF-46F0-AF3D-B8D360F90F36}"/>
              </a:ext>
            </a:extLst>
          </p:cNvPr>
          <p:cNvSpPr/>
          <p:nvPr/>
        </p:nvSpPr>
        <p:spPr>
          <a:xfrm>
            <a:off x="2709331" y="3509432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70D92-2286-4A83-91E4-301A2457B41C}"/>
              </a:ext>
            </a:extLst>
          </p:cNvPr>
          <p:cNvSpPr/>
          <p:nvPr/>
        </p:nvSpPr>
        <p:spPr>
          <a:xfrm>
            <a:off x="679847" y="4081790"/>
            <a:ext cx="231483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Website Actions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0F7B80-8DD1-4D3D-BA9F-84A548836D0C}"/>
              </a:ext>
            </a:extLst>
          </p:cNvPr>
          <p:cNvSpPr/>
          <p:nvPr/>
        </p:nvSpPr>
        <p:spPr>
          <a:xfrm>
            <a:off x="4013196" y="1371594"/>
            <a:ext cx="3107267" cy="326813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C1EBD9-FC3A-41AE-A31E-EC25FB412718}"/>
              </a:ext>
            </a:extLst>
          </p:cNvPr>
          <p:cNvSpPr/>
          <p:nvPr/>
        </p:nvSpPr>
        <p:spPr>
          <a:xfrm>
            <a:off x="4580462" y="1642525"/>
            <a:ext cx="1921934" cy="1039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4EAA95-5C72-45A9-9DA3-6414310B9F4A}"/>
              </a:ext>
            </a:extLst>
          </p:cNvPr>
          <p:cNvSpPr/>
          <p:nvPr/>
        </p:nvSpPr>
        <p:spPr>
          <a:xfrm>
            <a:off x="4642245" y="3352797"/>
            <a:ext cx="1921934" cy="1039112"/>
          </a:xfrm>
          <a:prstGeom prst="roundRect">
            <a:avLst/>
          </a:prstGeom>
          <a:solidFill>
            <a:srgbClr val="F2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Propensity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4AB35-AD1D-41AC-91E7-5B4FD7246073}"/>
              </a:ext>
            </a:extLst>
          </p:cNvPr>
          <p:cNvCxnSpPr/>
          <p:nvPr/>
        </p:nvCxnSpPr>
        <p:spPr>
          <a:xfrm>
            <a:off x="5541429" y="2808640"/>
            <a:ext cx="0" cy="451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42993A-DE96-4977-AA7D-88513720D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67918"/>
              </p:ext>
            </p:extLst>
          </p:nvPr>
        </p:nvGraphicFramePr>
        <p:xfrm>
          <a:off x="8373543" y="1039205"/>
          <a:ext cx="3055500" cy="454321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550162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</a:tblGrid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Action Sequence</a:t>
                      </a:r>
                    </a:p>
                  </a:txBody>
                  <a:tcPr>
                    <a:solidFill>
                      <a:srgbClr val="F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Will</a:t>
                      </a:r>
                    </a:p>
                    <a:p>
                      <a:pPr algn="ctr"/>
                      <a:r>
                        <a:rPr lang="en-US" sz="2400" dirty="0"/>
                        <a:t>Buy?</a:t>
                      </a:r>
                    </a:p>
                  </a:txBody>
                  <a:tcPr>
                    <a:solidFill>
                      <a:srgbClr val="F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Clicked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Viewed Summary</a:t>
                      </a:r>
                    </a:p>
                    <a:p>
                      <a:pPr algn="ctr"/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10755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Clicked Similar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36274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Compared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9492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Checked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1028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8990B31-5913-4C7D-9267-3F8869C0CD57}"/>
              </a:ext>
            </a:extLst>
          </p:cNvPr>
          <p:cNvSpPr/>
          <p:nvPr/>
        </p:nvSpPr>
        <p:spPr>
          <a:xfrm>
            <a:off x="8212172" y="129191"/>
            <a:ext cx="33368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Propensity Score</a:t>
            </a:r>
          </a:p>
          <a:p>
            <a:pPr algn="ctr"/>
            <a:r>
              <a:rPr lang="en-US" sz="1600" b="1" dirty="0"/>
              <a:t>(how likely they are to buy from you)</a:t>
            </a:r>
            <a:endParaRPr lang="en-US" sz="16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12787B-120B-4FB4-B4D3-4F6A81B541DB}"/>
              </a:ext>
            </a:extLst>
          </p:cNvPr>
          <p:cNvSpPr/>
          <p:nvPr/>
        </p:nvSpPr>
        <p:spPr>
          <a:xfrm>
            <a:off x="7357545" y="2861729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7E391-E292-462D-89C2-9B7ED0D5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019"/>
            <a:ext cx="12192000" cy="50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6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B5355E-1951-4340-8716-CAA1147C4B17}"/>
              </a:ext>
            </a:extLst>
          </p:cNvPr>
          <p:cNvSpPr/>
          <p:nvPr/>
        </p:nvSpPr>
        <p:spPr>
          <a:xfrm>
            <a:off x="822522" y="2465513"/>
            <a:ext cx="2029484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Demographics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6F5A52CF-9B0A-4696-A913-68AD509F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5" y="1574799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A1548FC-BB9A-40D4-B5B7-828E4225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5" y="3183466"/>
            <a:ext cx="914400" cy="9144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C40EA31-DEFB-457B-AE30-01423E785793}"/>
              </a:ext>
            </a:extLst>
          </p:cNvPr>
          <p:cNvSpPr/>
          <p:nvPr/>
        </p:nvSpPr>
        <p:spPr>
          <a:xfrm>
            <a:off x="2709331" y="2031999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D1649-04DF-46F0-AF3D-B8D360F90F36}"/>
              </a:ext>
            </a:extLst>
          </p:cNvPr>
          <p:cNvSpPr/>
          <p:nvPr/>
        </p:nvSpPr>
        <p:spPr>
          <a:xfrm>
            <a:off x="2709331" y="3509432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70D92-2286-4A83-91E4-301A2457B41C}"/>
              </a:ext>
            </a:extLst>
          </p:cNvPr>
          <p:cNvSpPr/>
          <p:nvPr/>
        </p:nvSpPr>
        <p:spPr>
          <a:xfrm>
            <a:off x="679847" y="4081790"/>
            <a:ext cx="231483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Website Actions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0F7B80-8DD1-4D3D-BA9F-84A548836D0C}"/>
              </a:ext>
            </a:extLst>
          </p:cNvPr>
          <p:cNvSpPr/>
          <p:nvPr/>
        </p:nvSpPr>
        <p:spPr>
          <a:xfrm>
            <a:off x="4013196" y="1371594"/>
            <a:ext cx="3107267" cy="326813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C1EBD9-FC3A-41AE-A31E-EC25FB412718}"/>
              </a:ext>
            </a:extLst>
          </p:cNvPr>
          <p:cNvSpPr/>
          <p:nvPr/>
        </p:nvSpPr>
        <p:spPr>
          <a:xfrm>
            <a:off x="4580462" y="1642525"/>
            <a:ext cx="1921934" cy="1039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4EAA95-5C72-45A9-9DA3-6414310B9F4A}"/>
              </a:ext>
            </a:extLst>
          </p:cNvPr>
          <p:cNvSpPr/>
          <p:nvPr/>
        </p:nvSpPr>
        <p:spPr>
          <a:xfrm>
            <a:off x="4642245" y="3352797"/>
            <a:ext cx="1921934" cy="1039112"/>
          </a:xfrm>
          <a:prstGeom prst="roundRect">
            <a:avLst/>
          </a:prstGeom>
          <a:solidFill>
            <a:srgbClr val="F2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Propensity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4AB35-AD1D-41AC-91E7-5B4FD7246073}"/>
              </a:ext>
            </a:extLst>
          </p:cNvPr>
          <p:cNvCxnSpPr/>
          <p:nvPr/>
        </p:nvCxnSpPr>
        <p:spPr>
          <a:xfrm>
            <a:off x="5541429" y="2808640"/>
            <a:ext cx="0" cy="451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42993A-DE96-4977-AA7D-88513720D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04300"/>
              </p:ext>
            </p:extLst>
          </p:nvPr>
        </p:nvGraphicFramePr>
        <p:xfrm>
          <a:off x="8373543" y="1039205"/>
          <a:ext cx="3055500" cy="4830231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550162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</a:tblGrid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Customer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Score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Sara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.73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Al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.38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6010755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Roberta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.92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8736274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Theresa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.47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459492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Alice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.24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3610288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Bobby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.82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02179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8990B31-5913-4C7D-9267-3F8869C0CD57}"/>
              </a:ext>
            </a:extLst>
          </p:cNvPr>
          <p:cNvSpPr/>
          <p:nvPr/>
        </p:nvSpPr>
        <p:spPr>
          <a:xfrm>
            <a:off x="8212172" y="129191"/>
            <a:ext cx="33368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Propensity Score</a:t>
            </a:r>
          </a:p>
          <a:p>
            <a:pPr algn="ctr"/>
            <a:r>
              <a:rPr lang="en-US" sz="1600" b="1" dirty="0"/>
              <a:t>(how likely they are to buy from you)</a:t>
            </a:r>
            <a:endParaRPr lang="en-US" sz="16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12787B-120B-4FB4-B4D3-4F6A81B541DB}"/>
              </a:ext>
            </a:extLst>
          </p:cNvPr>
          <p:cNvSpPr/>
          <p:nvPr/>
        </p:nvSpPr>
        <p:spPr>
          <a:xfrm>
            <a:off x="7357545" y="2861729"/>
            <a:ext cx="9144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3CE2D-522F-41BF-A37E-56E9BEE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57110"/>
              </p:ext>
            </p:extLst>
          </p:nvPr>
        </p:nvGraphicFramePr>
        <p:xfrm>
          <a:off x="1579986" y="2284302"/>
          <a:ext cx="9032028" cy="138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38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985595844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73541839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142938923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34173412"/>
                    </a:ext>
                  </a:extLst>
                </a:gridCol>
              </a:tblGrid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Viewed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Similar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Compared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Checked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?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325C4E-45A0-49EE-895A-E85C641C6D2E}"/>
              </a:ext>
            </a:extLst>
          </p:cNvPr>
          <p:cNvSpPr/>
          <p:nvPr/>
        </p:nvSpPr>
        <p:spPr>
          <a:xfrm>
            <a:off x="4970978" y="1534662"/>
            <a:ext cx="237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89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3CE2D-522F-41BF-A37E-56E9BEE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89101"/>
              </p:ext>
            </p:extLst>
          </p:nvPr>
        </p:nvGraphicFramePr>
        <p:xfrm>
          <a:off x="1579986" y="2284302"/>
          <a:ext cx="9032028" cy="138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38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985595844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73541839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142938923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34173412"/>
                    </a:ext>
                  </a:extLst>
                </a:gridCol>
              </a:tblGrid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Viewed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Similar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Compared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Checked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.03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EE613C7-F86E-42F6-8260-F404BBD0AC10}"/>
              </a:ext>
            </a:extLst>
          </p:cNvPr>
          <p:cNvSpPr/>
          <p:nvPr/>
        </p:nvSpPr>
        <p:spPr>
          <a:xfrm>
            <a:off x="9298310" y="3706122"/>
            <a:ext cx="122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5A888-8673-45EE-94E6-84ADD9EF02C9}"/>
              </a:ext>
            </a:extLst>
          </p:cNvPr>
          <p:cNvSpPr/>
          <p:nvPr/>
        </p:nvSpPr>
        <p:spPr>
          <a:xfrm>
            <a:off x="4970978" y="1534662"/>
            <a:ext cx="237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117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3CE2D-522F-41BF-A37E-56E9BEE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46208"/>
              </p:ext>
            </p:extLst>
          </p:nvPr>
        </p:nvGraphicFramePr>
        <p:xfrm>
          <a:off x="1579986" y="2284302"/>
          <a:ext cx="9032028" cy="138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38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985595844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73541839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142938923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34173412"/>
                    </a:ext>
                  </a:extLst>
                </a:gridCol>
              </a:tblGrid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Viewed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Similar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Compared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Checked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.09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67032DE-AC30-408A-BCD4-68AC87EDDD03}"/>
              </a:ext>
            </a:extLst>
          </p:cNvPr>
          <p:cNvSpPr/>
          <p:nvPr/>
        </p:nvSpPr>
        <p:spPr>
          <a:xfrm>
            <a:off x="9298310" y="3706122"/>
            <a:ext cx="122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0FEE-CC59-4024-A03B-CDBE0307B996}"/>
              </a:ext>
            </a:extLst>
          </p:cNvPr>
          <p:cNvSpPr/>
          <p:nvPr/>
        </p:nvSpPr>
        <p:spPr>
          <a:xfrm>
            <a:off x="4970978" y="1534662"/>
            <a:ext cx="237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293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3CE2D-522F-41BF-A37E-56E9BEE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47906"/>
              </p:ext>
            </p:extLst>
          </p:nvPr>
        </p:nvGraphicFramePr>
        <p:xfrm>
          <a:off x="1579986" y="2284302"/>
          <a:ext cx="9032028" cy="138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38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985595844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73541839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142938923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34173412"/>
                    </a:ext>
                  </a:extLst>
                </a:gridCol>
              </a:tblGrid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Viewed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Similar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Compared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Checked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.27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67032DE-AC30-408A-BCD4-68AC87EDDD03}"/>
              </a:ext>
            </a:extLst>
          </p:cNvPr>
          <p:cNvSpPr/>
          <p:nvPr/>
        </p:nvSpPr>
        <p:spPr>
          <a:xfrm>
            <a:off x="9298310" y="3706122"/>
            <a:ext cx="122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86B45-F247-4C24-9E30-33A389731C8A}"/>
              </a:ext>
            </a:extLst>
          </p:cNvPr>
          <p:cNvSpPr/>
          <p:nvPr/>
        </p:nvSpPr>
        <p:spPr>
          <a:xfrm>
            <a:off x="4970978" y="1534662"/>
            <a:ext cx="237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1925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3CE2D-522F-41BF-A37E-56E9BEE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41802"/>
              </p:ext>
            </p:extLst>
          </p:nvPr>
        </p:nvGraphicFramePr>
        <p:xfrm>
          <a:off x="1579986" y="2284302"/>
          <a:ext cx="9032028" cy="138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38">
                  <a:extLst>
                    <a:ext uri="{9D8B030D-6E8A-4147-A177-3AD203B41FA5}">
                      <a16:colId xmlns:a16="http://schemas.microsoft.com/office/drawing/2014/main" val="791704090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4248480669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985595844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73541839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1429389233"/>
                    </a:ext>
                  </a:extLst>
                </a:gridCol>
                <a:gridCol w="1505338">
                  <a:extLst>
                    <a:ext uri="{9D8B030D-6E8A-4147-A177-3AD203B41FA5}">
                      <a16:colId xmlns:a16="http://schemas.microsoft.com/office/drawing/2014/main" val="234173412"/>
                    </a:ext>
                  </a:extLst>
                </a:gridCol>
              </a:tblGrid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Viewed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Clicked Similar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Compared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Checked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50433"/>
                  </a:ext>
                </a:extLst>
              </a:tr>
              <a:tr h="6900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.59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806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67032DE-AC30-408A-BCD4-68AC87EDDD03}"/>
              </a:ext>
            </a:extLst>
          </p:cNvPr>
          <p:cNvSpPr/>
          <p:nvPr/>
        </p:nvSpPr>
        <p:spPr>
          <a:xfrm>
            <a:off x="9298310" y="3706122"/>
            <a:ext cx="122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Probability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48CE4-0686-44AA-8EC5-23AFE8CE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02" y="3020373"/>
            <a:ext cx="643995" cy="6439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873C9C-F9E0-4C7A-8C0C-CF053170CF71}"/>
              </a:ext>
            </a:extLst>
          </p:cNvPr>
          <p:cNvSpPr/>
          <p:nvPr/>
        </p:nvSpPr>
        <p:spPr>
          <a:xfrm>
            <a:off x="4970978" y="1534662"/>
            <a:ext cx="237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221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612CC-E55F-4EF3-888F-BC34D433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009775"/>
            <a:ext cx="6648450" cy="2838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449966-7969-4D54-B5DD-3FEB95D05340}"/>
              </a:ext>
            </a:extLst>
          </p:cNvPr>
          <p:cNvSpPr/>
          <p:nvPr/>
        </p:nvSpPr>
        <p:spPr>
          <a:xfrm>
            <a:off x="5330565" y="570095"/>
            <a:ext cx="14991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58595B"/>
                </a:solidFill>
              </a:rPr>
              <a:t>Chat</a:t>
            </a:r>
            <a:endParaRPr lang="en-US" sz="54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48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16BDB8-4A30-4B51-BD98-6218525F9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72116"/>
              </p:ext>
            </p:extLst>
          </p:nvPr>
        </p:nvGraphicFramePr>
        <p:xfrm>
          <a:off x="2032000" y="1684856"/>
          <a:ext cx="8127999" cy="4663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34376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9058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011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Day of the Week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Offers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Conversion%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1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Sunday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736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17.8%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1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Monday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707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15.7%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10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Tuesday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767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19.3%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2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Wednesday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732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15.0%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9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Thursday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712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17.3%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0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Friday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741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17.3%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0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Saturday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605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33.4%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3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5000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19.1%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48086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59BAC6-926F-4099-A750-36569B9ABC2F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C95D3-4482-4B01-B722-C93073A210A5}"/>
              </a:ext>
            </a:extLst>
          </p:cNvPr>
          <p:cNvSpPr txBox="1"/>
          <p:nvPr/>
        </p:nvSpPr>
        <p:spPr>
          <a:xfrm>
            <a:off x="3521144" y="319395"/>
            <a:ext cx="514971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855426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16BDB8-4A30-4B51-BD98-6218525F9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684856"/>
          <a:ext cx="8127999" cy="4663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34376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9058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011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Day of the Week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Offers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Conversion%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1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Sunday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736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17.8%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1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Monday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707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15.7%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10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Tuesday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767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19.3%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2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Wednesday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732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15.0%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9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Thursday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712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17.3%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0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Friday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741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17.3%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0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Saturday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605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33.4%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3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5000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19.1%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48086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59BAC6-926F-4099-A750-36569B9ABC2F}"/>
              </a:ext>
            </a:extLst>
          </p:cNvPr>
          <p:cNvSpPr/>
          <p:nvPr/>
        </p:nvSpPr>
        <p:spPr>
          <a:xfrm>
            <a:off x="0" y="262461"/>
            <a:ext cx="12192000" cy="885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C95D3-4482-4B01-B722-C93073A210A5}"/>
              </a:ext>
            </a:extLst>
          </p:cNvPr>
          <p:cNvSpPr txBox="1"/>
          <p:nvPr/>
        </p:nvSpPr>
        <p:spPr>
          <a:xfrm>
            <a:off x="3521144" y="319395"/>
            <a:ext cx="514971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576703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60BBFD-B9B5-476E-901F-11AC5B027E17}"/>
              </a:ext>
            </a:extLst>
          </p:cNvPr>
          <p:cNvSpPr txBox="1"/>
          <p:nvPr/>
        </p:nvSpPr>
        <p:spPr>
          <a:xfrm>
            <a:off x="3999502" y="844333"/>
            <a:ext cx="41929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Decision Analysis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B3A2B2-6576-47E8-AF6C-4AC2DD8F3542}"/>
              </a:ext>
            </a:extLst>
          </p:cNvPr>
          <p:cNvSpPr/>
          <p:nvPr/>
        </p:nvSpPr>
        <p:spPr>
          <a:xfrm>
            <a:off x="2848036" y="1761064"/>
            <a:ext cx="6495925" cy="436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32BFB9-99F0-4DE5-B1C1-5EBE6E7409B6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95999" y="1761064"/>
            <a:ext cx="0" cy="436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17944F-BFC5-47D1-8274-52327C906A0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848036" y="3945464"/>
            <a:ext cx="6495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E6AB26-5D51-4774-B55B-77048625F1C0}"/>
              </a:ext>
            </a:extLst>
          </p:cNvPr>
          <p:cNvSpPr/>
          <p:nvPr/>
        </p:nvSpPr>
        <p:spPr>
          <a:xfrm>
            <a:off x="3872302" y="2468544"/>
            <a:ext cx="1108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Cost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30F872-55A9-49A0-B96F-9A6B918D6D29}"/>
              </a:ext>
            </a:extLst>
          </p:cNvPr>
          <p:cNvSpPr/>
          <p:nvPr/>
        </p:nvSpPr>
        <p:spPr>
          <a:xfrm>
            <a:off x="6668699" y="2473288"/>
            <a:ext cx="1931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Benefits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E8161D-19C2-445B-8ED4-F716CA82DB37}"/>
              </a:ext>
            </a:extLst>
          </p:cNvPr>
          <p:cNvSpPr/>
          <p:nvPr/>
        </p:nvSpPr>
        <p:spPr>
          <a:xfrm>
            <a:off x="6668699" y="4513758"/>
            <a:ext cx="17803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Threats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57BAC-0735-4BA9-84AA-29D0C4501B84}"/>
              </a:ext>
            </a:extLst>
          </p:cNvPr>
          <p:cNvSpPr/>
          <p:nvPr/>
        </p:nvSpPr>
        <p:spPr>
          <a:xfrm>
            <a:off x="2889692" y="4513757"/>
            <a:ext cx="3164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Opportunities</a:t>
            </a:r>
            <a:endParaRPr lang="en-US" sz="4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4187E8-8419-4B8F-8983-AA5440754088}"/>
              </a:ext>
            </a:extLst>
          </p:cNvPr>
          <p:cNvSpPr/>
          <p:nvPr/>
        </p:nvSpPr>
        <p:spPr>
          <a:xfrm>
            <a:off x="5088467" y="3556000"/>
            <a:ext cx="1998128" cy="7078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F97605-C5BC-457C-A8AF-F3555FC9BA70}"/>
              </a:ext>
            </a:extLst>
          </p:cNvPr>
          <p:cNvSpPr/>
          <p:nvPr/>
        </p:nvSpPr>
        <p:spPr>
          <a:xfrm>
            <a:off x="5069170" y="3760798"/>
            <a:ext cx="20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Saturday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9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02D35-4B48-4392-9F18-60253B5E6C0B}"/>
              </a:ext>
            </a:extLst>
          </p:cNvPr>
          <p:cNvSpPr txBox="1"/>
          <p:nvPr/>
        </p:nvSpPr>
        <p:spPr>
          <a:xfrm>
            <a:off x="4050302" y="1733333"/>
            <a:ext cx="409139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Business Metrics</a:t>
            </a:r>
          </a:p>
        </p:txBody>
      </p:sp>
    </p:spTree>
    <p:extLst>
      <p:ext uri="{BB962C8B-B14F-4D97-AF65-F5344CB8AC3E}">
        <p14:creationId xmlns:p14="http://schemas.microsoft.com/office/powerpoint/2010/main" val="2734440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DF5FA-7AA4-4BA2-8385-732DD7B738F3}"/>
              </a:ext>
            </a:extLst>
          </p:cNvPr>
          <p:cNvSpPr txBox="1">
            <a:spLocks/>
          </p:cNvSpPr>
          <p:nvPr/>
        </p:nvSpPr>
        <p:spPr>
          <a:xfrm>
            <a:off x="4391552" y="1001696"/>
            <a:ext cx="340889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/>
                </a:solidFill>
                <a:latin typeface="+mn-lt"/>
              </a:rPr>
              <a:t>Data Analyst</a:t>
            </a:r>
          </a:p>
        </p:txBody>
      </p:sp>
      <p:pic>
        <p:nvPicPr>
          <p:cNvPr id="5" name="Picture 2" descr="Image result for python programming language">
            <a:extLst>
              <a:ext uri="{FF2B5EF4-FFF2-40B4-BE49-F238E27FC236}">
                <a16:creationId xmlns:a16="http://schemas.microsoft.com/office/drawing/2014/main" id="{CE2ED946-9B6C-40A3-B652-E2863268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67" y="2420936"/>
            <a:ext cx="4422865" cy="13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4B3B98-603E-4EFA-82D2-17CBBF25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04" y="4290079"/>
            <a:ext cx="2545296" cy="171530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74BEEA-0BA9-4A59-B875-3B408EE7EC7A}"/>
              </a:ext>
            </a:extLst>
          </p:cNvPr>
          <p:cNvSpPr txBox="1">
            <a:spLocks/>
          </p:cNvSpPr>
          <p:nvPr/>
        </p:nvSpPr>
        <p:spPr>
          <a:xfrm>
            <a:off x="4933410" y="4591572"/>
            <a:ext cx="340889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3391236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83563-9180-474E-BF1E-4C798C38C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64"/>
            <a:ext cx="12192000" cy="6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44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E95D-2165-4E3A-97FE-E9F8D96B9FD1}"/>
              </a:ext>
            </a:extLst>
          </p:cNvPr>
          <p:cNvSpPr txBox="1">
            <a:spLocks/>
          </p:cNvSpPr>
          <p:nvPr/>
        </p:nvSpPr>
        <p:spPr>
          <a:xfrm>
            <a:off x="4265757" y="231232"/>
            <a:ext cx="3660484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Data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93CB1-7836-4004-8D29-D83B48369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3" r="15718" b="4150"/>
          <a:stretch/>
        </p:blipFill>
        <p:spPr>
          <a:xfrm>
            <a:off x="2519659" y="1326738"/>
            <a:ext cx="7152682" cy="52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94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50BBE9-7E93-4287-9077-03E28491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14" y="0"/>
            <a:ext cx="9177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6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29C8F-4A96-421E-8BE2-DB434E94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84" y="0"/>
            <a:ext cx="9141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0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A500E-9C0C-4E14-8686-FA434D67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81" y="1720054"/>
            <a:ext cx="2143125" cy="21431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57C724-DB2C-4EDC-9387-F9C1222873FC}"/>
              </a:ext>
            </a:extLst>
          </p:cNvPr>
          <p:cNvGrpSpPr/>
          <p:nvPr/>
        </p:nvGrpSpPr>
        <p:grpSpPr>
          <a:xfrm>
            <a:off x="897466" y="1923254"/>
            <a:ext cx="3610093" cy="2566458"/>
            <a:chOff x="956733" y="862542"/>
            <a:chExt cx="2599267" cy="1847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5F9279-FC8A-4DE8-9EA4-D92FDA9C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12" y="862542"/>
              <a:ext cx="2466975" cy="18478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1F36E0-E0A9-4DDC-90CB-30FE2A6CB905}"/>
                </a:ext>
              </a:extLst>
            </p:cNvPr>
            <p:cNvSpPr/>
            <p:nvPr/>
          </p:nvSpPr>
          <p:spPr>
            <a:xfrm>
              <a:off x="956733" y="2226733"/>
              <a:ext cx="2599267" cy="483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7C831DD-47EE-438B-A882-1F56D777A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750487"/>
            <a:ext cx="2779922" cy="20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25C4E-45A0-49EE-895A-E85C641C6D2E}"/>
              </a:ext>
            </a:extLst>
          </p:cNvPr>
          <p:cNvSpPr/>
          <p:nvPr/>
        </p:nvSpPr>
        <p:spPr>
          <a:xfrm>
            <a:off x="5109192" y="196928"/>
            <a:ext cx="1973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Comparison</a:t>
            </a: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3DF83C-3370-4C44-A0D0-A675AAAA1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754" y="999553"/>
          <a:ext cx="9352492" cy="554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919">
                  <a:extLst>
                    <a:ext uri="{9D8B030D-6E8A-4147-A177-3AD203B41FA5}">
                      <a16:colId xmlns:a16="http://schemas.microsoft.com/office/drawing/2014/main" val="1685957608"/>
                    </a:ext>
                  </a:extLst>
                </a:gridCol>
                <a:gridCol w="1481993">
                  <a:extLst>
                    <a:ext uri="{9D8B030D-6E8A-4147-A177-3AD203B41FA5}">
                      <a16:colId xmlns:a16="http://schemas.microsoft.com/office/drawing/2014/main" val="4233887981"/>
                    </a:ext>
                  </a:extLst>
                </a:gridCol>
                <a:gridCol w="1466715">
                  <a:extLst>
                    <a:ext uri="{9D8B030D-6E8A-4147-A177-3AD203B41FA5}">
                      <a16:colId xmlns:a16="http://schemas.microsoft.com/office/drawing/2014/main" val="1565304827"/>
                    </a:ext>
                  </a:extLst>
                </a:gridCol>
                <a:gridCol w="1273200">
                  <a:extLst>
                    <a:ext uri="{9D8B030D-6E8A-4147-A177-3AD203B41FA5}">
                      <a16:colId xmlns:a16="http://schemas.microsoft.com/office/drawing/2014/main" val="3742415766"/>
                    </a:ext>
                  </a:extLst>
                </a:gridCol>
                <a:gridCol w="1354665">
                  <a:extLst>
                    <a:ext uri="{9D8B030D-6E8A-4147-A177-3AD203B41FA5}">
                      <a16:colId xmlns:a16="http://schemas.microsoft.com/office/drawing/2014/main" val="2438021357"/>
                    </a:ext>
                  </a:extLst>
                </a:gridCol>
              </a:tblGrid>
              <a:tr h="8923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736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Integrate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2638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Build Data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9386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 and Transform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88027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329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Dashboards/Reports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80211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Exploratory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09335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5766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Specialized Domain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4524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3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290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25C4E-45A0-49EE-895A-E85C641C6D2E}"/>
              </a:ext>
            </a:extLst>
          </p:cNvPr>
          <p:cNvSpPr/>
          <p:nvPr/>
        </p:nvSpPr>
        <p:spPr>
          <a:xfrm>
            <a:off x="5109192" y="196928"/>
            <a:ext cx="1973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Comparison</a:t>
            </a: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3DF83C-3370-4C44-A0D0-A675AAAA1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754" y="999553"/>
          <a:ext cx="9352492" cy="554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919">
                  <a:extLst>
                    <a:ext uri="{9D8B030D-6E8A-4147-A177-3AD203B41FA5}">
                      <a16:colId xmlns:a16="http://schemas.microsoft.com/office/drawing/2014/main" val="1685957608"/>
                    </a:ext>
                  </a:extLst>
                </a:gridCol>
                <a:gridCol w="1481993">
                  <a:extLst>
                    <a:ext uri="{9D8B030D-6E8A-4147-A177-3AD203B41FA5}">
                      <a16:colId xmlns:a16="http://schemas.microsoft.com/office/drawing/2014/main" val="4233887981"/>
                    </a:ext>
                  </a:extLst>
                </a:gridCol>
                <a:gridCol w="1466715">
                  <a:extLst>
                    <a:ext uri="{9D8B030D-6E8A-4147-A177-3AD203B41FA5}">
                      <a16:colId xmlns:a16="http://schemas.microsoft.com/office/drawing/2014/main" val="1565304827"/>
                    </a:ext>
                  </a:extLst>
                </a:gridCol>
                <a:gridCol w="1273200">
                  <a:extLst>
                    <a:ext uri="{9D8B030D-6E8A-4147-A177-3AD203B41FA5}">
                      <a16:colId xmlns:a16="http://schemas.microsoft.com/office/drawing/2014/main" val="3742415766"/>
                    </a:ext>
                  </a:extLst>
                </a:gridCol>
                <a:gridCol w="1354665">
                  <a:extLst>
                    <a:ext uri="{9D8B030D-6E8A-4147-A177-3AD203B41FA5}">
                      <a16:colId xmlns:a16="http://schemas.microsoft.com/office/drawing/2014/main" val="2438021357"/>
                    </a:ext>
                  </a:extLst>
                </a:gridCol>
              </a:tblGrid>
              <a:tr h="8923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736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Integrate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2638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Build Data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9386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 and Transform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88027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329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Dashboards/Reports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80211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Exploratory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09335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5766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Specialized Domain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4524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3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66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25C4E-45A0-49EE-895A-E85C641C6D2E}"/>
              </a:ext>
            </a:extLst>
          </p:cNvPr>
          <p:cNvSpPr/>
          <p:nvPr/>
        </p:nvSpPr>
        <p:spPr>
          <a:xfrm>
            <a:off x="5109192" y="196928"/>
            <a:ext cx="1973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Comparison</a:t>
            </a: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3DF83C-3370-4C44-A0D0-A675AAAA1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754" y="999553"/>
          <a:ext cx="9352492" cy="554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919">
                  <a:extLst>
                    <a:ext uri="{9D8B030D-6E8A-4147-A177-3AD203B41FA5}">
                      <a16:colId xmlns:a16="http://schemas.microsoft.com/office/drawing/2014/main" val="1685957608"/>
                    </a:ext>
                  </a:extLst>
                </a:gridCol>
                <a:gridCol w="1481993">
                  <a:extLst>
                    <a:ext uri="{9D8B030D-6E8A-4147-A177-3AD203B41FA5}">
                      <a16:colId xmlns:a16="http://schemas.microsoft.com/office/drawing/2014/main" val="4233887981"/>
                    </a:ext>
                  </a:extLst>
                </a:gridCol>
                <a:gridCol w="1466715">
                  <a:extLst>
                    <a:ext uri="{9D8B030D-6E8A-4147-A177-3AD203B41FA5}">
                      <a16:colId xmlns:a16="http://schemas.microsoft.com/office/drawing/2014/main" val="1565304827"/>
                    </a:ext>
                  </a:extLst>
                </a:gridCol>
                <a:gridCol w="1273200">
                  <a:extLst>
                    <a:ext uri="{9D8B030D-6E8A-4147-A177-3AD203B41FA5}">
                      <a16:colId xmlns:a16="http://schemas.microsoft.com/office/drawing/2014/main" val="3742415766"/>
                    </a:ext>
                  </a:extLst>
                </a:gridCol>
                <a:gridCol w="1354665">
                  <a:extLst>
                    <a:ext uri="{9D8B030D-6E8A-4147-A177-3AD203B41FA5}">
                      <a16:colId xmlns:a16="http://schemas.microsoft.com/office/drawing/2014/main" val="2438021357"/>
                    </a:ext>
                  </a:extLst>
                </a:gridCol>
              </a:tblGrid>
              <a:tr h="8923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736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Integrate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2638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Build Data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9386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 and Transform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88027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329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Dashboards/Reports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80211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Exploratory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09335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5766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Specialized Domain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4524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3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12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25C4E-45A0-49EE-895A-E85C641C6D2E}"/>
              </a:ext>
            </a:extLst>
          </p:cNvPr>
          <p:cNvSpPr/>
          <p:nvPr/>
        </p:nvSpPr>
        <p:spPr>
          <a:xfrm>
            <a:off x="5109192" y="196928"/>
            <a:ext cx="1973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Comparison</a:t>
            </a: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3DF83C-3370-4C44-A0D0-A675AAAA1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754" y="999553"/>
          <a:ext cx="9352492" cy="554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919">
                  <a:extLst>
                    <a:ext uri="{9D8B030D-6E8A-4147-A177-3AD203B41FA5}">
                      <a16:colId xmlns:a16="http://schemas.microsoft.com/office/drawing/2014/main" val="1685957608"/>
                    </a:ext>
                  </a:extLst>
                </a:gridCol>
                <a:gridCol w="1481993">
                  <a:extLst>
                    <a:ext uri="{9D8B030D-6E8A-4147-A177-3AD203B41FA5}">
                      <a16:colId xmlns:a16="http://schemas.microsoft.com/office/drawing/2014/main" val="4233887981"/>
                    </a:ext>
                  </a:extLst>
                </a:gridCol>
                <a:gridCol w="1466715">
                  <a:extLst>
                    <a:ext uri="{9D8B030D-6E8A-4147-A177-3AD203B41FA5}">
                      <a16:colId xmlns:a16="http://schemas.microsoft.com/office/drawing/2014/main" val="1565304827"/>
                    </a:ext>
                  </a:extLst>
                </a:gridCol>
                <a:gridCol w="1273200">
                  <a:extLst>
                    <a:ext uri="{9D8B030D-6E8A-4147-A177-3AD203B41FA5}">
                      <a16:colId xmlns:a16="http://schemas.microsoft.com/office/drawing/2014/main" val="3742415766"/>
                    </a:ext>
                  </a:extLst>
                </a:gridCol>
                <a:gridCol w="1354665">
                  <a:extLst>
                    <a:ext uri="{9D8B030D-6E8A-4147-A177-3AD203B41FA5}">
                      <a16:colId xmlns:a16="http://schemas.microsoft.com/office/drawing/2014/main" val="2438021357"/>
                    </a:ext>
                  </a:extLst>
                </a:gridCol>
              </a:tblGrid>
              <a:tr h="8923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736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Integrate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2638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Build Data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9386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 and Transform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88027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329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Dashboards/Reports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80211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Exploratory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09335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5766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Specialized Domain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4524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3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45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77618-CD8D-49C4-8BEC-D57C8860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3865" y="0"/>
            <a:ext cx="46019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9A85C-29B3-4C13-A645-B7B476F29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6"/>
          <a:stretch/>
        </p:blipFill>
        <p:spPr>
          <a:xfrm>
            <a:off x="7742438" y="0"/>
            <a:ext cx="4407228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77B8D80-E2B1-488B-A4C5-9515A1CC59C6}"/>
              </a:ext>
            </a:extLst>
          </p:cNvPr>
          <p:cNvSpPr/>
          <p:nvPr/>
        </p:nvSpPr>
        <p:spPr>
          <a:xfrm>
            <a:off x="5088467" y="2988732"/>
            <a:ext cx="1026614" cy="6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9196F-D28D-42ED-A413-43340873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76" y="2797159"/>
            <a:ext cx="1026614" cy="1026614"/>
          </a:xfrm>
          <a:prstGeom prst="rect">
            <a:avLst/>
          </a:prstGeom>
        </p:spPr>
      </p:pic>
      <p:pic>
        <p:nvPicPr>
          <p:cNvPr id="9" name="Picture 2" descr="Image result for excel">
            <a:extLst>
              <a:ext uri="{FF2B5EF4-FFF2-40B4-BE49-F238E27FC236}">
                <a16:creationId xmlns:a16="http://schemas.microsoft.com/office/drawing/2014/main" id="{C8459413-4481-4F8D-92BF-70990CC9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11" y="2776901"/>
            <a:ext cx="1130766" cy="10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89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25C4E-45A0-49EE-895A-E85C641C6D2E}"/>
              </a:ext>
            </a:extLst>
          </p:cNvPr>
          <p:cNvSpPr/>
          <p:nvPr/>
        </p:nvSpPr>
        <p:spPr>
          <a:xfrm>
            <a:off x="5109192" y="196928"/>
            <a:ext cx="1973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Comparison</a:t>
            </a: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3DF83C-3370-4C44-A0D0-A675AAAA1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754" y="999553"/>
          <a:ext cx="9352492" cy="554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919">
                  <a:extLst>
                    <a:ext uri="{9D8B030D-6E8A-4147-A177-3AD203B41FA5}">
                      <a16:colId xmlns:a16="http://schemas.microsoft.com/office/drawing/2014/main" val="1685957608"/>
                    </a:ext>
                  </a:extLst>
                </a:gridCol>
                <a:gridCol w="1481993">
                  <a:extLst>
                    <a:ext uri="{9D8B030D-6E8A-4147-A177-3AD203B41FA5}">
                      <a16:colId xmlns:a16="http://schemas.microsoft.com/office/drawing/2014/main" val="4233887981"/>
                    </a:ext>
                  </a:extLst>
                </a:gridCol>
                <a:gridCol w="1466715">
                  <a:extLst>
                    <a:ext uri="{9D8B030D-6E8A-4147-A177-3AD203B41FA5}">
                      <a16:colId xmlns:a16="http://schemas.microsoft.com/office/drawing/2014/main" val="1565304827"/>
                    </a:ext>
                  </a:extLst>
                </a:gridCol>
                <a:gridCol w="1273200">
                  <a:extLst>
                    <a:ext uri="{9D8B030D-6E8A-4147-A177-3AD203B41FA5}">
                      <a16:colId xmlns:a16="http://schemas.microsoft.com/office/drawing/2014/main" val="3742415766"/>
                    </a:ext>
                  </a:extLst>
                </a:gridCol>
                <a:gridCol w="1354665">
                  <a:extLst>
                    <a:ext uri="{9D8B030D-6E8A-4147-A177-3AD203B41FA5}">
                      <a16:colId xmlns:a16="http://schemas.microsoft.com/office/drawing/2014/main" val="2438021357"/>
                    </a:ext>
                  </a:extLst>
                </a:gridCol>
              </a:tblGrid>
              <a:tr h="8923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736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Integrate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2638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Build Data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9386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 and Transform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88027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33294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Dashboards/Reports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80211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Exploratory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09335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2000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en-US" sz="2800" b="1" dirty="0">
                        <a:solidFill>
                          <a:srgbClr val="F2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5766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Specialized Domain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2000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en-US" sz="2800" b="1" dirty="0">
                        <a:solidFill>
                          <a:srgbClr val="F2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45243"/>
                  </a:ext>
                </a:extLst>
              </a:tr>
              <a:tr h="516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Business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ebdings" panose="05030102010509060703" pitchFamily="18" charset="2"/>
                        </a:rPr>
                        <a:t>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3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9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7A460-D0CA-48E4-BECE-3F5EC19BF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6" y="0"/>
            <a:ext cx="11212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E3253-C829-44EC-BAF5-A80B8C22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3" y="438684"/>
            <a:ext cx="10118834" cy="63161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98F23B-CF55-41AD-81D7-91E046C7CEC4}"/>
              </a:ext>
            </a:extLst>
          </p:cNvPr>
          <p:cNvSpPr/>
          <p:nvPr/>
        </p:nvSpPr>
        <p:spPr>
          <a:xfrm>
            <a:off x="4614333" y="423340"/>
            <a:ext cx="3056467" cy="440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7559C-25D7-4FAA-B1CA-66714E75B393}"/>
              </a:ext>
            </a:extLst>
          </p:cNvPr>
          <p:cNvSpPr/>
          <p:nvPr/>
        </p:nvSpPr>
        <p:spPr>
          <a:xfrm>
            <a:off x="4998059" y="103184"/>
            <a:ext cx="2020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Dashboard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152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xcel">
            <a:extLst>
              <a:ext uri="{FF2B5EF4-FFF2-40B4-BE49-F238E27FC236}">
                <a16:creationId xmlns:a16="http://schemas.microsoft.com/office/drawing/2014/main" id="{7139B1E3-2E2D-483C-9C25-5BFE3308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2" y="2091812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B136A-175C-4682-8F17-BFF7C1D41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86" y="2091812"/>
            <a:ext cx="2143125" cy="2143125"/>
          </a:xfrm>
          <a:prstGeom prst="rect">
            <a:avLst/>
          </a:prstGeom>
        </p:spPr>
      </p:pic>
      <p:pic>
        <p:nvPicPr>
          <p:cNvPr id="2056" name="Picture 8" descr="Tableau Software">
            <a:extLst>
              <a:ext uri="{FF2B5EF4-FFF2-40B4-BE49-F238E27FC236}">
                <a16:creationId xmlns:a16="http://schemas.microsoft.com/office/drawing/2014/main" id="{C959817E-6977-41B6-AADE-5E70E1F6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00" y="5050823"/>
            <a:ext cx="43053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powerbi">
            <a:extLst>
              <a:ext uri="{FF2B5EF4-FFF2-40B4-BE49-F238E27FC236}">
                <a16:creationId xmlns:a16="http://schemas.microsoft.com/office/drawing/2014/main" id="{3838EC64-7F12-4D24-B498-A18F87CEB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0" t="15260" r="34005" b="28732"/>
          <a:stretch/>
        </p:blipFill>
        <p:spPr bwMode="auto">
          <a:xfrm>
            <a:off x="8415455" y="2091812"/>
            <a:ext cx="2458188" cy="216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59D6E40-352C-48AD-8A7F-D940438F24BE}"/>
              </a:ext>
            </a:extLst>
          </p:cNvPr>
          <p:cNvSpPr txBox="1">
            <a:spLocks/>
          </p:cNvSpPr>
          <p:nvPr/>
        </p:nvSpPr>
        <p:spPr>
          <a:xfrm>
            <a:off x="2151380" y="612949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/>
                </a:solidFill>
                <a:latin typeface="+mn-lt"/>
              </a:rPr>
              <a:t>Business (BI) Analyst</a:t>
            </a:r>
          </a:p>
        </p:txBody>
      </p:sp>
    </p:spTree>
    <p:extLst>
      <p:ext uri="{BB962C8B-B14F-4D97-AF65-F5344CB8AC3E}">
        <p14:creationId xmlns:p14="http://schemas.microsoft.com/office/powerpoint/2010/main" val="18931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B6404C-EBBA-4A36-A1E1-FB0EEEFE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019"/>
            <a:ext cx="12192000" cy="50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2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28228</TotalTime>
  <Words>964</Words>
  <Application>Microsoft Office PowerPoint</Application>
  <PresentationFormat>Widescreen</PresentationFormat>
  <Paragraphs>606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148</cp:revision>
  <dcterms:created xsi:type="dcterms:W3CDTF">2019-04-03T04:54:29Z</dcterms:created>
  <dcterms:modified xsi:type="dcterms:W3CDTF">2019-08-22T06:12:59Z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2019-04-13T20:06:09.1384736Z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2019-04-13T20:06:09.1384736Z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