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610" r:id="rId7"/>
    <p:sldId id="270" r:id="rId8"/>
    <p:sldId id="294" r:id="rId9"/>
    <p:sldId id="301" r:id="rId10"/>
    <p:sldId id="297" r:id="rId11"/>
    <p:sldId id="298" r:id="rId12"/>
    <p:sldId id="303" r:id="rId13"/>
    <p:sldId id="299" r:id="rId14"/>
    <p:sldId id="302" r:id="rId15"/>
    <p:sldId id="300" r:id="rId16"/>
    <p:sldId id="304" r:id="rId17"/>
    <p:sldId id="296" r:id="rId18"/>
    <p:sldId id="271" r:id="rId19"/>
    <p:sldId id="272" r:id="rId20"/>
    <p:sldId id="504" r:id="rId21"/>
    <p:sldId id="269" r:id="rId22"/>
    <p:sldId id="264" r:id="rId23"/>
    <p:sldId id="274" r:id="rId24"/>
    <p:sldId id="273" r:id="rId25"/>
    <p:sldId id="263" r:id="rId26"/>
    <p:sldId id="612" r:id="rId27"/>
    <p:sldId id="613" r:id="rId28"/>
    <p:sldId id="509" r:id="rId29"/>
    <p:sldId id="510" r:id="rId30"/>
    <p:sldId id="346" r:id="rId31"/>
    <p:sldId id="345" r:id="rId32"/>
    <p:sldId id="614" r:id="rId33"/>
    <p:sldId id="267" r:id="rId34"/>
    <p:sldId id="620" r:id="rId35"/>
    <p:sldId id="621" r:id="rId36"/>
    <p:sldId id="622" r:id="rId37"/>
    <p:sldId id="277" r:id="rId38"/>
    <p:sldId id="268" r:id="rId39"/>
    <p:sldId id="609" r:id="rId40"/>
    <p:sldId id="615" r:id="rId41"/>
    <p:sldId id="616" r:id="rId42"/>
    <p:sldId id="617" r:id="rId43"/>
    <p:sldId id="618" r:id="rId44"/>
    <p:sldId id="619" r:id="rId45"/>
    <p:sldId id="594" r:id="rId46"/>
    <p:sldId id="606" r:id="rId47"/>
    <p:sldId id="599" r:id="rId48"/>
    <p:sldId id="468" r:id="rId49"/>
    <p:sldId id="497" r:id="rId50"/>
    <p:sldId id="333" r:id="rId51"/>
    <p:sldId id="608" r:id="rId52"/>
    <p:sldId id="344" r:id="rId53"/>
    <p:sldId id="351" r:id="rId54"/>
    <p:sldId id="35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109E-AD06-444E-A3A8-56A23CEE3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EDEB0-E4CC-4D12-93BD-CD6C87826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4303-15DF-4B03-BE93-B14246E6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08/01/2019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4766F-BFA9-4E71-B2DF-2BAE18CE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FED79-32A1-43B8-AE8F-7D595605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2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C158-0A46-4F73-8943-29C5C6F0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DDD94-2A99-4890-A871-376ACE2A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398D-B8FA-42FD-8856-CBD9F220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08/01/2019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454A-2CCD-4057-A89B-D1D2BFFE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A4C6-9CDC-4BCC-BC3C-177950F3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0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171D9-5115-402B-82DE-12DAE67C9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15A52-7666-4884-9FBD-6BB99185D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93CB-650B-46A5-8B06-30951E0D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08/01/2019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C5F4-ADA7-4EB1-AB56-97F45732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1E1C-EEB0-4D48-B1C0-5D1C1B1B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A8BD-0340-4E4E-9015-43304D41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9841-DD2B-4DE6-973A-4D7869FF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2E70B-BDD8-4801-BD59-9056C740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08/01/2019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33A3-474B-4461-909C-8655C79E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6564-F641-4132-9333-7110C43E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2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6078-7123-48E8-8396-8FBAFB55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C36F7-D0F1-419A-9C40-997945350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6072-AA92-437E-AE42-5EFF22F5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08/01/2019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B950-4EE0-499B-BDC3-EB1A1824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F8200-286E-4FC3-B104-C58CAFE9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8C2F-1B4E-47F7-9DEE-9C8A384B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0E02-AB67-4940-A350-19BA6F18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ECB0E-EDC3-4298-AEC5-ED503E235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E6E72-77C2-450A-AA23-570424E5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08/01/2019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B76BC-AAB4-4F97-B6DC-280A8219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64911-91E5-40BD-9C3C-D64DB64B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0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FBF2-C2E8-4B30-BD61-1BABCA99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1B94A-FEB2-4B2C-B3F5-FF33EA46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205D6-9DD4-47C6-A566-55278A438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2EE43-A205-4436-A0AC-E1A097A38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E05A-4AFB-43F6-851E-FEDEA092E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45A67-BC14-44A9-8C3C-98F62D97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08/01/2019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D927E-BBD8-4933-B41D-73128F63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051AF-EB3C-4C96-9ADD-E057DB4F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4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E9F6-88BE-49B7-BF01-DB875BB5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9567D-89CC-4E7B-9E48-04C2D8D8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08/01/2019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C4C1F-C9C3-4B52-9CAF-DB0211AF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511CC-E01D-4DF7-B655-B33D509D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0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F07C2-C889-485E-9F1F-5E16E2A5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08/01/2019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1D994-E38C-4087-8188-D6B89C0B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12B86-89A9-4406-BE3A-E14EF5B5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3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0114-41D5-4B19-9DFA-30357215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37D8-1627-4A41-9353-88A356D3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DEBDD-2868-498B-8D25-5CE0F8A1F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2E4C6-1863-48DA-90D0-8331F130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08/01/2019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432F2-94A8-4ECA-AA17-CE4777C2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E6F2-BC43-4091-B5FD-C906453C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3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9306-0559-447C-816B-CE3AA11A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22354-9385-46CA-82CF-46AA3425B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CA836-2E36-4C14-8EFA-2A38B9ACA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261D5-0929-4FB7-9506-E08A93D7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08/01/2019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7F878-744B-481A-8E9C-A1C3FF69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B105D-42B6-450B-A26D-8E2BF20B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48C1E-6416-4CFA-AEE5-C3F965B2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957AA-7D78-48E3-B9B6-814C818A1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0F2F2-658A-4192-BFD6-D32270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48280-1B80-43C2-8C28-39C50E63FF55}" type="datetimeFigureOut">
              <a:rPr lang="en-US" smtClean="0"/>
              <a:t>08/01/2019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B69CF-DC70-49A4-9026-891A4FA1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3F1BE-E659-4823-82D1-4C3A398CB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1623318" y="2132170"/>
            <a:ext cx="8945364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Process Walk-through</a:t>
            </a:r>
          </a:p>
        </p:txBody>
      </p:sp>
    </p:spTree>
    <p:extLst>
      <p:ext uri="{BB962C8B-B14F-4D97-AF65-F5344CB8AC3E}">
        <p14:creationId xmlns:p14="http://schemas.microsoft.com/office/powerpoint/2010/main" val="202156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2273" y="1091045"/>
          <a:ext cx="9767459" cy="54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55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56110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Black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Asian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Hispnic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Mixed 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White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Am.Ind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Filipino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Pac. Is.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Grad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UCCSU</a:t>
                      </a:r>
                    </a:p>
                    <a:p>
                      <a:pPr rtl="0"/>
                      <a:r>
                        <a:rPr lang="en-US" sz="1600" dirty="0" err="1"/>
                        <a:t>ReqPct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DpOut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count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mean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27.22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6.02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26.20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0.32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58.49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5.03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std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18.26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23.73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20.15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3.93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5.98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15.27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4.74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min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75.70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25%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89.05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52.80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2.45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50%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25.90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3.40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75%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34.40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48.95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39.35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95.15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65.00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max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73.60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91.90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72.90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97.10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17.80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5FFF23-DF33-400D-A3DF-7F0DDC0CED20}"/>
              </a:ext>
            </a:extLst>
          </p:cNvPr>
          <p:cNvSpPr txBox="1"/>
          <p:nvPr/>
        </p:nvSpPr>
        <p:spPr>
          <a:xfrm flipH="1">
            <a:off x="3732066" y="329815"/>
            <a:ext cx="4844666" cy="59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7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344610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2273" y="1091045"/>
          <a:ext cx="9767459" cy="54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55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56110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Black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Asian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Hispnic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Mixed 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White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Am.Ind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Filipino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Pac. Is.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Grad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UCCSU</a:t>
                      </a:r>
                    </a:p>
                    <a:p>
                      <a:pPr rtl="0"/>
                      <a:r>
                        <a:rPr lang="en-US" sz="1600" dirty="0" err="1"/>
                        <a:t>ReqPct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DpOut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count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mean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27.22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6.02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26.20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0.32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58.49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5.03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std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18.26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23.73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20.15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3.93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5.98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15.27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4.74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min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75.70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25%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89.05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52.80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2.45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50%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25.90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3.40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75%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34.40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48.95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39.35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95.15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65.00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max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73.60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91.90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72.90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97.10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17.80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2C21D82-26C3-43FD-BDBF-D4AFA557F8AC}"/>
              </a:ext>
            </a:extLst>
          </p:cNvPr>
          <p:cNvSpPr txBox="1"/>
          <p:nvPr/>
        </p:nvSpPr>
        <p:spPr>
          <a:xfrm flipH="1">
            <a:off x="3732066" y="329815"/>
            <a:ext cx="4844666" cy="59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7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4200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2273" y="1091045"/>
          <a:ext cx="9767459" cy="54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55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56110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Black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Asian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Hispnic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Mixed 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White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Am.Ind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Filipino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Pac. Is.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Grad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UCCSU</a:t>
                      </a:r>
                    </a:p>
                    <a:p>
                      <a:pPr rtl="0"/>
                      <a:r>
                        <a:rPr lang="en-US" sz="1600" dirty="0" err="1"/>
                        <a:t>ReqPct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DpOut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count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mean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27.22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6.02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26.20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0.32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58.49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5.03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std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18.26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23.73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3.54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20.15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3.93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5.98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15.27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4.74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min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75.70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25%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89.05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52.80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2.45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50%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25.90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3.40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75%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34.40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48.95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39.35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95.15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65.00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max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73.60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91.90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72.90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97.10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17.80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8E0D728-6767-437F-83E1-2D12DF5DD067}"/>
              </a:ext>
            </a:extLst>
          </p:cNvPr>
          <p:cNvSpPr txBox="1"/>
          <p:nvPr/>
        </p:nvSpPr>
        <p:spPr>
          <a:xfrm flipH="1">
            <a:off x="3732066" y="329815"/>
            <a:ext cx="4844666" cy="59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7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48750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2273" y="1091045"/>
          <a:ext cx="9767459" cy="54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55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56110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Black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Asian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Hispnic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Mixed 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White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Am.Ind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Filipino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Pac. Is.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Grad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UCCSU</a:t>
                      </a:r>
                    </a:p>
                    <a:p>
                      <a:pPr rtl="0"/>
                      <a:r>
                        <a:rPr lang="en-US" sz="1600" dirty="0" err="1"/>
                        <a:t>ReqPct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DpOut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count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mean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27.22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6.02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26.20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0.32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58.49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5.03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std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18.26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23.73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20.15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3.93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5.98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15.27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4.74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min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75.70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25%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89.05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52.80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2.45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50%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25.90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23.20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3.40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75%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34.40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48.95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39.35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95.15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65.00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max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73.60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91.90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72.90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97.10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17.80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B0B78C-9CFD-483B-8FD3-6CE8021ADF64}"/>
              </a:ext>
            </a:extLst>
          </p:cNvPr>
          <p:cNvSpPr txBox="1"/>
          <p:nvPr/>
        </p:nvSpPr>
        <p:spPr>
          <a:xfrm flipH="1">
            <a:off x="3732066" y="329815"/>
            <a:ext cx="4844666" cy="59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7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09375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2273" y="1091045"/>
          <a:ext cx="9767459" cy="54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55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56110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Black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Asian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Hispnic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Mixed 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White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Am.Ind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Filipino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Pac. Is.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Grad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UCCSU</a:t>
                      </a:r>
                    </a:p>
                    <a:p>
                      <a:pPr rtl="0"/>
                      <a:r>
                        <a:rPr lang="en-US" sz="1600" dirty="0" err="1"/>
                        <a:t>ReqPct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DpOut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count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mean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27.22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6.02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26.20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0.32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58.49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5.03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std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18.26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23.73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20.15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3.93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5.98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15.27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4.74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min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75.70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25%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89.05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52.80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2.45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50%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25.90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3.40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75%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34.40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48.95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39.35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95.15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65.00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max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73.60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91.90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72.90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97.10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17.80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1E2647-7790-421D-842C-DEC53EA3602B}"/>
              </a:ext>
            </a:extLst>
          </p:cNvPr>
          <p:cNvSpPr txBox="1"/>
          <p:nvPr/>
        </p:nvSpPr>
        <p:spPr>
          <a:xfrm flipH="1">
            <a:off x="3732066" y="329815"/>
            <a:ext cx="4844666" cy="59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7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406383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2273" y="1091045"/>
          <a:ext cx="9767459" cy="54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55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56110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Black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Asian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Hispnic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Mixed 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White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Am.Ind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Filipino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Pac. Is.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Grad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UCCSU</a:t>
                      </a:r>
                    </a:p>
                    <a:p>
                      <a:pPr rtl="0"/>
                      <a:r>
                        <a:rPr lang="en-US" sz="1600" dirty="0" err="1"/>
                        <a:t>ReqPct</a:t>
                      </a:r>
                      <a:endParaRPr lang="en-US" sz="1600" dirty="0"/>
                    </a:p>
                  </a:txBody>
                  <a:tcPr marL="62345" marR="62345" marT="31173" marB="3117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DpOut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count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mean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27.22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6.02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26.20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0.32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58.49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5.03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std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18.26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23.73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20.15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3.93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5.98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15.27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4.74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min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75.70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25%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89.05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52.80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2.45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50%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25.90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54.80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3.40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75%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34.40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48.95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39.35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95.15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65.00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max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73.60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91.90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72.90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97.10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17.80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C62C85-62F8-45C9-88FF-D4C8517E55FE}"/>
              </a:ext>
            </a:extLst>
          </p:cNvPr>
          <p:cNvSpPr txBox="1"/>
          <p:nvPr/>
        </p:nvSpPr>
        <p:spPr>
          <a:xfrm flipH="1">
            <a:off x="3732066" y="329815"/>
            <a:ext cx="4844666" cy="59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7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98314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2273" y="1091045"/>
          <a:ext cx="9767459" cy="54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55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56110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Black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Asian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Hispnic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Mixed 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White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Am.Ind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Filipino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Pac. Is.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Grad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UCCSU</a:t>
                      </a:r>
                    </a:p>
                    <a:p>
                      <a:pPr rtl="0"/>
                      <a:r>
                        <a:rPr lang="en-US" sz="1600" dirty="0" err="1"/>
                        <a:t>ReqPct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DpOut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count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mean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27.22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6.02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26.20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0.32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58.49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5.03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std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18.26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23.73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20.15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3.93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5.98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15.27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4.74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min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75.70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25%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89.05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52.80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2.45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50%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25.90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3.40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75%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34.40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48.95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39.35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95.15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65.00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5.10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max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73.60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91.90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72.90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97.10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17.80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2F0EAE-5A1D-42AF-8D55-32D635E9316C}"/>
              </a:ext>
            </a:extLst>
          </p:cNvPr>
          <p:cNvSpPr txBox="1"/>
          <p:nvPr/>
        </p:nvSpPr>
        <p:spPr>
          <a:xfrm flipH="1">
            <a:off x="3732066" y="329815"/>
            <a:ext cx="4844666" cy="59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7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57135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2273" y="1091045"/>
          <a:ext cx="9767459" cy="54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55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56110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Black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Asian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Hispnic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Mixed 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White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Am.Ind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Filipino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Pac. Is.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Grad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UCCSU</a:t>
                      </a:r>
                    </a:p>
                    <a:p>
                      <a:pPr rtl="0"/>
                      <a:r>
                        <a:rPr lang="en-US" sz="1600" dirty="0" err="1"/>
                        <a:t>ReqPct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DpOut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count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mean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27.22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6.02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26.20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0.32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58.49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5.03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std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18.26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23.73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20.15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3.93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5.98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15.27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4.74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min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75.70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25%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0.95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14.15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13.75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3.75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6.35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0.10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1.05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89.05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52.80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2.45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50%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1.50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25.90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28.30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5.20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23.20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90.00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54.80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3.40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75%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2.35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34.40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48.95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8.30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39.35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0.45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4.25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95.15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65.00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5.10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max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73.60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91.90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72.90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97.10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17.80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4584D8-B51A-4B0B-B10B-98D420ECC5F0}"/>
              </a:ext>
            </a:extLst>
          </p:cNvPr>
          <p:cNvSpPr txBox="1"/>
          <p:nvPr/>
        </p:nvSpPr>
        <p:spPr>
          <a:xfrm flipH="1">
            <a:off x="3732066" y="329815"/>
            <a:ext cx="4844666" cy="59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7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28621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72DE59-4996-431B-9FBF-79D83AAFF55E}"/>
              </a:ext>
            </a:extLst>
          </p:cNvPr>
          <p:cNvSpPr txBox="1">
            <a:spLocks/>
          </p:cNvSpPr>
          <p:nvPr/>
        </p:nvSpPr>
        <p:spPr>
          <a:xfrm>
            <a:off x="3270379" y="89265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Explore Visually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A116E-8D4D-46BC-B69D-C18E4AE3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058416"/>
            <a:ext cx="6619875" cy="44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7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9" y="213217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Clean the Data</a:t>
            </a:r>
          </a:p>
        </p:txBody>
      </p:sp>
    </p:spTree>
    <p:extLst>
      <p:ext uri="{BB962C8B-B14F-4D97-AF65-F5344CB8AC3E}">
        <p14:creationId xmlns:p14="http://schemas.microsoft.com/office/powerpoint/2010/main" val="150158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AE859-49E5-4767-8A9F-13FCC238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19100"/>
            <a:ext cx="90773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1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140A9-01A6-44E5-94CD-89FAFEA8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51" y="0"/>
            <a:ext cx="9124697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3BA6DF-37B0-49F6-91A0-536B1C180BA0}"/>
              </a:ext>
            </a:extLst>
          </p:cNvPr>
          <p:cNvSpPr/>
          <p:nvPr/>
        </p:nvSpPr>
        <p:spPr>
          <a:xfrm>
            <a:off x="4732867" y="355600"/>
            <a:ext cx="2751666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5B542-3E0D-4FBD-A264-AFBFA5401635}"/>
              </a:ext>
            </a:extLst>
          </p:cNvPr>
          <p:cNvSpPr/>
          <p:nvPr/>
        </p:nvSpPr>
        <p:spPr>
          <a:xfrm>
            <a:off x="5104480" y="108825"/>
            <a:ext cx="19830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791975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9" y="213217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871774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9" y="213217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Categorical to Binary Encoding</a:t>
            </a:r>
          </a:p>
        </p:txBody>
      </p:sp>
    </p:spTree>
    <p:extLst>
      <p:ext uri="{BB962C8B-B14F-4D97-AF65-F5344CB8AC3E}">
        <p14:creationId xmlns:p14="http://schemas.microsoft.com/office/powerpoint/2010/main" val="412747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B8DDE8-EC5B-432E-BFE7-42FB77A1B6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2880" y="1056640"/>
          <a:ext cx="1513840" cy="57157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3840">
                  <a:extLst>
                    <a:ext uri="{9D8B030D-6E8A-4147-A177-3AD203B41FA5}">
                      <a16:colId xmlns:a16="http://schemas.microsoft.com/office/drawing/2014/main" val="145358884"/>
                    </a:ext>
                  </a:extLst>
                </a:gridCol>
              </a:tblGrid>
              <a:tr h="7433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98675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31707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39828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00722"/>
                  </a:ext>
                </a:extLst>
              </a:tr>
              <a:tr h="827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15919"/>
                  </a:ext>
                </a:extLst>
              </a:tr>
              <a:tr h="827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58122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21902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6210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D0B81F-5E58-4B81-BA18-7040955A2717}"/>
              </a:ext>
            </a:extLst>
          </p:cNvPr>
          <p:cNvCxnSpPr>
            <a:cxnSpLocks/>
          </p:cNvCxnSpPr>
          <p:nvPr/>
        </p:nvCxnSpPr>
        <p:spPr>
          <a:xfrm>
            <a:off x="5801360" y="3830320"/>
            <a:ext cx="57912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EA7284A-B24D-485D-8086-15E806BEA249}"/>
              </a:ext>
            </a:extLst>
          </p:cNvPr>
          <p:cNvSpPr txBox="1">
            <a:spLocks/>
          </p:cNvSpPr>
          <p:nvPr/>
        </p:nvSpPr>
        <p:spPr>
          <a:xfrm>
            <a:off x="3418554" y="252570"/>
            <a:ext cx="5344731" cy="5602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Categorical to Binary Encoding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9A3B08-721F-4FC7-8191-3FE58278C4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24320" y="1056640"/>
          <a:ext cx="1513840" cy="57157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3840">
                  <a:extLst>
                    <a:ext uri="{9D8B030D-6E8A-4147-A177-3AD203B41FA5}">
                      <a16:colId xmlns:a16="http://schemas.microsoft.com/office/drawing/2014/main" val="145358884"/>
                    </a:ext>
                  </a:extLst>
                </a:gridCol>
              </a:tblGrid>
              <a:tr h="7433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98675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31707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39828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00722"/>
                  </a:ext>
                </a:extLst>
              </a:tr>
              <a:tr h="827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15919"/>
                  </a:ext>
                </a:extLst>
              </a:tr>
              <a:tr h="827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58122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21902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62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24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9" y="213217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3545058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B8DDE8-EC5B-432E-BFE7-42FB77A1B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76646"/>
              </p:ext>
            </p:extLst>
          </p:nvPr>
        </p:nvGraphicFramePr>
        <p:xfrm>
          <a:off x="670560" y="1043094"/>
          <a:ext cx="1513840" cy="57293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3840">
                  <a:extLst>
                    <a:ext uri="{9D8B030D-6E8A-4147-A177-3AD203B41FA5}">
                      <a16:colId xmlns:a16="http://schemas.microsoft.com/office/drawing/2014/main" val="145358884"/>
                    </a:ext>
                  </a:extLst>
                </a:gridCol>
              </a:tblGrid>
              <a:tr h="7451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98675"/>
                  </a:ext>
                </a:extLst>
              </a:tr>
              <a:tr h="664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31707"/>
                  </a:ext>
                </a:extLst>
              </a:tr>
              <a:tr h="664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39828"/>
                  </a:ext>
                </a:extLst>
              </a:tr>
              <a:tr h="664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00722"/>
                  </a:ext>
                </a:extLst>
              </a:tr>
              <a:tr h="829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Pacific Islander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15919"/>
                  </a:ext>
                </a:extLst>
              </a:tr>
              <a:tr h="829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American Indian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58122"/>
                  </a:ext>
                </a:extLst>
              </a:tr>
              <a:tr h="664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21902"/>
                  </a:ext>
                </a:extLst>
              </a:tr>
              <a:tr h="664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621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DBE656-A364-49F2-BAE4-B0149A406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26657"/>
              </p:ext>
            </p:extLst>
          </p:nvPr>
        </p:nvGraphicFramePr>
        <p:xfrm>
          <a:off x="3383280" y="1044787"/>
          <a:ext cx="8128000" cy="57293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020218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66432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17537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790527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44382604"/>
                    </a:ext>
                  </a:extLst>
                </a:gridCol>
              </a:tblGrid>
              <a:tr h="5044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American</a:t>
                      </a:r>
                    </a:p>
                    <a:p>
                      <a:pPr algn="ctr"/>
                      <a:r>
                        <a:rPr lang="en-US" sz="2400" dirty="0"/>
                        <a:t>Indian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Pacific</a:t>
                      </a:r>
                    </a:p>
                    <a:p>
                      <a:pPr algn="ctr"/>
                      <a:r>
                        <a:rPr lang="en-US" sz="2400" dirty="0"/>
                        <a:t>Islander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52712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22236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1117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78641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489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98098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05573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773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D0B81F-5E58-4B81-BA18-7040955A2717}"/>
              </a:ext>
            </a:extLst>
          </p:cNvPr>
          <p:cNvCxnSpPr>
            <a:cxnSpLocks/>
          </p:cNvCxnSpPr>
          <p:nvPr/>
        </p:nvCxnSpPr>
        <p:spPr>
          <a:xfrm>
            <a:off x="2479040" y="3830320"/>
            <a:ext cx="5791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EA7284A-B24D-485D-8086-15E806BEA249}"/>
              </a:ext>
            </a:extLst>
          </p:cNvPr>
          <p:cNvSpPr txBox="1">
            <a:spLocks/>
          </p:cNvSpPr>
          <p:nvPr/>
        </p:nvSpPr>
        <p:spPr>
          <a:xfrm>
            <a:off x="4449509" y="191610"/>
            <a:ext cx="3292981" cy="5602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1279690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90FBD6-9751-4884-B5DD-8D2AC1618B22}"/>
              </a:ext>
            </a:extLst>
          </p:cNvPr>
          <p:cNvSpPr/>
          <p:nvPr/>
        </p:nvSpPr>
        <p:spPr>
          <a:xfrm>
            <a:off x="2774939" y="2149300"/>
            <a:ext cx="66421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the </a:t>
            </a:r>
            <a:r>
              <a:rPr lang="en-US" sz="5400" b="1" dirty="0">
                <a:solidFill>
                  <a:schemeClr val="accent5"/>
                </a:solidFill>
              </a:rPr>
              <a:t>features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into </a:t>
            </a:r>
            <a:r>
              <a:rPr lang="en-US" sz="5400" b="1" dirty="0">
                <a:solidFill>
                  <a:schemeClr val="accent5"/>
                </a:solidFill>
              </a:rPr>
              <a:t>X</a:t>
            </a:r>
          </a:p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the </a:t>
            </a:r>
            <a:r>
              <a:rPr lang="en-US" sz="5400" b="1" dirty="0">
                <a:solidFill>
                  <a:schemeClr val="accent5"/>
                </a:solidFill>
              </a:rPr>
              <a:t>target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into </a:t>
            </a:r>
            <a:r>
              <a:rPr lang="en-US" sz="5400" b="1" dirty="0">
                <a:solidFill>
                  <a:schemeClr val="accent5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2897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140A9-01A6-44E5-94CD-89FAFEA8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51" y="0"/>
            <a:ext cx="9124697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3BA6DF-37B0-49F6-91A0-536B1C180BA0}"/>
              </a:ext>
            </a:extLst>
          </p:cNvPr>
          <p:cNvSpPr/>
          <p:nvPr/>
        </p:nvSpPr>
        <p:spPr>
          <a:xfrm>
            <a:off x="4732867" y="355600"/>
            <a:ext cx="2751666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5B542-3E0D-4FBD-A264-AFBFA5401635}"/>
              </a:ext>
            </a:extLst>
          </p:cNvPr>
          <p:cNvSpPr/>
          <p:nvPr/>
        </p:nvSpPr>
        <p:spPr>
          <a:xfrm>
            <a:off x="5104480" y="108825"/>
            <a:ext cx="19830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100973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89877E-983F-4EA5-9192-1B1FBF5E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13" y="10160"/>
            <a:ext cx="9144000" cy="68559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8C9C89-8DFC-45DE-ACBC-B6EF57B2E3D0}"/>
              </a:ext>
            </a:extLst>
          </p:cNvPr>
          <p:cNvSpPr/>
          <p:nvPr/>
        </p:nvSpPr>
        <p:spPr>
          <a:xfrm>
            <a:off x="4732867" y="355600"/>
            <a:ext cx="2751666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61FFA1-88B2-4917-9B88-60948404C57C}"/>
              </a:ext>
            </a:extLst>
          </p:cNvPr>
          <p:cNvSpPr/>
          <p:nvPr/>
        </p:nvSpPr>
        <p:spPr>
          <a:xfrm>
            <a:off x="5104480" y="108825"/>
            <a:ext cx="19830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64508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0369D-AF6B-4875-AFB6-F4D3831B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70" y="0"/>
            <a:ext cx="9162288" cy="68551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B2B0B9-FEB0-4DD6-B7DB-EB9D4D8A9EB0}"/>
              </a:ext>
            </a:extLst>
          </p:cNvPr>
          <p:cNvSpPr/>
          <p:nvPr/>
        </p:nvSpPr>
        <p:spPr>
          <a:xfrm>
            <a:off x="4732867" y="355600"/>
            <a:ext cx="2751666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DDEDDE-21AA-4C29-B65E-409DB3E5CFC4}"/>
              </a:ext>
            </a:extLst>
          </p:cNvPr>
          <p:cNvSpPr/>
          <p:nvPr/>
        </p:nvSpPr>
        <p:spPr>
          <a:xfrm>
            <a:off x="5104480" y="108825"/>
            <a:ext cx="19830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57033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AE859-49E5-4767-8A9F-13FCC238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19100"/>
            <a:ext cx="9077325" cy="6019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0BE259-1109-42E3-9625-F8C8EAC53488}"/>
              </a:ext>
            </a:extLst>
          </p:cNvPr>
          <p:cNvSpPr/>
          <p:nvPr/>
        </p:nvSpPr>
        <p:spPr>
          <a:xfrm>
            <a:off x="1757680" y="314960"/>
            <a:ext cx="8727440" cy="4572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29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7CCFC63-4976-4008-8BCA-EB71CE82A22E}"/>
              </a:ext>
            </a:extLst>
          </p:cNvPr>
          <p:cNvGrpSpPr/>
          <p:nvPr/>
        </p:nvGrpSpPr>
        <p:grpSpPr>
          <a:xfrm>
            <a:off x="4991099" y="2606395"/>
            <a:ext cx="2209800" cy="2082800"/>
            <a:chOff x="402167" y="3969015"/>
            <a:chExt cx="2209800" cy="20828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E07C67-1551-4103-93AA-8A77B10DB212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Image result for algorithm icon">
              <a:extLst>
                <a:ext uri="{FF2B5EF4-FFF2-40B4-BE49-F238E27FC236}">
                  <a16:creationId xmlns:a16="http://schemas.microsoft.com/office/drawing/2014/main" id="{B56E21C5-5094-4DFA-B8B2-457D1DCDC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C2F3AAC-0039-41C9-B00D-CDFB1A8DE63E}"/>
              </a:ext>
            </a:extLst>
          </p:cNvPr>
          <p:cNvSpPr/>
          <p:nvPr/>
        </p:nvSpPr>
        <p:spPr>
          <a:xfrm>
            <a:off x="5236608" y="4806235"/>
            <a:ext cx="1794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Set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378357-53AF-42B4-903B-75C9210544A7}"/>
              </a:ext>
            </a:extLst>
          </p:cNvPr>
          <p:cNvSpPr/>
          <p:nvPr/>
        </p:nvSpPr>
        <p:spPr>
          <a:xfrm>
            <a:off x="3591562" y="1059210"/>
            <a:ext cx="50006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a Model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32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EA10C-70FB-447A-93AF-7D047CEF55E5}"/>
              </a:ext>
            </a:extLst>
          </p:cNvPr>
          <p:cNvGrpSpPr/>
          <p:nvPr/>
        </p:nvGrpSpPr>
        <p:grpSpPr>
          <a:xfrm>
            <a:off x="5616826" y="2472477"/>
            <a:ext cx="2209800" cy="2680865"/>
            <a:chOff x="4991099" y="2700663"/>
            <a:chExt cx="2209800" cy="26808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5A6778-CC9E-442E-BD17-71A63A21FC11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BF9879-9E2F-4881-AFC9-80791ABD9105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Image result for algorithm icon">
                <a:extLst>
                  <a:ext uri="{FF2B5EF4-FFF2-40B4-BE49-F238E27FC236}">
                    <a16:creationId xmlns:a16="http://schemas.microsoft.com/office/drawing/2014/main" id="{E3CE2096-419A-471A-8DD3-4FCAAA7BB9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4B3D61-162A-4D1E-A91E-785AE52B3DB9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4049668" y="1052841"/>
            <a:ext cx="40844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A15C8-AB97-41C2-81E5-AC4FE53F8373}"/>
              </a:ext>
            </a:extLst>
          </p:cNvPr>
          <p:cNvSpPr/>
          <p:nvPr/>
        </p:nvSpPr>
        <p:spPr>
          <a:xfrm>
            <a:off x="2811559" y="3409677"/>
            <a:ext cx="2155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Training Data</a:t>
            </a:r>
            <a:endParaRPr lang="en-US" sz="2800" dirty="0">
              <a:solidFill>
                <a:schemeClr val="accent5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CE1DF1-2582-427B-AD5B-A729B74B956E}"/>
              </a:ext>
            </a:extLst>
          </p:cNvPr>
          <p:cNvGrpSpPr/>
          <p:nvPr/>
        </p:nvGrpSpPr>
        <p:grpSpPr>
          <a:xfrm>
            <a:off x="4986994" y="2196447"/>
            <a:ext cx="2209800" cy="2680865"/>
            <a:chOff x="952320" y="2196445"/>
            <a:chExt cx="2209800" cy="26808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AB1FC5-B656-42D4-BC5A-2E7C67C877EC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3773D39-AE6A-4BD1-937F-3ADAAEC14BF6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2" descr="Image result for algorithm icon">
                <a:extLst>
                  <a:ext uri="{FF2B5EF4-FFF2-40B4-BE49-F238E27FC236}">
                    <a16:creationId xmlns:a16="http://schemas.microsoft.com/office/drawing/2014/main" id="{E414A9D0-4E97-46A2-A64F-FF8AC680F8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64C749-D619-463B-8E77-FC1D14616BC9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E54A7-CBC9-4B7D-AC98-6120A6C7E453}"/>
              </a:ext>
            </a:extLst>
          </p:cNvPr>
          <p:cNvSpPr/>
          <p:nvPr/>
        </p:nvSpPr>
        <p:spPr>
          <a:xfrm>
            <a:off x="7966006" y="3415419"/>
            <a:ext cx="1558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Test Data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17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EA10C-70FB-447A-93AF-7D047CEF55E5}"/>
              </a:ext>
            </a:extLst>
          </p:cNvPr>
          <p:cNvGrpSpPr/>
          <p:nvPr/>
        </p:nvGrpSpPr>
        <p:grpSpPr>
          <a:xfrm>
            <a:off x="5616826" y="2472477"/>
            <a:ext cx="2209800" cy="2680865"/>
            <a:chOff x="4991099" y="2700663"/>
            <a:chExt cx="2209800" cy="26808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5A6778-CC9E-442E-BD17-71A63A21FC11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BF9879-9E2F-4881-AFC9-80791ABD9105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Image result for algorithm icon">
                <a:extLst>
                  <a:ext uri="{FF2B5EF4-FFF2-40B4-BE49-F238E27FC236}">
                    <a16:creationId xmlns:a16="http://schemas.microsoft.com/office/drawing/2014/main" id="{E3CE2096-419A-471A-8DD3-4FCAAA7BB9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4B3D61-162A-4D1E-A91E-785AE52B3DB9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4049668" y="1050743"/>
            <a:ext cx="40844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A15C8-AB97-41C2-81E5-AC4FE53F8373}"/>
              </a:ext>
            </a:extLst>
          </p:cNvPr>
          <p:cNvSpPr/>
          <p:nvPr/>
        </p:nvSpPr>
        <p:spPr>
          <a:xfrm>
            <a:off x="2811559" y="3409677"/>
            <a:ext cx="2155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Training Data</a:t>
            </a:r>
            <a:endParaRPr lang="en-US" sz="2800" dirty="0">
              <a:solidFill>
                <a:schemeClr val="accent5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CE1DF1-2582-427B-AD5B-A729B74B956E}"/>
              </a:ext>
            </a:extLst>
          </p:cNvPr>
          <p:cNvGrpSpPr/>
          <p:nvPr/>
        </p:nvGrpSpPr>
        <p:grpSpPr>
          <a:xfrm>
            <a:off x="4986994" y="2196447"/>
            <a:ext cx="2209800" cy="2680865"/>
            <a:chOff x="952320" y="2196445"/>
            <a:chExt cx="2209800" cy="26808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AB1FC5-B656-42D4-BC5A-2E7C67C877EC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3773D39-AE6A-4BD1-937F-3ADAAEC14BF6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2" descr="Image result for algorithm icon">
                <a:extLst>
                  <a:ext uri="{FF2B5EF4-FFF2-40B4-BE49-F238E27FC236}">
                    <a16:creationId xmlns:a16="http://schemas.microsoft.com/office/drawing/2014/main" id="{E414A9D0-4E97-46A2-A64F-FF8AC680F8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64C749-D619-463B-8E77-FC1D14616BC9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E54A7-CBC9-4B7D-AC98-6120A6C7E453}"/>
              </a:ext>
            </a:extLst>
          </p:cNvPr>
          <p:cNvSpPr/>
          <p:nvPr/>
        </p:nvSpPr>
        <p:spPr>
          <a:xfrm>
            <a:off x="7966006" y="3415419"/>
            <a:ext cx="1558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Test Data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22388-C4F3-4300-AD4E-EA4D4A68106B}"/>
              </a:ext>
            </a:extLst>
          </p:cNvPr>
          <p:cNvSpPr/>
          <p:nvPr/>
        </p:nvSpPr>
        <p:spPr>
          <a:xfrm>
            <a:off x="2269067" y="5347939"/>
            <a:ext cx="797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chemeClr val="accent5"/>
                </a:solidFill>
              </a:rPr>
              <a:t>X_train</a:t>
            </a:r>
            <a:r>
              <a:rPr lang="en-US" sz="3600" b="1" dirty="0">
                <a:solidFill>
                  <a:schemeClr val="accent5"/>
                </a:solidFill>
              </a:rPr>
              <a:t>, </a:t>
            </a:r>
            <a:r>
              <a:rPr lang="en-US" sz="3600" b="1" dirty="0" err="1">
                <a:solidFill>
                  <a:schemeClr val="accent5"/>
                </a:solidFill>
              </a:rPr>
              <a:t>y_train</a:t>
            </a:r>
            <a:r>
              <a:rPr lang="en-US" sz="3600" b="1" dirty="0">
                <a:solidFill>
                  <a:schemeClr val="accent5"/>
                </a:solidFill>
              </a:rPr>
              <a:t>                     </a:t>
            </a:r>
            <a:r>
              <a:rPr lang="en-US" sz="3600" b="1" dirty="0" err="1">
                <a:solidFill>
                  <a:schemeClr val="accent6"/>
                </a:solidFill>
              </a:rPr>
              <a:t>X_test</a:t>
            </a:r>
            <a:r>
              <a:rPr lang="en-US" sz="3600" b="1" dirty="0">
                <a:solidFill>
                  <a:schemeClr val="accent6"/>
                </a:solidFill>
              </a:rPr>
              <a:t>, </a:t>
            </a:r>
            <a:r>
              <a:rPr lang="en-US" sz="3600" b="1" dirty="0" err="1">
                <a:solidFill>
                  <a:schemeClr val="accent6"/>
                </a:solidFill>
              </a:rPr>
              <a:t>y_test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86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9" y="213217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/>
                </a:solidFill>
                <a:latin typeface="+mn-lt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646650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7207949" y="1961544"/>
            <a:ext cx="2856101" cy="58288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/>
                </a:solidFill>
                <a:latin typeface="+mn-lt"/>
              </a:rPr>
              <a:t>Standardizing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(z-score)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1EB526-ECAB-4284-B645-C641F338A753}"/>
              </a:ext>
            </a:extLst>
          </p:cNvPr>
          <p:cNvSpPr txBox="1">
            <a:spLocks/>
          </p:cNvSpPr>
          <p:nvPr/>
        </p:nvSpPr>
        <p:spPr>
          <a:xfrm>
            <a:off x="7335520" y="3429000"/>
            <a:ext cx="2600960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x – mean(X)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std(X)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73780E-C7C2-4403-9444-3451105AE5D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7335520" y="4011883"/>
            <a:ext cx="26009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1F62B25-C230-4DC4-B8F6-5AAAA2A18F4B}"/>
              </a:ext>
            </a:extLst>
          </p:cNvPr>
          <p:cNvSpPr txBox="1">
            <a:spLocks/>
          </p:cNvSpPr>
          <p:nvPr/>
        </p:nvSpPr>
        <p:spPr>
          <a:xfrm>
            <a:off x="2072640" y="3429000"/>
            <a:ext cx="3180080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x – min(X)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max(X) - min(X)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053D75-E08D-4649-9F0C-3D811E0B2236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2164080" y="4011883"/>
            <a:ext cx="308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62CC199B-EF8D-4F4F-BFB6-5BA9E3FAA5D0}"/>
              </a:ext>
            </a:extLst>
          </p:cNvPr>
          <p:cNvSpPr txBox="1">
            <a:spLocks/>
          </p:cNvSpPr>
          <p:nvPr/>
        </p:nvSpPr>
        <p:spPr>
          <a:xfrm>
            <a:off x="1950434" y="1737372"/>
            <a:ext cx="3424491" cy="1031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/>
                </a:solidFill>
                <a:latin typeface="+mn-lt"/>
              </a:rPr>
              <a:t>Normalizing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(Min-Max scaling)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D5BA8-BDBE-45A9-B4BC-79F9032D3CF4}"/>
              </a:ext>
            </a:extLst>
          </p:cNvPr>
          <p:cNvSpPr/>
          <p:nvPr/>
        </p:nvSpPr>
        <p:spPr>
          <a:xfrm>
            <a:off x="6482082" y="3637917"/>
            <a:ext cx="798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z =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9861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7207949" y="1961544"/>
            <a:ext cx="2856101" cy="58288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/>
                </a:solidFill>
                <a:latin typeface="+mn-lt"/>
              </a:rPr>
              <a:t>Standardizing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(Z-score)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1EB526-ECAB-4284-B645-C641F338A753}"/>
              </a:ext>
            </a:extLst>
          </p:cNvPr>
          <p:cNvSpPr txBox="1">
            <a:spLocks/>
          </p:cNvSpPr>
          <p:nvPr/>
        </p:nvSpPr>
        <p:spPr>
          <a:xfrm>
            <a:off x="7335520" y="3429000"/>
            <a:ext cx="2600960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x – mean(X)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std(X)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73780E-C7C2-4403-9444-3451105AE5D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7335520" y="4011883"/>
            <a:ext cx="26009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1F62B25-C230-4DC4-B8F6-5AAAA2A18F4B}"/>
              </a:ext>
            </a:extLst>
          </p:cNvPr>
          <p:cNvSpPr txBox="1">
            <a:spLocks/>
          </p:cNvSpPr>
          <p:nvPr/>
        </p:nvSpPr>
        <p:spPr>
          <a:xfrm>
            <a:off x="2072640" y="3429000"/>
            <a:ext cx="3180080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x – min(X)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max(X) - min(X)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053D75-E08D-4649-9F0C-3D811E0B2236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2164080" y="4011883"/>
            <a:ext cx="308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62CC199B-EF8D-4F4F-BFB6-5BA9E3FAA5D0}"/>
              </a:ext>
            </a:extLst>
          </p:cNvPr>
          <p:cNvSpPr txBox="1">
            <a:spLocks/>
          </p:cNvSpPr>
          <p:nvPr/>
        </p:nvSpPr>
        <p:spPr>
          <a:xfrm>
            <a:off x="1950434" y="1737372"/>
            <a:ext cx="3424491" cy="1031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/>
                </a:solidFill>
                <a:latin typeface="+mn-lt"/>
              </a:rPr>
              <a:t>Normalizing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(Min-Max scaling)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D5BA8-BDBE-45A9-B4BC-79F9032D3CF4}"/>
              </a:ext>
            </a:extLst>
          </p:cNvPr>
          <p:cNvSpPr/>
          <p:nvPr/>
        </p:nvSpPr>
        <p:spPr>
          <a:xfrm>
            <a:off x="6482082" y="3637917"/>
            <a:ext cx="798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z =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9D76F-66C4-4E92-BE56-972F49CE07AA}"/>
              </a:ext>
            </a:extLst>
          </p:cNvPr>
          <p:cNvSpPr/>
          <p:nvPr/>
        </p:nvSpPr>
        <p:spPr>
          <a:xfrm>
            <a:off x="2510311" y="5216408"/>
            <a:ext cx="23047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Values between: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 0 and 1</a:t>
            </a:r>
          </a:p>
        </p:txBody>
      </p:sp>
    </p:spTree>
    <p:extLst>
      <p:ext uri="{BB962C8B-B14F-4D97-AF65-F5344CB8AC3E}">
        <p14:creationId xmlns:p14="http://schemas.microsoft.com/office/powerpoint/2010/main" val="2492676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7207949" y="1961544"/>
            <a:ext cx="2856101" cy="58288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/>
                </a:solidFill>
                <a:latin typeface="+mn-lt"/>
              </a:rPr>
              <a:t>Standardizing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(Z-score)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1EB526-ECAB-4284-B645-C641F338A753}"/>
              </a:ext>
            </a:extLst>
          </p:cNvPr>
          <p:cNvSpPr txBox="1">
            <a:spLocks/>
          </p:cNvSpPr>
          <p:nvPr/>
        </p:nvSpPr>
        <p:spPr>
          <a:xfrm>
            <a:off x="7335520" y="3429000"/>
            <a:ext cx="2600960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x – mean(X)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std(X)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73780E-C7C2-4403-9444-3451105AE5D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7335520" y="4011883"/>
            <a:ext cx="26009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1F62B25-C230-4DC4-B8F6-5AAAA2A18F4B}"/>
              </a:ext>
            </a:extLst>
          </p:cNvPr>
          <p:cNvSpPr txBox="1">
            <a:spLocks/>
          </p:cNvSpPr>
          <p:nvPr/>
        </p:nvSpPr>
        <p:spPr>
          <a:xfrm>
            <a:off x="2072640" y="3429000"/>
            <a:ext cx="3180080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x – min(X)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max(X) - min(X)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053D75-E08D-4649-9F0C-3D811E0B2236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2164080" y="4011883"/>
            <a:ext cx="308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62CC199B-EF8D-4F4F-BFB6-5BA9E3FAA5D0}"/>
              </a:ext>
            </a:extLst>
          </p:cNvPr>
          <p:cNvSpPr txBox="1">
            <a:spLocks/>
          </p:cNvSpPr>
          <p:nvPr/>
        </p:nvSpPr>
        <p:spPr>
          <a:xfrm>
            <a:off x="1950434" y="1737372"/>
            <a:ext cx="3424491" cy="1031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/>
                </a:solidFill>
                <a:latin typeface="+mn-lt"/>
              </a:rPr>
              <a:t>Normalizing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(Min-Max scaling)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D5BA8-BDBE-45A9-B4BC-79F9032D3CF4}"/>
              </a:ext>
            </a:extLst>
          </p:cNvPr>
          <p:cNvSpPr/>
          <p:nvPr/>
        </p:nvSpPr>
        <p:spPr>
          <a:xfrm>
            <a:off x="6482082" y="3637917"/>
            <a:ext cx="798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z =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9D76F-66C4-4E92-BE56-972F49CE07AA}"/>
              </a:ext>
            </a:extLst>
          </p:cNvPr>
          <p:cNvSpPr/>
          <p:nvPr/>
        </p:nvSpPr>
        <p:spPr>
          <a:xfrm>
            <a:off x="2510311" y="5216408"/>
            <a:ext cx="23047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Values between: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 0 and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D13392-DD4E-423A-9FDF-04331695EAC8}"/>
              </a:ext>
            </a:extLst>
          </p:cNvPr>
          <p:cNvSpPr/>
          <p:nvPr/>
        </p:nvSpPr>
        <p:spPr>
          <a:xfrm>
            <a:off x="6763811" y="5216408"/>
            <a:ext cx="35310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Values primarily between: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 -3 and 3</a:t>
            </a:r>
          </a:p>
        </p:txBody>
      </p:sp>
    </p:spTree>
    <p:extLst>
      <p:ext uri="{BB962C8B-B14F-4D97-AF65-F5344CB8AC3E}">
        <p14:creationId xmlns:p14="http://schemas.microsoft.com/office/powerpoint/2010/main" val="4286039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68368-E934-4EC2-B77D-FC49CCA04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26" y="1960306"/>
            <a:ext cx="7393349" cy="37278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9CA3F3-2D67-4EB2-B0BB-0971EDFFCACF}"/>
              </a:ext>
            </a:extLst>
          </p:cNvPr>
          <p:cNvSpPr txBox="1">
            <a:spLocks/>
          </p:cNvSpPr>
          <p:nvPr/>
        </p:nvSpPr>
        <p:spPr>
          <a:xfrm>
            <a:off x="4044336" y="752786"/>
            <a:ext cx="4103327" cy="952343"/>
          </a:xfrm>
          <a:prstGeom prst="rect">
            <a:avLst/>
          </a:prstGeom>
        </p:spPr>
        <p:txBody>
          <a:bodyPr vert="horz" lIns="79490" tIns="39745" rIns="79490" bIns="39745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16" b="1" dirty="0">
                <a:solidFill>
                  <a:schemeClr val="accent1"/>
                </a:solidFill>
                <a:latin typeface="+mn-lt"/>
              </a:rPr>
              <a:t>Empirical Rule</a:t>
            </a:r>
          </a:p>
        </p:txBody>
      </p:sp>
    </p:spTree>
    <p:extLst>
      <p:ext uri="{BB962C8B-B14F-4D97-AF65-F5344CB8AC3E}">
        <p14:creationId xmlns:p14="http://schemas.microsoft.com/office/powerpoint/2010/main" val="2077492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676" y="2204739"/>
            <a:ext cx="8686373" cy="392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FF437-D2F9-4194-80A4-58B0B51070AA}"/>
              </a:ext>
            </a:extLst>
          </p:cNvPr>
          <p:cNvSpPr/>
          <p:nvPr/>
        </p:nvSpPr>
        <p:spPr>
          <a:xfrm>
            <a:off x="3004192" y="1050743"/>
            <a:ext cx="61836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91B84A-125C-421F-A5E8-DFE311DD019D}"/>
              </a:ext>
            </a:extLst>
          </p:cNvPr>
          <p:cNvSpPr/>
          <p:nvPr/>
        </p:nvSpPr>
        <p:spPr>
          <a:xfrm>
            <a:off x="3201538" y="2967335"/>
            <a:ext cx="2852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z-score  =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3AFF4-FF50-4FF6-B09C-6049312E33F1}"/>
              </a:ext>
            </a:extLst>
          </p:cNvPr>
          <p:cNvSpPr/>
          <p:nvPr/>
        </p:nvSpPr>
        <p:spPr>
          <a:xfrm>
            <a:off x="6217147" y="2505670"/>
            <a:ext cx="26516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x - mean</a:t>
            </a:r>
            <a:endParaRPr lang="en-US" sz="5400" dirty="0">
              <a:solidFill>
                <a:schemeClr val="accent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1087D-3B84-414C-9AB1-50E3060C080A}"/>
              </a:ext>
            </a:extLst>
          </p:cNvPr>
          <p:cNvSpPr/>
          <p:nvPr/>
        </p:nvSpPr>
        <p:spPr>
          <a:xfrm>
            <a:off x="6926880" y="3289068"/>
            <a:ext cx="10572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std</a:t>
            </a:r>
            <a:endParaRPr lang="en-US" sz="5400" dirty="0">
              <a:solidFill>
                <a:schemeClr val="accent5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1F1A1-2691-40C2-B5CE-E864A1972FD7}"/>
              </a:ext>
            </a:extLst>
          </p:cNvPr>
          <p:cNvCxnSpPr/>
          <p:nvPr/>
        </p:nvCxnSpPr>
        <p:spPr>
          <a:xfrm>
            <a:off x="6227822" y="3395132"/>
            <a:ext cx="2607733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3432D-7CEB-4516-8245-A74702E971B3}"/>
              </a:ext>
            </a:extLst>
          </p:cNvPr>
          <p:cNvSpPr/>
          <p:nvPr/>
        </p:nvSpPr>
        <p:spPr>
          <a:xfrm>
            <a:off x="3004192" y="1050743"/>
            <a:ext cx="61836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1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AE859-49E5-4767-8A9F-13FCC238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19100"/>
            <a:ext cx="9077325" cy="6019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0BE259-1109-42E3-9625-F8C8EAC53488}"/>
              </a:ext>
            </a:extLst>
          </p:cNvPr>
          <p:cNvSpPr/>
          <p:nvPr/>
        </p:nvSpPr>
        <p:spPr>
          <a:xfrm rot="16200000">
            <a:off x="-767080" y="3327400"/>
            <a:ext cx="5506720" cy="4572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45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91B84A-125C-421F-A5E8-DFE311DD019D}"/>
              </a:ext>
            </a:extLst>
          </p:cNvPr>
          <p:cNvSpPr/>
          <p:nvPr/>
        </p:nvSpPr>
        <p:spPr>
          <a:xfrm>
            <a:off x="3201538" y="2967335"/>
            <a:ext cx="2852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z-score  =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3AFF4-FF50-4FF6-B09C-6049312E33F1}"/>
              </a:ext>
            </a:extLst>
          </p:cNvPr>
          <p:cNvSpPr/>
          <p:nvPr/>
        </p:nvSpPr>
        <p:spPr>
          <a:xfrm>
            <a:off x="6217147" y="2505670"/>
            <a:ext cx="35654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5’10 - mean</a:t>
            </a:r>
            <a:endParaRPr lang="en-US" sz="5400" dirty="0">
              <a:solidFill>
                <a:schemeClr val="accent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1087D-3B84-414C-9AB1-50E3060C080A}"/>
              </a:ext>
            </a:extLst>
          </p:cNvPr>
          <p:cNvSpPr/>
          <p:nvPr/>
        </p:nvSpPr>
        <p:spPr>
          <a:xfrm>
            <a:off x="6926880" y="3289068"/>
            <a:ext cx="10572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std</a:t>
            </a:r>
            <a:endParaRPr lang="en-US" sz="5400" dirty="0">
              <a:solidFill>
                <a:schemeClr val="accent5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1F1A1-2691-40C2-B5CE-E864A1972FD7}"/>
              </a:ext>
            </a:extLst>
          </p:cNvPr>
          <p:cNvCxnSpPr/>
          <p:nvPr/>
        </p:nvCxnSpPr>
        <p:spPr>
          <a:xfrm>
            <a:off x="6227822" y="3395132"/>
            <a:ext cx="2607733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3432D-7CEB-4516-8245-A74702E971B3}"/>
              </a:ext>
            </a:extLst>
          </p:cNvPr>
          <p:cNvSpPr/>
          <p:nvPr/>
        </p:nvSpPr>
        <p:spPr>
          <a:xfrm>
            <a:off x="3004192" y="1050743"/>
            <a:ext cx="61836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56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91B84A-125C-421F-A5E8-DFE311DD019D}"/>
              </a:ext>
            </a:extLst>
          </p:cNvPr>
          <p:cNvSpPr/>
          <p:nvPr/>
        </p:nvSpPr>
        <p:spPr>
          <a:xfrm>
            <a:off x="3201538" y="2967335"/>
            <a:ext cx="2852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z-score  =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3AFF4-FF50-4FF6-B09C-6049312E33F1}"/>
              </a:ext>
            </a:extLst>
          </p:cNvPr>
          <p:cNvSpPr/>
          <p:nvPr/>
        </p:nvSpPr>
        <p:spPr>
          <a:xfrm>
            <a:off x="6217147" y="2505670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5’10 – 5’6</a:t>
            </a:r>
            <a:endParaRPr lang="en-US" sz="5400" dirty="0">
              <a:solidFill>
                <a:schemeClr val="accent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1087D-3B84-414C-9AB1-50E3060C080A}"/>
              </a:ext>
            </a:extLst>
          </p:cNvPr>
          <p:cNvSpPr/>
          <p:nvPr/>
        </p:nvSpPr>
        <p:spPr>
          <a:xfrm>
            <a:off x="6926880" y="3289068"/>
            <a:ext cx="10572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std</a:t>
            </a:r>
            <a:endParaRPr lang="en-US" sz="5400" dirty="0">
              <a:solidFill>
                <a:schemeClr val="accent5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1F1A1-2691-40C2-B5CE-E864A1972FD7}"/>
              </a:ext>
            </a:extLst>
          </p:cNvPr>
          <p:cNvCxnSpPr/>
          <p:nvPr/>
        </p:nvCxnSpPr>
        <p:spPr>
          <a:xfrm>
            <a:off x="6227822" y="3395132"/>
            <a:ext cx="2607733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3432D-7CEB-4516-8245-A74702E971B3}"/>
              </a:ext>
            </a:extLst>
          </p:cNvPr>
          <p:cNvSpPr/>
          <p:nvPr/>
        </p:nvSpPr>
        <p:spPr>
          <a:xfrm>
            <a:off x="3004192" y="1050743"/>
            <a:ext cx="61836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82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91B84A-125C-421F-A5E8-DFE311DD019D}"/>
              </a:ext>
            </a:extLst>
          </p:cNvPr>
          <p:cNvSpPr/>
          <p:nvPr/>
        </p:nvSpPr>
        <p:spPr>
          <a:xfrm>
            <a:off x="3201538" y="2967335"/>
            <a:ext cx="2852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z-score  =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3AFF4-FF50-4FF6-B09C-6049312E33F1}"/>
              </a:ext>
            </a:extLst>
          </p:cNvPr>
          <p:cNvSpPr/>
          <p:nvPr/>
        </p:nvSpPr>
        <p:spPr>
          <a:xfrm>
            <a:off x="6217147" y="2505670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5’10 – 5’6</a:t>
            </a:r>
            <a:endParaRPr lang="en-US" sz="5400" dirty="0">
              <a:solidFill>
                <a:schemeClr val="accent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1087D-3B84-414C-9AB1-50E3060C080A}"/>
              </a:ext>
            </a:extLst>
          </p:cNvPr>
          <p:cNvSpPr/>
          <p:nvPr/>
        </p:nvSpPr>
        <p:spPr>
          <a:xfrm>
            <a:off x="7263826" y="3289068"/>
            <a:ext cx="8386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2”</a:t>
            </a:r>
            <a:endParaRPr lang="en-US" sz="5400" dirty="0">
              <a:solidFill>
                <a:schemeClr val="accent5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1F1A1-2691-40C2-B5CE-E864A1972FD7}"/>
              </a:ext>
            </a:extLst>
          </p:cNvPr>
          <p:cNvCxnSpPr/>
          <p:nvPr/>
        </p:nvCxnSpPr>
        <p:spPr>
          <a:xfrm>
            <a:off x="6227822" y="3395132"/>
            <a:ext cx="2607733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3432D-7CEB-4516-8245-A74702E971B3}"/>
              </a:ext>
            </a:extLst>
          </p:cNvPr>
          <p:cNvSpPr/>
          <p:nvPr/>
        </p:nvSpPr>
        <p:spPr>
          <a:xfrm>
            <a:off x="3004192" y="1050743"/>
            <a:ext cx="61836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09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91B84A-125C-421F-A5E8-DFE311DD019D}"/>
              </a:ext>
            </a:extLst>
          </p:cNvPr>
          <p:cNvSpPr/>
          <p:nvPr/>
        </p:nvSpPr>
        <p:spPr>
          <a:xfrm>
            <a:off x="3201538" y="2967335"/>
            <a:ext cx="2852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z-score  =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3AFF4-FF50-4FF6-B09C-6049312E33F1}"/>
              </a:ext>
            </a:extLst>
          </p:cNvPr>
          <p:cNvSpPr/>
          <p:nvPr/>
        </p:nvSpPr>
        <p:spPr>
          <a:xfrm>
            <a:off x="7263826" y="2505670"/>
            <a:ext cx="8386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4”</a:t>
            </a:r>
            <a:endParaRPr lang="en-US" sz="5400" dirty="0">
              <a:solidFill>
                <a:schemeClr val="accent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1087D-3B84-414C-9AB1-50E3060C080A}"/>
              </a:ext>
            </a:extLst>
          </p:cNvPr>
          <p:cNvSpPr/>
          <p:nvPr/>
        </p:nvSpPr>
        <p:spPr>
          <a:xfrm>
            <a:off x="7263826" y="3289068"/>
            <a:ext cx="8386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2”</a:t>
            </a:r>
            <a:endParaRPr lang="en-US" sz="5400" dirty="0">
              <a:solidFill>
                <a:schemeClr val="accent5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1F1A1-2691-40C2-B5CE-E864A1972FD7}"/>
              </a:ext>
            </a:extLst>
          </p:cNvPr>
          <p:cNvCxnSpPr/>
          <p:nvPr/>
        </p:nvCxnSpPr>
        <p:spPr>
          <a:xfrm>
            <a:off x="6227822" y="3395132"/>
            <a:ext cx="2607733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3432D-7CEB-4516-8245-A74702E971B3}"/>
              </a:ext>
            </a:extLst>
          </p:cNvPr>
          <p:cNvSpPr/>
          <p:nvPr/>
        </p:nvSpPr>
        <p:spPr>
          <a:xfrm>
            <a:off x="3004192" y="1050743"/>
            <a:ext cx="61836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86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91B84A-125C-421F-A5E8-DFE311DD019D}"/>
              </a:ext>
            </a:extLst>
          </p:cNvPr>
          <p:cNvSpPr/>
          <p:nvPr/>
        </p:nvSpPr>
        <p:spPr>
          <a:xfrm>
            <a:off x="4845824" y="2967335"/>
            <a:ext cx="11945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 =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3AFF4-FF50-4FF6-B09C-6049312E33F1}"/>
              </a:ext>
            </a:extLst>
          </p:cNvPr>
          <p:cNvSpPr/>
          <p:nvPr/>
        </p:nvSpPr>
        <p:spPr>
          <a:xfrm>
            <a:off x="7263826" y="2505670"/>
            <a:ext cx="8386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4”</a:t>
            </a:r>
            <a:endParaRPr lang="en-US" sz="5400" dirty="0">
              <a:solidFill>
                <a:schemeClr val="accent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1087D-3B84-414C-9AB1-50E3060C080A}"/>
              </a:ext>
            </a:extLst>
          </p:cNvPr>
          <p:cNvSpPr/>
          <p:nvPr/>
        </p:nvSpPr>
        <p:spPr>
          <a:xfrm>
            <a:off x="7263826" y="3289068"/>
            <a:ext cx="8386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2”</a:t>
            </a:r>
            <a:endParaRPr lang="en-US" sz="5400" dirty="0">
              <a:solidFill>
                <a:schemeClr val="accent5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1F1A1-2691-40C2-B5CE-E864A1972FD7}"/>
              </a:ext>
            </a:extLst>
          </p:cNvPr>
          <p:cNvCxnSpPr/>
          <p:nvPr/>
        </p:nvCxnSpPr>
        <p:spPr>
          <a:xfrm>
            <a:off x="6227822" y="3395132"/>
            <a:ext cx="2607733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3432D-7CEB-4516-8245-A74702E971B3}"/>
              </a:ext>
            </a:extLst>
          </p:cNvPr>
          <p:cNvSpPr/>
          <p:nvPr/>
        </p:nvSpPr>
        <p:spPr>
          <a:xfrm>
            <a:off x="3004192" y="1050743"/>
            <a:ext cx="61836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79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6E45E5-6B92-4581-8BE4-11DF54A76108}"/>
              </a:ext>
            </a:extLst>
          </p:cNvPr>
          <p:cNvSpPr/>
          <p:nvPr/>
        </p:nvSpPr>
        <p:spPr>
          <a:xfrm>
            <a:off x="3766170" y="1793700"/>
            <a:ext cx="46596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48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A5F61-B3A0-4CF7-9E14-D935777521F3}"/>
              </a:ext>
            </a:extLst>
          </p:cNvPr>
          <p:cNvSpPr/>
          <p:nvPr/>
        </p:nvSpPr>
        <p:spPr>
          <a:xfrm>
            <a:off x="4394252" y="1003955"/>
            <a:ext cx="34034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91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99B7B2-5BC8-4946-92EE-ABC9FF696269}"/>
              </a:ext>
            </a:extLst>
          </p:cNvPr>
          <p:cNvSpPr/>
          <p:nvPr/>
        </p:nvSpPr>
        <p:spPr>
          <a:xfrm>
            <a:off x="2842930" y="2197757"/>
            <a:ext cx="6506140" cy="3034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 err="1">
                <a:solidFill>
                  <a:srgbClr val="00B0F0"/>
                </a:solidFill>
              </a:rPr>
              <a:t>fit</a:t>
            </a:r>
            <a:r>
              <a:rPr lang="en-US" sz="4400" b="1" dirty="0">
                <a:solidFill>
                  <a:srgbClr val="00B0F0"/>
                </a:solidFill>
              </a:rPr>
              <a:t>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00B0F0"/>
                </a:solidFill>
              </a:rPr>
              <a:t>_train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,y</a:t>
            </a:r>
            <a:r>
              <a:rPr lang="en-US" sz="4400" b="1" dirty="0" err="1">
                <a:solidFill>
                  <a:srgbClr val="00B0F0"/>
                </a:solidFill>
              </a:rPr>
              <a:t>_train</a:t>
            </a:r>
            <a:r>
              <a:rPr lang="en-US" sz="4400" b="1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 err="1">
                <a:solidFill>
                  <a:srgbClr val="92D050"/>
                </a:solidFill>
              </a:rPr>
              <a:t>predict</a:t>
            </a:r>
            <a:r>
              <a:rPr lang="en-US" sz="4400" b="1" dirty="0">
                <a:solidFill>
                  <a:srgbClr val="92D050"/>
                </a:solidFill>
              </a:rPr>
              <a:t>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92D050"/>
                </a:solidFill>
              </a:rPr>
              <a:t>_test</a:t>
            </a:r>
            <a:r>
              <a:rPr lang="en-US" sz="4400" b="1" dirty="0">
                <a:solidFill>
                  <a:srgbClr val="92D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 err="1">
                <a:solidFill>
                  <a:srgbClr val="92D050"/>
                </a:solidFill>
              </a:rPr>
              <a:t>score</a:t>
            </a:r>
            <a:r>
              <a:rPr lang="en-US" sz="4400" b="1" dirty="0">
                <a:solidFill>
                  <a:srgbClr val="92D050"/>
                </a:solidFill>
              </a:rPr>
              <a:t>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92D050"/>
                </a:solidFill>
              </a:rPr>
              <a:t>_test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,y</a:t>
            </a:r>
            <a:r>
              <a:rPr lang="en-US" sz="4400" b="1" dirty="0" err="1">
                <a:solidFill>
                  <a:srgbClr val="92D050"/>
                </a:solidFill>
              </a:rPr>
              <a:t>_test</a:t>
            </a:r>
            <a:r>
              <a:rPr lang="en-US" sz="4400" b="1" dirty="0">
                <a:solidFill>
                  <a:srgbClr val="92D050"/>
                </a:solidFill>
              </a:rPr>
              <a:t>)</a:t>
            </a:r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693734-753A-4D39-AFEF-197AB87CAAA0}"/>
              </a:ext>
            </a:extLst>
          </p:cNvPr>
          <p:cNvSpPr/>
          <p:nvPr/>
        </p:nvSpPr>
        <p:spPr>
          <a:xfrm>
            <a:off x="4394252" y="1003955"/>
            <a:ext cx="34034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76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FB8D19B-FF82-4EF0-B844-67183C6E6A0A}"/>
              </a:ext>
            </a:extLst>
          </p:cNvPr>
          <p:cNvGrpSpPr/>
          <p:nvPr/>
        </p:nvGrpSpPr>
        <p:grpSpPr>
          <a:xfrm>
            <a:off x="5035418" y="3179401"/>
            <a:ext cx="2121164" cy="2125592"/>
            <a:chOff x="4127237" y="3976953"/>
            <a:chExt cx="2121164" cy="21255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B02454-6D13-46BD-93A4-1F71CE987F28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9" name="Picture 6" descr="Image result for algorithm icon">
              <a:extLst>
                <a:ext uri="{FF2B5EF4-FFF2-40B4-BE49-F238E27FC236}">
                  <a16:creationId xmlns:a16="http://schemas.microsoft.com/office/drawing/2014/main" id="{A13A9E82-447D-46D7-BC51-9F4C6346D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25D85E-D4AA-4B64-B46A-0A40FE488DDA}"/>
              </a:ext>
            </a:extLst>
          </p:cNvPr>
          <p:cNvGrpSpPr/>
          <p:nvPr/>
        </p:nvGrpSpPr>
        <p:grpSpPr>
          <a:xfrm>
            <a:off x="1065742" y="3171463"/>
            <a:ext cx="2209800" cy="2082800"/>
            <a:chOff x="402167" y="3969015"/>
            <a:chExt cx="2209800" cy="2082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232394-159D-4701-8452-955A016A05D0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 descr="Image result for algorithm icon">
              <a:extLst>
                <a:ext uri="{FF2B5EF4-FFF2-40B4-BE49-F238E27FC236}">
                  <a16:creationId xmlns:a16="http://schemas.microsoft.com/office/drawing/2014/main" id="{BF41FE23-B2DF-40C2-8074-4DF05F353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Plus Sign 12">
            <a:extLst>
              <a:ext uri="{FF2B5EF4-FFF2-40B4-BE49-F238E27FC236}">
                <a16:creationId xmlns:a16="http://schemas.microsoft.com/office/drawing/2014/main" id="{87AC309C-E92F-495E-B1ED-FC77F4824053}"/>
              </a:ext>
            </a:extLst>
          </p:cNvPr>
          <p:cNvSpPr/>
          <p:nvPr/>
        </p:nvSpPr>
        <p:spPr>
          <a:xfrm>
            <a:off x="3761780" y="3941627"/>
            <a:ext cx="787401" cy="711200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8103FC63-656E-407F-A2DC-EF340A06EBAA}"/>
              </a:ext>
            </a:extLst>
          </p:cNvPr>
          <p:cNvSpPr/>
          <p:nvPr/>
        </p:nvSpPr>
        <p:spPr>
          <a:xfrm>
            <a:off x="7684287" y="3977647"/>
            <a:ext cx="702733" cy="592667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E1057-B593-40EF-835E-B7DE27007797}"/>
              </a:ext>
            </a:extLst>
          </p:cNvPr>
          <p:cNvGrpSpPr/>
          <p:nvPr/>
        </p:nvGrpSpPr>
        <p:grpSpPr>
          <a:xfrm>
            <a:off x="8916457" y="3164845"/>
            <a:ext cx="2277533" cy="2277533"/>
            <a:chOff x="8515349" y="2319864"/>
            <a:chExt cx="2277533" cy="2277533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BE56276-18C0-485E-896C-896EDA539238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5B1F4DC-5B6C-4745-84F7-7340984949D2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D7B08-5173-4F79-8464-41F2EDAE8D2E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80A280-3A01-4B88-8CC6-3C912A20C24D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705654-0848-4F7E-AE60-CDD565626A06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B8926F-4DEF-400D-9AE2-ECE33052BC27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10" descr="Related image">
              <a:extLst>
                <a:ext uri="{FF2B5EF4-FFF2-40B4-BE49-F238E27FC236}">
                  <a16:creationId xmlns:a16="http://schemas.microsoft.com/office/drawing/2014/main" id="{483D68DB-5E9C-411F-976B-E3001EC81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3F05F-9123-479C-946D-D450233D5A86}"/>
              </a:ext>
            </a:extLst>
          </p:cNvPr>
          <p:cNvSpPr/>
          <p:nvPr/>
        </p:nvSpPr>
        <p:spPr>
          <a:xfrm>
            <a:off x="928090" y="5442378"/>
            <a:ext cx="2485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TRAIN 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FEB91-80F6-4C06-9FED-FB925281C990}"/>
              </a:ext>
            </a:extLst>
          </p:cNvPr>
          <p:cNvSpPr/>
          <p:nvPr/>
        </p:nvSpPr>
        <p:spPr>
          <a:xfrm>
            <a:off x="4812347" y="5411711"/>
            <a:ext cx="256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E1B90-A04C-4AAF-811D-D4222D2F7AC1}"/>
              </a:ext>
            </a:extLst>
          </p:cNvPr>
          <p:cNvSpPr/>
          <p:nvPr/>
        </p:nvSpPr>
        <p:spPr>
          <a:xfrm>
            <a:off x="9248752" y="541171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EDF3CE-0191-4A94-B287-699C7E226807}"/>
              </a:ext>
            </a:extLst>
          </p:cNvPr>
          <p:cNvSpPr/>
          <p:nvPr/>
        </p:nvSpPr>
        <p:spPr>
          <a:xfrm>
            <a:off x="2842930" y="1122490"/>
            <a:ext cx="6201826" cy="1003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 err="1">
                <a:solidFill>
                  <a:srgbClr val="00B0F0"/>
                </a:solidFill>
              </a:rPr>
              <a:t>fit</a:t>
            </a:r>
            <a:r>
              <a:rPr lang="en-US" sz="4400" b="1" dirty="0">
                <a:solidFill>
                  <a:srgbClr val="00B0F0"/>
                </a:solidFill>
              </a:rPr>
              <a:t>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00B0F0"/>
                </a:solidFill>
              </a:rPr>
              <a:t>_train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,y</a:t>
            </a:r>
            <a:r>
              <a:rPr lang="en-US" sz="4400" b="1" dirty="0" err="1">
                <a:solidFill>
                  <a:srgbClr val="00B0F0"/>
                </a:solidFill>
              </a:rPr>
              <a:t>_train</a:t>
            </a:r>
            <a:r>
              <a:rPr lang="en-US" sz="44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5148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99A8B3-E1B0-4E51-952F-B57E3FF2C341}"/>
              </a:ext>
            </a:extLst>
          </p:cNvPr>
          <p:cNvSpPr txBox="1"/>
          <p:nvPr/>
        </p:nvSpPr>
        <p:spPr>
          <a:xfrm>
            <a:off x="5259614" y="751841"/>
            <a:ext cx="67411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Common ML Algorithms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Linear Regression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Logistic Regression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Support Vector Machine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Decision Tree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K-Nearest Neighbor</a:t>
            </a:r>
          </a:p>
          <a:p>
            <a:pPr algn="ctr">
              <a:lnSpc>
                <a:spcPct val="150000"/>
              </a:lnSpc>
            </a:pPr>
            <a:endParaRPr lang="en-US" sz="3200" dirty="0">
              <a:solidFill>
                <a:schemeClr val="accent1"/>
              </a:solidFill>
            </a:endParaRPr>
          </a:p>
          <a:p>
            <a:pPr algn="ctr"/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2B9F0F-DB86-4578-9231-17773BC54A9C}"/>
              </a:ext>
            </a:extLst>
          </p:cNvPr>
          <p:cNvGrpSpPr/>
          <p:nvPr/>
        </p:nvGrpSpPr>
        <p:grpSpPr>
          <a:xfrm>
            <a:off x="1152896" y="2129769"/>
            <a:ext cx="2121164" cy="2125592"/>
            <a:chOff x="4127237" y="3976953"/>
            <a:chExt cx="2121164" cy="21255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A9E7427-EBFD-4C19-ADDF-AE96705419D3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6" name="Picture 6" descr="Image result for algorithm icon">
              <a:extLst>
                <a:ext uri="{FF2B5EF4-FFF2-40B4-BE49-F238E27FC236}">
                  <a16:creationId xmlns:a16="http://schemas.microsoft.com/office/drawing/2014/main" id="{C30C4FBC-22D7-4FB2-B9D0-80BD00557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53F15AD-2A87-4FA8-B43A-FA1C273C50B2}"/>
              </a:ext>
            </a:extLst>
          </p:cNvPr>
          <p:cNvSpPr/>
          <p:nvPr/>
        </p:nvSpPr>
        <p:spPr>
          <a:xfrm>
            <a:off x="4563590" y="2530845"/>
            <a:ext cx="6960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2137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8" y="2132170"/>
            <a:ext cx="6107301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95892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5006515" y="3173662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338810" y="5420528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4004915" y="4055389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88828"/>
              </p:ext>
            </p:extLst>
          </p:nvPr>
        </p:nvGraphicFramePr>
        <p:xfrm>
          <a:off x="8987651" y="3021780"/>
          <a:ext cx="1237261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918C7F-B2A5-4C1D-8E5B-C57A0B1BD8E7}"/>
              </a:ext>
            </a:extLst>
          </p:cNvPr>
          <p:cNvSpPr/>
          <p:nvPr/>
        </p:nvSpPr>
        <p:spPr>
          <a:xfrm>
            <a:off x="7701792" y="4097823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EE714B-72AA-4FDD-B3ED-4D6D4144A957}"/>
              </a:ext>
            </a:extLst>
          </p:cNvPr>
          <p:cNvSpPr/>
          <p:nvPr/>
        </p:nvSpPr>
        <p:spPr>
          <a:xfrm>
            <a:off x="3362078" y="1122490"/>
            <a:ext cx="5467843" cy="2018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>
                <a:solidFill>
                  <a:srgbClr val="92D050"/>
                </a:solidFill>
              </a:rPr>
              <a:t> predict(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92D050"/>
                </a:solidFill>
              </a:rPr>
              <a:t>_test</a:t>
            </a:r>
            <a:r>
              <a:rPr lang="en-US" sz="4400" b="1" dirty="0">
                <a:solidFill>
                  <a:srgbClr val="92D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4400" b="1" dirty="0">
              <a:solidFill>
                <a:srgbClr val="00B0F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ECA980-C6DA-46AA-B065-8C12F4B8FD5F}"/>
              </a:ext>
            </a:extLst>
          </p:cNvPr>
          <p:cNvGrpSpPr/>
          <p:nvPr/>
        </p:nvGrpSpPr>
        <p:grpSpPr>
          <a:xfrm>
            <a:off x="1172298" y="3185117"/>
            <a:ext cx="2209800" cy="2082800"/>
            <a:chOff x="402167" y="3969015"/>
            <a:chExt cx="2209800" cy="20828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D5F191C-8A3D-4B38-8F10-E393CA658EEE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Picture 2" descr="Image result for algorithm icon">
              <a:extLst>
                <a:ext uri="{FF2B5EF4-FFF2-40B4-BE49-F238E27FC236}">
                  <a16:creationId xmlns:a16="http://schemas.microsoft.com/office/drawing/2014/main" id="{978E5669-62C7-4EBA-8BDB-4F565BC9F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0D0C8E6-41CB-42B7-8CA0-9604EE3BCD59}"/>
              </a:ext>
            </a:extLst>
          </p:cNvPr>
          <p:cNvSpPr/>
          <p:nvPr/>
        </p:nvSpPr>
        <p:spPr>
          <a:xfrm>
            <a:off x="1192827" y="5456032"/>
            <a:ext cx="2179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TEST 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901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5006515" y="3173662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338810" y="5420528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4004915" y="4055389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/>
        </p:nvGraphicFramePr>
        <p:xfrm>
          <a:off x="8987651" y="3021780"/>
          <a:ext cx="1237261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918C7F-B2A5-4C1D-8E5B-C57A0B1BD8E7}"/>
              </a:ext>
            </a:extLst>
          </p:cNvPr>
          <p:cNvSpPr/>
          <p:nvPr/>
        </p:nvSpPr>
        <p:spPr>
          <a:xfrm>
            <a:off x="7701792" y="4097823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EE714B-72AA-4FDD-B3ED-4D6D4144A957}"/>
              </a:ext>
            </a:extLst>
          </p:cNvPr>
          <p:cNvSpPr/>
          <p:nvPr/>
        </p:nvSpPr>
        <p:spPr>
          <a:xfrm>
            <a:off x="3466395" y="1122490"/>
            <a:ext cx="5053115" cy="2018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>
                <a:solidFill>
                  <a:srgbClr val="92D050"/>
                </a:solidFill>
              </a:rPr>
              <a:t> score(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92D050"/>
                </a:solidFill>
              </a:rPr>
              <a:t>_test</a:t>
            </a:r>
            <a:r>
              <a:rPr lang="en-US" sz="4400" b="1" dirty="0">
                <a:solidFill>
                  <a:srgbClr val="92D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4400" b="1" dirty="0">
              <a:solidFill>
                <a:srgbClr val="00B0F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ECA980-C6DA-46AA-B065-8C12F4B8FD5F}"/>
              </a:ext>
            </a:extLst>
          </p:cNvPr>
          <p:cNvGrpSpPr/>
          <p:nvPr/>
        </p:nvGrpSpPr>
        <p:grpSpPr>
          <a:xfrm>
            <a:off x="1172298" y="3185117"/>
            <a:ext cx="2209800" cy="2082800"/>
            <a:chOff x="402167" y="3969015"/>
            <a:chExt cx="2209800" cy="20828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D5F191C-8A3D-4B38-8F10-E393CA658EEE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Picture 2" descr="Image result for algorithm icon">
              <a:extLst>
                <a:ext uri="{FF2B5EF4-FFF2-40B4-BE49-F238E27FC236}">
                  <a16:creationId xmlns:a16="http://schemas.microsoft.com/office/drawing/2014/main" id="{978E5669-62C7-4EBA-8BDB-4F565BC9F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0D0C8E6-41CB-42B7-8CA0-9604EE3BCD59}"/>
              </a:ext>
            </a:extLst>
          </p:cNvPr>
          <p:cNvSpPr/>
          <p:nvPr/>
        </p:nvSpPr>
        <p:spPr>
          <a:xfrm>
            <a:off x="1192827" y="5456032"/>
            <a:ext cx="2179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TEST DATA</a:t>
            </a:r>
            <a:endParaRPr lang="en-US" sz="3600" dirty="0">
              <a:solidFill>
                <a:srgbClr val="F20000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75584C2-06A8-4B69-B806-985FBC045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31217"/>
              </p:ext>
            </p:extLst>
          </p:nvPr>
        </p:nvGraphicFramePr>
        <p:xfrm>
          <a:off x="8987656" y="3021769"/>
          <a:ext cx="2474522" cy="311656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  <a:gridCol w="1237261">
                  <a:extLst>
                    <a:ext uri="{9D8B030D-6E8A-4147-A177-3AD203B41FA5}">
                      <a16:colId xmlns:a16="http://schemas.microsoft.com/office/drawing/2014/main" val="708955308"/>
                    </a:ext>
                  </a:extLst>
                </a:gridCol>
              </a:tblGrid>
              <a:tr h="3711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Label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272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7A8951-37CB-4B15-B591-3574F30B8D31}"/>
              </a:ext>
            </a:extLst>
          </p:cNvPr>
          <p:cNvGrpSpPr/>
          <p:nvPr/>
        </p:nvGrpSpPr>
        <p:grpSpPr>
          <a:xfrm>
            <a:off x="5398932" y="464320"/>
            <a:ext cx="1828800" cy="1828800"/>
            <a:chOff x="4386085" y="2595128"/>
            <a:chExt cx="2322318" cy="2322318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83C7159-AC5C-418C-97B5-291020DCD46C}"/>
                </a:ext>
              </a:extLst>
            </p:cNvPr>
            <p:cNvSpPr/>
            <p:nvPr/>
          </p:nvSpPr>
          <p:spPr>
            <a:xfrm rot="10800000">
              <a:off x="4560484" y="3201653"/>
              <a:ext cx="1806718" cy="6624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1541F09-7B29-4A0E-BD53-27FF44962A75}"/>
                </a:ext>
              </a:extLst>
            </p:cNvPr>
            <p:cNvSpPr/>
            <p:nvPr/>
          </p:nvSpPr>
          <p:spPr>
            <a:xfrm>
              <a:off x="4515879" y="2762626"/>
              <a:ext cx="2067641" cy="469956"/>
            </a:xfrm>
            <a:prstGeom prst="triangle">
              <a:avLst>
                <a:gd name="adj" fmla="val 447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86879-8AD6-4F2A-A98E-427E9E3F24C9}"/>
                </a:ext>
              </a:extLst>
            </p:cNvPr>
            <p:cNvSpPr/>
            <p:nvPr/>
          </p:nvSpPr>
          <p:spPr>
            <a:xfrm>
              <a:off x="5141785" y="3291776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46727E-1B87-4894-AE07-4BF7EEF7CC4A}"/>
                </a:ext>
              </a:extLst>
            </p:cNvPr>
            <p:cNvSpPr/>
            <p:nvPr/>
          </p:nvSpPr>
          <p:spPr>
            <a:xfrm rot="1906395">
              <a:off x="4809489" y="3581647"/>
              <a:ext cx="1214555" cy="10100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04B0BD-D845-489F-8383-FFB6B9A14856}"/>
                </a:ext>
              </a:extLst>
            </p:cNvPr>
            <p:cNvSpPr/>
            <p:nvPr/>
          </p:nvSpPr>
          <p:spPr>
            <a:xfrm rot="445923">
              <a:off x="4585632" y="3289941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8BDB92-FE1E-44D3-AC11-66B593CF626F}"/>
                </a:ext>
              </a:extLst>
            </p:cNvPr>
            <p:cNvSpPr/>
            <p:nvPr/>
          </p:nvSpPr>
          <p:spPr>
            <a:xfrm rot="19880160">
              <a:off x="5164560" y="3646565"/>
              <a:ext cx="1249445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0" descr="Related image">
              <a:extLst>
                <a:ext uri="{FF2B5EF4-FFF2-40B4-BE49-F238E27FC236}">
                  <a16:creationId xmlns:a16="http://schemas.microsoft.com/office/drawing/2014/main" id="{AAE7C5FD-92C8-4708-B00F-078E1E1AB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085" y="2595128"/>
              <a:ext cx="2322318" cy="2322318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CAC40-C0AB-4DD4-BDEB-8CDC2627C825}"/>
              </a:ext>
            </a:extLst>
          </p:cNvPr>
          <p:cNvSpPr/>
          <p:nvPr/>
        </p:nvSpPr>
        <p:spPr>
          <a:xfrm>
            <a:off x="4502611" y="1601471"/>
            <a:ext cx="65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Train</a:t>
            </a:r>
            <a:endParaRPr lang="en-US" dirty="0">
              <a:solidFill>
                <a:srgbClr val="F2000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CFF156-0225-41BB-8192-F92EE39F5DE5}"/>
              </a:ext>
            </a:extLst>
          </p:cNvPr>
          <p:cNvGrpSpPr/>
          <p:nvPr/>
        </p:nvGrpSpPr>
        <p:grpSpPr>
          <a:xfrm>
            <a:off x="2554060" y="243408"/>
            <a:ext cx="1554480" cy="1737360"/>
            <a:chOff x="952320" y="2196445"/>
            <a:chExt cx="2209800" cy="26808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50F7C7-15EA-4660-9493-CC0D6EA6C51A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03007AF-1AA6-43A6-8648-60B98A51510E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Image result for algorithm icon">
                <a:extLst>
                  <a:ext uri="{FF2B5EF4-FFF2-40B4-BE49-F238E27FC236}">
                    <a16:creationId xmlns:a16="http://schemas.microsoft.com/office/drawing/2014/main" id="{FA55BA13-7633-4687-A581-F281A1EAB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464345-AD2A-49A2-AF92-53F8386D0487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46E3BA-19CE-4412-87B2-561A13A9F9BB}"/>
              </a:ext>
            </a:extLst>
          </p:cNvPr>
          <p:cNvSpPr/>
          <p:nvPr/>
        </p:nvSpPr>
        <p:spPr>
          <a:xfrm>
            <a:off x="4545291" y="104898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7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7A8951-37CB-4B15-B591-3574F30B8D31}"/>
              </a:ext>
            </a:extLst>
          </p:cNvPr>
          <p:cNvGrpSpPr/>
          <p:nvPr/>
        </p:nvGrpSpPr>
        <p:grpSpPr>
          <a:xfrm>
            <a:off x="5398932" y="464320"/>
            <a:ext cx="1828800" cy="1828800"/>
            <a:chOff x="4386085" y="2595128"/>
            <a:chExt cx="2322318" cy="2322318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83C7159-AC5C-418C-97B5-291020DCD46C}"/>
                </a:ext>
              </a:extLst>
            </p:cNvPr>
            <p:cNvSpPr/>
            <p:nvPr/>
          </p:nvSpPr>
          <p:spPr>
            <a:xfrm rot="10800000">
              <a:off x="4560484" y="3201653"/>
              <a:ext cx="1806718" cy="6624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1541F09-7B29-4A0E-BD53-27FF44962A75}"/>
                </a:ext>
              </a:extLst>
            </p:cNvPr>
            <p:cNvSpPr/>
            <p:nvPr/>
          </p:nvSpPr>
          <p:spPr>
            <a:xfrm>
              <a:off x="4515879" y="2762626"/>
              <a:ext cx="2067641" cy="469956"/>
            </a:xfrm>
            <a:prstGeom prst="triangle">
              <a:avLst>
                <a:gd name="adj" fmla="val 447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86879-8AD6-4F2A-A98E-427E9E3F24C9}"/>
                </a:ext>
              </a:extLst>
            </p:cNvPr>
            <p:cNvSpPr/>
            <p:nvPr/>
          </p:nvSpPr>
          <p:spPr>
            <a:xfrm>
              <a:off x="5141785" y="3291776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46727E-1B87-4894-AE07-4BF7EEF7CC4A}"/>
                </a:ext>
              </a:extLst>
            </p:cNvPr>
            <p:cNvSpPr/>
            <p:nvPr/>
          </p:nvSpPr>
          <p:spPr>
            <a:xfrm rot="1906395">
              <a:off x="4809489" y="3581647"/>
              <a:ext cx="1214555" cy="10100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04B0BD-D845-489F-8383-FFB6B9A14856}"/>
                </a:ext>
              </a:extLst>
            </p:cNvPr>
            <p:cNvSpPr/>
            <p:nvPr/>
          </p:nvSpPr>
          <p:spPr>
            <a:xfrm rot="445923">
              <a:off x="4585632" y="3289941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8BDB92-FE1E-44D3-AC11-66B593CF626F}"/>
                </a:ext>
              </a:extLst>
            </p:cNvPr>
            <p:cNvSpPr/>
            <p:nvPr/>
          </p:nvSpPr>
          <p:spPr>
            <a:xfrm rot="19880160">
              <a:off x="5164560" y="3646565"/>
              <a:ext cx="1249445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0" descr="Related image">
              <a:extLst>
                <a:ext uri="{FF2B5EF4-FFF2-40B4-BE49-F238E27FC236}">
                  <a16:creationId xmlns:a16="http://schemas.microsoft.com/office/drawing/2014/main" id="{AAE7C5FD-92C8-4708-B00F-078E1E1AB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085" y="2595128"/>
              <a:ext cx="2322318" cy="2322318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8947C5-DACD-4B9B-9175-BFB3046D0FA0}"/>
              </a:ext>
            </a:extLst>
          </p:cNvPr>
          <p:cNvGrpSpPr/>
          <p:nvPr/>
        </p:nvGrpSpPr>
        <p:grpSpPr>
          <a:xfrm>
            <a:off x="5398932" y="2493590"/>
            <a:ext cx="1828800" cy="1828800"/>
            <a:chOff x="7797809" y="2640075"/>
            <a:chExt cx="2277533" cy="2277533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68B3C01-3B4E-408D-86F1-AFF0E41514D2}"/>
                </a:ext>
              </a:extLst>
            </p:cNvPr>
            <p:cNvSpPr/>
            <p:nvPr/>
          </p:nvSpPr>
          <p:spPr>
            <a:xfrm rot="10800000">
              <a:off x="7943412" y="3201001"/>
              <a:ext cx="1771876" cy="66830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4D3A0A1-7B99-448A-A02C-62E2EB59D529}"/>
                </a:ext>
              </a:extLst>
            </p:cNvPr>
            <p:cNvSpPr/>
            <p:nvPr/>
          </p:nvSpPr>
          <p:spPr>
            <a:xfrm>
              <a:off x="7903839" y="2763685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85F522-B934-4660-AA56-1D9B9FD9559B}"/>
                </a:ext>
              </a:extLst>
            </p:cNvPr>
            <p:cNvSpPr/>
            <p:nvPr/>
          </p:nvSpPr>
          <p:spPr>
            <a:xfrm>
              <a:off x="8517673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2A02A9-3EA8-4C7F-AD98-1AB2431DA324}"/>
                </a:ext>
              </a:extLst>
            </p:cNvPr>
            <p:cNvSpPr/>
            <p:nvPr/>
          </p:nvSpPr>
          <p:spPr>
            <a:xfrm rot="1906395">
              <a:off x="8152718" y="3585501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C139C1-5FE2-43C0-B5FE-365E603509AB}"/>
                </a:ext>
              </a:extLst>
            </p:cNvPr>
            <p:cNvSpPr/>
            <p:nvPr/>
          </p:nvSpPr>
          <p:spPr>
            <a:xfrm rot="445923">
              <a:off x="7961968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7E36A0-DD94-4E3C-93A5-DC501CD2D40E}"/>
                </a:ext>
              </a:extLst>
            </p:cNvPr>
            <p:cNvSpPr/>
            <p:nvPr/>
          </p:nvSpPr>
          <p:spPr>
            <a:xfrm rot="19880160">
              <a:off x="8533172" y="3637830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10" descr="Related image">
              <a:extLst>
                <a:ext uri="{FF2B5EF4-FFF2-40B4-BE49-F238E27FC236}">
                  <a16:creationId xmlns:a16="http://schemas.microsoft.com/office/drawing/2014/main" id="{715FC7FF-9A0C-4AB2-8F1A-21A4117E3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809" y="2640075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CAC40-C0AB-4DD4-BDEB-8CDC2627C825}"/>
              </a:ext>
            </a:extLst>
          </p:cNvPr>
          <p:cNvSpPr/>
          <p:nvPr/>
        </p:nvSpPr>
        <p:spPr>
          <a:xfrm>
            <a:off x="4502611" y="1601471"/>
            <a:ext cx="65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Train</a:t>
            </a:r>
            <a:endParaRPr lang="en-US" dirty="0">
              <a:solidFill>
                <a:srgbClr val="F2000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CFF156-0225-41BB-8192-F92EE39F5DE5}"/>
              </a:ext>
            </a:extLst>
          </p:cNvPr>
          <p:cNvGrpSpPr/>
          <p:nvPr/>
        </p:nvGrpSpPr>
        <p:grpSpPr>
          <a:xfrm>
            <a:off x="2554060" y="243408"/>
            <a:ext cx="1554480" cy="1737360"/>
            <a:chOff x="952320" y="2196445"/>
            <a:chExt cx="2209800" cy="26808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50F7C7-15EA-4660-9493-CC0D6EA6C51A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03007AF-1AA6-43A6-8648-60B98A51510E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Image result for algorithm icon">
                <a:extLst>
                  <a:ext uri="{FF2B5EF4-FFF2-40B4-BE49-F238E27FC236}">
                    <a16:creationId xmlns:a16="http://schemas.microsoft.com/office/drawing/2014/main" id="{FA55BA13-7633-4687-A581-F281A1EAB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464345-AD2A-49A2-AF92-53F8386D0487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F8CEE3-3A01-4123-8222-120417693518}"/>
              </a:ext>
            </a:extLst>
          </p:cNvPr>
          <p:cNvGrpSpPr/>
          <p:nvPr/>
        </p:nvGrpSpPr>
        <p:grpSpPr>
          <a:xfrm>
            <a:off x="2675297" y="2577017"/>
            <a:ext cx="1554480" cy="1737360"/>
            <a:chOff x="4991099" y="2700663"/>
            <a:chExt cx="2209800" cy="268086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9A315A5-5243-4805-AE49-8A64925F091F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3E4B410-6E8C-4F4F-A657-671737B28224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2" descr="Image result for algorithm icon">
                <a:extLst>
                  <a:ext uri="{FF2B5EF4-FFF2-40B4-BE49-F238E27FC236}">
                    <a16:creationId xmlns:a16="http://schemas.microsoft.com/office/drawing/2014/main" id="{5E7A9389-9C23-40A0-A7C5-5FEAD5BA58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B35505-FE68-4CA5-AA36-523C4CDBAD33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46E3BA-19CE-4412-87B2-561A13A9F9BB}"/>
              </a:ext>
            </a:extLst>
          </p:cNvPr>
          <p:cNvSpPr/>
          <p:nvPr/>
        </p:nvSpPr>
        <p:spPr>
          <a:xfrm>
            <a:off x="4545291" y="104898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BAC12F-D227-42A8-8C9B-324949B7B293}"/>
              </a:ext>
            </a:extLst>
          </p:cNvPr>
          <p:cNvSpPr/>
          <p:nvPr/>
        </p:nvSpPr>
        <p:spPr>
          <a:xfrm>
            <a:off x="4562165" y="310752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306045-ECB3-4A37-9956-7AEFD965E6D1}"/>
              </a:ext>
            </a:extLst>
          </p:cNvPr>
          <p:cNvSpPr/>
          <p:nvPr/>
        </p:nvSpPr>
        <p:spPr>
          <a:xfrm>
            <a:off x="4539788" y="3606232"/>
            <a:ext cx="56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Test</a:t>
            </a:r>
            <a:endParaRPr lang="en-US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431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A1D5390-982F-486B-8F54-C94C919A1B82}"/>
              </a:ext>
            </a:extLst>
          </p:cNvPr>
          <p:cNvGrpSpPr/>
          <p:nvPr/>
        </p:nvGrpSpPr>
        <p:grpSpPr>
          <a:xfrm>
            <a:off x="5398932" y="4550563"/>
            <a:ext cx="1828800" cy="1828800"/>
            <a:chOff x="8515349" y="2319864"/>
            <a:chExt cx="2277533" cy="2277533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4C5967D-7253-468D-A3D5-E9CABFA5FF26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AE793BE-2F1F-4CD8-B59C-8CF3ADC13466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DF7C6F-06B4-4B62-9C24-13CA486420C7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F65F93-08B8-48B7-B148-932820711B27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90AFFA-A4E7-46CB-8AD6-BEFAE85340B2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4DEE42-AA01-4D7C-907E-B7F03D00A57D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10" descr="Related image">
              <a:extLst>
                <a:ext uri="{FF2B5EF4-FFF2-40B4-BE49-F238E27FC236}">
                  <a16:creationId xmlns:a16="http://schemas.microsoft.com/office/drawing/2014/main" id="{6A93024D-A2D6-4DA6-BD63-770287A41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7A8951-37CB-4B15-B591-3574F30B8D31}"/>
              </a:ext>
            </a:extLst>
          </p:cNvPr>
          <p:cNvGrpSpPr/>
          <p:nvPr/>
        </p:nvGrpSpPr>
        <p:grpSpPr>
          <a:xfrm>
            <a:off x="5398932" y="464320"/>
            <a:ext cx="1828800" cy="1828800"/>
            <a:chOff x="4386085" y="2595128"/>
            <a:chExt cx="2322318" cy="2322318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83C7159-AC5C-418C-97B5-291020DCD46C}"/>
                </a:ext>
              </a:extLst>
            </p:cNvPr>
            <p:cNvSpPr/>
            <p:nvPr/>
          </p:nvSpPr>
          <p:spPr>
            <a:xfrm rot="10800000">
              <a:off x="4560484" y="3201653"/>
              <a:ext cx="1806718" cy="6624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1541F09-7B29-4A0E-BD53-27FF44962A75}"/>
                </a:ext>
              </a:extLst>
            </p:cNvPr>
            <p:cNvSpPr/>
            <p:nvPr/>
          </p:nvSpPr>
          <p:spPr>
            <a:xfrm>
              <a:off x="4515879" y="2762626"/>
              <a:ext cx="2067641" cy="469956"/>
            </a:xfrm>
            <a:prstGeom prst="triangle">
              <a:avLst>
                <a:gd name="adj" fmla="val 447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86879-8AD6-4F2A-A98E-427E9E3F24C9}"/>
                </a:ext>
              </a:extLst>
            </p:cNvPr>
            <p:cNvSpPr/>
            <p:nvPr/>
          </p:nvSpPr>
          <p:spPr>
            <a:xfrm>
              <a:off x="5141785" y="3291776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46727E-1B87-4894-AE07-4BF7EEF7CC4A}"/>
                </a:ext>
              </a:extLst>
            </p:cNvPr>
            <p:cNvSpPr/>
            <p:nvPr/>
          </p:nvSpPr>
          <p:spPr>
            <a:xfrm rot="1906395">
              <a:off x="4809489" y="3581647"/>
              <a:ext cx="1214555" cy="10100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04B0BD-D845-489F-8383-FFB6B9A14856}"/>
                </a:ext>
              </a:extLst>
            </p:cNvPr>
            <p:cNvSpPr/>
            <p:nvPr/>
          </p:nvSpPr>
          <p:spPr>
            <a:xfrm rot="445923">
              <a:off x="4585632" y="3289941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8BDB92-FE1E-44D3-AC11-66B593CF626F}"/>
                </a:ext>
              </a:extLst>
            </p:cNvPr>
            <p:cNvSpPr/>
            <p:nvPr/>
          </p:nvSpPr>
          <p:spPr>
            <a:xfrm rot="19880160">
              <a:off x="5164560" y="3646565"/>
              <a:ext cx="1249445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0" descr="Related image">
              <a:extLst>
                <a:ext uri="{FF2B5EF4-FFF2-40B4-BE49-F238E27FC236}">
                  <a16:creationId xmlns:a16="http://schemas.microsoft.com/office/drawing/2014/main" id="{AAE7C5FD-92C8-4708-B00F-078E1E1AB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085" y="2595128"/>
              <a:ext cx="2322318" cy="2322318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8947C5-DACD-4B9B-9175-BFB3046D0FA0}"/>
              </a:ext>
            </a:extLst>
          </p:cNvPr>
          <p:cNvGrpSpPr/>
          <p:nvPr/>
        </p:nvGrpSpPr>
        <p:grpSpPr>
          <a:xfrm>
            <a:off x="5398932" y="2493590"/>
            <a:ext cx="1828800" cy="1828800"/>
            <a:chOff x="7797809" y="2640075"/>
            <a:chExt cx="2277533" cy="2277533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68B3C01-3B4E-408D-86F1-AFF0E41514D2}"/>
                </a:ext>
              </a:extLst>
            </p:cNvPr>
            <p:cNvSpPr/>
            <p:nvPr/>
          </p:nvSpPr>
          <p:spPr>
            <a:xfrm rot="10800000">
              <a:off x="7943412" y="3201001"/>
              <a:ext cx="1771876" cy="66830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4D3A0A1-7B99-448A-A02C-62E2EB59D529}"/>
                </a:ext>
              </a:extLst>
            </p:cNvPr>
            <p:cNvSpPr/>
            <p:nvPr/>
          </p:nvSpPr>
          <p:spPr>
            <a:xfrm>
              <a:off x="7903839" y="2763685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85F522-B934-4660-AA56-1D9B9FD9559B}"/>
                </a:ext>
              </a:extLst>
            </p:cNvPr>
            <p:cNvSpPr/>
            <p:nvPr/>
          </p:nvSpPr>
          <p:spPr>
            <a:xfrm>
              <a:off x="8517673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2A02A9-3EA8-4C7F-AD98-1AB2431DA324}"/>
                </a:ext>
              </a:extLst>
            </p:cNvPr>
            <p:cNvSpPr/>
            <p:nvPr/>
          </p:nvSpPr>
          <p:spPr>
            <a:xfrm rot="1906395">
              <a:off x="8152718" y="3585501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C139C1-5FE2-43C0-B5FE-365E603509AB}"/>
                </a:ext>
              </a:extLst>
            </p:cNvPr>
            <p:cNvSpPr/>
            <p:nvPr/>
          </p:nvSpPr>
          <p:spPr>
            <a:xfrm rot="445923">
              <a:off x="7961968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7E36A0-DD94-4E3C-93A5-DC501CD2D40E}"/>
                </a:ext>
              </a:extLst>
            </p:cNvPr>
            <p:cNvSpPr/>
            <p:nvPr/>
          </p:nvSpPr>
          <p:spPr>
            <a:xfrm rot="19880160">
              <a:off x="8533172" y="3637830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10" descr="Related image">
              <a:extLst>
                <a:ext uri="{FF2B5EF4-FFF2-40B4-BE49-F238E27FC236}">
                  <a16:creationId xmlns:a16="http://schemas.microsoft.com/office/drawing/2014/main" id="{715FC7FF-9A0C-4AB2-8F1A-21A4117E3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809" y="2640075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CAC40-C0AB-4DD4-BDEB-8CDC2627C825}"/>
              </a:ext>
            </a:extLst>
          </p:cNvPr>
          <p:cNvSpPr/>
          <p:nvPr/>
        </p:nvSpPr>
        <p:spPr>
          <a:xfrm>
            <a:off x="4502611" y="1601471"/>
            <a:ext cx="65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Train</a:t>
            </a:r>
            <a:endParaRPr lang="en-US" dirty="0">
              <a:solidFill>
                <a:srgbClr val="F2000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CFF156-0225-41BB-8192-F92EE39F5DE5}"/>
              </a:ext>
            </a:extLst>
          </p:cNvPr>
          <p:cNvGrpSpPr/>
          <p:nvPr/>
        </p:nvGrpSpPr>
        <p:grpSpPr>
          <a:xfrm>
            <a:off x="2554060" y="243408"/>
            <a:ext cx="1554480" cy="1737360"/>
            <a:chOff x="952320" y="2196445"/>
            <a:chExt cx="2209800" cy="26808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50F7C7-15EA-4660-9493-CC0D6EA6C51A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03007AF-1AA6-43A6-8648-60B98A51510E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Image result for algorithm icon">
                <a:extLst>
                  <a:ext uri="{FF2B5EF4-FFF2-40B4-BE49-F238E27FC236}">
                    <a16:creationId xmlns:a16="http://schemas.microsoft.com/office/drawing/2014/main" id="{FA55BA13-7633-4687-A581-F281A1EAB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464345-AD2A-49A2-AF92-53F8386D0487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F8CEE3-3A01-4123-8222-120417693518}"/>
              </a:ext>
            </a:extLst>
          </p:cNvPr>
          <p:cNvGrpSpPr/>
          <p:nvPr/>
        </p:nvGrpSpPr>
        <p:grpSpPr>
          <a:xfrm>
            <a:off x="2675297" y="2577017"/>
            <a:ext cx="1554480" cy="1737360"/>
            <a:chOff x="4991099" y="2700663"/>
            <a:chExt cx="2209800" cy="268086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9A315A5-5243-4805-AE49-8A64925F091F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3E4B410-6E8C-4F4F-A657-671737B28224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2" descr="Image result for algorithm icon">
                <a:extLst>
                  <a:ext uri="{FF2B5EF4-FFF2-40B4-BE49-F238E27FC236}">
                    <a16:creationId xmlns:a16="http://schemas.microsoft.com/office/drawing/2014/main" id="{5E7A9389-9C23-40A0-A7C5-5FEAD5BA58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B35505-FE68-4CA5-AA36-523C4CDBAD33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46E3BA-19CE-4412-87B2-561A13A9F9BB}"/>
              </a:ext>
            </a:extLst>
          </p:cNvPr>
          <p:cNvSpPr/>
          <p:nvPr/>
        </p:nvSpPr>
        <p:spPr>
          <a:xfrm>
            <a:off x="4545291" y="104898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BAC12F-D227-42A8-8C9B-324949B7B293}"/>
              </a:ext>
            </a:extLst>
          </p:cNvPr>
          <p:cNvSpPr/>
          <p:nvPr/>
        </p:nvSpPr>
        <p:spPr>
          <a:xfrm>
            <a:off x="4562165" y="310752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306045-ECB3-4A37-9956-7AEFD965E6D1}"/>
              </a:ext>
            </a:extLst>
          </p:cNvPr>
          <p:cNvSpPr/>
          <p:nvPr/>
        </p:nvSpPr>
        <p:spPr>
          <a:xfrm>
            <a:off x="4539788" y="3606232"/>
            <a:ext cx="56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Test</a:t>
            </a:r>
            <a:endParaRPr lang="en-US" dirty="0">
              <a:solidFill>
                <a:srgbClr val="F20000"/>
              </a:solidFill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2BA1689-9294-4100-A756-4359E45753B3}"/>
              </a:ext>
            </a:extLst>
          </p:cNvPr>
          <p:cNvSpPr/>
          <p:nvPr/>
        </p:nvSpPr>
        <p:spPr>
          <a:xfrm>
            <a:off x="4582619" y="516606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775984-05D8-4107-9BAF-055E986E557B}"/>
              </a:ext>
            </a:extLst>
          </p:cNvPr>
          <p:cNvSpPr/>
          <p:nvPr/>
        </p:nvSpPr>
        <p:spPr>
          <a:xfrm>
            <a:off x="4436198" y="5675652"/>
            <a:ext cx="85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Deploy</a:t>
            </a:r>
            <a:endParaRPr lang="en-US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46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90FBD6-9751-4884-B5DD-8D2AC1618B22}"/>
              </a:ext>
            </a:extLst>
          </p:cNvPr>
          <p:cNvSpPr/>
          <p:nvPr/>
        </p:nvSpPr>
        <p:spPr>
          <a:xfrm>
            <a:off x="4760539" y="2149300"/>
            <a:ext cx="26709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</a:t>
            </a:r>
          </a:p>
        </p:txBody>
      </p:sp>
    </p:spTree>
    <p:extLst>
      <p:ext uri="{BB962C8B-B14F-4D97-AF65-F5344CB8AC3E}">
        <p14:creationId xmlns:p14="http://schemas.microsoft.com/office/powerpoint/2010/main" val="299946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E17CA1-B068-4B13-9901-1E6B9EE4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293620"/>
            <a:ext cx="10163175" cy="3429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072DE59-4996-431B-9FBF-79D83AAFF55E}"/>
              </a:ext>
            </a:extLst>
          </p:cNvPr>
          <p:cNvSpPr txBox="1">
            <a:spLocks/>
          </p:cNvSpPr>
          <p:nvPr/>
        </p:nvSpPr>
        <p:spPr>
          <a:xfrm>
            <a:off x="3270379" y="89265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Explore Numerically</a:t>
            </a:r>
          </a:p>
        </p:txBody>
      </p:sp>
    </p:spTree>
    <p:extLst>
      <p:ext uri="{BB962C8B-B14F-4D97-AF65-F5344CB8AC3E}">
        <p14:creationId xmlns:p14="http://schemas.microsoft.com/office/powerpoint/2010/main" val="24809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2273" y="1091045"/>
          <a:ext cx="9767459" cy="54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55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56110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Black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Asian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Hispnic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Mixed 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White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Am.Ind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Filipino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Pac. Is.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Grad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UCCSU</a:t>
                      </a:r>
                    </a:p>
                    <a:p>
                      <a:pPr rtl="0"/>
                      <a:r>
                        <a:rPr lang="en-US" sz="1600" dirty="0" err="1"/>
                        <a:t>ReqPct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DpOut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count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mean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27.22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6.02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26.20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0.32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58.49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5.03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std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18.26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23.73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20.15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3.93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5.98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15.27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4.74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min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75.70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25%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89.05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52.80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2.45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50%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25.90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3.40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75%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34.40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48.95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39.35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95.15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65.00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max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73.60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91.90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72.90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97.10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17.80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3732066" y="329815"/>
            <a:ext cx="4844666" cy="59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7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87619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2273" y="1091045"/>
          <a:ext cx="9767459" cy="54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55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813955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56110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Black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Asian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Hispnic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Mixed 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White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Am.Ind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Filipino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Pac. Is.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Grad</a:t>
                      </a:r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UCCSU</a:t>
                      </a:r>
                    </a:p>
                    <a:p>
                      <a:pPr rtl="0"/>
                      <a:r>
                        <a:rPr lang="en-US" sz="1600" dirty="0" err="1"/>
                        <a:t>ReqPct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/>
                        <a:t>DpOut</a:t>
                      </a:r>
                      <a:endParaRPr lang="en-US" sz="1600" dirty="0"/>
                    </a:p>
                    <a:p>
                      <a:pPr rtl="0"/>
                      <a:r>
                        <a:rPr lang="en-US" sz="1600" dirty="0" err="1"/>
                        <a:t>Pct</a:t>
                      </a:r>
                      <a:endParaRPr lang="en-US" sz="1600" dirty="0"/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count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11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mean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1.64</a:t>
                      </a:r>
                    </a:p>
                  </a:txBody>
                  <a:tcPr marL="62345" marR="62345" marT="31173" marB="31173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27.22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6.02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26.20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0.32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58.49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5.03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std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18.26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23.73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3.54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20.15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3.93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0.46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5.98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15.27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4.74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min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75.70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25%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3.75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89.05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52.80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2.45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50%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1.50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25.90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23.20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90.00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3.40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75%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34.40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48.95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8.30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39.35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0.45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4.25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0.60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95.15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65.00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5.10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pPr rtl="0"/>
                      <a:r>
                        <a:rPr lang="en-US" sz="1900" b="1" dirty="0"/>
                        <a:t>max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4.80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73.60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91.90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14.90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72.90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2.20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17.70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2.40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97.10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81.60</a:t>
                      </a:r>
                    </a:p>
                  </a:txBody>
                  <a:tcPr marL="62345" marR="62345" marT="31173" marB="3117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900" dirty="0"/>
                        <a:t>17.80</a:t>
                      </a:r>
                    </a:p>
                  </a:txBody>
                  <a:tcPr marL="62345" marR="62345" marT="31173" marB="31173"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54205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345" marR="62345" marT="31173" marB="31173"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393F82-F731-4C2A-9DF8-718B60DF45DD}"/>
              </a:ext>
            </a:extLst>
          </p:cNvPr>
          <p:cNvSpPr txBox="1"/>
          <p:nvPr/>
        </p:nvSpPr>
        <p:spPr>
          <a:xfrm flipH="1">
            <a:off x="3732066" y="329815"/>
            <a:ext cx="4844666" cy="59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7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75129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1760</Words>
  <Application>Microsoft Office PowerPoint</Application>
  <PresentationFormat>Widescreen</PresentationFormat>
  <Paragraphs>1401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2019-05-20T00:06:01Z</dcterms:created>
  <dcterms:modified xsi:type="dcterms:W3CDTF">2019-08-03T02:14:49Z</dcterms:modified>
</cp:coreProperties>
</file>