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36"/>
  </p:notesMasterIdLst>
  <p:sldIdLst>
    <p:sldId id="368" r:id="rId4"/>
    <p:sldId id="369" r:id="rId5"/>
    <p:sldId id="535" r:id="rId6"/>
    <p:sldId id="274" r:id="rId7"/>
    <p:sldId id="361" r:id="rId8"/>
    <p:sldId id="494" r:id="rId9"/>
    <p:sldId id="521" r:id="rId10"/>
    <p:sldId id="493" r:id="rId11"/>
    <p:sldId id="509" r:id="rId12"/>
    <p:sldId id="416" r:id="rId13"/>
    <p:sldId id="495" r:id="rId14"/>
    <p:sldId id="496" r:id="rId15"/>
    <p:sldId id="497" r:id="rId16"/>
    <p:sldId id="500" r:id="rId17"/>
    <p:sldId id="498" r:id="rId18"/>
    <p:sldId id="499" r:id="rId19"/>
    <p:sldId id="295" r:id="rId20"/>
    <p:sldId id="502" r:id="rId21"/>
    <p:sldId id="518" r:id="rId22"/>
    <p:sldId id="364" r:id="rId23"/>
    <p:sldId id="534" r:id="rId24"/>
    <p:sldId id="533" r:id="rId25"/>
    <p:sldId id="358" r:id="rId26"/>
    <p:sldId id="505" r:id="rId27"/>
    <p:sldId id="514" r:id="rId28"/>
    <p:sldId id="296" r:id="rId29"/>
    <p:sldId id="520" r:id="rId30"/>
    <p:sldId id="531" r:id="rId31"/>
    <p:sldId id="526" r:id="rId32"/>
    <p:sldId id="532" r:id="rId33"/>
    <p:sldId id="362" r:id="rId34"/>
    <p:sldId id="314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8"/>
    <p:restoredTop sz="96035"/>
  </p:normalViewPr>
  <p:slideViewPr>
    <p:cSldViewPr snapToGrid="0" snapToObjects="1">
      <p:cViewPr varScale="1">
        <p:scale>
          <a:sx n="53" d="100"/>
          <a:sy n="53" d="100"/>
        </p:scale>
        <p:origin x="220" y="5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70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870" y="2023975"/>
            <a:ext cx="13022542" cy="7729626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33373" y="3730454"/>
            <a:ext cx="12285429" cy="5612540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804705" y="7285139"/>
            <a:ext cx="1714097" cy="205785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808095" y="6027370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725869" y="4215978"/>
            <a:ext cx="1748679" cy="140097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9565602" y="480987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225731" y="2401166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860128" y="313243"/>
            <a:ext cx="910851" cy="121447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359654" y="352002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9074634" y="753210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8160143" y="7015682"/>
            <a:ext cx="2331573" cy="1050730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33373" y="5798333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4095727" y="788162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225731" y="6806168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43839" y="4738856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835499" y="8593055"/>
            <a:ext cx="527395" cy="69928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994370" y="3053454"/>
            <a:ext cx="2725568" cy="1840597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65136" y="353481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8070103" y="613949"/>
            <a:ext cx="1348023" cy="1829655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20230" y="1057086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7264846" y="8217045"/>
            <a:ext cx="1362937" cy="1091931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9396367" y="499778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42468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976354" y="6009646"/>
            <a:ext cx="753526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974766" y="6538079"/>
            <a:ext cx="824603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55722" y="6133190"/>
            <a:ext cx="1008653" cy="526123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2105735" y="1937425"/>
            <a:ext cx="2163759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350300" y="5131521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10466" y="2875242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311515" y="0"/>
            <a:ext cx="1726387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569030" y="4277840"/>
            <a:ext cx="432235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780507" y="5569650"/>
            <a:ext cx="483796" cy="36284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92869" y="2399256"/>
            <a:ext cx="692783" cy="181488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230560" y="3732220"/>
            <a:ext cx="548757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905646" y="558827"/>
            <a:ext cx="490590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97592" y="2020779"/>
            <a:ext cx="659870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68758" y="2115665"/>
            <a:ext cx="517538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98404" y="2289423"/>
            <a:ext cx="258250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84548" y="2403383"/>
            <a:ext cx="85961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510157" y="363500"/>
            <a:ext cx="1329103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83694" y="458219"/>
            <a:ext cx="982030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311514" y="8584190"/>
            <a:ext cx="3663049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296784" y="7394363"/>
            <a:ext cx="865677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88929" y="304100"/>
            <a:ext cx="1714219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36219" y="6625313"/>
            <a:ext cx="1297360" cy="876116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3176633" y="525496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8013" y="0"/>
            <a:ext cx="10268780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39051" y="937906"/>
            <a:ext cx="5926700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62366" y="5337963"/>
            <a:ext cx="3352800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3004800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73760" y="2506133"/>
            <a:ext cx="3352800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2440" y="2678780"/>
            <a:ext cx="3152651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3004800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5418667"/>
            <a:ext cx="13004800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08811" y="904014"/>
            <a:ext cx="6805109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402129" y="945987"/>
            <a:ext cx="6095241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689600" y="0"/>
            <a:ext cx="7315200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593934" y="7207170"/>
            <a:ext cx="4584192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2828573"/>
            <a:ext cx="13004800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7325128" y="1934541"/>
            <a:ext cx="5332634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577486" y="2309940"/>
            <a:ext cx="4885378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2341" y="1739829"/>
            <a:ext cx="5803834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47251" y="787486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602569" y="4961740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602569" y="787486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847251" y="4962183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5617" y="307200"/>
            <a:ext cx="5577540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277440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349003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175614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77611" y="1609375"/>
            <a:ext cx="3798151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67395" y="1916444"/>
            <a:ext cx="164126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139060" y="1937488"/>
            <a:ext cx="975430" cy="73082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59151" y="2424641"/>
            <a:ext cx="2381065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59151" y="3160218"/>
            <a:ext cx="2381065" cy="781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69311" y="8318716"/>
            <a:ext cx="2380800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69311" y="6578553"/>
            <a:ext cx="2898449" cy="1471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855242" y="-1232034"/>
            <a:ext cx="4337785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7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EF806F4F-52A7-8848-BE3A-01458227E49B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3690" y="9258300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0294027" y="9261236"/>
            <a:ext cx="24643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86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www.free-powerpoint-templates-design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tseval.stanford.edu/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sI0XK6dYncUDDs11D6ulWo3qAfIVVyk/view?usp=sharing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689137" y="3407170"/>
            <a:ext cx="631550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Fundamentals of </a:t>
            </a:r>
            <a:r>
              <a:rPr lang="en-US" altLang="ko-KR" sz="5760" kern="12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D</a:t>
            </a:r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ata </a:t>
            </a:r>
            <a:r>
              <a:rPr lang="en-US" altLang="ko-KR" sz="5760" kern="12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S</a:t>
            </a:r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cience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802979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9" name="TextBox 238">
            <a:hlinkClick r:id="rId4"/>
            <a:extLst>
              <a:ext uri="{FF2B5EF4-FFF2-40B4-BE49-F238E27FC236}">
                <a16:creationId xmlns:a16="http://schemas.microsoft.com/office/drawing/2014/main" id="{BCCFEB45-E50B-41B8-A015-F7BBB3AC1A1E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Science Process (</a:t>
            </a:r>
            <a:r>
              <a:rPr lang="en-US" dirty="0">
                <a:solidFill>
                  <a:srgbClr val="FF0000"/>
                </a:solidFill>
              </a:rPr>
              <a:t>DIAPERS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3022600"/>
            <a:ext cx="12110720" cy="6466174"/>
          </a:xfrm>
        </p:spPr>
        <p:txBody>
          <a:bodyPr>
            <a:normAutofit fontScale="92500" lnSpcReduction="20000"/>
          </a:bodyPr>
          <a:lstStyle/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efine Problem Statement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ngest Data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nalyze Data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repare Data for ML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valuate Models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efine Model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hip It</a:t>
            </a:r>
          </a:p>
          <a:p>
            <a:pPr marL="548657" indent="-548657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14" y="6382532"/>
            <a:ext cx="3060369" cy="2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850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582673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86062"/>
            <a:ext cx="10464800" cy="155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sz="7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Ask good questions:</a:t>
            </a:r>
          </a:p>
          <a:p>
            <a:pPr hangingPunct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3002B1-B722-4D8B-9E85-5476694EC198}"/>
              </a:ext>
            </a:extLst>
          </p:cNvPr>
          <p:cNvSpPr/>
          <p:nvPr/>
        </p:nvSpPr>
        <p:spPr>
          <a:xfrm>
            <a:off x="4076303" y="3999637"/>
            <a:ext cx="4852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answerable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actionable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specific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narrow </a:t>
            </a:r>
          </a:p>
        </p:txBody>
      </p:sp>
    </p:spTree>
    <p:extLst>
      <p:ext uri="{BB962C8B-B14F-4D97-AF65-F5344CB8AC3E}">
        <p14:creationId xmlns:p14="http://schemas.microsoft.com/office/powerpoint/2010/main" val="18068284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ngest Data</a:t>
            </a:r>
          </a:p>
        </p:txBody>
      </p:sp>
    </p:spTree>
    <p:extLst>
      <p:ext uri="{BB962C8B-B14F-4D97-AF65-F5344CB8AC3E}">
        <p14:creationId xmlns:p14="http://schemas.microsoft.com/office/powerpoint/2010/main" val="12060025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002B1-B722-4D8B-9E85-5476694EC198}"/>
              </a:ext>
            </a:extLst>
          </p:cNvPr>
          <p:cNvSpPr/>
          <p:nvPr/>
        </p:nvSpPr>
        <p:spPr>
          <a:xfrm>
            <a:off x="800100" y="684937"/>
            <a:ext cx="11815763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Google Dataset Search</a:t>
            </a:r>
          </a:p>
          <a:p>
            <a:pPr lvl="1" indent="0" hangingPunct="1"/>
            <a:r>
              <a:rPr lang="en-US" sz="4800" dirty="0"/>
              <a:t>    </a:t>
            </a:r>
            <a:r>
              <a:rPr lang="en-US" sz="4000" dirty="0"/>
              <a:t>toolbox.google.com/</a:t>
            </a:r>
            <a:r>
              <a:rPr lang="en-US" sz="4000" dirty="0" err="1"/>
              <a:t>datasetsearch</a:t>
            </a:r>
            <a:endParaRPr lang="en-US" sz="4000" dirty="0"/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Kaggle</a:t>
            </a:r>
          </a:p>
          <a:p>
            <a:pPr lvl="1" indent="0" hangingPunct="1"/>
            <a:r>
              <a:rPr lang="en-US" sz="4000" dirty="0"/>
              <a:t>kaggle.com/datasets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ProPublica Data Store</a:t>
            </a:r>
          </a:p>
          <a:p>
            <a:pPr lvl="1" indent="0" hangingPunct="1"/>
            <a:r>
              <a:rPr lang="en-US" sz="4000" dirty="0"/>
              <a:t>propublica.org/datastore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World Bank Open Data</a:t>
            </a:r>
          </a:p>
          <a:p>
            <a:pPr lvl="1" indent="0" hangingPunct="1"/>
            <a:r>
              <a:rPr lang="en-US" sz="4000" dirty="0"/>
              <a:t>data.worldbank.org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521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1328757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 challenges with data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5F574-7E27-4218-9D8B-08B74EA1107E}"/>
              </a:ext>
            </a:extLst>
          </p:cNvPr>
          <p:cNvSpPr/>
          <p:nvPr/>
        </p:nvSpPr>
        <p:spPr>
          <a:xfrm>
            <a:off x="2566193" y="2983715"/>
            <a:ext cx="7872413" cy="438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Insufficient quantity of data 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Non-representative data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Poor quality of data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Irrelevant features </a:t>
            </a:r>
          </a:p>
        </p:txBody>
      </p:sp>
    </p:spTree>
    <p:extLst>
      <p:ext uri="{BB962C8B-B14F-4D97-AF65-F5344CB8AC3E}">
        <p14:creationId xmlns:p14="http://schemas.microsoft.com/office/powerpoint/2010/main" val="22425754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nalyze Data</a:t>
            </a:r>
          </a:p>
        </p:txBody>
      </p:sp>
    </p:spTree>
    <p:extLst>
      <p:ext uri="{BB962C8B-B14F-4D97-AF65-F5344CB8AC3E}">
        <p14:creationId xmlns:p14="http://schemas.microsoft.com/office/powerpoint/2010/main" val="38882815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70" y="818769"/>
            <a:ext cx="12353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/>
              <a:t>  Python Libraries for 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2178261"/>
            <a:ext cx="2340300" cy="1076516"/>
          </a:xfrm>
          <a:prstGeom prst="rect">
            <a:avLst/>
          </a:prstGeom>
        </p:spPr>
      </p:pic>
      <p:pic>
        <p:nvPicPr>
          <p:cNvPr id="2052" name="Picture 4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73" y="3426392"/>
            <a:ext cx="2473377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ge result for nump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97" y="5223465"/>
            <a:ext cx="2461806" cy="8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250" y="6726178"/>
            <a:ext cx="2401053" cy="813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250" y="8180398"/>
            <a:ext cx="2401054" cy="11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5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repare Data</a:t>
            </a:r>
          </a:p>
        </p:txBody>
      </p:sp>
    </p:spTree>
    <p:extLst>
      <p:ext uri="{BB962C8B-B14F-4D97-AF65-F5344CB8AC3E}">
        <p14:creationId xmlns:p14="http://schemas.microsoft.com/office/powerpoint/2010/main" val="6008235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repare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37343-97BD-4C90-B158-34366338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4407133"/>
            <a:ext cx="2340300" cy="10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84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79930" y="69010"/>
            <a:ext cx="1088112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Welcome to </a:t>
            </a:r>
          </a:p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Fundamentals of </a:t>
            </a:r>
            <a:r>
              <a:rPr lang="en-US" altLang="ko-KR" sz="5760" kern="12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D</a:t>
            </a:r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ata </a:t>
            </a:r>
            <a:r>
              <a:rPr lang="en-US" altLang="ko-KR" sz="5760" kern="12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S</a:t>
            </a:r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cience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799406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8" name="TextBox 237">
            <a:hlinkClick r:id="rId4"/>
            <a:extLst>
              <a:ext uri="{FF2B5EF4-FFF2-40B4-BE49-F238E27FC236}">
                <a16:creationId xmlns:a16="http://schemas.microsoft.com/office/drawing/2014/main" id="{971A0637-16B4-4BF3-8F88-000E4275B775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2" name="Shape 124"/>
          <p:cNvSpPr txBox="1">
            <a:spLocks/>
          </p:cNvSpPr>
          <p:nvPr/>
        </p:nvSpPr>
        <p:spPr>
          <a:xfrm>
            <a:off x="6408795" y="2720833"/>
            <a:ext cx="6392805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Char char="•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PRE-WORK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white"/>
                </a:solidFill>
              </a:rPr>
              <a:t>Sign-in for Attendance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white"/>
                </a:solidFill>
              </a:rPr>
              <a:t>Put Name on Name tag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white"/>
                </a:solidFill>
              </a:rPr>
              <a:t>Download Anaconda </a:t>
            </a:r>
            <a:r>
              <a:rPr lang="en-US" sz="2800" dirty="0">
                <a:solidFill>
                  <a:prstClr val="white"/>
                </a:solidFill>
              </a:rPr>
              <a:t>(python v3.x)</a:t>
            </a:r>
          </a:p>
          <a:p>
            <a:pPr marL="4445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https://www.anaconda.com/distribution/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white"/>
                </a:solidFill>
              </a:rPr>
              <a:t>Download files: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tinyurl.com/y5fqrhzp</a:t>
            </a:r>
          </a:p>
        </p:txBody>
      </p:sp>
    </p:spTree>
    <p:extLst>
      <p:ext uri="{BB962C8B-B14F-4D97-AF65-F5344CB8AC3E}">
        <p14:creationId xmlns:p14="http://schemas.microsoft.com/office/powerpoint/2010/main" val="43621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Pandas</a:t>
            </a:r>
          </a:p>
          <a:p>
            <a:endParaRPr lang="en-IN" sz="7200" dirty="0"/>
          </a:p>
          <a:p>
            <a:r>
              <a:rPr lang="en-IN" sz="7200" dirty="0"/>
              <a:t>Hands-on Lab</a:t>
            </a:r>
          </a:p>
          <a:p>
            <a:r>
              <a:rPr lang="en-IN" sz="7200" dirty="0"/>
              <a:t>Pandas Exercise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08623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389660" y="2153063"/>
            <a:ext cx="10225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504393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Process Walk-through</a:t>
            </a:r>
          </a:p>
        </p:txBody>
      </p:sp>
    </p:spTree>
    <p:extLst>
      <p:ext uri="{BB962C8B-B14F-4D97-AF65-F5344CB8AC3E}">
        <p14:creationId xmlns:p14="http://schemas.microsoft.com/office/powerpoint/2010/main" val="41353415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843" y="3910112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Survey Time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3509422" y="5407075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EE"/>
                </a:solidFill>
                <a:hlinkClick r:id="rId2"/>
              </a:rPr>
              <a:t>http://ttseval.stanford.edu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666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0">
            <a:extLst>
              <a:ext uri="{FF2B5EF4-FFF2-40B4-BE49-F238E27FC236}">
                <a16:creationId xmlns:a16="http://schemas.microsoft.com/office/drawing/2014/main" id="{EE10B33C-38DE-4BC3-A611-D155ABEB73FB}"/>
              </a:ext>
            </a:extLst>
          </p:cNvPr>
          <p:cNvSpPr txBox="1">
            <a:spLocks/>
          </p:cNvSpPr>
          <p:nvPr/>
        </p:nvSpPr>
        <p:spPr>
          <a:xfrm>
            <a:off x="1270000" y="1571650"/>
            <a:ext cx="10464800" cy="155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sz="7700" dirty="0">
                <a:solidFill>
                  <a:srgbClr val="FF0000"/>
                </a:solidFill>
              </a:rPr>
              <a:t>Machine Learning Model</a:t>
            </a:r>
          </a:p>
          <a:p>
            <a:pPr hangingPunct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21498-C325-4FD4-80F9-4D3A9B3C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3128986"/>
            <a:ext cx="2401054" cy="11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6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 err="1"/>
              <a:t>Scikit</a:t>
            </a:r>
            <a:r>
              <a:rPr lang="en-IN" sz="7200" dirty="0"/>
              <a:t>-learn</a:t>
            </a:r>
          </a:p>
          <a:p>
            <a:endParaRPr lang="en-IN" sz="7200" dirty="0"/>
          </a:p>
          <a:p>
            <a:r>
              <a:rPr lang="en-IN" sz="7200" dirty="0"/>
              <a:t>Hands-on Lab</a:t>
            </a:r>
          </a:p>
          <a:p>
            <a:r>
              <a:rPr lang="en-IN" sz="7200" dirty="0" err="1"/>
              <a:t>Scikit</a:t>
            </a:r>
            <a:r>
              <a:rPr lang="en-IN" sz="7200" dirty="0"/>
              <a:t>-learn Exercise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235884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276669"/>
            <a:ext cx="11099800" cy="660063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Make a custom plan for yourself to continue this journey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Improve some of your skills (Stats, Python, ML, Domain,  etc.)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Take some additional courses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Try a Kaggle.com competition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Work on a personal project to improve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7777C-C17F-4F66-A01B-3265153A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21646"/>
              </p:ext>
            </p:extLst>
          </p:nvPr>
        </p:nvGraphicFramePr>
        <p:xfrm>
          <a:off x="671512" y="2214562"/>
          <a:ext cx="11730038" cy="66054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65019">
                  <a:extLst>
                    <a:ext uri="{9D8B030D-6E8A-4147-A177-3AD203B41FA5}">
                      <a16:colId xmlns:a16="http://schemas.microsoft.com/office/drawing/2014/main" val="3646536254"/>
                    </a:ext>
                  </a:extLst>
                </a:gridCol>
                <a:gridCol w="5865019">
                  <a:extLst>
                    <a:ext uri="{9D8B030D-6E8A-4147-A177-3AD203B41FA5}">
                      <a16:colId xmlns:a16="http://schemas.microsoft.com/office/drawing/2014/main" val="2859456506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5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ctr"/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Smart: Using Data Science to Transform Information Into Insight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John W. Foreman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Naked Statistics: Stripping the Dread from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Charles Wheelan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85506"/>
                  </a:ext>
                </a:extLst>
              </a:tr>
              <a:tr h="985837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Introduction to Statistical Learning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Robert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Tibshirani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Trevor Hastie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54209"/>
                  </a:ext>
                </a:extLst>
              </a:tr>
              <a:tr h="1094423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Python Machine Learning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Sebastian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Raschka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Vahid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Mirjalili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70087"/>
                  </a:ext>
                </a:extLst>
              </a:tr>
              <a:tr h="1147616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The Hundred-Page Machine Learning Book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Andriy </a:t>
                      </a:r>
                      <a:r>
                        <a:rPr lang="en-US" sz="2400" b="1" dirty="0" err="1"/>
                        <a:t>Burkov</a:t>
                      </a:r>
                      <a:endParaRPr lang="en-US" sz="2400" b="1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572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1191FCB-3070-4C16-9934-029FDD02B9F3}"/>
              </a:ext>
            </a:extLst>
          </p:cNvPr>
          <p:cNvSpPr/>
          <p:nvPr/>
        </p:nvSpPr>
        <p:spPr>
          <a:xfrm>
            <a:off x="671512" y="556334"/>
            <a:ext cx="11730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Neue-Bold"/>
              </a:rPr>
              <a:t>Useful Data Science and Machine Learning books for beginners to intermediate: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42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Stanford Upcoming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here for latest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1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FF86B-D9D1-4816-A59E-7330565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326460"/>
            <a:ext cx="12415366" cy="9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3">
            <a:extLst>
              <a:ext uri="{FF2B5EF4-FFF2-40B4-BE49-F238E27FC236}">
                <a16:creationId xmlns:a16="http://schemas.microsoft.com/office/drawing/2014/main" id="{505E5EAF-CB78-44D1-AF04-0E23B6F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254001"/>
            <a:ext cx="12015788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36C83B9E-49C2-4D71-8F4A-3C5B2324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238" y="2562315"/>
            <a:ext cx="12015788" cy="476491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b="1" dirty="0"/>
              <a:t>Antony Ross</a:t>
            </a:r>
            <a:endParaRPr sz="4800" b="1" dirty="0"/>
          </a:p>
          <a:p>
            <a:r>
              <a:rPr lang="en-US" sz="4000" dirty="0"/>
              <a:t>Data Science and Machine Learning</a:t>
            </a:r>
          </a:p>
          <a:p>
            <a:r>
              <a:rPr lang="en-US" sz="4000" dirty="0"/>
              <a:t>Sports performance data</a:t>
            </a:r>
          </a:p>
          <a:p>
            <a:r>
              <a:rPr lang="en-US" sz="4000" dirty="0"/>
              <a:t>Research in music recommendations and voice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48197167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C6E9A-2B30-4E1D-A767-AAF8D6E3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" y="47610"/>
            <a:ext cx="12811697" cy="96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99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963420" y="28260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Stanford</a:t>
            </a:r>
            <a:r>
              <a:rPr lang="en-US" sz="6600" dirty="0"/>
              <a:t> &amp;</a:t>
            </a:r>
            <a:endParaRPr sz="6600" dirty="0"/>
          </a:p>
        </p:txBody>
      </p:sp>
      <p:pic>
        <p:nvPicPr>
          <p:cNvPr id="1026" name="Picture 2" descr="mage result for machine learning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1" y="2994536"/>
            <a:ext cx="1988676" cy="1406056"/>
          </a:xfrm>
          <a:prstGeom prst="rect">
            <a:avLst/>
          </a:prstGeom>
          <a:noFill/>
          <a:effectLst>
            <a:glow rad="495300">
              <a:schemeClr val="accent1">
                <a:alpha val="40000"/>
              </a:schemeClr>
            </a:glow>
            <a:outerShdw blurRad="50800" dist="50800" dir="5400000" sx="58000" sy="58000" algn="ctr" rotWithShape="0">
              <a:srgbClr val="000000">
                <a:alpha val="41000"/>
              </a:srgbClr>
            </a:outerShdw>
            <a:reflection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7" y="7605464"/>
            <a:ext cx="3461348" cy="617098"/>
          </a:xfrm>
          <a:prstGeom prst="rect">
            <a:avLst/>
          </a:prstGeom>
        </p:spPr>
      </p:pic>
      <p:pic>
        <p:nvPicPr>
          <p:cNvPr id="1028" name="Picture 4" descr="mage result for tableau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56" y="2877695"/>
            <a:ext cx="1615439" cy="171430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Spar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56" y="2956283"/>
            <a:ext cx="1927860" cy="1668372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hadoo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79" y="7427603"/>
            <a:ext cx="3212216" cy="83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pyth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6" y="5847274"/>
            <a:ext cx="2962992" cy="100081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r programming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83" y="5709243"/>
            <a:ext cx="1704050" cy="12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4975" y="2877695"/>
            <a:ext cx="1371600" cy="1570725"/>
          </a:xfrm>
          <a:prstGeom prst="rect">
            <a:avLst/>
          </a:prstGeom>
        </p:spPr>
      </p:pic>
      <p:pic>
        <p:nvPicPr>
          <p:cNvPr id="1042" name="Picture 18" descr="mage result for cloud computi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31" y="5627194"/>
            <a:ext cx="2677737" cy="135140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ge result for stanford university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500770"/>
            <a:ext cx="1056531" cy="15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ge result for big data trunk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79" y="124824"/>
            <a:ext cx="623559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60775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1600200"/>
            <a:ext cx="12146280" cy="7437120"/>
          </a:xfrm>
          <a:prstGeom prst="rect">
            <a:avLst/>
          </a:prstGeom>
        </p:spPr>
      </p:pic>
      <p:sp>
        <p:nvSpPr>
          <p:cNvPr id="4" name="Shape 123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Big Data Trunk</a:t>
            </a:r>
          </a:p>
        </p:txBody>
      </p:sp>
    </p:spTree>
    <p:extLst>
      <p:ext uri="{BB962C8B-B14F-4D97-AF65-F5344CB8AC3E}">
        <p14:creationId xmlns:p14="http://schemas.microsoft.com/office/powerpoint/2010/main" val="32498641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91635" y="2319169"/>
            <a:ext cx="5723218" cy="814519"/>
            <a:chOff x="1848112" y="1575921"/>
            <a:chExt cx="5365516" cy="76361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Data Science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Data Analytics vs.</a:t>
              </a:r>
              <a:r>
                <a:rPr lang="ko-KR" altLang="en-US" sz="2880" b="1" kern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Descriptive Statistics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814518"/>
            <a:chOff x="1848112" y="1575921"/>
            <a:chExt cx="5365516" cy="7636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The Data Science Process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808486" y="7119483"/>
            <a:ext cx="5723218" cy="814519"/>
            <a:chOff x="1848112" y="1575921"/>
            <a:chExt cx="5365516" cy="76361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Libraries for DS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Logistics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Timing – 9 to 4 PM PST</a:t>
            </a:r>
            <a:endParaRPr dirty="0"/>
          </a:p>
          <a:p>
            <a:r>
              <a:rPr lang="en-US" dirty="0"/>
              <a:t>Lunch – Approx. noon to 1 PM PST</a:t>
            </a:r>
            <a:endParaRPr dirty="0"/>
          </a:p>
          <a:p>
            <a:r>
              <a:rPr lang="en-US" dirty="0"/>
              <a:t>Periodic Breaks – At logical 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748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Data Analytics vs. Data Science</a:t>
            </a:r>
          </a:p>
        </p:txBody>
      </p:sp>
    </p:spTree>
    <p:extLst>
      <p:ext uri="{BB962C8B-B14F-4D97-AF65-F5344CB8AC3E}">
        <p14:creationId xmlns:p14="http://schemas.microsoft.com/office/powerpoint/2010/main" val="5037681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Hands-on</a:t>
            </a:r>
          </a:p>
          <a:p>
            <a:r>
              <a:rPr lang="en-IN" sz="7200" dirty="0" err="1"/>
              <a:t>Jupyter</a:t>
            </a:r>
            <a:r>
              <a:rPr lang="en-IN" sz="7200" dirty="0"/>
              <a:t> Notebook &amp; Python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372582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520D6-C666-4162-B923-F57001FB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47" y="2162519"/>
            <a:ext cx="6954707" cy="6543011"/>
          </a:xfrm>
          <a:prstGeom prst="rect">
            <a:avLst/>
          </a:prstGeom>
        </p:spPr>
      </p:pic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585788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880081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600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4489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9110</TotalTime>
  <Words>388</Words>
  <Application>Microsoft Office PowerPoint</Application>
  <PresentationFormat>Custom</PresentationFormat>
  <Paragraphs>124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Aharoni</vt:lpstr>
      <vt:lpstr>Arial</vt:lpstr>
      <vt:lpstr>Helvetica Light</vt:lpstr>
      <vt:lpstr>Helvetica Neue</vt:lpstr>
      <vt:lpstr>HelveticaNeue-Bold</vt:lpstr>
      <vt:lpstr>Black</vt:lpstr>
      <vt:lpstr>Cover and End Slide Master</vt:lpstr>
      <vt:lpstr>Contents Slide Master</vt:lpstr>
      <vt:lpstr>PowerPoint Presentation</vt:lpstr>
      <vt:lpstr>PowerPoint Presentation</vt:lpstr>
      <vt:lpstr>Introduction</vt:lpstr>
      <vt:lpstr>PowerPoint Presentation</vt:lpstr>
      <vt:lpstr>Logistics</vt:lpstr>
      <vt:lpstr>PowerPoint Presentation</vt:lpstr>
      <vt:lpstr>PowerPoint Presentation</vt:lpstr>
      <vt:lpstr>PowerPoint Presentation</vt:lpstr>
      <vt:lpstr>PowerPoint Presentation</vt:lpstr>
      <vt:lpstr>The Data Science Process (DIAPERS)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Stanford Upcoming Training</vt:lpstr>
      <vt:lpstr>PowerPoint Presentation</vt:lpstr>
      <vt:lpstr>PowerPoint Presentation</vt:lpstr>
      <vt:lpstr>Stanford &amp;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Pathak</dc:creator>
  <cp:lastModifiedBy>Ross, Antony</cp:lastModifiedBy>
  <cp:revision>137</cp:revision>
  <cp:lastPrinted>2019-04-24T05:01:05Z</cp:lastPrinted>
  <dcterms:modified xsi:type="dcterms:W3CDTF">2019-09-24T19:38:37Z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2019-06-18T00:04:46.6519794Z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2019-06-18T00:04:46.6519794Z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