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20"/>
  </p:notesMasterIdLst>
  <p:sldIdLst>
    <p:sldId id="368" r:id="rId4"/>
    <p:sldId id="361" r:id="rId5"/>
    <p:sldId id="274" r:id="rId6"/>
    <p:sldId id="537" r:id="rId7"/>
    <p:sldId id="362" r:id="rId8"/>
    <p:sldId id="314" r:id="rId9"/>
    <p:sldId id="539" r:id="rId10"/>
    <p:sldId id="538" r:id="rId11"/>
    <p:sldId id="540" r:id="rId12"/>
    <p:sldId id="536" r:id="rId13"/>
    <p:sldId id="358" r:id="rId14"/>
    <p:sldId id="296" r:id="rId15"/>
    <p:sldId id="520" r:id="rId16"/>
    <p:sldId id="526" r:id="rId17"/>
    <p:sldId id="531" r:id="rId18"/>
    <p:sldId id="53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/>
    <p:restoredTop sz="96035"/>
  </p:normalViewPr>
  <p:slideViewPr>
    <p:cSldViewPr snapToGrid="0" snapToObjects="1">
      <p:cViewPr varScale="1">
        <p:scale>
          <a:sx n="53" d="100"/>
          <a:sy n="53" d="100"/>
        </p:scale>
        <p:origin x="920" y="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870" y="2023975"/>
            <a:ext cx="13022542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33373" y="3730454"/>
            <a:ext cx="12285429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804705" y="7285139"/>
            <a:ext cx="1714097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808095" y="6027370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725869" y="4215978"/>
            <a:ext cx="1748679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9565602" y="480987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225731" y="2401166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860128" y="313243"/>
            <a:ext cx="910851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359654" y="352002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9074634" y="753210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8160143" y="7015682"/>
            <a:ext cx="2331573" cy="1050730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33373" y="5798333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4095727" y="788162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225731" y="6806168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43839" y="4738856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835499" y="8593055"/>
            <a:ext cx="527395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994370" y="3053454"/>
            <a:ext cx="2725568" cy="18405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65136" y="353481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8070103" y="613949"/>
            <a:ext cx="1348023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20230" y="1057086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7264846" y="8217045"/>
            <a:ext cx="1362937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9396367" y="499778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42468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976354" y="6009646"/>
            <a:ext cx="753526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974766" y="6538079"/>
            <a:ext cx="824603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55722" y="6133190"/>
            <a:ext cx="1008653" cy="526123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105735" y="1937425"/>
            <a:ext cx="2163759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350300" y="5131521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10466" y="2875242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311515" y="0"/>
            <a:ext cx="1726387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569030" y="4277840"/>
            <a:ext cx="432235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780507" y="5569650"/>
            <a:ext cx="483796" cy="36284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92869" y="2399256"/>
            <a:ext cx="692783" cy="181488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230560" y="3732220"/>
            <a:ext cx="548757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905646" y="558827"/>
            <a:ext cx="49059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97592" y="2020779"/>
            <a:ext cx="659870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68758" y="2115665"/>
            <a:ext cx="517538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98404" y="2289423"/>
            <a:ext cx="258250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84548" y="2403383"/>
            <a:ext cx="85961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510157" y="363500"/>
            <a:ext cx="1329103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83694" y="458219"/>
            <a:ext cx="98203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311514" y="8584190"/>
            <a:ext cx="3663049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296784" y="7394363"/>
            <a:ext cx="865677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88929" y="304100"/>
            <a:ext cx="1714219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36219" y="6625313"/>
            <a:ext cx="1297360" cy="876116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3176633" y="525496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8013" y="0"/>
            <a:ext cx="10268780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39051" y="937906"/>
            <a:ext cx="5926700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62366" y="5337963"/>
            <a:ext cx="3352800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3004800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73760" y="2506133"/>
            <a:ext cx="3352800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2440" y="2678780"/>
            <a:ext cx="3152651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3004800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7"/>
            <a:ext cx="13004800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08811" y="904014"/>
            <a:ext cx="6805109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402129" y="945987"/>
            <a:ext cx="6095241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689600" y="0"/>
            <a:ext cx="7315200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593934" y="7207170"/>
            <a:ext cx="4584192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3"/>
            <a:ext cx="13004800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7325128" y="1934541"/>
            <a:ext cx="5332634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577486" y="2309940"/>
            <a:ext cx="4885378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341" y="1739829"/>
            <a:ext cx="5803834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47251" y="787486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602569" y="4961740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602569" y="787486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847251" y="4962183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5617" y="307200"/>
            <a:ext cx="5577540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277440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349003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175614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77611" y="1609375"/>
            <a:ext cx="3798151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67395" y="1916444"/>
            <a:ext cx="164126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139060" y="1937488"/>
            <a:ext cx="975430" cy="7308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59151" y="2424641"/>
            <a:ext cx="2381065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59151" y="3160218"/>
            <a:ext cx="2381065" cy="781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69311" y="8318716"/>
            <a:ext cx="2380800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69311" y="6578553"/>
            <a:ext cx="2898449" cy="1471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855242" y="-1232034"/>
            <a:ext cx="4337785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EF806F4F-52A7-8848-BE3A-01458227E49B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690" y="9258300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0294027" y="9261236"/>
            <a:ext cx="24643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86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tseval.stanford.edu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sI0XK6dYncUDDs11D6ulWo3qAfIVVyk/view?usp=sharing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689137" y="3554903"/>
            <a:ext cx="67140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4800" kern="1200" dirty="0">
                <a:solidFill>
                  <a:prstClr val="white"/>
                </a:solidFill>
                <a:cs typeface="Arial" pitchFamily="34" charset="0"/>
              </a:rPr>
              <a:t>Introduction to </a:t>
            </a:r>
          </a:p>
          <a:p>
            <a:pPr algn="l" defTabSz="975269" hangingPunct="1"/>
            <a:r>
              <a:rPr lang="en-US" altLang="ko-KR" sz="4800" kern="1200" dirty="0">
                <a:solidFill>
                  <a:prstClr val="white"/>
                </a:solidFill>
                <a:cs typeface="Arial" pitchFamily="34" charset="0"/>
              </a:rPr>
              <a:t>Artificial Intelligence</a:t>
            </a:r>
            <a:endParaRPr lang="ko-KR" altLang="en-US" sz="480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802979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9" name="TextBox 238">
            <a:hlinkClick r:id="rId4"/>
            <a:extLst>
              <a:ext uri="{FF2B5EF4-FFF2-40B4-BE49-F238E27FC236}">
                <a16:creationId xmlns:a16="http://schemas.microsoft.com/office/drawing/2014/main" id="{BCCFEB45-E50B-41B8-A015-F7BBB3AC1A1E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TensorFlow Demo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7325052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43" y="3910112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Survey Time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509422" y="5407075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http://ttseval.stanford.edu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666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76669"/>
            <a:ext cx="11099800" cy="660063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(Python, ML, DL, Domain,  etc.)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7777C-C17F-4F66-A01B-3265153A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1783"/>
              </p:ext>
            </p:extLst>
          </p:nvPr>
        </p:nvGraphicFramePr>
        <p:xfrm>
          <a:off x="671512" y="2214562"/>
          <a:ext cx="11730038" cy="64836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Neural Networks and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Michael Nielsen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Deep Learning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Ian Goodfellow,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Yoshua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Bengio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Helvetica Light"/>
                          <a:ea typeface="+mn-ea"/>
                          <a:cs typeface="Calibri" panose="020F0502020204030204" pitchFamily="34" charset="0"/>
                          <a:sym typeface="Helvetica Light"/>
                        </a:rPr>
                        <a:t>, and Aaron Courville</a:t>
                      </a:r>
                      <a:endParaRPr lang="en-US" sz="2400" b="1" dirty="0">
                        <a:latin typeface="Helvetica Ligh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572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191FCB-3070-4C16-9934-029FDD02B9F3}"/>
              </a:ext>
            </a:extLst>
          </p:cNvPr>
          <p:cNvSpPr/>
          <p:nvPr/>
        </p:nvSpPr>
        <p:spPr>
          <a:xfrm>
            <a:off x="6715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Machine Learning and Deep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42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FF86B-D9D1-4816-A59E-7330565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326460"/>
            <a:ext cx="12415366" cy="9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Stanford Upcoming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here for latest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C6E9A-2B30-4E1D-A767-AAF8D6E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" y="-12548"/>
            <a:ext cx="12811697" cy="96057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2165F0-7F11-43CB-AE2E-2D486350B8CD}"/>
              </a:ext>
            </a:extLst>
          </p:cNvPr>
          <p:cNvSpPr/>
          <p:nvPr/>
        </p:nvSpPr>
        <p:spPr>
          <a:xfrm>
            <a:off x="3705726" y="6352674"/>
            <a:ext cx="5582653" cy="8422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427499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3">
            <a:extLst>
              <a:ext uri="{FF2B5EF4-FFF2-40B4-BE49-F238E27FC236}">
                <a16:creationId xmlns:a16="http://schemas.microsoft.com/office/drawing/2014/main" id="{505E5EAF-CB78-44D1-AF04-0E23B6F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254001"/>
            <a:ext cx="12015788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36C83B9E-49C2-4D71-8F4A-3C5B2324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238" y="2562315"/>
            <a:ext cx="1201578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Antony Ross</a:t>
            </a:r>
            <a:endParaRPr sz="4800" b="1" dirty="0"/>
          </a:p>
          <a:p>
            <a:r>
              <a:rPr lang="en-US" sz="4000" dirty="0"/>
              <a:t>Data Science and Machine Learning</a:t>
            </a:r>
          </a:p>
          <a:p>
            <a:r>
              <a:rPr lang="en-US" sz="4000" dirty="0"/>
              <a:t>Sports performance data</a:t>
            </a:r>
          </a:p>
          <a:p>
            <a:r>
              <a:rPr lang="en-US" sz="4000" dirty="0"/>
              <a:t>Research in music recommendations and voice recognition</a:t>
            </a:r>
          </a:p>
          <a:p>
            <a:r>
              <a:rPr lang="en-US" dirty="0"/>
              <a:t>Presently working with 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10257486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91635" y="2319169"/>
            <a:ext cx="5723218" cy="814519"/>
            <a:chOff x="1848112" y="1575921"/>
            <a:chExt cx="5365516" cy="76361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AI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Neural Networks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Computer Vision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Understanding Language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6401802" cy="814519"/>
            <a:chOff x="1848112" y="1575921"/>
            <a:chExt cx="6001689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5" y="1789403"/>
              <a:ext cx="5143866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Demo TensorFlow &amp; Auto ML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25587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9 to 12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9652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963420" y="28260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Stanford</a:t>
            </a:r>
            <a:r>
              <a:rPr lang="en-US" sz="6600" dirty="0"/>
              <a:t> &amp;</a:t>
            </a:r>
            <a:endParaRPr sz="6600" dirty="0"/>
          </a:p>
        </p:txBody>
      </p:sp>
      <p:pic>
        <p:nvPicPr>
          <p:cNvPr id="1026" name="Picture 2" descr="mage result for machine learning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1" y="2994536"/>
            <a:ext cx="1988676" cy="1406056"/>
          </a:xfrm>
          <a:prstGeom prst="rect">
            <a:avLst/>
          </a:prstGeom>
          <a:noFill/>
          <a:effectLst>
            <a:glow rad="495300">
              <a:schemeClr val="accent1">
                <a:alpha val="40000"/>
              </a:schemeClr>
            </a:glow>
            <a:outerShdw blurRad="50800" dist="50800" dir="5400000" sx="58000" sy="58000" algn="ctr" rotWithShape="0">
              <a:srgbClr val="000000">
                <a:alpha val="41000"/>
              </a:srgbClr>
            </a:outerShd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7" y="7605464"/>
            <a:ext cx="3461348" cy="617098"/>
          </a:xfrm>
          <a:prstGeom prst="rect">
            <a:avLst/>
          </a:prstGeom>
        </p:spPr>
      </p:pic>
      <p:pic>
        <p:nvPicPr>
          <p:cNvPr id="1028" name="Picture 4" descr="mage result for tableau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6" y="2877695"/>
            <a:ext cx="1615439" cy="171430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Spa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56" y="2956283"/>
            <a:ext cx="1927860" cy="1668372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hadoo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79" y="7427603"/>
            <a:ext cx="3212216" cy="83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pyth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6" y="5847274"/>
            <a:ext cx="2962992" cy="100081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r programming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3" y="5709243"/>
            <a:ext cx="1704050" cy="12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4975" y="2877695"/>
            <a:ext cx="1371600" cy="1570725"/>
          </a:xfrm>
          <a:prstGeom prst="rect">
            <a:avLst/>
          </a:prstGeom>
        </p:spPr>
      </p:pic>
      <p:pic>
        <p:nvPicPr>
          <p:cNvPr id="1042" name="Picture 18" descr="mage result for cloud computi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31" y="5627194"/>
            <a:ext cx="2677737" cy="13514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ge result for stanford university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500770"/>
            <a:ext cx="1056531" cy="15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ge result for big data trunk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79" y="124824"/>
            <a:ext cx="623559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160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600200"/>
            <a:ext cx="12146280" cy="7437120"/>
          </a:xfrm>
          <a:prstGeom prst="rect">
            <a:avLst/>
          </a:prstGeom>
        </p:spPr>
      </p:pic>
      <p:sp>
        <p:nvSpPr>
          <p:cNvPr id="4" name="Shape 123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Big Data Trunk</a:t>
            </a:r>
          </a:p>
        </p:txBody>
      </p:sp>
    </p:spTree>
    <p:extLst>
      <p:ext uri="{BB962C8B-B14F-4D97-AF65-F5344CB8AC3E}">
        <p14:creationId xmlns:p14="http://schemas.microsoft.com/office/powerpoint/2010/main" val="21024128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AI Overview</a:t>
            </a:r>
          </a:p>
        </p:txBody>
      </p:sp>
    </p:spTree>
    <p:extLst>
      <p:ext uri="{BB962C8B-B14F-4D97-AF65-F5344CB8AC3E}">
        <p14:creationId xmlns:p14="http://schemas.microsoft.com/office/powerpoint/2010/main" val="2145243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Deep Learning</a:t>
            </a:r>
          </a:p>
          <a:p>
            <a:r>
              <a:rPr lang="en-IN" sz="7200" dirty="0"/>
              <a:t>&amp;</a:t>
            </a:r>
          </a:p>
          <a:p>
            <a:r>
              <a:rPr lang="en-IN" sz="6000" dirty="0"/>
              <a:t>Convolutional Neural 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54171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3064549"/>
            <a:ext cx="10977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Recurrent Neural 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88484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210</Words>
  <Application>Microsoft Office PowerPoint</Application>
  <PresentationFormat>Custom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Helvetica Light</vt:lpstr>
      <vt:lpstr>Helvetica Neue</vt:lpstr>
      <vt:lpstr>HelveticaNeue-Bold</vt:lpstr>
      <vt:lpstr>Black</vt:lpstr>
      <vt:lpstr>Cover and End Slide Master</vt:lpstr>
      <vt:lpstr>Contents Slide Master</vt:lpstr>
      <vt:lpstr>PowerPoint Presentation</vt:lpstr>
      <vt:lpstr>Introduction</vt:lpstr>
      <vt:lpstr>PowerPoint Presentation</vt:lpstr>
      <vt:lpstr>Logistics</vt:lpstr>
      <vt:lpstr>Stanford &amp;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  <vt:lpstr>Stanford Upcoming Training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Ross, Antony</cp:lastModifiedBy>
  <cp:revision>139</cp:revision>
  <cp:lastPrinted>2019-04-24T05:01:05Z</cp:lastPrinted>
  <dcterms:modified xsi:type="dcterms:W3CDTF">2019-08-23T19:22:55Z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2019-06-18T00:04:46.6519794Z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2019-06-18T00:04:46.6519794Z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