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C9F"/>
    <a:srgbClr val="9DF7F7"/>
    <a:srgbClr val="8583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2" autoAdjust="0"/>
    <p:restoredTop sz="94660"/>
  </p:normalViewPr>
  <p:slideViewPr>
    <p:cSldViewPr snapToGrid="0">
      <p:cViewPr>
        <p:scale>
          <a:sx n="33" d="100"/>
          <a:sy n="33" d="100"/>
        </p:scale>
        <p:origin x="480"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1218A9-D140-4F4E-9856-39127274EEB1}"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298970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218A9-D140-4F4E-9856-39127274EEB1}"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246708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218A9-D140-4F4E-9856-39127274EEB1}"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401254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218A9-D140-4F4E-9856-39127274EEB1}"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140757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1218A9-D140-4F4E-9856-39127274EEB1}"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148306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1218A9-D140-4F4E-9856-39127274EEB1}"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82688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1218A9-D140-4F4E-9856-39127274EEB1}"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408630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1218A9-D140-4F4E-9856-39127274EEB1}"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2861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218A9-D140-4F4E-9856-39127274EEB1}"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237622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A1218A9-D140-4F4E-9856-39127274EEB1}"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124512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A1218A9-D140-4F4E-9856-39127274EEB1}"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8D01E1-3933-4839-9B36-2A477D9BE785}" type="slidenum">
              <a:rPr lang="en-IN" smtClean="0"/>
              <a:t>‹#›</a:t>
            </a:fld>
            <a:endParaRPr lang="en-IN"/>
          </a:p>
        </p:txBody>
      </p:sp>
    </p:spTree>
    <p:extLst>
      <p:ext uri="{BB962C8B-B14F-4D97-AF65-F5344CB8AC3E}">
        <p14:creationId xmlns:p14="http://schemas.microsoft.com/office/powerpoint/2010/main" val="109426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9A1218A9-D140-4F4E-9856-39127274EEB1}" type="datetimeFigureOut">
              <a:rPr lang="en-IN" smtClean="0"/>
              <a:t>11-05-2023</a:t>
            </a:fld>
            <a:endParaRPr lang="en-IN"/>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738D01E1-3933-4839-9B36-2A477D9BE785}" type="slidenum">
              <a:rPr lang="en-IN" smtClean="0"/>
              <a:t>‹#›</a:t>
            </a:fld>
            <a:endParaRPr lang="en-IN"/>
          </a:p>
        </p:txBody>
      </p:sp>
    </p:spTree>
    <p:extLst>
      <p:ext uri="{BB962C8B-B14F-4D97-AF65-F5344CB8AC3E}">
        <p14:creationId xmlns:p14="http://schemas.microsoft.com/office/powerpoint/2010/main" val="25848925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ntonyroynell/ADS_Assignment3"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C9F"/>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C2B4DE2D-7F4E-D7FA-5509-A9C2695766C9}"/>
              </a:ext>
            </a:extLst>
          </p:cNvPr>
          <p:cNvSpPr txBox="1"/>
          <p:nvPr/>
        </p:nvSpPr>
        <p:spPr>
          <a:xfrm>
            <a:off x="397456" y="201522"/>
            <a:ext cx="29132032" cy="2323713"/>
          </a:xfrm>
          <a:prstGeom prst="rect">
            <a:avLst/>
          </a:prstGeom>
          <a:solidFill>
            <a:schemeClr val="bg1"/>
          </a:solidFill>
          <a:ln>
            <a:solidFill>
              <a:schemeClr val="accent1"/>
            </a:solidFill>
          </a:ln>
        </p:spPr>
        <p:txBody>
          <a:bodyPr wrap="square" rtlCol="0">
            <a:spAutoFit/>
          </a:bodyPr>
          <a:lstStyle/>
          <a:p>
            <a:pPr algn="ctr"/>
            <a:r>
              <a:rPr lang="en-US" sz="9500" dirty="0">
                <a:latin typeface="Footlight MT Light" panose="0204060206030A020304" pitchFamily="18" charset="0"/>
              </a:rPr>
              <a:t>Analysis on climate change</a:t>
            </a:r>
          </a:p>
          <a:p>
            <a:pPr algn="ctr"/>
            <a:r>
              <a:rPr lang="en-US" sz="5000" dirty="0">
                <a:latin typeface="Footlight MT Light" panose="0204060206030A020304" pitchFamily="18" charset="0"/>
              </a:rPr>
              <a:t>Antony Roy </a:t>
            </a:r>
            <a:r>
              <a:rPr lang="en-US" sz="5000" dirty="0" err="1">
                <a:latin typeface="Footlight MT Light" panose="0204060206030A020304" pitchFamily="18" charset="0"/>
              </a:rPr>
              <a:t>Nellangara</a:t>
            </a:r>
            <a:r>
              <a:rPr lang="en-US" sz="5000" dirty="0">
                <a:latin typeface="Footlight MT Light" panose="0204060206030A020304" pitchFamily="18" charset="0"/>
              </a:rPr>
              <a:t>,  </a:t>
            </a:r>
            <a:r>
              <a:rPr lang="en-US" sz="4500" dirty="0">
                <a:latin typeface="Footlight MT Light" panose="0204060206030A020304" pitchFamily="18" charset="0"/>
              </a:rPr>
              <a:t>(</a:t>
            </a:r>
            <a:r>
              <a:rPr lang="en-US" sz="4500" dirty="0">
                <a:latin typeface="Footlight MT Light" panose="0204060206030A020304" pitchFamily="18" charset="0"/>
                <a:hlinkClick r:id="rId2"/>
              </a:rPr>
              <a:t>GITHUB LINK</a:t>
            </a:r>
            <a:r>
              <a:rPr lang="en-US" sz="4500" dirty="0">
                <a:latin typeface="Footlight MT Light" panose="0204060206030A020304" pitchFamily="18" charset="0"/>
              </a:rPr>
              <a:t>)</a:t>
            </a:r>
            <a:endParaRPr lang="en-IN" sz="4500" dirty="0">
              <a:latin typeface="Footlight MT Light" panose="0204060206030A020304" pitchFamily="18" charset="0"/>
            </a:endParaRPr>
          </a:p>
        </p:txBody>
      </p:sp>
      <p:sp>
        <p:nvSpPr>
          <p:cNvPr id="21" name="TextBox 20">
            <a:extLst>
              <a:ext uri="{FF2B5EF4-FFF2-40B4-BE49-F238E27FC236}">
                <a16:creationId xmlns:a16="http://schemas.microsoft.com/office/drawing/2014/main" id="{148983AD-E10F-81F4-F585-1CE076CEEB41}"/>
              </a:ext>
            </a:extLst>
          </p:cNvPr>
          <p:cNvSpPr txBox="1"/>
          <p:nvPr/>
        </p:nvSpPr>
        <p:spPr>
          <a:xfrm>
            <a:off x="358138" y="6814914"/>
            <a:ext cx="29171350" cy="4274440"/>
          </a:xfrm>
          <a:prstGeom prst="rect">
            <a:avLst/>
          </a:prstGeom>
          <a:solidFill>
            <a:schemeClr val="bg1"/>
          </a:solidFill>
          <a:ln>
            <a:solidFill>
              <a:schemeClr val="accent1"/>
            </a:solidFill>
          </a:ln>
        </p:spPr>
        <p:txBody>
          <a:bodyPr wrap="square" rtlCol="0">
            <a:spAutoFit/>
          </a:bodyPr>
          <a:lstStyle/>
          <a:p>
            <a:pPr algn="just">
              <a:lnSpc>
                <a:spcPct val="150000"/>
              </a:lnSpc>
            </a:pPr>
            <a:endParaRPr lang="en-US" sz="3700" dirty="0">
              <a:latin typeface="Constantia" panose="02030602050306030303" pitchFamily="18" charset="0"/>
            </a:endParaRPr>
          </a:p>
          <a:p>
            <a:pPr algn="just">
              <a:lnSpc>
                <a:spcPct val="150000"/>
              </a:lnSpc>
            </a:pPr>
            <a:r>
              <a:rPr lang="en-US" sz="3700" dirty="0">
                <a:latin typeface="Constantia" panose="02030602050306030303" pitchFamily="18" charset="0"/>
              </a:rPr>
              <a:t>The factors selected for analysis  are Total Greenhouse gasses emission, Carbon dioxide emissions, Methane emissions and percentage of forest land and agricultural land. Countries will be grouped into different clusters to analyze the clusters and understand the clusters. Forecast of China’s greenhouse gasses emission will be calculated and analyzed and methods to prevent the greenhouse gas emissions for China will also be suggested.</a:t>
            </a:r>
            <a:endParaRPr lang="en-IN" sz="3700" dirty="0">
              <a:latin typeface="Constantia" panose="02030602050306030303" pitchFamily="18" charset="0"/>
            </a:endParaRPr>
          </a:p>
        </p:txBody>
      </p:sp>
      <p:sp>
        <p:nvSpPr>
          <p:cNvPr id="32" name="TextBox 31">
            <a:extLst>
              <a:ext uri="{FF2B5EF4-FFF2-40B4-BE49-F238E27FC236}">
                <a16:creationId xmlns:a16="http://schemas.microsoft.com/office/drawing/2014/main" id="{C8927AAC-4BB8-44D6-C25A-DBC8F0B13DD6}"/>
              </a:ext>
            </a:extLst>
          </p:cNvPr>
          <p:cNvSpPr txBox="1"/>
          <p:nvPr/>
        </p:nvSpPr>
        <p:spPr>
          <a:xfrm>
            <a:off x="235060" y="31899988"/>
            <a:ext cx="9755580" cy="5982600"/>
          </a:xfrm>
          <a:prstGeom prst="rect">
            <a:avLst/>
          </a:prstGeom>
          <a:solidFill>
            <a:schemeClr val="bg1"/>
          </a:solidFill>
          <a:ln>
            <a:solidFill>
              <a:schemeClr val="accent1"/>
            </a:solidFill>
          </a:ln>
        </p:spPr>
        <p:txBody>
          <a:bodyPr wrap="square" rtlCol="0">
            <a:spAutoFit/>
          </a:bodyPr>
          <a:lstStyle/>
          <a:p>
            <a:pPr algn="just">
              <a:lnSpc>
                <a:spcPct val="150000"/>
              </a:lnSpc>
            </a:pPr>
            <a:r>
              <a:rPr lang="en-US" sz="3700" dirty="0">
                <a:latin typeface="Constantia" panose="02030602050306030303" pitchFamily="18" charset="0"/>
              </a:rPr>
              <a:t>CO2 Emissions can be due to the use of fossil fuels and also as a result of deforestation. It can be observed that some countries in the green cluster  had a low CO2 emission in 2020 and in 1990 and almost all the countries in the red cluster  have a very high CO2 emission in 1990 and 2020 which is very bad.</a:t>
            </a:r>
            <a:endParaRPr lang="en-IN" sz="3700" dirty="0">
              <a:latin typeface="Constantia" panose="02030602050306030303" pitchFamily="18" charset="0"/>
            </a:endParaRPr>
          </a:p>
        </p:txBody>
      </p:sp>
      <p:sp>
        <p:nvSpPr>
          <p:cNvPr id="38" name="TextBox 37">
            <a:extLst>
              <a:ext uri="{FF2B5EF4-FFF2-40B4-BE49-F238E27FC236}">
                <a16:creationId xmlns:a16="http://schemas.microsoft.com/office/drawing/2014/main" id="{06D5FE66-226A-5DD4-9A19-F07A438153B2}"/>
              </a:ext>
            </a:extLst>
          </p:cNvPr>
          <p:cNvSpPr txBox="1"/>
          <p:nvPr/>
        </p:nvSpPr>
        <p:spPr>
          <a:xfrm>
            <a:off x="10454030" y="23255760"/>
            <a:ext cx="9230110" cy="861774"/>
          </a:xfrm>
          <a:prstGeom prst="rect">
            <a:avLst/>
          </a:prstGeom>
          <a:solidFill>
            <a:schemeClr val="accent2">
              <a:lumMod val="60000"/>
              <a:lumOff val="40000"/>
            </a:schemeClr>
          </a:solidFill>
        </p:spPr>
        <p:txBody>
          <a:bodyPr wrap="square" rtlCol="0">
            <a:spAutoFit/>
          </a:bodyPr>
          <a:lstStyle/>
          <a:p>
            <a:pPr algn="r"/>
            <a:r>
              <a:rPr lang="en-US" sz="5000" dirty="0">
                <a:latin typeface="Footlight MT Light" panose="0204060206030A020304" pitchFamily="18" charset="0"/>
              </a:rPr>
              <a:t>Factor 2 : Methane Emissions (kt)</a:t>
            </a:r>
            <a:endParaRPr lang="en-IN" sz="5000" dirty="0">
              <a:latin typeface="Footlight MT Light" panose="0204060206030A020304" pitchFamily="18" charset="0"/>
            </a:endParaRPr>
          </a:p>
        </p:txBody>
      </p:sp>
      <p:sp>
        <p:nvSpPr>
          <p:cNvPr id="39" name="TextBox 38">
            <a:extLst>
              <a:ext uri="{FF2B5EF4-FFF2-40B4-BE49-F238E27FC236}">
                <a16:creationId xmlns:a16="http://schemas.microsoft.com/office/drawing/2014/main" id="{3DB5DD42-4536-023A-69D2-B1316FBE62BB}"/>
              </a:ext>
            </a:extLst>
          </p:cNvPr>
          <p:cNvSpPr txBox="1"/>
          <p:nvPr/>
        </p:nvSpPr>
        <p:spPr>
          <a:xfrm>
            <a:off x="952490" y="23255760"/>
            <a:ext cx="8320720" cy="861774"/>
          </a:xfrm>
          <a:prstGeom prst="rect">
            <a:avLst/>
          </a:prstGeom>
          <a:solidFill>
            <a:schemeClr val="accent2">
              <a:lumMod val="60000"/>
              <a:lumOff val="40000"/>
            </a:schemeClr>
          </a:solidFill>
        </p:spPr>
        <p:txBody>
          <a:bodyPr wrap="square" rtlCol="0">
            <a:spAutoFit/>
          </a:bodyPr>
          <a:lstStyle/>
          <a:p>
            <a:r>
              <a:rPr lang="en-US" sz="5000" dirty="0">
                <a:latin typeface="Footlight MT Light" panose="0204060206030A020304" pitchFamily="18" charset="0"/>
              </a:rPr>
              <a:t>Factor 1 : CO2 Emissions (kt)</a:t>
            </a:r>
          </a:p>
        </p:txBody>
      </p:sp>
      <p:sp>
        <p:nvSpPr>
          <p:cNvPr id="40" name="TextBox 39">
            <a:extLst>
              <a:ext uri="{FF2B5EF4-FFF2-40B4-BE49-F238E27FC236}">
                <a16:creationId xmlns:a16="http://schemas.microsoft.com/office/drawing/2014/main" id="{B461E786-5C26-B6E4-4564-E4AFA37CED17}"/>
              </a:ext>
            </a:extLst>
          </p:cNvPr>
          <p:cNvSpPr txBox="1"/>
          <p:nvPr/>
        </p:nvSpPr>
        <p:spPr>
          <a:xfrm>
            <a:off x="10252309" y="31957623"/>
            <a:ext cx="9720000" cy="6836680"/>
          </a:xfrm>
          <a:prstGeom prst="rect">
            <a:avLst/>
          </a:prstGeom>
          <a:solidFill>
            <a:schemeClr val="bg1"/>
          </a:solidFill>
          <a:ln>
            <a:noFill/>
          </a:ln>
        </p:spPr>
        <p:txBody>
          <a:bodyPr wrap="square" rtlCol="0">
            <a:spAutoFit/>
          </a:bodyPr>
          <a:lstStyle/>
          <a:p>
            <a:pPr algn="just">
              <a:lnSpc>
                <a:spcPct val="150000"/>
              </a:lnSpc>
            </a:pPr>
            <a:r>
              <a:rPr lang="en-US" sz="3700" dirty="0">
                <a:latin typeface="Constantia" panose="02030602050306030303" pitchFamily="18" charset="0"/>
              </a:rPr>
              <a:t>Methane Emissions can be due to the use and transport of coal, natural gas and oil. It can be observed that for the countries in the green cluster, methane emission was very low in 1990 and 2020. For the countries in the red cluster, it can be observed that the methane emission is very high in both 1990 and 2020 compared to the countries in green cluster. .</a:t>
            </a:r>
            <a:endParaRPr lang="en-IN" sz="3700" dirty="0">
              <a:latin typeface="Constantia" panose="02030602050306030303" pitchFamily="18" charset="0"/>
            </a:endParaRPr>
          </a:p>
        </p:txBody>
      </p:sp>
      <p:sp>
        <p:nvSpPr>
          <p:cNvPr id="41" name="TextBox 40">
            <a:extLst>
              <a:ext uri="{FF2B5EF4-FFF2-40B4-BE49-F238E27FC236}">
                <a16:creationId xmlns:a16="http://schemas.microsoft.com/office/drawing/2014/main" id="{8CD9A993-0140-0CBE-93E6-43C64813013E}"/>
              </a:ext>
            </a:extLst>
          </p:cNvPr>
          <p:cNvSpPr txBox="1"/>
          <p:nvPr/>
        </p:nvSpPr>
        <p:spPr>
          <a:xfrm>
            <a:off x="20586744" y="23255760"/>
            <a:ext cx="8606293" cy="861774"/>
          </a:xfrm>
          <a:prstGeom prst="rect">
            <a:avLst/>
          </a:prstGeom>
          <a:solidFill>
            <a:schemeClr val="accent2">
              <a:lumMod val="60000"/>
              <a:lumOff val="40000"/>
            </a:schemeClr>
          </a:solidFill>
        </p:spPr>
        <p:txBody>
          <a:bodyPr wrap="square" rtlCol="0">
            <a:spAutoFit/>
          </a:bodyPr>
          <a:lstStyle/>
          <a:p>
            <a:r>
              <a:rPr lang="en-US" sz="5000" dirty="0">
                <a:latin typeface="Footlight MT Light" panose="0204060206030A020304" pitchFamily="18" charset="0"/>
              </a:rPr>
              <a:t>Factor 3 : Forest  vs Agri. Land</a:t>
            </a:r>
            <a:endParaRPr lang="en-IN" sz="5000" dirty="0">
              <a:latin typeface="Footlight MT Light" panose="0204060206030A020304" pitchFamily="18" charset="0"/>
            </a:endParaRPr>
          </a:p>
        </p:txBody>
      </p:sp>
      <p:sp>
        <p:nvSpPr>
          <p:cNvPr id="42" name="TextBox 41">
            <a:extLst>
              <a:ext uri="{FF2B5EF4-FFF2-40B4-BE49-F238E27FC236}">
                <a16:creationId xmlns:a16="http://schemas.microsoft.com/office/drawing/2014/main" id="{26485E1E-9472-0146-A39A-42F01C08C31A}"/>
              </a:ext>
            </a:extLst>
          </p:cNvPr>
          <p:cNvSpPr txBox="1"/>
          <p:nvPr/>
        </p:nvSpPr>
        <p:spPr>
          <a:xfrm>
            <a:off x="20233978" y="31957623"/>
            <a:ext cx="9523054" cy="6836680"/>
          </a:xfrm>
          <a:prstGeom prst="rect">
            <a:avLst/>
          </a:prstGeom>
          <a:solidFill>
            <a:schemeClr val="bg1"/>
          </a:solidFill>
        </p:spPr>
        <p:txBody>
          <a:bodyPr wrap="square" rtlCol="0">
            <a:spAutoFit/>
          </a:bodyPr>
          <a:lstStyle/>
          <a:p>
            <a:pPr algn="just">
              <a:lnSpc>
                <a:spcPct val="150000"/>
              </a:lnSpc>
            </a:pPr>
            <a:r>
              <a:rPr lang="en-US" sz="3700" dirty="0">
                <a:latin typeface="Constantia" panose="02030602050306030303" pitchFamily="18" charset="0"/>
              </a:rPr>
              <a:t>Forest Land and agricultural land play a very important role in climate change. Deforestation of forest land and conversion of forest land into agricultural land can lead to increase in the </a:t>
            </a:r>
            <a:r>
              <a:rPr lang="en-US" sz="3700">
                <a:latin typeface="Constantia" panose="02030602050306030303" pitchFamily="18" charset="0"/>
              </a:rPr>
              <a:t>greenhouse gasses </a:t>
            </a:r>
            <a:r>
              <a:rPr lang="en-US" sz="3700" dirty="0">
                <a:latin typeface="Constantia" panose="02030602050306030303" pitchFamily="18" charset="0"/>
              </a:rPr>
              <a:t>emission.	 Countries in the red cluster has a large amount of agricultural land compared to countries in the blue cluster. </a:t>
            </a:r>
            <a:endParaRPr lang="en-IN" sz="3700" dirty="0">
              <a:latin typeface="Constantia" panose="02030602050306030303" pitchFamily="18" charset="0"/>
            </a:endParaRPr>
          </a:p>
        </p:txBody>
      </p:sp>
      <p:pic>
        <p:nvPicPr>
          <p:cNvPr id="54" name="Picture 53">
            <a:extLst>
              <a:ext uri="{FF2B5EF4-FFF2-40B4-BE49-F238E27FC236}">
                <a16:creationId xmlns:a16="http://schemas.microsoft.com/office/drawing/2014/main" id="{155637C0-39C6-9D53-369F-DD60B250B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0307" y="11461484"/>
            <a:ext cx="13875498" cy="11451556"/>
          </a:xfrm>
          <a:prstGeom prst="rect">
            <a:avLst/>
          </a:prstGeom>
        </p:spPr>
      </p:pic>
      <p:pic>
        <p:nvPicPr>
          <p:cNvPr id="56" name="Picture 55">
            <a:extLst>
              <a:ext uri="{FF2B5EF4-FFF2-40B4-BE49-F238E27FC236}">
                <a16:creationId xmlns:a16="http://schemas.microsoft.com/office/drawing/2014/main" id="{54D1A5A8-24CA-2951-5C2F-369324FC2295}"/>
              </a:ext>
            </a:extLst>
          </p:cNvPr>
          <p:cNvPicPr>
            <a:picLocks noChangeAspect="1"/>
          </p:cNvPicPr>
          <p:nvPr/>
        </p:nvPicPr>
        <p:blipFill rotWithShape="1">
          <a:blip r:embed="rId4">
            <a:extLst>
              <a:ext uri="{28A0092B-C50C-407E-A947-70E740481C1C}">
                <a14:useLocalDpi xmlns:a14="http://schemas.microsoft.com/office/drawing/2010/main" val="0"/>
              </a:ext>
            </a:extLst>
          </a:blip>
          <a:srcRect l="903" t="270" r="903" b="270"/>
          <a:stretch/>
        </p:blipFill>
        <p:spPr>
          <a:xfrm>
            <a:off x="235060" y="24422723"/>
            <a:ext cx="9544353" cy="7161121"/>
          </a:xfrm>
          <a:prstGeom prst="rect">
            <a:avLst/>
          </a:prstGeom>
        </p:spPr>
      </p:pic>
      <p:pic>
        <p:nvPicPr>
          <p:cNvPr id="58" name="Picture 57">
            <a:extLst>
              <a:ext uri="{FF2B5EF4-FFF2-40B4-BE49-F238E27FC236}">
                <a16:creationId xmlns:a16="http://schemas.microsoft.com/office/drawing/2014/main" id="{79A510A8-D94E-2F2B-B4E6-BA7E83F159F0}"/>
              </a:ext>
            </a:extLst>
          </p:cNvPr>
          <p:cNvPicPr>
            <a:picLocks noChangeAspect="1"/>
          </p:cNvPicPr>
          <p:nvPr/>
        </p:nvPicPr>
        <p:blipFill rotWithShape="1">
          <a:blip r:embed="rId5">
            <a:extLst>
              <a:ext uri="{28A0092B-C50C-407E-A947-70E740481C1C}">
                <a14:useLocalDpi xmlns:a14="http://schemas.microsoft.com/office/drawing/2010/main" val="0"/>
              </a:ext>
            </a:extLst>
          </a:blip>
          <a:srcRect l="2520" t="270" r="2520" b="270"/>
          <a:stretch/>
        </p:blipFill>
        <p:spPr>
          <a:xfrm>
            <a:off x="10454030" y="24368170"/>
            <a:ext cx="9230109" cy="7161121"/>
          </a:xfrm>
          <a:prstGeom prst="rect">
            <a:avLst/>
          </a:prstGeom>
        </p:spPr>
      </p:pic>
      <p:pic>
        <p:nvPicPr>
          <p:cNvPr id="62" name="Picture 61">
            <a:extLst>
              <a:ext uri="{FF2B5EF4-FFF2-40B4-BE49-F238E27FC236}">
                <a16:creationId xmlns:a16="http://schemas.microsoft.com/office/drawing/2014/main" id="{C258235B-C22E-2D3A-A032-92FB0C826217}"/>
              </a:ext>
            </a:extLst>
          </p:cNvPr>
          <p:cNvPicPr>
            <a:picLocks noChangeAspect="1"/>
          </p:cNvPicPr>
          <p:nvPr/>
        </p:nvPicPr>
        <p:blipFill rotWithShape="1">
          <a:blip r:embed="rId6">
            <a:extLst>
              <a:ext uri="{28A0092B-C50C-407E-A947-70E740481C1C}">
                <a14:useLocalDpi xmlns:a14="http://schemas.microsoft.com/office/drawing/2010/main" val="0"/>
              </a:ext>
            </a:extLst>
          </a:blip>
          <a:srcRect l="334" r="334"/>
          <a:stretch/>
        </p:blipFill>
        <p:spPr>
          <a:xfrm>
            <a:off x="20233978" y="24368170"/>
            <a:ext cx="9311827" cy="7146270"/>
          </a:xfrm>
          <a:prstGeom prst="rect">
            <a:avLst/>
          </a:prstGeom>
        </p:spPr>
      </p:pic>
      <p:sp>
        <p:nvSpPr>
          <p:cNvPr id="64" name="TextBox 63">
            <a:extLst>
              <a:ext uri="{FF2B5EF4-FFF2-40B4-BE49-F238E27FC236}">
                <a16:creationId xmlns:a16="http://schemas.microsoft.com/office/drawing/2014/main" id="{0DF47781-E9FA-AD3A-54FF-D933167DD79D}"/>
              </a:ext>
            </a:extLst>
          </p:cNvPr>
          <p:cNvSpPr txBox="1"/>
          <p:nvPr/>
        </p:nvSpPr>
        <p:spPr>
          <a:xfrm>
            <a:off x="358138" y="6787288"/>
            <a:ext cx="6339421" cy="1092607"/>
          </a:xfrm>
          <a:prstGeom prst="rect">
            <a:avLst/>
          </a:prstGeom>
          <a:solidFill>
            <a:schemeClr val="accent2">
              <a:lumMod val="60000"/>
              <a:lumOff val="40000"/>
            </a:schemeClr>
          </a:solidFill>
        </p:spPr>
        <p:txBody>
          <a:bodyPr wrap="square" rtlCol="0">
            <a:spAutoFit/>
          </a:bodyPr>
          <a:lstStyle/>
          <a:p>
            <a:r>
              <a:rPr lang="en-US" sz="6500" dirty="0">
                <a:latin typeface="Footlight MT Light" panose="0204060206030A020304" pitchFamily="18" charset="0"/>
              </a:rPr>
              <a:t>Introduction</a:t>
            </a:r>
            <a:endParaRPr lang="en-IN" sz="6500" dirty="0">
              <a:latin typeface="Footlight MT Light" panose="0204060206030A020304" pitchFamily="18" charset="0"/>
            </a:endParaRPr>
          </a:p>
        </p:txBody>
      </p:sp>
      <p:sp>
        <p:nvSpPr>
          <p:cNvPr id="65" name="TextBox 64">
            <a:extLst>
              <a:ext uri="{FF2B5EF4-FFF2-40B4-BE49-F238E27FC236}">
                <a16:creationId xmlns:a16="http://schemas.microsoft.com/office/drawing/2014/main" id="{55C30992-8BF8-6D1C-93D1-8836AAB79AE5}"/>
              </a:ext>
            </a:extLst>
          </p:cNvPr>
          <p:cNvSpPr txBox="1"/>
          <p:nvPr/>
        </p:nvSpPr>
        <p:spPr>
          <a:xfrm>
            <a:off x="381139" y="39175403"/>
            <a:ext cx="29375893" cy="3420360"/>
          </a:xfrm>
          <a:prstGeom prst="rect">
            <a:avLst/>
          </a:prstGeom>
          <a:solidFill>
            <a:schemeClr val="bg1"/>
          </a:solidFill>
          <a:ln>
            <a:solidFill>
              <a:schemeClr val="accent1"/>
            </a:solidFill>
          </a:ln>
        </p:spPr>
        <p:txBody>
          <a:bodyPr wrap="square" rtlCol="0">
            <a:spAutoFit/>
          </a:bodyPr>
          <a:lstStyle/>
          <a:p>
            <a:pPr>
              <a:lnSpc>
                <a:spcPct val="150000"/>
              </a:lnSpc>
            </a:pPr>
            <a:r>
              <a:rPr lang="en-US" sz="3700" dirty="0">
                <a:latin typeface="Constantia" panose="02030602050306030303" pitchFamily="18" charset="0"/>
              </a:rPr>
              <a:t>From the above visualizations, it can be concluded that most of the world countries still have to work really hard to bring down the Greenhouse gasses emission levels, CO2 emissions levels and Methane emission levels.  Forecast for greenhouse gas emissions for China also conveys that China should immediately take preventive measures to bring it down. Switching to cleaner energy, afforestation, reducing the dependency on fossil fuels are some of the measures that can prevent climate change.</a:t>
            </a:r>
            <a:endParaRPr lang="en-IN" sz="3700" dirty="0">
              <a:latin typeface="Constantia" panose="02030602050306030303" pitchFamily="18" charset="0"/>
            </a:endParaRPr>
          </a:p>
        </p:txBody>
      </p:sp>
      <p:sp>
        <p:nvSpPr>
          <p:cNvPr id="66" name="TextBox 65">
            <a:extLst>
              <a:ext uri="{FF2B5EF4-FFF2-40B4-BE49-F238E27FC236}">
                <a16:creationId xmlns:a16="http://schemas.microsoft.com/office/drawing/2014/main" id="{A7FF17FD-DAE2-F6DC-810B-FA52FFBDCAE4}"/>
              </a:ext>
            </a:extLst>
          </p:cNvPr>
          <p:cNvSpPr txBox="1"/>
          <p:nvPr/>
        </p:nvSpPr>
        <p:spPr>
          <a:xfrm>
            <a:off x="358138" y="38318740"/>
            <a:ext cx="4422674" cy="1092607"/>
          </a:xfrm>
          <a:prstGeom prst="rect">
            <a:avLst/>
          </a:prstGeom>
          <a:solidFill>
            <a:schemeClr val="accent2">
              <a:lumMod val="60000"/>
              <a:lumOff val="40000"/>
            </a:schemeClr>
          </a:solidFill>
        </p:spPr>
        <p:txBody>
          <a:bodyPr wrap="square" rtlCol="0">
            <a:spAutoFit/>
          </a:bodyPr>
          <a:lstStyle/>
          <a:p>
            <a:r>
              <a:rPr lang="en-US" sz="6500" dirty="0">
                <a:latin typeface="Footlight MT Light" panose="0204060206030A020304" pitchFamily="18" charset="0"/>
              </a:rPr>
              <a:t>Conclusion</a:t>
            </a:r>
            <a:endParaRPr lang="en-IN" sz="6500" dirty="0">
              <a:latin typeface="Footlight MT Light" panose="0204060206030A020304" pitchFamily="18" charset="0"/>
            </a:endParaRPr>
          </a:p>
        </p:txBody>
      </p:sp>
      <p:sp>
        <p:nvSpPr>
          <p:cNvPr id="70" name="TextBox 69">
            <a:extLst>
              <a:ext uri="{FF2B5EF4-FFF2-40B4-BE49-F238E27FC236}">
                <a16:creationId xmlns:a16="http://schemas.microsoft.com/office/drawing/2014/main" id="{4985AB1B-2F31-2C52-927A-D8F538417FF6}"/>
              </a:ext>
            </a:extLst>
          </p:cNvPr>
          <p:cNvSpPr txBox="1"/>
          <p:nvPr/>
        </p:nvSpPr>
        <p:spPr>
          <a:xfrm>
            <a:off x="381139" y="12016106"/>
            <a:ext cx="14789900" cy="10822386"/>
          </a:xfrm>
          <a:prstGeom prst="rect">
            <a:avLst/>
          </a:prstGeom>
          <a:solidFill>
            <a:schemeClr val="bg1"/>
          </a:solidFill>
        </p:spPr>
        <p:txBody>
          <a:bodyPr wrap="square" rtlCol="0">
            <a:spAutoFit/>
          </a:bodyPr>
          <a:lstStyle/>
          <a:p>
            <a:pPr algn="just"/>
            <a:endParaRPr lang="en-US" sz="3700" dirty="0">
              <a:latin typeface="Constantia" panose="02030602050306030303" pitchFamily="18" charset="0"/>
            </a:endParaRPr>
          </a:p>
          <a:p>
            <a:pPr algn="just">
              <a:lnSpc>
                <a:spcPct val="150000"/>
              </a:lnSpc>
            </a:pPr>
            <a:r>
              <a:rPr lang="en-IN" sz="3700" dirty="0">
                <a:latin typeface="Constantia" panose="02030602050306030303" pitchFamily="18" charset="0"/>
              </a:rPr>
              <a:t>China is one of the biggest manufacturing superpowers in the world and as a result has very high greenhouse gasses emission. The values for the greenhouse gasses emission for China have risen drastically from the year 1990 to 2020. This shows that China has taken very poor measures against climate change and is contributing majorly to it. The forecast for the same for China shows that China will continue to emit more greenhouse gasses over the next 10 years. Heavy industrialization and dependency of China on fossil fuels are some of the major reasons why China has failed miserably to work against climate change and as a result China has some of the most polluted and populated cities in the world. The forecast indicates that China will not be slowing down. Forecast here has been calculated using an exponential function and </a:t>
            </a:r>
            <a:r>
              <a:rPr lang="en-IN" sz="3700" dirty="0" err="1">
                <a:latin typeface="Constantia" panose="02030602050306030303" pitchFamily="18" charset="0"/>
              </a:rPr>
              <a:t>curve_fit</a:t>
            </a:r>
            <a:r>
              <a:rPr lang="en-IN" sz="3700" dirty="0">
                <a:latin typeface="Constantia" panose="02030602050306030303" pitchFamily="18" charset="0"/>
              </a:rPr>
              <a:t>.</a:t>
            </a:r>
          </a:p>
        </p:txBody>
      </p:sp>
      <p:sp>
        <p:nvSpPr>
          <p:cNvPr id="71" name="TextBox 70">
            <a:extLst>
              <a:ext uri="{FF2B5EF4-FFF2-40B4-BE49-F238E27FC236}">
                <a16:creationId xmlns:a16="http://schemas.microsoft.com/office/drawing/2014/main" id="{EFFD3BD4-8217-2D38-5E2F-3492465E7533}"/>
              </a:ext>
            </a:extLst>
          </p:cNvPr>
          <p:cNvSpPr txBox="1"/>
          <p:nvPr/>
        </p:nvSpPr>
        <p:spPr>
          <a:xfrm>
            <a:off x="358138" y="11459817"/>
            <a:ext cx="14285165" cy="1092607"/>
          </a:xfrm>
          <a:prstGeom prst="rect">
            <a:avLst/>
          </a:prstGeom>
          <a:solidFill>
            <a:schemeClr val="accent2">
              <a:lumMod val="60000"/>
              <a:lumOff val="40000"/>
            </a:schemeClr>
          </a:solidFill>
        </p:spPr>
        <p:txBody>
          <a:bodyPr wrap="square" rtlCol="0">
            <a:spAutoFit/>
          </a:bodyPr>
          <a:lstStyle/>
          <a:p>
            <a:r>
              <a:rPr lang="en-US" sz="6500" dirty="0">
                <a:latin typeface="Footlight MT Light" panose="0204060206030A020304" pitchFamily="18" charset="0"/>
              </a:rPr>
              <a:t>Forecast of China’s Greenhouse  Emission</a:t>
            </a:r>
            <a:endParaRPr lang="en-IN" sz="6500" dirty="0">
              <a:latin typeface="Footlight MT Light" panose="0204060206030A020304" pitchFamily="18" charset="0"/>
            </a:endParaRPr>
          </a:p>
        </p:txBody>
      </p:sp>
      <p:sp>
        <p:nvSpPr>
          <p:cNvPr id="72" name="TextBox 71">
            <a:extLst>
              <a:ext uri="{FF2B5EF4-FFF2-40B4-BE49-F238E27FC236}">
                <a16:creationId xmlns:a16="http://schemas.microsoft.com/office/drawing/2014/main" id="{527F4703-5D34-BFBB-61D5-B75F7C738834}"/>
              </a:ext>
            </a:extLst>
          </p:cNvPr>
          <p:cNvSpPr txBox="1"/>
          <p:nvPr/>
        </p:nvSpPr>
        <p:spPr>
          <a:xfrm>
            <a:off x="397456" y="3000905"/>
            <a:ext cx="29148349" cy="3420360"/>
          </a:xfrm>
          <a:prstGeom prst="rect">
            <a:avLst/>
          </a:prstGeom>
          <a:solidFill>
            <a:schemeClr val="bg1"/>
          </a:solidFill>
          <a:ln>
            <a:solidFill>
              <a:schemeClr val="accent1"/>
            </a:solidFill>
          </a:ln>
        </p:spPr>
        <p:txBody>
          <a:bodyPr wrap="square" rtlCol="0">
            <a:spAutoFit/>
          </a:bodyPr>
          <a:lstStyle/>
          <a:p>
            <a:pPr>
              <a:lnSpc>
                <a:spcPct val="150000"/>
              </a:lnSpc>
            </a:pPr>
            <a:endParaRPr lang="en-US" sz="3700" dirty="0">
              <a:latin typeface="Constantia" panose="02030602050306030303" pitchFamily="18" charset="0"/>
            </a:endParaRPr>
          </a:p>
          <a:p>
            <a:pPr>
              <a:lnSpc>
                <a:spcPct val="150000"/>
              </a:lnSpc>
            </a:pPr>
            <a:r>
              <a:rPr lang="en-US" sz="3700" dirty="0">
                <a:latin typeface="Constantia" panose="02030602050306030303" pitchFamily="18" charset="0"/>
              </a:rPr>
              <a:t>Climate change is one of the most dangerous issues that threatens this planet’s existence. The main aim of this analysis is to investigate different factors that causes climate change and also forecast the future performance of certain factors. The aim is also to figure out how and what factors have to be considered to prevent or stop climate change.</a:t>
            </a:r>
            <a:endParaRPr lang="en-IN" sz="3700" dirty="0"/>
          </a:p>
        </p:txBody>
      </p:sp>
      <p:sp>
        <p:nvSpPr>
          <p:cNvPr id="73" name="TextBox 72">
            <a:extLst>
              <a:ext uri="{FF2B5EF4-FFF2-40B4-BE49-F238E27FC236}">
                <a16:creationId xmlns:a16="http://schemas.microsoft.com/office/drawing/2014/main" id="{CB350B99-FC1D-D7D3-166A-3B7C3FC578C3}"/>
              </a:ext>
            </a:extLst>
          </p:cNvPr>
          <p:cNvSpPr txBox="1"/>
          <p:nvPr/>
        </p:nvSpPr>
        <p:spPr>
          <a:xfrm>
            <a:off x="381139" y="2841379"/>
            <a:ext cx="5128262" cy="1092607"/>
          </a:xfrm>
          <a:prstGeom prst="rect">
            <a:avLst/>
          </a:prstGeom>
          <a:solidFill>
            <a:schemeClr val="accent2">
              <a:lumMod val="60000"/>
              <a:lumOff val="40000"/>
            </a:schemeClr>
          </a:solidFill>
        </p:spPr>
        <p:txBody>
          <a:bodyPr wrap="square" rtlCol="0">
            <a:spAutoFit/>
          </a:bodyPr>
          <a:lstStyle/>
          <a:p>
            <a:r>
              <a:rPr lang="en-US" sz="6500" dirty="0">
                <a:latin typeface="Footlight MT Light" panose="0204060206030A020304" pitchFamily="18" charset="0"/>
              </a:rPr>
              <a:t>Abstract</a:t>
            </a:r>
            <a:endParaRPr lang="en-IN" sz="6500" dirty="0">
              <a:latin typeface="Footlight MT Light" panose="0204060206030A020304" pitchFamily="18" charset="0"/>
            </a:endParaRPr>
          </a:p>
        </p:txBody>
      </p:sp>
    </p:spTree>
    <p:extLst>
      <p:ext uri="{BB962C8B-B14F-4D97-AF65-F5344CB8AC3E}">
        <p14:creationId xmlns:p14="http://schemas.microsoft.com/office/powerpoint/2010/main" val="909434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366</TotalTime>
  <Words>604</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Constantia</vt:lpstr>
      <vt:lpstr>Footlight MT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antony roy</dc:creator>
  <cp:lastModifiedBy>antony roy</cp:lastModifiedBy>
  <cp:revision>3</cp:revision>
  <dcterms:created xsi:type="dcterms:W3CDTF">2023-05-11T17:26:39Z</dcterms:created>
  <dcterms:modified xsi:type="dcterms:W3CDTF">2023-05-11T23:33:12Z</dcterms:modified>
</cp:coreProperties>
</file>