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47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281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988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2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56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849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170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773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087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6781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39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9449A-4F6E-4FA9-89A8-77B97BCC7715}" type="datetimeFigureOut">
              <a:rPr lang="it-IT" smtClean="0"/>
              <a:t>23/01/2017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F9B7-A3C8-4657-9D64-FEFC0C67E50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467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po 53"/>
          <p:cNvGrpSpPr/>
          <p:nvPr/>
        </p:nvGrpSpPr>
        <p:grpSpPr>
          <a:xfrm>
            <a:off x="1381125" y="304800"/>
            <a:ext cx="7459663" cy="2124075"/>
            <a:chOff x="981075" y="304800"/>
            <a:chExt cx="7859713" cy="2095397"/>
          </a:xfrm>
        </p:grpSpPr>
        <p:sp>
          <p:nvSpPr>
            <p:cNvPr id="5" name="CasellaDiTesto 4"/>
            <p:cNvSpPr txBox="1"/>
            <p:nvPr/>
          </p:nvSpPr>
          <p:spPr>
            <a:xfrm>
              <a:off x="3962400" y="304800"/>
              <a:ext cx="17907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Power</a:t>
              </a:r>
              <a:endParaRPr lang="it-IT" dirty="0"/>
            </a:p>
            <a:p>
              <a:pPr algn="ctr"/>
              <a:r>
                <a:rPr lang="it-IT" dirty="0" err="1" smtClean="0"/>
                <a:t>Transmission</a:t>
              </a:r>
              <a:endParaRPr lang="it-IT" dirty="0"/>
            </a:p>
          </p:txBody>
        </p:sp>
        <p:grpSp>
          <p:nvGrpSpPr>
            <p:cNvPr id="16" name="Gruppo 15"/>
            <p:cNvGrpSpPr/>
            <p:nvPr/>
          </p:nvGrpSpPr>
          <p:grpSpPr>
            <a:xfrm>
              <a:off x="4146550" y="317500"/>
              <a:ext cx="1511300" cy="723900"/>
              <a:chOff x="2489200" y="1714500"/>
              <a:chExt cx="1146175" cy="787400"/>
            </a:xfrm>
          </p:grpSpPr>
          <p:cxnSp>
            <p:nvCxnSpPr>
              <p:cNvPr id="13" name="Connettore 1 12"/>
              <p:cNvCxnSpPr/>
              <p:nvPr/>
            </p:nvCxnSpPr>
            <p:spPr>
              <a:xfrm>
                <a:off x="2489200" y="1714500"/>
                <a:ext cx="0" cy="774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ttore 1 14"/>
              <p:cNvCxnSpPr/>
              <p:nvPr/>
            </p:nvCxnSpPr>
            <p:spPr>
              <a:xfrm flipH="1" flipV="1">
                <a:off x="2489200" y="2489200"/>
                <a:ext cx="1146175" cy="1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Connettore 1 17"/>
            <p:cNvCxnSpPr/>
            <p:nvPr/>
          </p:nvCxnSpPr>
          <p:spPr>
            <a:xfrm>
              <a:off x="4893469" y="1032105"/>
              <a:ext cx="0" cy="323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>
              <a:off x="1025525" y="1353010"/>
              <a:ext cx="7797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po 23"/>
            <p:cNvGrpSpPr/>
            <p:nvPr/>
          </p:nvGrpSpPr>
          <p:grpSpPr>
            <a:xfrm rot="10800000">
              <a:off x="1120775" y="1664621"/>
              <a:ext cx="1511300" cy="723900"/>
              <a:chOff x="2489200" y="1714500"/>
              <a:chExt cx="1146175" cy="787400"/>
            </a:xfrm>
          </p:grpSpPr>
          <p:cxnSp>
            <p:nvCxnSpPr>
              <p:cNvPr id="25" name="Connettore 1 24"/>
              <p:cNvCxnSpPr/>
              <p:nvPr/>
            </p:nvCxnSpPr>
            <p:spPr>
              <a:xfrm>
                <a:off x="2489200" y="1714500"/>
                <a:ext cx="0" cy="774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1 25"/>
              <p:cNvCxnSpPr/>
              <p:nvPr/>
            </p:nvCxnSpPr>
            <p:spPr>
              <a:xfrm flipH="1" flipV="1">
                <a:off x="2489200" y="2489200"/>
                <a:ext cx="1146175" cy="1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CasellaDiTesto 26"/>
            <p:cNvSpPr txBox="1"/>
            <p:nvPr/>
          </p:nvSpPr>
          <p:spPr>
            <a:xfrm>
              <a:off x="981075" y="1742190"/>
              <a:ext cx="179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Gear Drive</a:t>
              </a:r>
              <a:endParaRPr lang="it-IT" dirty="0"/>
            </a:p>
          </p:txBody>
        </p:sp>
        <p:grpSp>
          <p:nvGrpSpPr>
            <p:cNvPr id="28" name="Gruppo 27"/>
            <p:cNvGrpSpPr/>
            <p:nvPr/>
          </p:nvGrpSpPr>
          <p:grpSpPr>
            <a:xfrm rot="10800000">
              <a:off x="3149599" y="1676297"/>
              <a:ext cx="1511300" cy="723900"/>
              <a:chOff x="2489200" y="1714500"/>
              <a:chExt cx="1146175" cy="787400"/>
            </a:xfrm>
          </p:grpSpPr>
          <p:cxnSp>
            <p:nvCxnSpPr>
              <p:cNvPr id="29" name="Connettore 1 28"/>
              <p:cNvCxnSpPr/>
              <p:nvPr/>
            </p:nvCxnSpPr>
            <p:spPr>
              <a:xfrm>
                <a:off x="2489200" y="1714500"/>
                <a:ext cx="0" cy="774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1 29"/>
              <p:cNvCxnSpPr/>
              <p:nvPr/>
            </p:nvCxnSpPr>
            <p:spPr>
              <a:xfrm flipH="1" flipV="1">
                <a:off x="2489200" y="2489200"/>
                <a:ext cx="1146175" cy="1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CasellaDiTesto 30"/>
            <p:cNvSpPr txBox="1"/>
            <p:nvPr/>
          </p:nvSpPr>
          <p:spPr>
            <a:xfrm>
              <a:off x="3009899" y="1753866"/>
              <a:ext cx="179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Tendon</a:t>
              </a:r>
              <a:r>
                <a:rPr lang="it-IT" dirty="0" smtClean="0"/>
                <a:t> Drive</a:t>
              </a:r>
              <a:endParaRPr lang="it-IT" dirty="0"/>
            </a:p>
          </p:txBody>
        </p:sp>
        <p:grpSp>
          <p:nvGrpSpPr>
            <p:cNvPr id="32" name="Gruppo 31"/>
            <p:cNvGrpSpPr/>
            <p:nvPr/>
          </p:nvGrpSpPr>
          <p:grpSpPr>
            <a:xfrm rot="10800000">
              <a:off x="5160169" y="1664621"/>
              <a:ext cx="1511300" cy="723900"/>
              <a:chOff x="2489200" y="1714500"/>
              <a:chExt cx="1146175" cy="787400"/>
            </a:xfrm>
          </p:grpSpPr>
          <p:cxnSp>
            <p:nvCxnSpPr>
              <p:cNvPr id="33" name="Connettore 1 32"/>
              <p:cNvCxnSpPr/>
              <p:nvPr/>
            </p:nvCxnSpPr>
            <p:spPr>
              <a:xfrm>
                <a:off x="2489200" y="1714500"/>
                <a:ext cx="0" cy="774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1 33"/>
              <p:cNvCxnSpPr/>
              <p:nvPr/>
            </p:nvCxnSpPr>
            <p:spPr>
              <a:xfrm flipH="1" flipV="1">
                <a:off x="2489200" y="2489200"/>
                <a:ext cx="1146175" cy="1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CasellaDiTesto 34"/>
            <p:cNvSpPr txBox="1"/>
            <p:nvPr/>
          </p:nvSpPr>
          <p:spPr>
            <a:xfrm>
              <a:off x="5020469" y="1742190"/>
              <a:ext cx="179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Direct Drive</a:t>
              </a:r>
              <a:endParaRPr lang="it-IT" dirty="0"/>
            </a:p>
          </p:txBody>
        </p:sp>
        <p:grpSp>
          <p:nvGrpSpPr>
            <p:cNvPr id="36" name="Gruppo 35"/>
            <p:cNvGrpSpPr/>
            <p:nvPr/>
          </p:nvGrpSpPr>
          <p:grpSpPr>
            <a:xfrm rot="10800000">
              <a:off x="7189788" y="1664620"/>
              <a:ext cx="1511300" cy="723900"/>
              <a:chOff x="2489200" y="1714500"/>
              <a:chExt cx="1146175" cy="787400"/>
            </a:xfrm>
          </p:grpSpPr>
          <p:cxnSp>
            <p:nvCxnSpPr>
              <p:cNvPr id="37" name="Connettore 1 36"/>
              <p:cNvCxnSpPr/>
              <p:nvPr/>
            </p:nvCxnSpPr>
            <p:spPr>
              <a:xfrm>
                <a:off x="2489200" y="1714500"/>
                <a:ext cx="0" cy="774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1 37"/>
              <p:cNvCxnSpPr/>
              <p:nvPr/>
            </p:nvCxnSpPr>
            <p:spPr>
              <a:xfrm flipH="1" flipV="1">
                <a:off x="2489200" y="2489200"/>
                <a:ext cx="1146175" cy="127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CasellaDiTesto 38"/>
            <p:cNvSpPr txBox="1"/>
            <p:nvPr/>
          </p:nvSpPr>
          <p:spPr>
            <a:xfrm>
              <a:off x="7050088" y="1742189"/>
              <a:ext cx="179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Series </a:t>
              </a:r>
              <a:r>
                <a:rPr lang="it-IT" dirty="0" err="1" smtClean="0"/>
                <a:t>Elastic</a:t>
              </a:r>
              <a:endParaRPr lang="it-IT" dirty="0"/>
            </a:p>
          </p:txBody>
        </p:sp>
      </p:grpSp>
      <p:grpSp>
        <p:nvGrpSpPr>
          <p:cNvPr id="43" name="Gruppo 42"/>
          <p:cNvGrpSpPr/>
          <p:nvPr/>
        </p:nvGrpSpPr>
        <p:grpSpPr>
          <a:xfrm>
            <a:off x="139700" y="2850023"/>
            <a:ext cx="1155700" cy="674227"/>
            <a:chOff x="139700" y="2611898"/>
            <a:chExt cx="1511300" cy="712224"/>
          </a:xfrm>
        </p:grpSpPr>
        <p:cxnSp>
          <p:nvCxnSpPr>
            <p:cNvPr id="41" name="Connettore 1 40"/>
            <p:cNvCxnSpPr/>
            <p:nvPr/>
          </p:nvCxnSpPr>
          <p:spPr>
            <a:xfrm rot="10800000">
              <a:off x="1651000" y="2611898"/>
              <a:ext cx="0" cy="712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/>
          </p:nvCxnSpPr>
          <p:spPr>
            <a:xfrm rot="10800000" flipH="1" flipV="1">
              <a:off x="139700" y="3312446"/>
              <a:ext cx="1511300" cy="1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CasellaDiTesto 43"/>
          <p:cNvSpPr txBox="1"/>
          <p:nvPr/>
        </p:nvSpPr>
        <p:spPr>
          <a:xfrm>
            <a:off x="-177800" y="2877919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Impedance</a:t>
            </a:r>
            <a:endParaRPr lang="it-IT" dirty="0" smtClean="0"/>
          </a:p>
          <a:p>
            <a:pPr algn="ctr"/>
            <a:r>
              <a:rPr lang="it-IT" dirty="0" smtClean="0"/>
              <a:t>Display</a:t>
            </a:r>
            <a:endParaRPr lang="it-IT" dirty="0"/>
          </a:p>
        </p:txBody>
      </p:sp>
      <p:grpSp>
        <p:nvGrpSpPr>
          <p:cNvPr id="48" name="Gruppo 47"/>
          <p:cNvGrpSpPr/>
          <p:nvPr/>
        </p:nvGrpSpPr>
        <p:grpSpPr>
          <a:xfrm>
            <a:off x="139700" y="5383673"/>
            <a:ext cx="1155700" cy="674227"/>
            <a:chOff x="139700" y="2611898"/>
            <a:chExt cx="1511300" cy="712224"/>
          </a:xfrm>
        </p:grpSpPr>
        <p:cxnSp>
          <p:nvCxnSpPr>
            <p:cNvPr id="49" name="Connettore 1 48"/>
            <p:cNvCxnSpPr/>
            <p:nvPr/>
          </p:nvCxnSpPr>
          <p:spPr>
            <a:xfrm rot="10800000">
              <a:off x="1651000" y="2611898"/>
              <a:ext cx="0" cy="712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/>
          </p:nvCxnSpPr>
          <p:spPr>
            <a:xfrm rot="10800000" flipH="1" flipV="1">
              <a:off x="139700" y="3312446"/>
              <a:ext cx="1511300" cy="116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CasellaDiTesto 50"/>
          <p:cNvSpPr txBox="1"/>
          <p:nvPr/>
        </p:nvSpPr>
        <p:spPr>
          <a:xfrm>
            <a:off x="-177800" y="5411569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Admittance</a:t>
            </a:r>
            <a:endParaRPr lang="it-IT" dirty="0" smtClean="0"/>
          </a:p>
          <a:p>
            <a:pPr algn="ctr"/>
            <a:r>
              <a:rPr lang="it-IT" dirty="0" smtClean="0"/>
              <a:t>Display</a:t>
            </a:r>
            <a:endParaRPr lang="it-IT" dirty="0"/>
          </a:p>
        </p:txBody>
      </p:sp>
      <p:cxnSp>
        <p:nvCxnSpPr>
          <p:cNvPr id="56" name="Connettore 1 55"/>
          <p:cNvCxnSpPr/>
          <p:nvPr/>
        </p:nvCxnSpPr>
        <p:spPr>
          <a:xfrm flipH="1" flipV="1">
            <a:off x="2243138" y="1364181"/>
            <a:ext cx="2" cy="32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1 59"/>
          <p:cNvCxnSpPr/>
          <p:nvPr/>
        </p:nvCxnSpPr>
        <p:spPr>
          <a:xfrm flipH="1" flipV="1">
            <a:off x="4147796" y="1370531"/>
            <a:ext cx="2" cy="32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1 60"/>
          <p:cNvCxnSpPr/>
          <p:nvPr/>
        </p:nvCxnSpPr>
        <p:spPr>
          <a:xfrm flipH="1" flipV="1">
            <a:off x="6040967" y="1364181"/>
            <a:ext cx="2" cy="32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1 61"/>
          <p:cNvCxnSpPr/>
          <p:nvPr/>
        </p:nvCxnSpPr>
        <p:spPr>
          <a:xfrm flipH="1" flipV="1">
            <a:off x="8104188" y="1363991"/>
            <a:ext cx="2" cy="32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9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asellaDiTesto 43"/>
          <p:cNvSpPr txBox="1"/>
          <p:nvPr/>
        </p:nvSpPr>
        <p:spPr>
          <a:xfrm>
            <a:off x="58830" y="2697574"/>
            <a:ext cx="129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Impedance</a:t>
            </a:r>
            <a:endParaRPr lang="it-IT" dirty="0" smtClean="0"/>
          </a:p>
          <a:p>
            <a:pPr algn="ctr"/>
            <a:r>
              <a:rPr lang="it-IT" dirty="0" smtClean="0"/>
              <a:t>Display</a:t>
            </a:r>
            <a:endParaRPr lang="it-IT" dirty="0"/>
          </a:p>
        </p:txBody>
      </p:sp>
      <p:sp>
        <p:nvSpPr>
          <p:cNvPr id="51" name="CasellaDiTesto 50"/>
          <p:cNvSpPr txBox="1"/>
          <p:nvPr/>
        </p:nvSpPr>
        <p:spPr>
          <a:xfrm>
            <a:off x="58830" y="5393584"/>
            <a:ext cx="1298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 smtClean="0"/>
              <a:t>Admittance</a:t>
            </a:r>
            <a:endParaRPr lang="it-IT" dirty="0" smtClean="0"/>
          </a:p>
          <a:p>
            <a:pPr algn="ctr"/>
            <a:r>
              <a:rPr lang="it-IT" dirty="0" smtClean="0"/>
              <a:t>Display</a:t>
            </a:r>
            <a:endParaRPr lang="it-IT" dirty="0"/>
          </a:p>
        </p:txBody>
      </p:sp>
      <p:grpSp>
        <p:nvGrpSpPr>
          <p:cNvPr id="6" name="Gruppo 5"/>
          <p:cNvGrpSpPr/>
          <p:nvPr/>
        </p:nvGrpSpPr>
        <p:grpSpPr>
          <a:xfrm>
            <a:off x="1838325" y="247239"/>
            <a:ext cx="7157415" cy="1810161"/>
            <a:chOff x="1357176" y="390114"/>
            <a:chExt cx="7419489" cy="1827219"/>
          </a:xfrm>
        </p:grpSpPr>
        <p:sp>
          <p:nvSpPr>
            <p:cNvPr id="5" name="CasellaDiTesto 4"/>
            <p:cNvSpPr txBox="1"/>
            <p:nvPr/>
          </p:nvSpPr>
          <p:spPr>
            <a:xfrm>
              <a:off x="4215631" y="390114"/>
              <a:ext cx="1699556" cy="655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Power</a:t>
              </a:r>
              <a:endParaRPr lang="it-IT" dirty="0"/>
            </a:p>
            <a:p>
              <a:pPr algn="ctr"/>
              <a:r>
                <a:rPr lang="it-IT" dirty="0" err="1" smtClean="0"/>
                <a:t>Transmission</a:t>
              </a:r>
              <a:endParaRPr lang="it-IT" dirty="0"/>
            </a:p>
          </p:txBody>
        </p:sp>
        <p:cxnSp>
          <p:nvCxnSpPr>
            <p:cNvPr id="18" name="Connettore 1 17"/>
            <p:cNvCxnSpPr/>
            <p:nvPr/>
          </p:nvCxnSpPr>
          <p:spPr>
            <a:xfrm>
              <a:off x="5094383" y="1042059"/>
              <a:ext cx="0" cy="328282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flipV="1">
              <a:off x="2243138" y="1370341"/>
              <a:ext cx="5861050" cy="1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sellaDiTesto 26"/>
            <p:cNvSpPr txBox="1"/>
            <p:nvPr/>
          </p:nvSpPr>
          <p:spPr>
            <a:xfrm>
              <a:off x="1482954" y="1776271"/>
              <a:ext cx="1426685" cy="374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Gear Drive</a:t>
              </a:r>
              <a:endParaRPr lang="it-IT" dirty="0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3306684" y="1773698"/>
              <a:ext cx="1699556" cy="374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Tendon</a:t>
              </a:r>
              <a:r>
                <a:rPr lang="it-IT" dirty="0" smtClean="0"/>
                <a:t> Drive</a:t>
              </a:r>
              <a:endParaRPr lang="it-IT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5214919" y="1761863"/>
              <a:ext cx="1647357" cy="374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Direct Drive</a:t>
              </a:r>
              <a:endParaRPr lang="it-IT" dirty="0"/>
            </a:p>
          </p:txBody>
        </p:sp>
        <p:sp>
          <p:nvSpPr>
            <p:cNvPr id="39" name="CasellaDiTesto 38"/>
            <p:cNvSpPr txBox="1"/>
            <p:nvPr/>
          </p:nvSpPr>
          <p:spPr>
            <a:xfrm>
              <a:off x="7141232" y="1761862"/>
              <a:ext cx="1635433" cy="374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Series </a:t>
              </a:r>
              <a:r>
                <a:rPr lang="it-IT" dirty="0" err="1" smtClean="0"/>
                <a:t>Elastic</a:t>
              </a:r>
              <a:endParaRPr lang="it-IT" dirty="0"/>
            </a:p>
          </p:txBody>
        </p:sp>
        <p:cxnSp>
          <p:nvCxnSpPr>
            <p:cNvPr id="56" name="Connettore 1 55"/>
            <p:cNvCxnSpPr/>
            <p:nvPr/>
          </p:nvCxnSpPr>
          <p:spPr>
            <a:xfrm flipH="1" flipV="1">
              <a:off x="2243138" y="1364181"/>
              <a:ext cx="2" cy="327712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/>
          </p:nvCxnSpPr>
          <p:spPr>
            <a:xfrm flipH="1" flipV="1">
              <a:off x="4147796" y="1370531"/>
              <a:ext cx="2" cy="327712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/>
          </p:nvCxnSpPr>
          <p:spPr>
            <a:xfrm flipH="1" flipV="1">
              <a:off x="6040967" y="1364181"/>
              <a:ext cx="2" cy="327712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/>
          </p:nvCxnSpPr>
          <p:spPr>
            <a:xfrm flipH="1" flipV="1">
              <a:off x="8104188" y="1363991"/>
              <a:ext cx="2" cy="327712"/>
            </a:xfrm>
            <a:prstGeom prst="line">
              <a:avLst/>
            </a:prstGeom>
            <a:ln w="28575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ttangolo con angoli arrotondati in diagonale 39"/>
            <p:cNvSpPr/>
            <p:nvPr/>
          </p:nvSpPr>
          <p:spPr>
            <a:xfrm>
              <a:off x="4089852" y="406298"/>
              <a:ext cx="1951115" cy="622811"/>
            </a:xfrm>
            <a:prstGeom prst="round2DiagRect">
              <a:avLst>
                <a:gd name="adj1" fmla="val 47887"/>
                <a:gd name="adj2" fmla="val 0"/>
              </a:avLst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con angoli arrotondati in diagonale 44"/>
            <p:cNvSpPr/>
            <p:nvPr/>
          </p:nvSpPr>
          <p:spPr>
            <a:xfrm>
              <a:off x="1357176" y="1705604"/>
              <a:ext cx="1685054" cy="511729"/>
            </a:xfrm>
            <a:prstGeom prst="round2DiagRect">
              <a:avLst>
                <a:gd name="adj1" fmla="val 47887"/>
                <a:gd name="adj2" fmla="val 0"/>
              </a:avLst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con angoli arrotondati in diagonale 45"/>
            <p:cNvSpPr/>
            <p:nvPr/>
          </p:nvSpPr>
          <p:spPr>
            <a:xfrm>
              <a:off x="3267199" y="1705604"/>
              <a:ext cx="1685054" cy="511729"/>
            </a:xfrm>
            <a:prstGeom prst="round2DiagRect">
              <a:avLst>
                <a:gd name="adj1" fmla="val 47887"/>
                <a:gd name="adj2" fmla="val 0"/>
              </a:avLst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con angoli arrotondati in diagonale 46"/>
            <p:cNvSpPr/>
            <p:nvPr/>
          </p:nvSpPr>
          <p:spPr>
            <a:xfrm>
              <a:off x="5177222" y="1683437"/>
              <a:ext cx="1685054" cy="511729"/>
            </a:xfrm>
            <a:prstGeom prst="round2DiagRect">
              <a:avLst>
                <a:gd name="adj1" fmla="val 47887"/>
                <a:gd name="adj2" fmla="val 0"/>
              </a:avLst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con angoli arrotondati in diagonale 51"/>
            <p:cNvSpPr/>
            <p:nvPr/>
          </p:nvSpPr>
          <p:spPr>
            <a:xfrm>
              <a:off x="7091611" y="1687156"/>
              <a:ext cx="1685054" cy="511729"/>
            </a:xfrm>
            <a:prstGeom prst="round2DiagRect">
              <a:avLst>
                <a:gd name="adj1" fmla="val 47887"/>
                <a:gd name="adj2" fmla="val 0"/>
              </a:avLst>
            </a:prstGeom>
            <a:noFill/>
            <a:ln w="28575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3" name="Rettangolo con angoli arrotondati in diagonale 52"/>
          <p:cNvSpPr/>
          <p:nvPr/>
        </p:nvSpPr>
        <p:spPr>
          <a:xfrm>
            <a:off x="58830" y="2573610"/>
            <a:ext cx="1298346" cy="837107"/>
          </a:xfrm>
          <a:prstGeom prst="round2DiagRect">
            <a:avLst>
              <a:gd name="adj1" fmla="val 47887"/>
              <a:gd name="adj2" fmla="val 0"/>
            </a:avLst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con angoli arrotondati in diagonale 54"/>
          <p:cNvSpPr/>
          <p:nvPr/>
        </p:nvSpPr>
        <p:spPr>
          <a:xfrm>
            <a:off x="58830" y="5298197"/>
            <a:ext cx="1298346" cy="837107"/>
          </a:xfrm>
          <a:prstGeom prst="round2DiagRect">
            <a:avLst>
              <a:gd name="adj1" fmla="val 47887"/>
              <a:gd name="adj2" fmla="val 0"/>
            </a:avLst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68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49088"/>
              </p:ext>
            </p:extLst>
          </p:nvPr>
        </p:nvGraphicFramePr>
        <p:xfrm>
          <a:off x="123825" y="211668"/>
          <a:ext cx="8867775" cy="650345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773555"/>
                <a:gridCol w="1773555"/>
                <a:gridCol w="1773555"/>
                <a:gridCol w="1773555"/>
                <a:gridCol w="1773555"/>
              </a:tblGrid>
              <a:tr h="1283782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it-IT" sz="2800" dirty="0" err="1" smtClean="0"/>
                        <a:t>Power</a:t>
                      </a:r>
                      <a:endParaRPr lang="it-IT" sz="2800" dirty="0" smtClean="0"/>
                    </a:p>
                    <a:p>
                      <a:pPr algn="ctr"/>
                      <a:r>
                        <a:rPr lang="it-IT" sz="2800" dirty="0" err="1" smtClean="0"/>
                        <a:t>Transmission</a:t>
                      </a:r>
                      <a:endParaRPr lang="it-IT" sz="28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79751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/>
                        <a:t>Gear Drive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err="1" smtClean="0"/>
                        <a:t>Tendon</a:t>
                      </a:r>
                      <a:r>
                        <a:rPr lang="it-IT" sz="2000" dirty="0" smtClean="0"/>
                        <a:t> Drive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/>
                        <a:t>Direct Drive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 smtClean="0"/>
                        <a:t>Series </a:t>
                      </a:r>
                      <a:r>
                        <a:rPr lang="it-IT" sz="2000" dirty="0" err="1" smtClean="0"/>
                        <a:t>Elastic</a:t>
                      </a:r>
                      <a:endParaRPr lang="it-IT" sz="2000" dirty="0" smtClean="0"/>
                    </a:p>
                  </a:txBody>
                  <a:tcPr anchor="ctr"/>
                </a:tc>
              </a:tr>
              <a:tr h="2219962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/>
                        <a:t>Impedance</a:t>
                      </a:r>
                      <a:endParaRPr lang="it-IT" sz="2400" dirty="0" smtClean="0"/>
                    </a:p>
                    <a:p>
                      <a:pPr algn="ctr"/>
                      <a:r>
                        <a:rPr lang="it-IT" sz="2400" dirty="0" smtClean="0"/>
                        <a:t>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anchor="ctr"/>
                </a:tc>
              </a:tr>
              <a:tr h="2219962">
                <a:tc>
                  <a:txBody>
                    <a:bodyPr/>
                    <a:lstStyle/>
                    <a:p>
                      <a:pPr algn="ctr"/>
                      <a:r>
                        <a:rPr lang="it-IT" sz="2400" dirty="0" err="1" smtClean="0"/>
                        <a:t>Admittance</a:t>
                      </a:r>
                      <a:endParaRPr lang="it-IT" sz="2400" dirty="0" smtClean="0"/>
                    </a:p>
                    <a:p>
                      <a:pPr algn="ctr"/>
                      <a:r>
                        <a:rPr lang="it-IT" sz="2400" dirty="0" smtClean="0"/>
                        <a:t>Display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94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</TotalTime>
  <Words>42</Words>
  <Application>Microsoft Office PowerPoint</Application>
  <PresentationFormat>Presentazione su schermo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chiaradia</dc:creator>
  <cp:lastModifiedBy>domenico chiaradia</cp:lastModifiedBy>
  <cp:revision>6</cp:revision>
  <dcterms:created xsi:type="dcterms:W3CDTF">2016-11-07T11:11:14Z</dcterms:created>
  <dcterms:modified xsi:type="dcterms:W3CDTF">2017-01-23T16:18:34Z</dcterms:modified>
</cp:coreProperties>
</file>