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DD3"/>
    <a:srgbClr val="578793"/>
    <a:srgbClr val="F83964"/>
    <a:srgbClr val="69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C3D77-9030-4E72-A997-478025073358}" v="812" dt="2023-05-20T12:49:53.600"/>
    <p1510:client id="{4B1EB25D-8564-4BB0-A94E-1376C6BE5D8C}" v="127" dt="2023-05-20T12:59:3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s Zorb" userId="7ae1a4e155eae5c4" providerId="Windows Live" clId="Web-{4B1EB25D-8564-4BB0-A94E-1376C6BE5D8C}"/>
    <pc:docChg chg="addSld modSld">
      <pc:chgData name="Antonis Zorb" userId="7ae1a4e155eae5c4" providerId="Windows Live" clId="Web-{4B1EB25D-8564-4BB0-A94E-1376C6BE5D8C}" dt="2023-05-20T12:59:36.031" v="118" actId="1076"/>
      <pc:docMkLst>
        <pc:docMk/>
      </pc:docMkLst>
      <pc:sldChg chg="addSp modSp">
        <pc:chgData name="Antonis Zorb" userId="7ae1a4e155eae5c4" providerId="Windows Live" clId="Web-{4B1EB25D-8564-4BB0-A94E-1376C6BE5D8C}" dt="2023-05-20T12:52:05.926" v="4" actId="1076"/>
        <pc:sldMkLst>
          <pc:docMk/>
          <pc:sldMk cId="2067720985" sldId="262"/>
        </pc:sldMkLst>
        <pc:spChg chg="mod">
          <ac:chgData name="Antonis Zorb" userId="7ae1a4e155eae5c4" providerId="Windows Live" clId="Web-{4B1EB25D-8564-4BB0-A94E-1376C6BE5D8C}" dt="2023-05-20T12:51:29.627" v="2" actId="20577"/>
          <ac:spMkLst>
            <pc:docMk/>
            <pc:sldMk cId="2067720985" sldId="262"/>
            <ac:spMk id="3" creationId="{8CCAD492-8777-92D4-6706-5192027C59ED}"/>
          </ac:spMkLst>
        </pc:spChg>
        <pc:spChg chg="add mod">
          <ac:chgData name="Antonis Zorb" userId="7ae1a4e155eae5c4" providerId="Windows Live" clId="Web-{4B1EB25D-8564-4BB0-A94E-1376C6BE5D8C}" dt="2023-05-20T12:52:05.926" v="4" actId="1076"/>
          <ac:spMkLst>
            <pc:docMk/>
            <pc:sldMk cId="2067720985" sldId="262"/>
            <ac:spMk id="5" creationId="{E1D87C2A-E7D7-7976-6654-7EAD0D818155}"/>
          </ac:spMkLst>
        </pc:spChg>
      </pc:sldChg>
      <pc:sldChg chg="addSp delSp modSp new">
        <pc:chgData name="Antonis Zorb" userId="7ae1a4e155eae5c4" providerId="Windows Live" clId="Web-{4B1EB25D-8564-4BB0-A94E-1376C6BE5D8C}" dt="2023-05-20T12:56:51.740" v="26" actId="1076"/>
        <pc:sldMkLst>
          <pc:docMk/>
          <pc:sldMk cId="1461061028" sldId="263"/>
        </pc:sldMkLst>
        <pc:spChg chg="mod">
          <ac:chgData name="Antonis Zorb" userId="7ae1a4e155eae5c4" providerId="Windows Live" clId="Web-{4B1EB25D-8564-4BB0-A94E-1376C6BE5D8C}" dt="2023-05-20T12:56:34.333" v="25" actId="20577"/>
          <ac:spMkLst>
            <pc:docMk/>
            <pc:sldMk cId="1461061028" sldId="263"/>
            <ac:spMk id="2" creationId="{2B89C74A-C46F-1D5E-E8CF-B9D8F2CE4D6B}"/>
          </ac:spMkLst>
        </pc:spChg>
        <pc:spChg chg="del">
          <ac:chgData name="Antonis Zorb" userId="7ae1a4e155eae5c4" providerId="Windows Live" clId="Web-{4B1EB25D-8564-4BB0-A94E-1376C6BE5D8C}" dt="2023-05-20T12:54:00.730" v="6"/>
          <ac:spMkLst>
            <pc:docMk/>
            <pc:sldMk cId="1461061028" sldId="263"/>
            <ac:spMk id="3" creationId="{012E7E0F-EFBB-E612-4C7D-9B1CCE4A1F76}"/>
          </ac:spMkLst>
        </pc:spChg>
        <pc:picChg chg="add mod ord">
          <ac:chgData name="Antonis Zorb" userId="7ae1a4e155eae5c4" providerId="Windows Live" clId="Web-{4B1EB25D-8564-4BB0-A94E-1376C6BE5D8C}" dt="2023-05-20T12:56:51.740" v="26" actId="1076"/>
          <ac:picMkLst>
            <pc:docMk/>
            <pc:sldMk cId="1461061028" sldId="263"/>
            <ac:picMk id="4" creationId="{560B5F70-088B-5592-C881-17DEBC1EC94D}"/>
          </ac:picMkLst>
        </pc:picChg>
      </pc:sldChg>
      <pc:sldChg chg="addSp modSp new">
        <pc:chgData name="Antonis Zorb" userId="7ae1a4e155eae5c4" providerId="Windows Live" clId="Web-{4B1EB25D-8564-4BB0-A94E-1376C6BE5D8C}" dt="2023-05-20T12:59:36.031" v="118" actId="1076"/>
        <pc:sldMkLst>
          <pc:docMk/>
          <pc:sldMk cId="581091008" sldId="264"/>
        </pc:sldMkLst>
        <pc:spChg chg="mod">
          <ac:chgData name="Antonis Zorb" userId="7ae1a4e155eae5c4" providerId="Windows Live" clId="Web-{4B1EB25D-8564-4BB0-A94E-1376C6BE5D8C}" dt="2023-05-20T12:57:20.570" v="32" actId="20577"/>
          <ac:spMkLst>
            <pc:docMk/>
            <pc:sldMk cId="581091008" sldId="264"/>
            <ac:spMk id="2" creationId="{EECE230D-86B7-F042-DE2C-9C92C4B7D785}"/>
          </ac:spMkLst>
        </pc:spChg>
        <pc:spChg chg="mod">
          <ac:chgData name="Antonis Zorb" userId="7ae1a4e155eae5c4" providerId="Windows Live" clId="Web-{4B1EB25D-8564-4BB0-A94E-1376C6BE5D8C}" dt="2023-05-20T12:59:33.421" v="117" actId="1076"/>
          <ac:spMkLst>
            <pc:docMk/>
            <pc:sldMk cId="581091008" sldId="264"/>
            <ac:spMk id="3" creationId="{832881F1-D133-72F3-279C-3E236CBDF003}"/>
          </ac:spMkLst>
        </pc:spChg>
        <pc:spChg chg="add mod">
          <ac:chgData name="Antonis Zorb" userId="7ae1a4e155eae5c4" providerId="Windows Live" clId="Web-{4B1EB25D-8564-4BB0-A94E-1376C6BE5D8C}" dt="2023-05-20T12:59:36.031" v="118" actId="1076"/>
          <ac:spMkLst>
            <pc:docMk/>
            <pc:sldMk cId="581091008" sldId="264"/>
            <ac:spMk id="5" creationId="{469D4DE2-9F57-5FA1-C130-2BFDA141FA07}"/>
          </ac:spMkLst>
        </pc:spChg>
      </pc:sldChg>
      <pc:sldChg chg="addSp modSp new">
        <pc:chgData name="Antonis Zorb" userId="7ae1a4e155eae5c4" providerId="Windows Live" clId="Web-{4B1EB25D-8564-4BB0-A94E-1376C6BE5D8C}" dt="2023-05-20T12:59:28.187" v="115" actId="1076"/>
        <pc:sldMkLst>
          <pc:docMk/>
          <pc:sldMk cId="2161125929" sldId="265"/>
        </pc:sldMkLst>
        <pc:spChg chg="mod">
          <ac:chgData name="Antonis Zorb" userId="7ae1a4e155eae5c4" providerId="Windows Live" clId="Web-{4B1EB25D-8564-4BB0-A94E-1376C6BE5D8C}" dt="2023-05-20T12:59:20.311" v="113" actId="20577"/>
          <ac:spMkLst>
            <pc:docMk/>
            <pc:sldMk cId="2161125929" sldId="265"/>
            <ac:spMk id="2" creationId="{4AE72F34-25C2-0E8C-3CE1-A77D6DD0949E}"/>
          </ac:spMkLst>
        </pc:spChg>
        <pc:spChg chg="mod">
          <ac:chgData name="Antonis Zorb" userId="7ae1a4e155eae5c4" providerId="Windows Live" clId="Web-{4B1EB25D-8564-4BB0-A94E-1376C6BE5D8C}" dt="2023-05-20T12:59:15.858" v="104" actId="20577"/>
          <ac:spMkLst>
            <pc:docMk/>
            <pc:sldMk cId="2161125929" sldId="265"/>
            <ac:spMk id="3" creationId="{1446FD35-FD3B-A3B7-493D-33858DD15490}"/>
          </ac:spMkLst>
        </pc:spChg>
        <pc:spChg chg="add mod">
          <ac:chgData name="Antonis Zorb" userId="7ae1a4e155eae5c4" providerId="Windows Live" clId="Web-{4B1EB25D-8564-4BB0-A94E-1376C6BE5D8C}" dt="2023-05-20T12:59:28.187" v="115" actId="1076"/>
          <ac:spMkLst>
            <pc:docMk/>
            <pc:sldMk cId="2161125929" sldId="265"/>
            <ac:spMk id="5" creationId="{78E08796-654D-AD32-508B-4880864D75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71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6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8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2">
            <a:extLst>
              <a:ext uri="{FF2B5EF4-FFF2-40B4-BE49-F238E27FC236}">
                <a16:creationId xmlns:a16="http://schemas.microsoft.com/office/drawing/2014/main" id="{F37401D6-BDB1-48AE-A98F-2CD05E92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90904"/>
            <a:ext cx="9899904" cy="279694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rgbClr val="578793"/>
                </a:solidFill>
                <a:latin typeface="Segoe UI"/>
                <a:cs typeface="Aharoni"/>
              </a:rPr>
              <a:t>Sales </a:t>
            </a:r>
            <a:r>
              <a:rPr lang="en-US" b="1">
                <a:solidFill>
                  <a:srgbClr val="578793"/>
                </a:solidFill>
                <a:latin typeface="Segoe UI"/>
                <a:cs typeface="Aharoni"/>
              </a:rPr>
              <a:t>Analysis for </a:t>
            </a:r>
            <a:r>
              <a:rPr lang="en-US" b="1" dirty="0">
                <a:solidFill>
                  <a:srgbClr val="578793"/>
                </a:solidFill>
                <a:latin typeface="Segoe UI"/>
                <a:cs typeface="Aharoni"/>
              </a:rPr>
              <a:t>Pakistan</a:t>
            </a:r>
            <a:endParaRPr lang="en-US" b="1" dirty="0">
              <a:solidFill>
                <a:srgbClr val="578793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96729"/>
            <a:ext cx="9899904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latin typeface="Segoe UI"/>
                <a:cs typeface="Segoe UI"/>
              </a:rPr>
              <a:t>Antonis </a:t>
            </a:r>
            <a:r>
              <a:rPr lang="en-US" b="1" dirty="0" err="1">
                <a:latin typeface="Segoe UI"/>
                <a:cs typeface="Segoe UI"/>
              </a:rPr>
              <a:t>Zormpalas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E0413-22B7-4793-E4B7-EB94A5DB0F66}"/>
              </a:ext>
            </a:extLst>
          </p:cNvPr>
          <p:cNvSpPr/>
          <p:nvPr/>
        </p:nvSpPr>
        <p:spPr>
          <a:xfrm>
            <a:off x="869460" y="3399691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2F34-25C2-0E8C-3CE1-A77D6DD0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78793"/>
                </a:solidFill>
                <a:cs typeface="Aharoni"/>
              </a:rPr>
              <a:t>Conclusion</a:t>
            </a:r>
            <a:endParaRPr lang="en-US" dirty="0">
              <a:solidFill>
                <a:srgbClr val="5787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FD35-FD3B-A3B7-493D-33858DD1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could set a discount for customers buying with Cod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e.g</a:t>
            </a:r>
            <a:r>
              <a:rPr lang="en-US" dirty="0">
                <a:ea typeface="+mn-lt"/>
                <a:cs typeface="+mn-lt"/>
              </a:rPr>
              <a:t> for November), because as we see the majority of orders got completed and sales are on the highest that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specific month.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08796-654D-AD32-508B-4880864D75EC}"/>
              </a:ext>
            </a:extLst>
          </p:cNvPr>
          <p:cNvSpPr/>
          <p:nvPr/>
        </p:nvSpPr>
        <p:spPr>
          <a:xfrm>
            <a:off x="1621691" y="2366425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DC58-E0D1-2A6C-DBD7-A572CFA6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3" y="2143134"/>
            <a:ext cx="9144000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8793"/>
                </a:solidFill>
                <a:cs typeface="Aharoni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623F-E5FD-1C9D-6411-4FFF6663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673" y="3372338"/>
            <a:ext cx="9144000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/>
                <a:ea typeface="+mn-lt"/>
                <a:cs typeface="+mn-lt"/>
              </a:rPr>
              <a:t>This presentation has been created for </a:t>
            </a:r>
            <a:r>
              <a:rPr lang="en-US" b="1" dirty="0">
                <a:latin typeface="Segoe UI"/>
                <a:ea typeface="+mn-lt"/>
                <a:cs typeface="+mn-lt"/>
              </a:rPr>
              <a:t>stakeholders</a:t>
            </a:r>
            <a:r>
              <a:rPr lang="en-US" dirty="0">
                <a:latin typeface="Segoe UI"/>
                <a:ea typeface="+mn-lt"/>
                <a:cs typeface="+mn-lt"/>
              </a:rPr>
              <a:t> and </a:t>
            </a:r>
            <a:r>
              <a:rPr lang="en-US" b="1" dirty="0">
                <a:latin typeface="Segoe UI"/>
                <a:ea typeface="+mn-lt"/>
                <a:cs typeface="+mn-lt"/>
              </a:rPr>
              <a:t>business decision makers</a:t>
            </a:r>
            <a:r>
              <a:rPr lang="en-US" dirty="0">
                <a:latin typeface="Segoe UI"/>
                <a:ea typeface="+mn-lt"/>
                <a:cs typeface="+mn-lt"/>
              </a:rPr>
              <a:t> within sales and business consulting services firm.</a:t>
            </a:r>
            <a:endParaRPr lang="en-US">
              <a:latin typeface="Segoe UI"/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E0495-B5ED-714F-3A4E-49D48611620B}"/>
              </a:ext>
            </a:extLst>
          </p:cNvPr>
          <p:cNvSpPr/>
          <p:nvPr/>
        </p:nvSpPr>
        <p:spPr>
          <a:xfrm>
            <a:off x="1611922" y="2920999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1112-E672-7389-26E2-23EAFDF4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78793"/>
                </a:solidFill>
                <a:cs typeface="Aharoni"/>
              </a:rPr>
              <a:t>Methodology</a:t>
            </a:r>
            <a:endParaRPr lang="en-US" dirty="0">
              <a:solidFill>
                <a:srgbClr val="5787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2FC7-67D9-6397-25B4-3AB269CA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Using a modified subset of the </a:t>
            </a:r>
            <a:r>
              <a:rPr lang="en-US" b="1" dirty="0">
                <a:ea typeface="+mn-lt"/>
                <a:cs typeface="+mn-lt"/>
              </a:rPr>
              <a:t>Kaggle dataset</a:t>
            </a:r>
            <a:r>
              <a:rPr lang="en-US" dirty="0">
                <a:ea typeface="+mn-lt"/>
                <a:cs typeface="+mn-lt"/>
              </a:rPr>
              <a:t>, the data was </a:t>
            </a:r>
            <a:r>
              <a:rPr lang="en-US" b="1" dirty="0">
                <a:ea typeface="+mn-lt"/>
                <a:cs typeface="+mn-lt"/>
              </a:rPr>
              <a:t>wrangled</a:t>
            </a:r>
            <a:r>
              <a:rPr lang="en-US" dirty="0">
                <a:ea typeface="+mn-lt"/>
                <a:cs typeface="+mn-lt"/>
              </a:rPr>
              <a:t> in order to remove </a:t>
            </a:r>
            <a:r>
              <a:rPr lang="en-US" b="1" dirty="0">
                <a:ea typeface="+mn-lt"/>
                <a:cs typeface="+mn-lt"/>
              </a:rPr>
              <a:t>empty values</a:t>
            </a:r>
            <a:r>
              <a:rPr lang="en-US" dirty="0">
                <a:ea typeface="+mn-lt"/>
                <a:cs typeface="+mn-lt"/>
              </a:rPr>
              <a:t>, manipulate  specific </a:t>
            </a:r>
            <a:r>
              <a:rPr lang="en-US" b="1" dirty="0">
                <a:ea typeface="+mn-lt"/>
                <a:cs typeface="+mn-lt"/>
              </a:rPr>
              <a:t>data types</a:t>
            </a:r>
            <a:r>
              <a:rPr lang="en-US" dirty="0">
                <a:ea typeface="+mn-lt"/>
                <a:cs typeface="+mn-lt"/>
              </a:rPr>
              <a:t> , general data </a:t>
            </a:r>
            <a:r>
              <a:rPr lang="en-US" b="1" dirty="0">
                <a:ea typeface="+mn-lt"/>
                <a:cs typeface="+mn-lt"/>
              </a:rPr>
              <a:t>cleaning</a:t>
            </a:r>
            <a:r>
              <a:rPr lang="en-US" dirty="0">
                <a:ea typeface="+mn-lt"/>
                <a:cs typeface="+mn-lt"/>
              </a:rPr>
              <a:t> and data </a:t>
            </a:r>
            <a:r>
              <a:rPr lang="en-US" b="1" dirty="0">
                <a:ea typeface="+mn-lt"/>
                <a:cs typeface="+mn-lt"/>
              </a:rPr>
              <a:t>normalization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30409-2924-B1A6-8116-71B5542F7903}"/>
              </a:ext>
            </a:extLst>
          </p:cNvPr>
          <p:cNvSpPr/>
          <p:nvPr/>
        </p:nvSpPr>
        <p:spPr>
          <a:xfrm>
            <a:off x="1582614" y="2383691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6CC3-27D0-10C9-A1F6-86663C12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78793"/>
                </a:solidFill>
                <a:cs typeface="Aharoni"/>
              </a:rPr>
              <a:t>Best-Selling Category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6665591F-2D56-F78A-D1C0-D0A384E6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49" y="2399349"/>
            <a:ext cx="10320901" cy="34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A710-08AE-FB94-AF55-91542D0E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3" y="1254135"/>
            <a:ext cx="9144000" cy="1344168"/>
          </a:xfrm>
        </p:spPr>
        <p:txBody>
          <a:bodyPr/>
          <a:lstStyle/>
          <a:p>
            <a:r>
              <a:rPr lang="en-US" sz="2800" dirty="0">
                <a:solidFill>
                  <a:srgbClr val="578793"/>
                </a:solidFill>
                <a:ea typeface="+mj-lt"/>
                <a:cs typeface="+mj-lt"/>
              </a:rPr>
              <a:t>Best-Selling Category(in millions)</a:t>
            </a:r>
            <a:br>
              <a:rPr lang="en-US" dirty="0">
                <a:solidFill>
                  <a:srgbClr val="F83964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haroni"/>
              </a:rPr>
              <a:t>Findings and Implications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BAEA-D402-D011-3C5E-58EB002B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As we can see, mobile and tablet sales are significant higher(almost 4x) in comparison with the other categories.</a:t>
            </a:r>
          </a:p>
          <a:p>
            <a:pPr marL="0" indent="0">
              <a:buNone/>
            </a:pPr>
            <a:r>
              <a:rPr lang="en-US" dirty="0"/>
              <a:t>Pakistan faces various challenges, including education, healthcare and infrastructure development, and people</a:t>
            </a:r>
          </a:p>
          <a:p>
            <a:pPr marL="0" indent="0">
              <a:buNone/>
            </a:pPr>
            <a:r>
              <a:rPr lang="en-US" dirty="0"/>
              <a:t>seems to care more about their entertainment rather than</a:t>
            </a:r>
          </a:p>
          <a:p>
            <a:pPr marL="0" indent="0">
              <a:buNone/>
            </a:pPr>
            <a:r>
              <a:rPr lang="en-US" dirty="0"/>
              <a:t>their overall quality of life.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609D4-5FF5-AA7D-C2F4-2B05AFCE9A76}"/>
              </a:ext>
            </a:extLst>
          </p:cNvPr>
          <p:cNvSpPr/>
          <p:nvPr/>
        </p:nvSpPr>
        <p:spPr>
          <a:xfrm>
            <a:off x="1611922" y="2500922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F04-470B-FF2E-703B-B48B791E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78793"/>
                </a:solidFill>
                <a:ea typeface="+mj-lt"/>
                <a:cs typeface="+mj-lt"/>
              </a:rPr>
              <a:t>Sales per Month</a:t>
            </a:r>
            <a:endParaRPr lang="en-US" dirty="0">
              <a:solidFill>
                <a:srgbClr val="578793"/>
              </a:solidFill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1E693C8E-7BB8-58B6-1924-365CDCF94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01" y="2174789"/>
            <a:ext cx="9838206" cy="3865643"/>
          </a:xfrm>
        </p:spPr>
      </p:pic>
    </p:spTree>
    <p:extLst>
      <p:ext uri="{BB962C8B-B14F-4D97-AF65-F5344CB8AC3E}">
        <p14:creationId xmlns:p14="http://schemas.microsoft.com/office/powerpoint/2010/main" val="77776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860C-56B0-2AD8-6622-AEA38FE6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78793"/>
                </a:solidFill>
                <a:ea typeface="+mj-lt"/>
                <a:cs typeface="+mj-lt"/>
              </a:rPr>
              <a:t>Sales per Month</a:t>
            </a:r>
            <a:br>
              <a:rPr lang="en-US" sz="2800" dirty="0">
                <a:solidFill>
                  <a:srgbClr val="F83964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haroni"/>
              </a:rPr>
              <a:t>Findings and Implications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492-8777-92D4-6706-5192027C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Pakistan, the month of November is followed by various festive occasions such as Eid al-Fitr and wedding seasons. During these times, people tend to do more shopping for clothes, gifts, and other items.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87C2A-E7D7-7976-6654-7EAD0D818155}"/>
              </a:ext>
            </a:extLst>
          </p:cNvPr>
          <p:cNvSpPr/>
          <p:nvPr/>
        </p:nvSpPr>
        <p:spPr>
          <a:xfrm>
            <a:off x="1611922" y="2669271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C74A-C46F-1D5E-E8CF-B9D8F2C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78793"/>
                </a:solidFill>
                <a:cs typeface="Aharoni"/>
              </a:rPr>
              <a:t>Order Status(percentages)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0B5F70-088B-5592-C881-17DEBC1EC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52" y="2273643"/>
            <a:ext cx="10099504" cy="3913328"/>
          </a:xfrm>
        </p:spPr>
      </p:pic>
    </p:spTree>
    <p:extLst>
      <p:ext uri="{BB962C8B-B14F-4D97-AF65-F5344CB8AC3E}">
        <p14:creationId xmlns:p14="http://schemas.microsoft.com/office/powerpoint/2010/main" val="146106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230D-86B7-F042-DE2C-9C92C4B7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78793"/>
                </a:solidFill>
                <a:ea typeface="+mj-lt"/>
                <a:cs typeface="+mj-lt"/>
              </a:rPr>
              <a:t>Sales per Month(in millions)</a:t>
            </a:r>
            <a:br>
              <a:rPr lang="en-US" sz="2800" dirty="0">
                <a:solidFill>
                  <a:srgbClr val="578793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Findings and Implications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81F1-D133-72F3-279C-3E236CBD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3264877"/>
            <a:ext cx="9144000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Cod has significant better complete ratio than cards.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D4DE2-9F57-5FA1-C130-2BFDA141FA07}"/>
              </a:ext>
            </a:extLst>
          </p:cNvPr>
          <p:cNvSpPr/>
          <p:nvPr/>
        </p:nvSpPr>
        <p:spPr>
          <a:xfrm>
            <a:off x="1611922" y="2796271"/>
            <a:ext cx="1631461" cy="136769"/>
          </a:xfrm>
          <a:prstGeom prst="rect">
            <a:avLst/>
          </a:prstGeom>
          <a:solidFill>
            <a:srgbClr val="B5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100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A5A62"/>
      </a:accent1>
      <a:accent2>
        <a:srgbClr val="578793"/>
      </a:accent2>
      <a:accent3>
        <a:srgbClr val="B5CDD3"/>
      </a:accent3>
      <a:accent4>
        <a:srgbClr val="CDDDE1"/>
      </a:accent4>
      <a:accent5>
        <a:srgbClr val="E6EEF0"/>
      </a:accent5>
      <a:accent6>
        <a:srgbClr val="497388"/>
      </a:accent6>
      <a:hlink>
        <a:srgbClr val="A5C0CE"/>
      </a:hlink>
      <a:folHlink>
        <a:srgbClr val="8C8C8C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237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Avenir Next LT Pro</vt:lpstr>
      <vt:lpstr>Segoe UI</vt:lpstr>
      <vt:lpstr>PrismaticVTI</vt:lpstr>
      <vt:lpstr>Sales Analysis for Pakistan</vt:lpstr>
      <vt:lpstr>Introduction</vt:lpstr>
      <vt:lpstr>Methodology</vt:lpstr>
      <vt:lpstr>Best-Selling Category</vt:lpstr>
      <vt:lpstr>Best-Selling Category(in millions) Findings and Implications</vt:lpstr>
      <vt:lpstr>Sales per Month</vt:lpstr>
      <vt:lpstr>Sales per Month Findings and Implications</vt:lpstr>
      <vt:lpstr>Order Status(percentages)</vt:lpstr>
      <vt:lpstr>Sales per Month(in millions) Findings and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206</cp:revision>
  <dcterms:created xsi:type="dcterms:W3CDTF">2023-05-20T12:03:09Z</dcterms:created>
  <dcterms:modified xsi:type="dcterms:W3CDTF">2023-05-20T20:08:25Z</dcterms:modified>
</cp:coreProperties>
</file>