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FF462A5-BDE6-4608-9872-D002A08A2A6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4C5C5E9-0934-473A-8040-BB19EA1A6916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2E6835-07C6-4D92-AA6D-CCA44A377AF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BE75A0-CB8F-4427-8FE4-BF9AC5634429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4A6A4B9-B6DE-4887-BAD8-40FC95595BA6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419681-59FA-42BF-995A-F8DB6520A959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CE86E1F-9A62-4F3E-B6DF-ACC2601E0401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000680" y="1087560"/>
            <a:ext cx="8190360" cy="5769360"/>
          </a:xfrm>
          <a:custGeom>
            <a:avLst/>
            <a:gdLst/>
            <a:ahLst/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406080" y="183600"/>
            <a:ext cx="0" cy="1598040"/>
          </a:xfrm>
          <a:prstGeom prst="line">
            <a:avLst/>
          </a:prstGeom>
          <a:ln cap="rnd" w="127080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292360" y="0"/>
            <a:ext cx="2278800" cy="1266840"/>
          </a:xfrm>
          <a:custGeom>
            <a:avLst/>
            <a:gdLst/>
            <a:ahLst/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0208520" y="0"/>
            <a:ext cx="1134000" cy="477000"/>
          </a:xfrm>
          <a:custGeom>
            <a:avLst/>
            <a:gdLst/>
            <a:ah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568880" y="514800"/>
            <a:ext cx="2392200" cy="232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-1440" y="2949840"/>
            <a:ext cx="1185480" cy="1770480"/>
          </a:xfrm>
          <a:custGeom>
            <a:avLst/>
            <a:gdLst/>
            <a:ahLst/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rot="16200000">
            <a:off x="1539720" y="4204440"/>
            <a:ext cx="4082400" cy="4082400"/>
          </a:xfrm>
          <a:prstGeom prst="arc">
            <a:avLst>
              <a:gd name="adj1" fmla="val 16200000"/>
              <a:gd name="adj2" fmla="val 0"/>
            </a:avLst>
          </a:prstGeom>
          <a:noFill/>
          <a:ln cap="rnd" w="127080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89240" y="1118880"/>
            <a:ext cx="4618800" cy="46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 rot="19809000">
            <a:off x="8682840" y="941040"/>
            <a:ext cx="2986920" cy="2986920"/>
          </a:xfrm>
          <a:prstGeom prst="arc">
            <a:avLst>
              <a:gd name="adj1" fmla="val 15817365"/>
              <a:gd name="adj2" fmla="val 1781380"/>
            </a:avLst>
          </a:prstGeom>
          <a:noFill/>
          <a:ln cap="rnd" w="127080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910080" y="4781160"/>
            <a:ext cx="545040" cy="5450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249560" y="1555200"/>
            <a:ext cx="818280" cy="795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7590240" y="4034520"/>
            <a:ext cx="875520" cy="875520"/>
          </a:xfrm>
          <a:prstGeom prst="rect">
            <a:avLst/>
          </a:prstGeom>
          <a:noFill/>
          <a:ln w="12708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0420560" y="1364760"/>
            <a:ext cx="946440" cy="920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"/>
          <p:cNvSpPr/>
          <p:nvPr/>
        </p:nvSpPr>
        <p:spPr>
          <a:xfrm flipV="1" rot="4758600">
            <a:off x="6033600" y="-672840"/>
            <a:ext cx="4020120" cy="4020480"/>
          </a:xfrm>
          <a:prstGeom prst="arc">
            <a:avLst>
              <a:gd name="adj1" fmla="val 16200000"/>
              <a:gd name="adj2" fmla="val 20093138"/>
            </a:avLst>
          </a:prstGeom>
          <a:noFill/>
          <a:ln cap="rnd" w="127080">
            <a:solidFill>
              <a:schemeClr val="accent4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599080" y="3058560"/>
            <a:ext cx="6591600" cy="73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000"/>
          </a:bodyPr>
          <a:p>
            <a:pPr algn="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Tw Cen MT"/>
                <a:ea typeface="DejaVu Sans"/>
              </a:rPr>
              <a:t>Projeto de Sensor de Presença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137560" y="3796560"/>
            <a:ext cx="6812640" cy="287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Arthur Oliveira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RA 202203052926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Antonio Carvalho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RA 202212050019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Luis Felipe Tavares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RA 202302417922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Renan Batista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latin typeface="Avenir Next LT Pro"/>
                <a:ea typeface="DejaVu Sans"/>
              </a:rPr>
              <a:t>RA 202203747371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9711000" y="1712160"/>
            <a:ext cx="1827360" cy="59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88000" p14:dur="2000"/>
    </mc:Choice>
    <mc:Fallback>
      <p:transition spd="slow" advTm="88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170360" y="1398960"/>
            <a:ext cx="3236040" cy="40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Tw Cen MT"/>
                <a:ea typeface="DejaVu Sans"/>
              </a:rPr>
              <a:t>Cronograma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788080" y="1527120"/>
            <a:ext cx="5110560" cy="39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Introdução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Apresentação do Projeto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Aplicabilidade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800" spc="-1" strike="noStrike">
                <a:solidFill>
                  <a:srgbClr val="000000"/>
                </a:solidFill>
                <a:latin typeface="Avenir Next LT Pro"/>
                <a:ea typeface="DejaVu Sans"/>
              </a:rPr>
              <a:t>Conclusão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3/9/20XX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Título da Apresentação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A21629D-2CBB-4318-8FDB-35E5282D7CEE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18" name="Picture 2" descr=""/>
          <p:cNvPicPr/>
          <p:nvPr/>
        </p:nvPicPr>
        <p:blipFill>
          <a:blip r:embed="rId1"/>
          <a:stretch/>
        </p:blipFill>
        <p:spPr>
          <a:xfrm>
            <a:off x="10210680" y="178560"/>
            <a:ext cx="1827360" cy="598680"/>
          </a:xfrm>
          <a:prstGeom prst="rect">
            <a:avLst/>
          </a:prstGeom>
          <a:ln>
            <a:noFill/>
          </a:ln>
        </p:spPr>
      </p:pic>
      <p:pic>
        <p:nvPicPr>
          <p:cNvPr id="219" name="Picture 7" descr=""/>
          <p:cNvPicPr/>
          <p:nvPr/>
        </p:nvPicPr>
        <p:blipFill>
          <a:blip r:embed="rId2"/>
          <a:stretch/>
        </p:blipFill>
        <p:spPr>
          <a:xfrm>
            <a:off x="435240" y="6347160"/>
            <a:ext cx="7134840" cy="51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1000" p14:dur="2000"/>
    </mc:Choice>
    <mc:Fallback>
      <p:transition spd="slow" advTm="21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39640" y="365040"/>
            <a:ext cx="58053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w Cen MT"/>
                <a:ea typeface="DejaVu Sans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539640" y="2000520"/>
            <a:ext cx="5805360" cy="30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1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venir Next LT Pro"/>
              </a:rPr>
              <a:t>Otimização do Consumo de Energia na Instituição Identificou-se um gasto elevado de energia devido a luzes acesas em salas vazias. Para solucionar, foi desenvolvido um sistema com sensor de presença. Este sensor detecta a ausência de pessoas e desliga as luzes automaticamente. O principal benefício é a redução direta nos custos com energia elétrica. A seguir, serão detalhados o funcionamento e as vantagens da proposta.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22" name="Espaço Reservado para Imagem 10" descr=""/>
          <p:cNvPicPr/>
          <p:nvPr/>
        </p:nvPicPr>
        <p:blipFill>
          <a:blip r:embed="rId1"/>
          <a:srcRect l="0" t="65" r="0" b="65"/>
          <a:stretch/>
        </p:blipFill>
        <p:spPr>
          <a:xfrm>
            <a:off x="7200360" y="1150200"/>
            <a:ext cx="2206080" cy="2203200"/>
          </a:xfrm>
          <a:prstGeom prst="rect">
            <a:avLst/>
          </a:prstGeom>
          <a:ln>
            <a:noFill/>
          </a:ln>
        </p:spPr>
      </p:pic>
      <p:pic>
        <p:nvPicPr>
          <p:cNvPr id="223" name="Espaço Reservado para Imagem 12" descr=""/>
          <p:cNvPicPr/>
          <p:nvPr/>
        </p:nvPicPr>
        <p:blipFill>
          <a:blip r:embed="rId2"/>
          <a:stretch/>
        </p:blipFill>
        <p:spPr>
          <a:xfrm>
            <a:off x="8444520" y="2579760"/>
            <a:ext cx="3095640" cy="3095640"/>
          </a:xfrm>
          <a:prstGeom prst="rect">
            <a:avLst/>
          </a:prstGeom>
          <a:ln>
            <a:noFill/>
          </a:ln>
        </p:spPr>
      </p:pic>
      <p:sp>
        <p:nvSpPr>
          <p:cNvPr id="224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3/9/20XX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Título da Apresentação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6C54F6-9A3F-4E50-9EEA-9AEFE7EF31FF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27" name="Picture 2" descr=""/>
          <p:cNvPicPr/>
          <p:nvPr/>
        </p:nvPicPr>
        <p:blipFill>
          <a:blip r:embed="rId3"/>
          <a:stretch/>
        </p:blipFill>
        <p:spPr>
          <a:xfrm>
            <a:off x="10210680" y="178560"/>
            <a:ext cx="1827360" cy="598680"/>
          </a:xfrm>
          <a:prstGeom prst="rect">
            <a:avLst/>
          </a:prstGeom>
          <a:ln>
            <a:noFill/>
          </a:ln>
        </p:spPr>
      </p:pic>
      <p:pic>
        <p:nvPicPr>
          <p:cNvPr id="228" name="Picture 5" descr=""/>
          <p:cNvPicPr/>
          <p:nvPr/>
        </p:nvPicPr>
        <p:blipFill>
          <a:blip r:embed="rId4"/>
          <a:stretch/>
        </p:blipFill>
        <p:spPr>
          <a:xfrm>
            <a:off x="435240" y="6347160"/>
            <a:ext cx="7134840" cy="51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66000" p14:dur="2000"/>
    </mc:Choice>
    <mc:Fallback>
      <p:transition spd="slow" advTm="66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10210680" y="178560"/>
            <a:ext cx="1827360" cy="598680"/>
          </a:xfrm>
          <a:prstGeom prst="rect">
            <a:avLst/>
          </a:prstGeom>
          <a:ln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539640" y="475560"/>
            <a:ext cx="5805360" cy="93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w Cen MT"/>
                <a:ea typeface="DejaVu Sans"/>
              </a:rPr>
              <a:t>Apresentação do Projeto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31560" y="2036160"/>
            <a:ext cx="2274120" cy="23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23000"/>
          </a:bodyPr>
          <a:p>
            <a:pPr algn="ctr">
              <a:lnSpc>
                <a:spcPct val="17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 de Materiais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70000"/>
              </a:lnSpc>
            </a:pPr>
            <a:endParaRPr b="0" lang="pt-BR" sz="2400" spc="-1" strike="noStrike">
              <a:latin typeface="Arial"/>
            </a:endParaRPr>
          </a:p>
          <a:p>
            <a:pPr marL="343080" indent="-342000" algn="just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 Microcontrolador </a:t>
            </a:r>
            <a:endParaRPr b="0" lang="pt-BR" sz="2400" spc="-1" strike="noStrike">
              <a:latin typeface="Arial"/>
            </a:endParaRPr>
          </a:p>
          <a:p>
            <a:pPr marL="343080" indent="-342000" algn="just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 Sensor PIR</a:t>
            </a:r>
            <a:endParaRPr b="0" lang="pt-BR" sz="2400" spc="-1" strike="noStrike">
              <a:latin typeface="Arial"/>
            </a:endParaRPr>
          </a:p>
          <a:p>
            <a:pPr marL="343080" indent="-342000" algn="just">
              <a:lnSpc>
                <a:spcPct val="17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1 Resitor de 1k ohm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538920" y="4393080"/>
            <a:ext cx="3459960" cy="24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Conexões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Sensor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PIR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VCC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(vermelho) → 5V do Arduino</a:t>
            </a:r>
            <a:endParaRPr b="0" lang="pt-BR" sz="1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GND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(preto) → GND do Arduino</a:t>
            </a:r>
            <a:endParaRPr b="0" lang="pt-BR" sz="1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OUT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(verde) → Pino digital 2 do Arduino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LED:</a:t>
            </a:r>
            <a:endParaRPr b="0" lang="pt-BR" sz="1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Ânodo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(perna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longa) → Resistor → Pino digital 13 do Arduino</a:t>
            </a:r>
            <a:endParaRPr b="0" lang="pt-BR" sz="14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Cátodo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(perna curta) → GND (linha negativa da breadboard)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7488000" y="719640"/>
            <a:ext cx="2448000" cy="2451240"/>
          </a:xfrm>
          <a:prstGeom prst="rect">
            <a:avLst/>
          </a:prstGeom>
          <a:ln>
            <a:noFill/>
          </a:ln>
        </p:spPr>
      </p:pic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6984000" y="3456000"/>
            <a:ext cx="5032080" cy="290736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4"/>
          <a:stretch/>
        </p:blipFill>
        <p:spPr>
          <a:xfrm>
            <a:off x="2643480" y="1800000"/>
            <a:ext cx="4340520" cy="297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169000" p14:dur="2000"/>
    </mc:Choice>
    <mc:Fallback>
      <p:transition spd="slow" advTm="169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10210680" y="178560"/>
            <a:ext cx="1827360" cy="598680"/>
          </a:xfrm>
          <a:prstGeom prst="rect">
            <a:avLst/>
          </a:prstGeom>
          <a:ln>
            <a:noFill/>
          </a:ln>
        </p:spPr>
      </p:pic>
      <p:sp>
        <p:nvSpPr>
          <p:cNvPr id="237" name="CustomShape 1"/>
          <p:cNvSpPr/>
          <p:nvPr/>
        </p:nvSpPr>
        <p:spPr>
          <a:xfrm>
            <a:off x="539640" y="365040"/>
            <a:ext cx="58053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w Cen MT"/>
                <a:ea typeface="DejaVu Sans"/>
              </a:rPr>
              <a:t>Aplicabilidades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792560" y="4544280"/>
            <a:ext cx="3075480" cy="211860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555120" y="1820160"/>
            <a:ext cx="5790240" cy="374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1. Automação de Iluminação</a:t>
            </a:r>
            <a:endParaRPr b="0" lang="pt-BR" sz="16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Acende luzes automaticamente ao detectar presença.</a:t>
            </a:r>
            <a:endParaRPr b="0" lang="pt-BR" sz="16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Economia de energia em banheiros, corredores, galpões, etc.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 Sistema de Alarme Simples</a:t>
            </a:r>
            <a:endParaRPr b="0" lang="pt-BR" sz="16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Pode ser integrado com buzzer, sirene ou envio de notificação.</a:t>
            </a:r>
            <a:endParaRPr b="0" lang="pt-BR" sz="16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Base para sistemas de segurança residencial ou industrial.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3. Contagem de Pessoas (com ajustes)</a:t>
            </a:r>
            <a:endParaRPr b="0" lang="pt-BR" sz="16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Em pontos de entrada/saída, pode ajudar no controle de fluxo.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4. Monitoramento em Áreas Restritas</a:t>
            </a:r>
            <a:endParaRPr b="0" lang="pt-BR" sz="16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Detecta movimento em áreas críticas (servidores, almoxarifado, etc.).</a:t>
            </a:r>
            <a:endParaRPr b="0" lang="pt-BR" sz="16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Pode acionar alertas visuais ou sonoros.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40" name="Imagem 1" descr=""/>
          <p:cNvPicPr/>
          <p:nvPr/>
        </p:nvPicPr>
        <p:blipFill>
          <a:blip r:embed="rId3"/>
          <a:stretch/>
        </p:blipFill>
        <p:spPr>
          <a:xfrm>
            <a:off x="7619040" y="1319760"/>
            <a:ext cx="2639520" cy="278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60000" p14:dur="2000"/>
    </mc:Choice>
    <mc:Fallback>
      <p:transition spd="slow" advTm="60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1320" y="365760"/>
            <a:ext cx="51195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Tw Cen MT"/>
                <a:ea typeface="DejaVu Sans"/>
              </a:rPr>
              <a:t>Resumo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96080" y="1699560"/>
            <a:ext cx="5092200" cy="43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venir Next LT Pro"/>
              </a:rPr>
              <a:t>Este projeto consiste na criação de um sistema simples de detecção de movimento, utilizando um Arduino Uno, um sensor PIR e um LED. A proposta tem como foco a aplicação prática dos conceitos aprendidos na disciplina de Microcontroladores, integrando teoria à prática de forma objetiva e funcional.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venir Next LT Pro"/>
              </a:rPr>
              <a:t>A lógica é simples: ao detectar movimento, o sensor PIR envia um sinal ao Arduino, que aciona o LED como forma de alerta. Apesar de básico, esse modelo pode ser facilmente expandido e aplicado em diferentes contextos reais.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Avenir Next LT Pro"/>
              </a:rPr>
              <a:t>Além de cumprir seu papel acadêmico, o projeto também se alinha a iniciativas da empresa onde atuo, dentro do escopo de Excelência Operacional, mostrando como soluções acessíveis e de baixo custo podem gerar grandes impactos em automação, segurança e eficiência energética.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43" name="Espaço Reservado para Imagem 8" descr=""/>
          <p:cNvPicPr/>
          <p:nvPr/>
        </p:nvPicPr>
        <p:blipFill>
          <a:blip r:embed="rId1"/>
          <a:srcRect l="20" t="0" r="20" b="0"/>
          <a:stretch/>
        </p:blipFill>
        <p:spPr>
          <a:xfrm>
            <a:off x="6261480" y="0"/>
            <a:ext cx="3518280" cy="3006720"/>
          </a:xfrm>
          <a:prstGeom prst="rect">
            <a:avLst/>
          </a:prstGeom>
          <a:ln>
            <a:noFill/>
          </a:ln>
        </p:spPr>
      </p:pic>
      <p:pic>
        <p:nvPicPr>
          <p:cNvPr id="244" name="Espaço Reservado para Imagem 10" descr=""/>
          <p:cNvPicPr/>
          <p:nvPr/>
        </p:nvPicPr>
        <p:blipFill>
          <a:blip r:embed="rId2"/>
          <a:srcRect l="0" t="26" r="0" b="26"/>
          <a:stretch/>
        </p:blipFill>
        <p:spPr>
          <a:xfrm>
            <a:off x="7901280" y="2727720"/>
            <a:ext cx="4289760" cy="4129200"/>
          </a:xfrm>
          <a:prstGeom prst="rect">
            <a:avLst/>
          </a:prstGeom>
          <a:ln>
            <a:noFill/>
          </a:ln>
        </p:spPr>
      </p:pic>
      <p:sp>
        <p:nvSpPr>
          <p:cNvPr id="245" name="CustomShape 3"/>
          <p:cNvSpPr/>
          <p:nvPr/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3/9/20XX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Título da Apresentação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A7BA21E-88AD-4F0B-AC23-5BE5BD8B5AA2}" type="slidenum">
              <a:rPr b="0" lang="pt-BR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48" name="Picture 2" descr=""/>
          <p:cNvPicPr/>
          <p:nvPr/>
        </p:nvPicPr>
        <p:blipFill>
          <a:blip r:embed="rId3"/>
          <a:stretch/>
        </p:blipFill>
        <p:spPr>
          <a:xfrm>
            <a:off x="464040" y="6289920"/>
            <a:ext cx="7134840" cy="51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22000" p14:dur="2000"/>
    </mc:Choice>
    <mc:Fallback>
      <p:transition spd="slow" advTm="2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661387-b605-4459-8d3f-a126c75a2913">
      <Terms xmlns="http://schemas.microsoft.com/office/infopath/2007/PartnerControls"/>
    </lcf76f155ced4ddcb4097134ff3c332f>
    <TaxCatchAll xmlns="012d0da8-2e44-4b1b-b36c-5555612bf6e0" xsi:nil="true"/>
    <ReferenceId xmlns="8f661387-b605-4459-8d3f-a126c75a291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EEF1EA71C92547928D7F02C118F8D6" ma:contentTypeVersion="12" ma:contentTypeDescription="Crie um novo documento." ma:contentTypeScope="" ma:versionID="692c3e3be8c55fea841dbbeb5e5ab586">
  <xsd:schema xmlns:xsd="http://www.w3.org/2001/XMLSchema" xmlns:xs="http://www.w3.org/2001/XMLSchema" xmlns:p="http://schemas.microsoft.com/office/2006/metadata/properties" xmlns:ns2="8f661387-b605-4459-8d3f-a126c75a2913" xmlns:ns3="012d0da8-2e44-4b1b-b36c-5555612bf6e0" targetNamespace="http://schemas.microsoft.com/office/2006/metadata/properties" ma:root="true" ma:fieldsID="d93d08c5c3684ae2feeebea970a48e4b" ns2:_="" ns3:_="">
    <xsd:import namespace="8f661387-b605-4459-8d3f-a126c75a2913"/>
    <xsd:import namespace="012d0da8-2e44-4b1b-b36c-5555612bf6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61387-b605-4459-8d3f-a126c75a291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d0da8-2e44-4b1b-b36c-5555612bf6e0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6762581c-2887-4979-a632-c13e78c41499}" ma:internalName="TaxCatchAll" ma:showField="CatchAllData" ma:web="012d0da8-2e44-4b1b-b36c-5555612bf6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8f661387-b605-4459-8d3f-a126c75a2913"/>
    <ds:schemaRef ds:uri="012d0da8-2e44-4b1b-b36c-5555612bf6e0"/>
  </ds:schemaRefs>
</ds:datastoreItem>
</file>

<file path=customXml/itemProps3.xml><?xml version="1.0" encoding="utf-8"?>
<ds:datastoreItem xmlns:ds="http://schemas.openxmlformats.org/officeDocument/2006/customXml" ds:itemID="{552DA6B2-716A-48ED-8C21-A214410EF9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61387-b605-4459-8d3f-a126c75a2913"/>
    <ds:schemaRef ds:uri="012d0da8-2e44-4b1b-b36c-5555612bf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{E2385500-A9EF-4D89-B23F-D8B153A460CA}tf78504181_win32</Template>
  <TotalTime>90</TotalTime>
  <Application>Trio_Office/6.2.8.2$Windows_x86 LibreOffice_project/</Application>
  <Words>206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2023-06-12T20:02:10Z</dcterms:created>
  <dc:creator>LEANDRO ASSIS</dc:creator>
  <dc:description/>
  <dc:language>pt-BR</dc:language>
  <cp:lastModifiedBy/>
  <dcterms:modified xsi:type="dcterms:W3CDTF">2025-06-09T18:11:23Z</dcterms:modified>
  <cp:revision>127</cp:revision>
  <dc:subject/>
  <dc:title>Projeto de Alarme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0x0101009CEEF1EA71C92547928D7F02C118F8D6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6</vt:i4>
  </property>
  <property fmtid="{D5CDD505-2E9C-101B-9397-08002B2CF9AE}" pid="8" name="Notes">
    <vt:i4>6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