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0" Type="http://schemas.openxmlformats.org/officeDocument/2006/relationships/image" Target="../media/image08.png"/><Relationship Id="rId9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711987" y="3714150"/>
            <a:ext cx="768900" cy="7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11700" y="241275"/>
            <a:ext cx="256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Langton’s Ant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876275"/>
            <a:ext cx="3331200" cy="9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The ant lives in a grid, and knows a sequence of possible colors for grid c</a:t>
            </a:r>
            <a:r>
              <a:rPr lang="pt-BR"/>
              <a:t>ells</a:t>
            </a:r>
            <a:r>
              <a:rPr lang="pt-BR"/>
              <a:t>:</a:t>
            </a:r>
          </a:p>
        </p:txBody>
      </p:sp>
      <p:sp>
        <p:nvSpPr>
          <p:cNvPr id="57" name="Shape 57"/>
          <p:cNvSpPr/>
          <p:nvPr/>
        </p:nvSpPr>
        <p:spPr>
          <a:xfrm>
            <a:off x="4187550" y="970500"/>
            <a:ext cx="768900" cy="7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623950" y="970500"/>
            <a:ext cx="768900" cy="73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060350" y="970500"/>
            <a:ext cx="768900" cy="739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>
            <a:stCxn id="57" idx="3"/>
            <a:endCxn id="58" idx="1"/>
          </p:cNvCxnSpPr>
          <p:nvPr/>
        </p:nvCxnSpPr>
        <p:spPr>
          <a:xfrm>
            <a:off x="4956450" y="1340100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>
            <a:stCxn id="58" idx="3"/>
            <a:endCxn id="59" idx="1"/>
          </p:cNvCxnSpPr>
          <p:nvPr/>
        </p:nvCxnSpPr>
        <p:spPr>
          <a:xfrm>
            <a:off x="6392850" y="1340100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 txBox="1"/>
          <p:nvPr>
            <p:ph idx="1" type="body"/>
          </p:nvPr>
        </p:nvSpPr>
        <p:spPr>
          <a:xfrm>
            <a:off x="352125" y="2088725"/>
            <a:ext cx="3178800" cy="7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Each color “means” one of two things:</a:t>
            </a:r>
          </a:p>
        </p:txBody>
      </p:sp>
      <p:sp>
        <p:nvSpPr>
          <p:cNvPr id="63" name="Shape 63"/>
          <p:cNvSpPr/>
          <p:nvPr/>
        </p:nvSpPr>
        <p:spPr>
          <a:xfrm>
            <a:off x="4187550" y="2142425"/>
            <a:ext cx="768900" cy="7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TURN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LEFT</a:t>
            </a:r>
          </a:p>
        </p:txBody>
      </p:sp>
      <p:sp>
        <p:nvSpPr>
          <p:cNvPr id="64" name="Shape 64"/>
          <p:cNvSpPr/>
          <p:nvPr/>
        </p:nvSpPr>
        <p:spPr>
          <a:xfrm>
            <a:off x="5651637" y="2142425"/>
            <a:ext cx="768900" cy="73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TURN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RIGHT</a:t>
            </a:r>
          </a:p>
        </p:txBody>
      </p:sp>
      <p:sp>
        <p:nvSpPr>
          <p:cNvPr id="65" name="Shape 65"/>
          <p:cNvSpPr/>
          <p:nvPr/>
        </p:nvSpPr>
        <p:spPr>
          <a:xfrm>
            <a:off x="7115725" y="2202150"/>
            <a:ext cx="768900" cy="739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TURN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LEFT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76175" y="3054787"/>
            <a:ext cx="7956600" cy="4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Each turn, the ant does the following:</a:t>
            </a:r>
          </a:p>
        </p:txBody>
      </p:sp>
      <p:sp>
        <p:nvSpPr>
          <p:cNvPr id="67" name="Shape 67"/>
          <p:cNvSpPr/>
          <p:nvPr/>
        </p:nvSpPr>
        <p:spPr>
          <a:xfrm>
            <a:off x="3284675" y="447900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704375" y="447900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75825" y="634550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447275" y="634550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>
            <a:off x="3267811" y="60815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3868111" y="3649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3910186" y="4247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358637" y="634550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3398686" y="63455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3527236" y="63455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247062" y="1185375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666762" y="1185375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538212" y="1372025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409662" y="1372025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x="4230198" y="13456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4830498" y="11023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4872573" y="11622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321025" y="1372025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4361073" y="13720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489623" y="13720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662150" y="1185375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081850" y="1185375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953300" y="1372025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824750" y="1372025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5645286" y="13456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6245586" y="11023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6287661" y="11622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736112" y="1372025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5776161" y="13720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>
            <a:off x="5904711" y="13720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132325" y="1185375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552025" y="1185375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423475" y="1372025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294925" y="1372025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>
            <a:off x="7115461" y="13456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>
            <a:off x="7715761" y="11023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7757836" y="11622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06287" y="1372025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7246336" y="13720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>
            <a:off x="7374886" y="13720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37500" y="3720675"/>
            <a:ext cx="768900" cy="7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29012" y="3935550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48712" y="3935550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20162" y="4122200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91612" y="4122200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flipH="1">
            <a:off x="512148" y="40958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1112448" y="385255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>
            <a:off x="1154523" y="39123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02975" y="4122200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>
            <a:off x="643023" y="41222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>
            <a:off x="771573" y="41222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2834773" y="4054036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2941723" y="3741286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-5400000">
            <a:off x="3157623" y="3979486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3197823" y="4067836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flipH="1" rot="-5400000">
            <a:off x="3122823" y="41987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 rot="-5400000">
            <a:off x="2879573" y="35984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 rot="-5400000">
            <a:off x="2939398" y="35563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3197823" y="4156473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 rot="-5400000">
            <a:off x="3149223" y="40678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flipH="1" rot="-5400000">
            <a:off x="3149223" y="39392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967125" y="3714150"/>
            <a:ext cx="768900" cy="73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 rot="-5400000">
            <a:off x="5089911" y="4054036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-5400000">
            <a:off x="5196861" y="3741286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5412761" y="3979486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-5400000">
            <a:off x="5452961" y="4067836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-5400000">
            <a:off x="5377961" y="41987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-5400000">
            <a:off x="5134711" y="35984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-5400000">
            <a:off x="5194536" y="35563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-5400000">
            <a:off x="5452961" y="4156473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-5400000">
            <a:off x="5404361" y="40678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-5400000">
            <a:off x="5404361" y="39392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690612" y="4038650"/>
            <a:ext cx="768900" cy="73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690612" y="3306175"/>
            <a:ext cx="768900" cy="7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 rot="-5400000">
            <a:off x="7816473" y="4097436"/>
            <a:ext cx="4197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7923423" y="3784686"/>
            <a:ext cx="205800" cy="205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-5400000">
            <a:off x="8139323" y="4022886"/>
            <a:ext cx="66900" cy="12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8179523" y="4111236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 rot="-5400000">
            <a:off x="8104523" y="42421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 rot="-5400000">
            <a:off x="7861273" y="3641800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flipH="1" rot="-5400000">
            <a:off x="7921098" y="35997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8179523" y="4199873"/>
            <a:ext cx="669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 rot="-5400000">
            <a:off x="8130923" y="411122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 rot="-5400000">
            <a:off x="8130923" y="3982675"/>
            <a:ext cx="164100" cy="20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718825" y="2600800"/>
            <a:ext cx="312000" cy="324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641800" y="2669500"/>
            <a:ext cx="312000" cy="324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flipH="1" rot="10800000">
            <a:off x="6182200" y="2130861"/>
            <a:ext cx="312000" cy="324000"/>
          </a:xfrm>
          <a:prstGeom prst="bentUpArrow">
            <a:avLst>
              <a:gd fmla="val 25000" name="adj1"/>
              <a:gd fmla="val 2633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470650" y="4046125"/>
            <a:ext cx="1023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753562" y="4046125"/>
            <a:ext cx="1023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123787" y="4046125"/>
            <a:ext cx="1023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948725" y="4478975"/>
            <a:ext cx="22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Turn 90° according to the color of the current cell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241775" y="4478975"/>
            <a:ext cx="22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Paint the cell with the next color in the sequence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776150" y="4495900"/>
            <a:ext cx="22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Advance one cell in its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current direction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8241550" y="3665400"/>
            <a:ext cx="1641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>
            <a:stCxn id="59" idx="3"/>
            <a:endCxn id="57" idx="1"/>
          </p:cNvCxnSpPr>
          <p:nvPr/>
        </p:nvCxnSpPr>
        <p:spPr>
          <a:xfrm flipH="1">
            <a:off x="4187550" y="1340100"/>
            <a:ext cx="3641700" cy="600"/>
          </a:xfrm>
          <a:prstGeom prst="bentConnector5">
            <a:avLst>
              <a:gd fmla="val -10501" name="adj1"/>
              <a:gd fmla="val 92675000" name="adj2"/>
              <a:gd fmla="val 10962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endCxn id="57" idx="1"/>
          </p:cNvCxnSpPr>
          <p:nvPr/>
        </p:nvCxnSpPr>
        <p:spPr>
          <a:xfrm>
            <a:off x="3837150" y="1336200"/>
            <a:ext cx="350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/>
          <p:nvPr/>
        </p:nvSpPr>
        <p:spPr>
          <a:xfrm>
            <a:off x="3236100" y="3640287"/>
            <a:ext cx="312000" cy="324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41275"/>
            <a:ext cx="256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 Evolife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26775" y="813975"/>
            <a:ext cx="6993600" cy="3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Set number of colors and the corresponding turning direction of each to create, for instance:</a:t>
            </a:r>
          </a:p>
        </p:txBody>
      </p:sp>
      <p:pic>
        <p:nvPicPr>
          <p:cNvPr descr="___Field_001600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50" y="3626611"/>
            <a:ext cx="2059175" cy="1427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884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125" y="3626611"/>
            <a:ext cx="2059175" cy="1427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930.pn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99" y="3626611"/>
            <a:ext cx="2059175" cy="1427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966.png"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7475" y="3626611"/>
            <a:ext cx="2059175" cy="142730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969575" y="3292062"/>
            <a:ext cx="5600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Ex 2) </a:t>
            </a:r>
            <a:r>
              <a:rPr lang="pt-BR">
                <a:solidFill>
                  <a:srgbClr val="434343"/>
                </a:solidFill>
              </a:rPr>
              <a:t>A growing triangular structure (12 colors - RRLLLRLLLRRR)</a:t>
            </a:r>
          </a:p>
        </p:txBody>
      </p:sp>
      <p:pic>
        <p:nvPicPr>
          <p:cNvPr descr="___Field_001387.png"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950" y="1726710"/>
            <a:ext cx="2059175" cy="1542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610.png" id="176" name="Shape 1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9126" y="1726710"/>
            <a:ext cx="2059175" cy="154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692.png" id="177" name="Shape 1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8300" y="1726710"/>
            <a:ext cx="2059201" cy="1542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776.png" id="178" name="Shape 1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7474" y="1734405"/>
            <a:ext cx="2059175" cy="154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338310" y="1407450"/>
            <a:ext cx="3695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434343"/>
                </a:solidFill>
              </a:rPr>
              <a:t>Ex 1) “Highways’’ (2 colors - RL)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41275"/>
            <a:ext cx="256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 experiment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07100" y="761725"/>
            <a:ext cx="8329800" cy="3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parameter “Noise” was added: the </a:t>
            </a:r>
            <a:r>
              <a:rPr lang="pt-BR"/>
              <a:t>likelihood</a:t>
            </a:r>
            <a:r>
              <a:rPr lang="pt-BR"/>
              <a:t> (per million turns) that the ant takes a turn in the other direction instead. Some interesting effects:</a:t>
            </a:r>
          </a:p>
        </p:txBody>
      </p:sp>
      <p:pic>
        <p:nvPicPr>
          <p:cNvPr descr="___Field_00116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1493576"/>
            <a:ext cx="2562301" cy="1914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" type="body"/>
          </p:nvPr>
        </p:nvSpPr>
        <p:spPr>
          <a:xfrm>
            <a:off x="534400" y="4288375"/>
            <a:ext cx="4138800" cy="3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 2) With Noise ~ 75, many triangles may be formed instead of one</a:t>
            </a:r>
          </a:p>
        </p:txBody>
      </p:sp>
      <p:pic>
        <p:nvPicPr>
          <p:cNvPr descr="___Field_001222.pn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125" y="2060950"/>
            <a:ext cx="2562267" cy="191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__Field_001189.png"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550" y="2076712"/>
            <a:ext cx="2520051" cy="18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" type="body"/>
          </p:nvPr>
        </p:nvSpPr>
        <p:spPr>
          <a:xfrm>
            <a:off x="5188400" y="4238350"/>
            <a:ext cx="3825300" cy="3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 1) Stretches of “Highway” still appear for Noise as large as 1500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