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D5496-7E32-40CD-8749-D1F723C7D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17597C-E15F-41C2-A8CB-C3E56773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E5C58A-0040-4E62-B968-A481411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39DCAA-C5F3-491B-885A-28A047B9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FD20CB-64CE-4DEA-9689-A5EE0D7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8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00A3-C819-427D-A921-417744A3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A43EFB-4043-4466-A456-826E70C0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1CD747-F640-457E-8B03-C868565C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61B815-CCC6-4DEC-B0AA-FFB3B105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CD012E-15F8-4613-8F70-775AA023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1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65BA74-663F-4E10-A73A-CFB243EE4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4195BF-5078-424A-8657-5B714579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86548-65B3-481A-994F-5D37942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066416-7BE0-49AA-8270-BF35F9AD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59F5D3-FEB8-4D6B-BF9D-E3BB7B66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6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66D6E-C2BC-4399-9410-75089EA6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523A9-11B9-4767-A624-4E0344DB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BAAAD-3417-4B58-AB93-28228130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D52B8A-728D-4F9B-8FB9-9A716866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D2F71-97A8-4A35-9F3E-6882C08C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1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B310F-CEA2-4A3B-8836-A7B5B198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CDC92B-9555-44D7-A1E6-43D5A57B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9F2D1E-7852-456B-9B98-37150292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39566C-1777-4E1F-912C-86E7D387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BD0175-D2EF-42D0-B567-46433FD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83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39BF1-EAC2-4733-A5C1-50D5FF56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6E23-15DD-4119-A604-9E92EA9B3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E0B4B5-A50A-4048-A412-499F5FA9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2C43DE-AA01-417D-BDD8-9BAC4AB3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D04065-7762-4427-9B6F-5E11F8F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6CC756-1D63-4E21-AED7-416C5DEE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55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F4FBA-0812-46FB-960F-9D1B75F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9F95E-A40D-4B05-A5F1-4760867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C0FFBD-4BF6-492D-8280-C7D3E1723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72C5E0-F38E-4000-B0AF-2A735E70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D06963-0EBA-4BB0-936D-2AAFD9AB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4A270C-31FE-4F09-B9D9-D906618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5F0BF0-CAAE-4FAC-AA31-7D35C332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FE7632-76A3-484A-9C81-238DF51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47858-F24A-45C2-BC37-4F384D3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FA2BA6-3AAC-4362-9C0A-93790E2C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094101-8AAC-4F87-BEA4-4F2441C7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783F4D-B494-4E36-867A-DF90E6D1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6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C46108-2848-483B-BCA6-27DE0E3E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916CB1-3380-466F-AEB2-F0606F2B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31308D-999D-4199-9B01-1C3D6974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39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2A6D6-E79A-40AB-BEE9-CA82CB83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EF159-C0D9-411D-90FA-42982262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54D1E1-740F-4D88-8388-A18284279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314AE9-95FF-404F-9DA3-2CCF4147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7E883B-A87C-4C40-BB9C-28A55CDB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C2388-10F7-4A03-BD56-F0A2E0C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2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40F1D-C269-4F56-8529-81F9ED81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91DA41-4FA4-4DCE-97D2-A1200EB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39ED5C-85BD-4106-BDE8-B1DDB883D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D3839C-D3D0-428C-A4F7-2EE0E0DC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E72D4C-3AAB-44C4-B0E8-DA4EDBB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B2798A-D62A-478F-8796-C66DFDAD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0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6597C4-6876-44F8-A205-87F1C6B9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C4E4D7-25BD-45B6-8149-EF2A561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53C55D-5089-41B7-B12C-8DC5EE5F0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1DF-1AB9-4426-82F8-7B7BAE9FB652}" type="datetimeFigureOut">
              <a:rPr lang="it-IT" smtClean="0"/>
              <a:t>25/04/2022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065B41-0152-4854-AB02-3958FBA3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29CC6-5786-4327-89CB-1823949E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6D3A-542E-4B63-B87A-17A4111267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5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72589"/>
              </p:ext>
            </p:extLst>
          </p:nvPr>
        </p:nvGraphicFramePr>
        <p:xfrm>
          <a:off x="0" y="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00BAE87D-0253-41C6-9061-521C8A2F66B1}"/>
              </a:ext>
            </a:extLst>
          </p:cNvPr>
          <p:cNvSpPr/>
          <p:nvPr/>
        </p:nvSpPr>
        <p:spPr>
          <a:xfrm>
            <a:off x="107950" y="2885665"/>
            <a:ext cx="119760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Piattaforma di vendita e acquisto bitcoin </a:t>
            </a:r>
          </a:p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implementato su Db no SQL MongoDb</a:t>
            </a:r>
          </a:p>
        </p:txBody>
      </p:sp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6F9835BE-0FF8-4721-8C08-8F9B2C586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69166"/>
              </p:ext>
            </p:extLst>
          </p:nvPr>
        </p:nvGraphicFramePr>
        <p:xfrm>
          <a:off x="0" y="0"/>
          <a:ext cx="1959429" cy="127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Immagine bitmap" r:id="rId5" imgW="1305000" imgH="847800" progId="Paint.Picture">
                  <p:embed/>
                </p:oleObj>
              </mc:Choice>
              <mc:Fallback>
                <p:oleObj name="Immagine bitmap" r:id="rId5" imgW="1305000" imgH="847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959429" cy="1272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>
            <a:extLst>
              <a:ext uri="{FF2B5EF4-FFF2-40B4-BE49-F238E27FC236}">
                <a16:creationId xmlns:a16="http://schemas.microsoft.com/office/drawing/2014/main" id="{44ED49D7-A425-4932-A0E8-E8D7F2872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5055"/>
              </p:ext>
            </p:extLst>
          </p:nvPr>
        </p:nvGraphicFramePr>
        <p:xfrm>
          <a:off x="9011183" y="-42022"/>
          <a:ext cx="3180817" cy="213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magine bitmap" r:id="rId7" imgW="4248000" imgH="2857680" progId="Paint.Picture">
                  <p:embed/>
                </p:oleObj>
              </mc:Choice>
              <mc:Fallback>
                <p:oleObj name="Immagine bitmap" r:id="rId7" imgW="4248000" imgH="285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1183" y="-42022"/>
                        <a:ext cx="3180817" cy="213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32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64457"/>
              </p:ext>
            </p:extLst>
          </p:nvPr>
        </p:nvGraphicFramePr>
        <p:xfrm>
          <a:off x="0" y="1270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2C714275-820F-450E-9FBF-A4D009F57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270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72822A-A9FB-4381-B009-5D91C4C7F604}"/>
              </a:ext>
            </a:extLst>
          </p:cNvPr>
          <p:cNvSpPr txBox="1"/>
          <p:nvPr/>
        </p:nvSpPr>
        <p:spPr>
          <a:xfrm>
            <a:off x="508000" y="609600"/>
            <a:ext cx="6966857" cy="79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B699F1-346B-40C2-A72F-1BC5795F0865}"/>
              </a:ext>
            </a:extLst>
          </p:cNvPr>
          <p:cNvSpPr txBox="1"/>
          <p:nvPr/>
        </p:nvSpPr>
        <p:spPr>
          <a:xfrm>
            <a:off x="203199" y="240268"/>
            <a:ext cx="571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chemeClr val="accent2">
                    <a:lumMod val="75000"/>
                  </a:schemeClr>
                </a:solidFill>
              </a:rPr>
              <a:t>Piattaforma scambio bitcoin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A445BD-818A-4165-978C-01248D79EFC5}"/>
              </a:ext>
            </a:extLst>
          </p:cNvPr>
          <p:cNvSpPr txBox="1"/>
          <p:nvPr/>
        </p:nvSpPr>
        <p:spPr>
          <a:xfrm>
            <a:off x="507999" y="744252"/>
            <a:ext cx="1052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Utilizzando l’IDE PyCharm ed avvalendosi della distribuzione PyMongo all’interno framework Django per l’archiviazione documentale su database non SQL MongoDb, si è realizzato una piattaforma di scambio che consente di piazzare ordini di acquisto e ordini di vendita con relativi dettagli transazionali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B6F31F-559D-4B53-9617-2B4345EC0099}"/>
              </a:ext>
            </a:extLst>
          </p:cNvPr>
          <p:cNvSpPr txBox="1"/>
          <p:nvPr/>
        </p:nvSpPr>
        <p:spPr>
          <a:xfrm>
            <a:off x="499382" y="1657868"/>
            <a:ext cx="1169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Ad ogni nuovo utente che si registra alla piattaforma attribuisce un quantità di bitcoin variabile tra 1 e 10</a:t>
            </a:r>
          </a:p>
          <a:p>
            <a:r>
              <a:rPr lang="it-IT" b="1" dirty="0"/>
              <a:t>     Sfruttando un interrogazione API al sito CoinMarketCap, viene automatizzato l’aggiornamento al valore corrente di </a:t>
            </a:r>
            <a:r>
              <a:rPr lang="it-IT" b="1" dirty="0" err="1"/>
              <a:t>Btc</a:t>
            </a:r>
            <a:endParaRPr lang="it-IT" b="1" dirty="0"/>
          </a:p>
        </p:txBody>
      </p:sp>
      <p:graphicFrame>
        <p:nvGraphicFramePr>
          <p:cNvPr id="11" name="Oggetto 10">
            <a:extLst>
              <a:ext uri="{FF2B5EF4-FFF2-40B4-BE49-F238E27FC236}">
                <a16:creationId xmlns:a16="http://schemas.microsoft.com/office/drawing/2014/main" id="{C9095E37-E66A-4E60-9860-70517F535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31174"/>
              </p:ext>
            </p:extLst>
          </p:nvPr>
        </p:nvGraphicFramePr>
        <p:xfrm>
          <a:off x="1371147" y="2240730"/>
          <a:ext cx="87820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Immagine bitmap" r:id="rId5" imgW="8782200" imgH="4210200" progId="Paint.Picture">
                  <p:embed/>
                </p:oleObj>
              </mc:Choice>
              <mc:Fallback>
                <p:oleObj name="Immagine bitmap" r:id="rId5" imgW="8782200" imgH="4210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147" y="2240730"/>
                        <a:ext cx="8782050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91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2C714275-820F-450E-9FBF-A4D009F57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BC8249-49F1-474C-A405-57258CA67821}"/>
              </a:ext>
            </a:extLst>
          </p:cNvPr>
          <p:cNvSpPr txBox="1"/>
          <p:nvPr/>
        </p:nvSpPr>
        <p:spPr>
          <a:xfrm>
            <a:off x="203199" y="240268"/>
            <a:ext cx="571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chemeClr val="accent2">
                    <a:lumMod val="75000"/>
                  </a:schemeClr>
                </a:solidFill>
              </a:rPr>
              <a:t>Piattaforma scambio bitcoin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E1688A-5410-4E50-8D05-F838D9431EEA}"/>
              </a:ext>
            </a:extLst>
          </p:cNvPr>
          <p:cNvSpPr txBox="1"/>
          <p:nvPr/>
        </p:nvSpPr>
        <p:spPr>
          <a:xfrm>
            <a:off x="203199" y="929384"/>
            <a:ext cx="105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 </a:t>
            </a:r>
            <a:r>
              <a:rPr lang="it-IT" b="1" dirty="0">
                <a:solidFill>
                  <a:srgbClr val="FF0000"/>
                </a:solidFill>
              </a:rPr>
              <a:t>Views funzionali disponibili per </a:t>
            </a:r>
            <a:r>
              <a:rPr lang="it-IT" b="1" u="sng" dirty="0">
                <a:solidFill>
                  <a:srgbClr val="FF0000"/>
                </a:solidFill>
              </a:rPr>
              <a:t>USER STANDARD </a:t>
            </a:r>
            <a:endParaRPr lang="it-IT" b="1" u="sng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E43617-9439-4AEB-AFDE-28F03530212C}"/>
              </a:ext>
            </a:extLst>
          </p:cNvPr>
          <p:cNvSpPr txBox="1"/>
          <p:nvPr/>
        </p:nvSpPr>
        <p:spPr>
          <a:xfrm>
            <a:off x="203199" y="1400654"/>
            <a:ext cx="1052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- Dalla tipica pagina di registrazione Utente o a seguito della fase di login si accede alla Home Page che , oltre al saldo in BTC e Dollari , mostra profitto o perdita rispetto alla posizione inizialmente attribuita in modo arbitrario dalla piattaforma nonché gli ordini di acquisto e vendita attualmente presenti sulla stessa.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0B2D8C-3102-4E17-9B19-02E5B586DDE1}"/>
              </a:ext>
            </a:extLst>
          </p:cNvPr>
          <p:cNvSpPr txBox="1"/>
          <p:nvPr/>
        </p:nvSpPr>
        <p:spPr>
          <a:xfrm>
            <a:off x="203199" y="2323984"/>
            <a:ext cx="105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-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In corrispondenza di ciascun OrderBook sarà possibile per l’utente 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Pizzare un  nuovo ordine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Estrarre un Json dei propri ordini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Visualizzare il dettagli degli stessi per modificare o cancellare degli ordini in base allo specifico ID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35EA7F0D-C896-424B-8778-8014D1A66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01960"/>
              </p:ext>
            </p:extLst>
          </p:nvPr>
        </p:nvGraphicFramePr>
        <p:xfrm>
          <a:off x="1356384" y="3620781"/>
          <a:ext cx="4282415" cy="324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magine bitmap" r:id="rId5" imgW="5324400" imgH="4029120" progId="Paint.Picture">
                  <p:embed/>
                </p:oleObj>
              </mc:Choice>
              <mc:Fallback>
                <p:oleObj name="Immagine bitmap" r:id="rId5" imgW="5324400" imgH="4029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384" y="3620781"/>
                        <a:ext cx="4282415" cy="324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72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2C714275-820F-450E-9FBF-A4D009F57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9B65A5-7790-4F92-B7F6-243156F69A65}"/>
              </a:ext>
            </a:extLst>
          </p:cNvPr>
          <p:cNvSpPr txBox="1"/>
          <p:nvPr/>
        </p:nvSpPr>
        <p:spPr>
          <a:xfrm>
            <a:off x="203199" y="240268"/>
            <a:ext cx="571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chemeClr val="accent2">
                    <a:lumMod val="75000"/>
                  </a:schemeClr>
                </a:solidFill>
              </a:rPr>
              <a:t>Piattaforma scambio bitcoin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92596D-5E6D-4DA9-80D2-AAEAA3D3BBFA}"/>
              </a:ext>
            </a:extLst>
          </p:cNvPr>
          <p:cNvSpPr txBox="1"/>
          <p:nvPr/>
        </p:nvSpPr>
        <p:spPr>
          <a:xfrm>
            <a:off x="203199" y="795687"/>
            <a:ext cx="105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 </a:t>
            </a:r>
            <a:r>
              <a:rPr lang="it-IT" b="1" dirty="0">
                <a:solidFill>
                  <a:srgbClr val="FF0000"/>
                </a:solidFill>
              </a:rPr>
              <a:t>Views funzionali disponibili per </a:t>
            </a:r>
            <a:r>
              <a:rPr lang="it-IT" b="1" u="sng" dirty="0">
                <a:solidFill>
                  <a:srgbClr val="FF0000"/>
                </a:solidFill>
              </a:rPr>
              <a:t>SUPERUSER</a:t>
            </a:r>
            <a:endParaRPr lang="it-IT" b="1" u="sng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B7D53D-6FAA-4124-85A9-9427A8B6734A}"/>
              </a:ext>
            </a:extLst>
          </p:cNvPr>
          <p:cNvSpPr txBox="1"/>
          <p:nvPr/>
        </p:nvSpPr>
        <p:spPr>
          <a:xfrm>
            <a:off x="203199" y="1165019"/>
            <a:ext cx="1052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- Se ad accedere alla piattaforma è un </a:t>
            </a:r>
            <a:r>
              <a:rPr lang="it-IT" b="1" dirty="0" err="1"/>
              <a:t>superuser</a:t>
            </a:r>
            <a:r>
              <a:rPr lang="it-IT" b="1" dirty="0"/>
              <a:t> , non si avrà la possibilità di </a:t>
            </a:r>
            <a:r>
              <a:rPr lang="it-IT" b="1"/>
              <a:t>piazzare ordini </a:t>
            </a:r>
            <a:r>
              <a:rPr lang="it-IT" b="1" dirty="0"/>
              <a:t>ma di eseguire delle interrogazioni riguardanti la totalità degli utenti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30068F-EEEC-421B-B9FE-8798C70EEDFF}"/>
              </a:ext>
            </a:extLst>
          </p:cNvPr>
          <p:cNvSpPr txBox="1"/>
          <p:nvPr/>
        </p:nvSpPr>
        <p:spPr>
          <a:xfrm>
            <a:off x="114299" y="1811350"/>
            <a:ext cx="1052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-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Il superUser potrà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Estrarre un Json di tutti gli ordini attivi in acquisto e vendita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Visualizzare il dettagli degli stessi per cancellare degli ordini in base allo specifico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Estrarre profitto o perdita di ciascun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Mostrare i dati di Collection MongoDb create in fase di match tra domanda ed offerta nel momento in cui una transazione viene realizzata</a:t>
            </a:r>
          </a:p>
        </p:txBody>
      </p:sp>
      <p:graphicFrame>
        <p:nvGraphicFramePr>
          <p:cNvPr id="8" name="Oggetto 7">
            <a:extLst>
              <a:ext uri="{FF2B5EF4-FFF2-40B4-BE49-F238E27FC236}">
                <a16:creationId xmlns:a16="http://schemas.microsoft.com/office/drawing/2014/main" id="{E8C9FBCD-8A08-4A0D-B7EC-E505A5975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09719"/>
              </p:ext>
            </p:extLst>
          </p:nvPr>
        </p:nvGraphicFramePr>
        <p:xfrm>
          <a:off x="3695312" y="3187700"/>
          <a:ext cx="4865282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magine bitmap" r:id="rId5" imgW="5972040" imgH="4505400" progId="Paint.Picture">
                  <p:embed/>
                </p:oleObj>
              </mc:Choice>
              <mc:Fallback>
                <p:oleObj name="Immagine bitmap" r:id="rId5" imgW="5972040" imgH="4505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5312" y="3187700"/>
                        <a:ext cx="4865282" cy="367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17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553634"/>
              </p:ext>
            </p:extLst>
          </p:nvPr>
        </p:nvGraphicFramePr>
        <p:xfrm>
          <a:off x="0" y="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2C714275-820F-450E-9FBF-A4D009F57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9EC999-2351-4120-A20F-6AD3591DA0AE}"/>
              </a:ext>
            </a:extLst>
          </p:cNvPr>
          <p:cNvSpPr txBox="1"/>
          <p:nvPr/>
        </p:nvSpPr>
        <p:spPr>
          <a:xfrm>
            <a:off x="203199" y="240268"/>
            <a:ext cx="5718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chemeClr val="accent2">
                    <a:lumMod val="75000"/>
                  </a:schemeClr>
                </a:solidFill>
              </a:rPr>
              <a:t>Piattaforma scambio bitcoin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4FA773-228C-47A1-AC60-FAE94309E8B8}"/>
              </a:ext>
            </a:extLst>
          </p:cNvPr>
          <p:cNvSpPr txBox="1"/>
          <p:nvPr/>
        </p:nvSpPr>
        <p:spPr>
          <a:xfrm>
            <a:off x="14513" y="9456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0000"/>
                </a:solidFill>
              </a:rPr>
              <a:t>Requirements specifici ambiente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037D41-F4B4-4C4F-AA58-C62F527CD546}"/>
              </a:ext>
            </a:extLst>
          </p:cNvPr>
          <p:cNvSpPr txBox="1"/>
          <p:nvPr/>
        </p:nvSpPr>
        <p:spPr>
          <a:xfrm>
            <a:off x="1193804" y="1789667"/>
            <a:ext cx="3251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aiosmtplib==1.1.6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anyio==3.5.0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autopep8==1.6.0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bson==0.5.8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certifi==2021.10.8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charset-normalizer==2.0.12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dataclasses==0.6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Django==2.2.27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django-crispy-forms==1.13.0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djongo==1.3.2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h11==0.12.0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httpcore==0.13.7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httpx==0.19.0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306A4E-C88E-4527-8885-5A63ABDF8EFA}"/>
              </a:ext>
            </a:extLst>
          </p:cNvPr>
          <p:cNvSpPr txBox="1"/>
          <p:nvPr/>
        </p:nvSpPr>
        <p:spPr>
          <a:xfrm>
            <a:off x="5099052" y="1789667"/>
            <a:ext cx="27749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idna==3.3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pycodestyle==2.8.0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pymongo==3.12.1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python-dateutil==2.8.2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pytz==2022.1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requests==2.27.1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rfc3986==1.5.0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six==1.16.0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sniffio==1.2.0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sqlparse==0.2.4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toml==0.10.2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urllib3==1.26.9</a:t>
            </a:r>
          </a:p>
          <a:p>
            <a:r>
              <a:rPr lang="it-IT" sz="1600" b="1" dirty="0">
                <a:solidFill>
                  <a:schemeClr val="bg2">
                    <a:lumMod val="25000"/>
                  </a:schemeClr>
                </a:solidFill>
              </a:rPr>
              <a:t>validus==0.3.0</a:t>
            </a:r>
          </a:p>
        </p:txBody>
      </p:sp>
    </p:spTree>
    <p:extLst>
      <p:ext uri="{BB962C8B-B14F-4D97-AF65-F5344CB8AC3E}">
        <p14:creationId xmlns:p14="http://schemas.microsoft.com/office/powerpoint/2010/main" val="289802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2C714275-820F-450E-9FBF-A4D009F57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6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Immagine bitmap" r:id="rId3" imgW="2295360" imgH="1990800" progId="Paint.Picture">
                  <p:embed/>
                </p:oleObj>
              </mc:Choice>
              <mc:Fallback>
                <p:oleObj name="Immagine bitmap" r:id="rId3" imgW="2295360" imgH="1990800" progId="Paint.Picture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2C714275-820F-450E-9FBF-A4D009F57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72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5D6AD1-18A3-486B-AC44-0511BF061930}"/>
              </a:ext>
            </a:extLst>
          </p:cNvPr>
          <p:cNvSpPr txBox="1"/>
          <p:nvPr/>
        </p:nvSpPr>
        <p:spPr>
          <a:xfrm>
            <a:off x="0" y="6027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0000"/>
                </a:solidFill>
              </a:rPr>
              <a:t>Strumenti ed applicativi per lo sviluppo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3036B3-2692-45D6-861E-BBFB139F6E3B}"/>
              </a:ext>
            </a:extLst>
          </p:cNvPr>
          <p:cNvSpPr txBox="1"/>
          <p:nvPr/>
        </p:nvSpPr>
        <p:spPr>
          <a:xfrm>
            <a:off x="0" y="1298645"/>
            <a:ext cx="1052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PyCharm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MongoDBCompass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AWS </a:t>
            </a:r>
            <a:r>
              <a:rPr lang="en-US" b="1" dirty="0" err="1"/>
              <a:t>Lightsail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Ip </a:t>
            </a:r>
            <a:r>
              <a:rPr lang="en-US" b="1" dirty="0" err="1"/>
              <a:t>statico</a:t>
            </a:r>
            <a:r>
              <a:rPr lang="en-US" b="1" dirty="0"/>
              <a:t> http://13.37.18.60/ windows server 2019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18A23B-0B6F-41A6-A7B3-C88194BFA507}"/>
              </a:ext>
            </a:extLst>
          </p:cNvPr>
          <p:cNvSpPr txBox="1"/>
          <p:nvPr/>
        </p:nvSpPr>
        <p:spPr>
          <a:xfrm>
            <a:off x="47625" y="24476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0000"/>
                </a:solidFill>
              </a:rPr>
              <a:t>Repository GitHub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9AB074-5FF4-4D41-867C-700D78260BBA}"/>
              </a:ext>
            </a:extLst>
          </p:cNvPr>
          <p:cNvSpPr txBox="1"/>
          <p:nvPr/>
        </p:nvSpPr>
        <p:spPr>
          <a:xfrm>
            <a:off x="0" y="2847793"/>
            <a:ext cx="105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     https://github.com/antopat1/ProgettoMongoDBdiAntoninoPaterno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BE2596-A169-48CA-8B8E-91D56D9DDF2A}"/>
              </a:ext>
            </a:extLst>
          </p:cNvPr>
          <p:cNvSpPr txBox="1"/>
          <p:nvPr/>
        </p:nvSpPr>
        <p:spPr>
          <a:xfrm>
            <a:off x="0" y="4035290"/>
            <a:ext cx="6191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FF0000"/>
                </a:solidFill>
              </a:rPr>
              <a:t>Credenziali User per Test: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7729088-BEAE-4460-B462-985F6DD5F65A}"/>
              </a:ext>
            </a:extLst>
          </p:cNvPr>
          <p:cNvSpPr txBox="1"/>
          <p:nvPr/>
        </p:nvSpPr>
        <p:spPr>
          <a:xfrm>
            <a:off x="4876802" y="4543692"/>
            <a:ext cx="4254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accent2">
                    <a:lumMod val="75000"/>
                  </a:schemeClr>
                </a:solidFill>
              </a:rPr>
              <a:t>SuperUser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User: </a:t>
            </a:r>
            <a:r>
              <a:rPr lang="it-IT" b="1" i="1" dirty="0"/>
              <a:t>user_platform2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Passw</a:t>
            </a:r>
            <a:r>
              <a:rPr lang="it-IT" b="1" dirty="0"/>
              <a:t>: </a:t>
            </a:r>
            <a:r>
              <a:rPr lang="it-IT" b="1" i="1" dirty="0"/>
              <a:t>user_platform2</a:t>
            </a:r>
          </a:p>
          <a:p>
            <a:endParaRPr lang="it-IT" b="1" dirty="0"/>
          </a:p>
          <a:p>
            <a:r>
              <a:rPr lang="it-IT" b="1" u="sng" dirty="0">
                <a:solidFill>
                  <a:schemeClr val="accent2">
                    <a:lumMod val="75000"/>
                  </a:schemeClr>
                </a:solidFill>
              </a:rPr>
              <a:t>User Standard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User: </a:t>
            </a:r>
            <a:r>
              <a:rPr lang="it-IT" b="1" i="1" dirty="0"/>
              <a:t>user_platform3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Passw</a:t>
            </a:r>
            <a:r>
              <a:rPr lang="it-IT" b="1" dirty="0"/>
              <a:t>: </a:t>
            </a:r>
            <a:r>
              <a:rPr lang="it-IT" b="1" i="1" dirty="0"/>
              <a:t>user_platform3</a:t>
            </a:r>
            <a:endParaRPr lang="it-IT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9CD718-6ABB-4DF5-8CB0-D5044B4B4589}"/>
              </a:ext>
            </a:extLst>
          </p:cNvPr>
          <p:cNvSpPr txBox="1"/>
          <p:nvPr/>
        </p:nvSpPr>
        <p:spPr>
          <a:xfrm>
            <a:off x="330200" y="4588119"/>
            <a:ext cx="4254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accent2">
                    <a:lumMod val="75000"/>
                  </a:schemeClr>
                </a:solidFill>
              </a:rPr>
              <a:t>SuperUser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User: </a:t>
            </a:r>
            <a:r>
              <a:rPr lang="it-IT" b="1" i="1" dirty="0"/>
              <a:t>admin_platform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Passw</a:t>
            </a:r>
            <a:r>
              <a:rPr lang="it-IT" b="1" dirty="0"/>
              <a:t>: </a:t>
            </a:r>
            <a:r>
              <a:rPr lang="it-IT" b="1" i="1" dirty="0"/>
              <a:t>admin_platform</a:t>
            </a:r>
          </a:p>
          <a:p>
            <a:endParaRPr lang="it-IT" b="1" dirty="0"/>
          </a:p>
          <a:p>
            <a:r>
              <a:rPr lang="it-IT" b="1" u="sng" dirty="0">
                <a:solidFill>
                  <a:schemeClr val="accent2">
                    <a:lumMod val="75000"/>
                  </a:schemeClr>
                </a:solidFill>
              </a:rPr>
              <a:t>User Standard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User: </a:t>
            </a:r>
            <a:r>
              <a:rPr lang="it-IT" b="1" i="1" dirty="0"/>
              <a:t>user_platform1</a:t>
            </a:r>
          </a:p>
          <a:p>
            <a:pPr marL="400050" indent="-400050">
              <a:buFont typeface="+mj-lt"/>
              <a:buAutoNum type="romanUcPeriod"/>
            </a:pPr>
            <a:r>
              <a:rPr lang="it-IT" b="1" u="sng" dirty="0"/>
              <a:t>Passw</a:t>
            </a:r>
            <a:r>
              <a:rPr lang="it-IT" b="1" dirty="0"/>
              <a:t>: </a:t>
            </a:r>
            <a:r>
              <a:rPr lang="it-IT" b="1" i="1" dirty="0"/>
              <a:t>user_platform1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BF3D4D-2483-4CF7-8ED2-C487047C6F16}"/>
              </a:ext>
            </a:extLst>
          </p:cNvPr>
          <p:cNvSpPr txBox="1"/>
          <p:nvPr/>
        </p:nvSpPr>
        <p:spPr>
          <a:xfrm>
            <a:off x="0" y="32045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>
                <a:solidFill>
                  <a:srgbClr val="FF0000"/>
                </a:solidFill>
              </a:rPr>
              <a:t>Hostname</a:t>
            </a:r>
            <a:r>
              <a:rPr lang="it-IT" sz="2000" b="1" dirty="0">
                <a:solidFill>
                  <a:srgbClr val="FF0000"/>
                </a:solidFill>
              </a:rPr>
              <a:t>  </a:t>
            </a:r>
            <a:r>
              <a:rPr lang="it-IT" sz="2000" b="1" dirty="0" err="1">
                <a:solidFill>
                  <a:srgbClr val="FF0000"/>
                </a:solidFill>
              </a:rPr>
              <a:t>Noip</a:t>
            </a:r>
            <a:r>
              <a:rPr lang="it-IT" sz="20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62831AC-A023-4B17-B2E7-DAFC095465B0}"/>
              </a:ext>
            </a:extLst>
          </p:cNvPr>
          <p:cNvSpPr txBox="1"/>
          <p:nvPr/>
        </p:nvSpPr>
        <p:spPr>
          <a:xfrm>
            <a:off x="0" y="3670177"/>
            <a:ext cx="105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     http://cryptoplatform.sytes.net</a:t>
            </a:r>
          </a:p>
        </p:txBody>
      </p:sp>
    </p:spTree>
    <p:extLst>
      <p:ext uri="{BB962C8B-B14F-4D97-AF65-F5344CB8AC3E}">
        <p14:creationId xmlns:p14="http://schemas.microsoft.com/office/powerpoint/2010/main" val="8190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473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Immagine bitmap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ALFIO PATERNO'</dc:creator>
  <cp:lastModifiedBy>GABRIELE ALFIO PATERNO'</cp:lastModifiedBy>
  <cp:revision>3</cp:revision>
  <dcterms:created xsi:type="dcterms:W3CDTF">2022-04-23T15:39:09Z</dcterms:created>
  <dcterms:modified xsi:type="dcterms:W3CDTF">2022-04-25T08:31:32Z</dcterms:modified>
</cp:coreProperties>
</file>