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19"/>
  </p:notesMasterIdLst>
  <p:handoutMasterIdLst>
    <p:handoutMasterId r:id="rId20"/>
  </p:handout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72" r:id="rId15"/>
    <p:sldId id="270" r:id="rId16"/>
    <p:sldId id="269" r:id="rId17"/>
    <p:sldId id="271" r:id="rId18"/>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C74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varScale="1">
        <p:scale>
          <a:sx n="133" d="100"/>
          <a:sy n="133" d="100"/>
        </p:scale>
        <p:origin x="126" y="414"/>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12/6/2021</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‹N°›</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12/6/2021</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‹N°›</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fr-FR"/>
              <a:t>Cliquez sur l'icône pour ajouter une image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SIPCMContentMarking" descr="{&quot;HashCode&quot;:1235388660,&quot;Placement&quot;:&quot;Footer&quot;,&quot;Top&quot;:390.346863,&quot;Left&quot;:342.094818,&quot;SlideWidth&quot;:720,&quot;SlideHeight&quot;:405}">
            <a:extLst>
              <a:ext uri="{FF2B5EF4-FFF2-40B4-BE49-F238E27FC236}">
                <a16:creationId xmlns:a16="http://schemas.microsoft.com/office/drawing/2014/main" id="{03E97A39-EBE8-479C-A9BB-2D80A2C070BD}"/>
              </a:ext>
            </a:extLst>
          </p:cNvPr>
          <p:cNvSpPr txBox="1"/>
          <p:nvPr userDrawn="1"/>
        </p:nvSpPr>
        <p:spPr>
          <a:xfrm>
            <a:off x="4344604" y="49574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fr-FR" sz="600" dirty="0" err="1">
                <a:solidFill>
                  <a:srgbClr val="626469"/>
                </a:solidFill>
                <a:latin typeface="Arial" panose="020B0604020202020204" pitchFamily="34" charset="0"/>
              </a:rPr>
              <a:t>Internal</a:t>
            </a:r>
            <a:endParaRPr lang="fr-FR" sz="600" dirty="0">
              <a:solidFill>
                <a:srgbClr val="626469"/>
              </a:solidFill>
              <a:latin typeface="Arial" panose="020B0604020202020204" pitchFamily="34" charset="0"/>
            </a:endParaRPr>
          </a:p>
        </p:txBody>
      </p:sp>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
        <p:nvSpPr>
          <p:cNvPr id="3" name="MSIPCMContentMarking" descr="{&quot;HashCode&quot;:1235388660,&quot;Placement&quot;:&quot;Footer&quot;,&quot;Top&quot;:390.346863,&quot;Left&quot;:342.094818,&quot;SlideWidth&quot;:720,&quot;SlideHeight&quot;:405}">
            <a:extLst>
              <a:ext uri="{FF2B5EF4-FFF2-40B4-BE49-F238E27FC236}">
                <a16:creationId xmlns:a16="http://schemas.microsoft.com/office/drawing/2014/main" id="{C07B582B-6CFA-42FA-AFC4-86BA5F5CAAAF}"/>
              </a:ext>
            </a:extLst>
          </p:cNvPr>
          <p:cNvSpPr txBox="1"/>
          <p:nvPr userDrawn="1"/>
        </p:nvSpPr>
        <p:spPr>
          <a:xfrm>
            <a:off x="4344604" y="49574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fr-FR"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6.xml"/><Relationship Id="rId5" Type="http://schemas.openxmlformats.org/officeDocument/2006/relationships/image" Target="../media/image19.sv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856A68FE-0067-4A16-8C9A-CAB84CA2F4C2}"/>
              </a:ext>
            </a:extLst>
          </p:cNvPr>
          <p:cNvSpPr>
            <a:spLocks noGrp="1"/>
          </p:cNvSpPr>
          <p:nvPr>
            <p:ph type="pic" sz="quarter" idx="14"/>
          </p:nvPr>
        </p:nvSpPr>
        <p:spPr/>
      </p:sp>
      <p:sp>
        <p:nvSpPr>
          <p:cNvPr id="3" name="Titre 2">
            <a:extLst>
              <a:ext uri="{FF2B5EF4-FFF2-40B4-BE49-F238E27FC236}">
                <a16:creationId xmlns:a16="http://schemas.microsoft.com/office/drawing/2014/main" id="{54C9DBA1-BC7C-4781-B29F-7B79E6B64508}"/>
              </a:ext>
            </a:extLst>
          </p:cNvPr>
          <p:cNvSpPr>
            <a:spLocks noGrp="1"/>
          </p:cNvSpPr>
          <p:nvPr>
            <p:ph type="ctrTitle"/>
          </p:nvPr>
        </p:nvSpPr>
        <p:spPr/>
        <p:txBody>
          <a:bodyPr/>
          <a:lstStyle/>
          <a:p>
            <a:r>
              <a:rPr lang="en-US" dirty="0" err="1">
                <a:solidFill>
                  <a:schemeClr val="tx1">
                    <a:lumMod val="75000"/>
                    <a:lumOff val="25000"/>
                  </a:schemeClr>
                </a:solidFill>
              </a:rPr>
              <a:t>Projet</a:t>
            </a:r>
            <a:r>
              <a:rPr lang="en-US" dirty="0">
                <a:solidFill>
                  <a:schemeClr val="tx1">
                    <a:lumMod val="75000"/>
                    <a:lumOff val="25000"/>
                  </a:schemeClr>
                </a:solidFill>
              </a:rPr>
              <a:t> </a:t>
            </a:r>
            <a:r>
              <a:rPr lang="en-US" dirty="0" err="1">
                <a:solidFill>
                  <a:schemeClr val="tx1">
                    <a:lumMod val="75000"/>
                    <a:lumOff val="25000"/>
                  </a:schemeClr>
                </a:solidFill>
              </a:rPr>
              <a:t>Frelons</a:t>
            </a:r>
            <a:endParaRPr lang="en-US" dirty="0">
              <a:solidFill>
                <a:schemeClr val="tx1">
                  <a:lumMod val="75000"/>
                  <a:lumOff val="25000"/>
                </a:schemeClr>
              </a:solidFill>
            </a:endParaRPr>
          </a:p>
        </p:txBody>
      </p:sp>
      <p:sp>
        <p:nvSpPr>
          <p:cNvPr id="5" name="Espace réservé du pied de page 4">
            <a:extLst>
              <a:ext uri="{FF2B5EF4-FFF2-40B4-BE49-F238E27FC236}">
                <a16:creationId xmlns:a16="http://schemas.microsoft.com/office/drawing/2014/main" id="{7BDB6AA6-FD7A-40E4-A810-D821DEB4DF10}"/>
              </a:ext>
            </a:extLst>
          </p:cNvPr>
          <p:cNvSpPr>
            <a:spLocks noGrp="1"/>
          </p:cNvSpPr>
          <p:nvPr>
            <p:ph type="ftr" sz="quarter" idx="3"/>
          </p:nvPr>
        </p:nvSpPr>
        <p:spPr/>
        <p:txBody>
          <a:bodyPr/>
          <a:lstStyle/>
          <a:p>
            <a:r>
              <a:rPr lang="en-US"/>
              <a:t>Confidential Property of Schneider Electric  </a:t>
            </a:r>
            <a:endParaRPr lang="en-US" dirty="0"/>
          </a:p>
        </p:txBody>
      </p:sp>
      <p:sp>
        <p:nvSpPr>
          <p:cNvPr id="6" name="Espace réservé du texte 5">
            <a:extLst>
              <a:ext uri="{FF2B5EF4-FFF2-40B4-BE49-F238E27FC236}">
                <a16:creationId xmlns:a16="http://schemas.microsoft.com/office/drawing/2014/main" id="{77F98D0A-0408-46F1-82C7-15F0826D1676}"/>
              </a:ext>
            </a:extLst>
          </p:cNvPr>
          <p:cNvSpPr>
            <a:spLocks noGrp="1"/>
          </p:cNvSpPr>
          <p:nvPr>
            <p:ph type="body" sz="quarter" idx="15"/>
          </p:nvPr>
        </p:nvSpPr>
        <p:spPr/>
        <p:txBody>
          <a:bodyPr/>
          <a:lstStyle/>
          <a:p>
            <a:r>
              <a:rPr lang="en-US" dirty="0"/>
              <a:t>Romain Lavenne / Gilbert </a:t>
            </a:r>
            <a:r>
              <a:rPr lang="en-US" dirty="0" err="1"/>
              <a:t>Kagbadouno</a:t>
            </a:r>
            <a:r>
              <a:rPr lang="en-US" dirty="0"/>
              <a:t> / Arnaud Delaunay / Antoine Poidevin / Kevin </a:t>
            </a:r>
            <a:r>
              <a:rPr lang="en-US" dirty="0" err="1"/>
              <a:t>Dellapiazza</a:t>
            </a:r>
            <a:endParaRPr lang="en-US" dirty="0"/>
          </a:p>
        </p:txBody>
      </p:sp>
    </p:spTree>
    <p:extLst>
      <p:ext uri="{BB962C8B-B14F-4D97-AF65-F5344CB8AC3E}">
        <p14:creationId xmlns:p14="http://schemas.microsoft.com/office/powerpoint/2010/main" val="649729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7BDB6AA6-FD7A-40E4-A810-D821DEB4DF10}"/>
              </a:ext>
            </a:extLst>
          </p:cNvPr>
          <p:cNvSpPr>
            <a:spLocks noGrp="1"/>
          </p:cNvSpPr>
          <p:nvPr>
            <p:ph type="ftr" sz="quarter" idx="3"/>
          </p:nvPr>
        </p:nvSpPr>
        <p:spPr/>
        <p:txBody>
          <a:bodyPr/>
          <a:lstStyle/>
          <a:p>
            <a:r>
              <a:rPr lang="en-US"/>
              <a:t>Confidential Property of Schneider Electric  </a:t>
            </a:r>
            <a:endParaRPr lang="en-US" dirty="0"/>
          </a:p>
        </p:txBody>
      </p:sp>
      <p:sp>
        <p:nvSpPr>
          <p:cNvPr id="2" name="ZoneTexte 1">
            <a:extLst>
              <a:ext uri="{FF2B5EF4-FFF2-40B4-BE49-F238E27FC236}">
                <a16:creationId xmlns:a16="http://schemas.microsoft.com/office/drawing/2014/main" id="{5E30C6FB-3515-47DB-B373-13080B38DA14}"/>
              </a:ext>
            </a:extLst>
          </p:cNvPr>
          <p:cNvSpPr txBox="1"/>
          <p:nvPr/>
        </p:nvSpPr>
        <p:spPr>
          <a:xfrm>
            <a:off x="3211116" y="15389"/>
            <a:ext cx="3451646" cy="461665"/>
          </a:xfrm>
          <a:prstGeom prst="rect">
            <a:avLst/>
          </a:prstGeom>
          <a:noFill/>
        </p:spPr>
        <p:txBody>
          <a:bodyPr wrap="square" rtlCol="0">
            <a:spAutoFit/>
          </a:bodyPr>
          <a:lstStyle/>
          <a:p>
            <a:r>
              <a:rPr lang="fr-FR" sz="2400" dirty="0">
                <a:solidFill>
                  <a:schemeClr val="tx1">
                    <a:lumMod val="75000"/>
                    <a:lumOff val="25000"/>
                  </a:schemeClr>
                </a:solidFill>
              </a:rPr>
              <a:t>Détecteur de tonalité</a:t>
            </a:r>
          </a:p>
        </p:txBody>
      </p:sp>
      <p:sp>
        <p:nvSpPr>
          <p:cNvPr id="24" name="ZoneTexte 23">
            <a:extLst>
              <a:ext uri="{FF2B5EF4-FFF2-40B4-BE49-F238E27FC236}">
                <a16:creationId xmlns:a16="http://schemas.microsoft.com/office/drawing/2014/main" id="{671DA697-D729-4946-85EA-A1D7FFC75A73}"/>
              </a:ext>
            </a:extLst>
          </p:cNvPr>
          <p:cNvSpPr txBox="1"/>
          <p:nvPr/>
        </p:nvSpPr>
        <p:spPr>
          <a:xfrm>
            <a:off x="331316" y="1810553"/>
            <a:ext cx="3676062" cy="1754326"/>
          </a:xfrm>
          <a:prstGeom prst="rect">
            <a:avLst/>
          </a:prstGeom>
          <a:noFill/>
        </p:spPr>
        <p:txBody>
          <a:bodyPr wrap="square" rtlCol="0">
            <a:spAutoFit/>
          </a:bodyPr>
          <a:lstStyle/>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Piloter de façon simple l’ESP32</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Economie d’I/O et d’énergie</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Autonome</a:t>
            </a:r>
          </a:p>
          <a:p>
            <a:endParaRPr lang="fr-FR" dirty="0">
              <a:solidFill>
                <a:schemeClr val="tx1">
                  <a:lumMod val="75000"/>
                  <a:lumOff val="25000"/>
                </a:schemeClr>
              </a:solidFill>
              <a:sym typeface="Wingdings" panose="05000000000000000000" pitchFamily="2" charset="2"/>
            </a:endParaRPr>
          </a:p>
        </p:txBody>
      </p:sp>
      <p:sp>
        <p:nvSpPr>
          <p:cNvPr id="4" name="Rectangle : coins arrondis 3">
            <a:extLst>
              <a:ext uri="{FF2B5EF4-FFF2-40B4-BE49-F238E27FC236}">
                <a16:creationId xmlns:a16="http://schemas.microsoft.com/office/drawing/2014/main" id="{BBB659C1-822F-4D9E-B7A6-534EC59CAC61}"/>
              </a:ext>
            </a:extLst>
          </p:cNvPr>
          <p:cNvSpPr/>
          <p:nvPr/>
        </p:nvSpPr>
        <p:spPr>
          <a:xfrm>
            <a:off x="264347" y="1482521"/>
            <a:ext cx="3810000" cy="2082359"/>
          </a:xfrm>
          <a:prstGeom prst="roundRect">
            <a:avLst/>
          </a:prstGeom>
          <a:noFill/>
          <a:ln w="38100">
            <a:solidFill>
              <a:srgbClr val="36C7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 coins arrondis 6">
            <a:extLst>
              <a:ext uri="{FF2B5EF4-FFF2-40B4-BE49-F238E27FC236}">
                <a16:creationId xmlns:a16="http://schemas.microsoft.com/office/drawing/2014/main" id="{01F1D954-3644-4886-9878-5AC3657F8B13}"/>
              </a:ext>
            </a:extLst>
          </p:cNvPr>
          <p:cNvSpPr/>
          <p:nvPr/>
        </p:nvSpPr>
        <p:spPr>
          <a:xfrm>
            <a:off x="5069653" y="1482520"/>
            <a:ext cx="3810000" cy="2937080"/>
          </a:xfrm>
          <a:prstGeom prst="round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ZoneTexte 7">
            <a:extLst>
              <a:ext uri="{FF2B5EF4-FFF2-40B4-BE49-F238E27FC236}">
                <a16:creationId xmlns:a16="http://schemas.microsoft.com/office/drawing/2014/main" id="{6A679B90-BA21-4AB5-B32A-5A718F7E90C5}"/>
              </a:ext>
            </a:extLst>
          </p:cNvPr>
          <p:cNvSpPr txBox="1"/>
          <p:nvPr/>
        </p:nvSpPr>
        <p:spPr>
          <a:xfrm>
            <a:off x="5252566" y="1702603"/>
            <a:ext cx="3676062" cy="2862322"/>
          </a:xfrm>
          <a:prstGeom prst="rect">
            <a:avLst/>
          </a:prstGeom>
          <a:noFill/>
        </p:spPr>
        <p:txBody>
          <a:bodyPr wrap="square" rtlCol="0">
            <a:spAutoFit/>
          </a:bodyPr>
          <a:lstStyle/>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Réglage de la fréquence de référence délicat</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Nécessite une très grande amplification pour détecter des sons à faibles volume</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Détection intempestive des bruits environnant</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p:txBody>
      </p:sp>
      <p:sp>
        <p:nvSpPr>
          <p:cNvPr id="9" name="ZoneTexte 8">
            <a:extLst>
              <a:ext uri="{FF2B5EF4-FFF2-40B4-BE49-F238E27FC236}">
                <a16:creationId xmlns:a16="http://schemas.microsoft.com/office/drawing/2014/main" id="{AF437756-02CB-4F03-B9C9-93DA4E219221}"/>
              </a:ext>
            </a:extLst>
          </p:cNvPr>
          <p:cNvSpPr txBox="1"/>
          <p:nvPr/>
        </p:nvSpPr>
        <p:spPr>
          <a:xfrm>
            <a:off x="1563216" y="1011756"/>
            <a:ext cx="1306984" cy="378893"/>
          </a:xfrm>
          <a:prstGeom prst="rect">
            <a:avLst/>
          </a:prstGeom>
          <a:noFill/>
        </p:spPr>
        <p:txBody>
          <a:bodyPr wrap="square" rtlCol="0">
            <a:spAutoFit/>
          </a:bodyPr>
          <a:lstStyle/>
          <a:p>
            <a:r>
              <a:rPr lang="fr-FR" dirty="0">
                <a:solidFill>
                  <a:srgbClr val="36C746"/>
                </a:solidFill>
                <a:sym typeface="Wingdings" panose="05000000000000000000" pitchFamily="2" charset="2"/>
              </a:rPr>
              <a:t>Les plus</a:t>
            </a:r>
          </a:p>
        </p:txBody>
      </p:sp>
      <p:sp>
        <p:nvSpPr>
          <p:cNvPr id="10" name="ZoneTexte 9">
            <a:extLst>
              <a:ext uri="{FF2B5EF4-FFF2-40B4-BE49-F238E27FC236}">
                <a16:creationId xmlns:a16="http://schemas.microsoft.com/office/drawing/2014/main" id="{EEC7C742-FA02-420D-BD2C-C798ABBFE00C}"/>
              </a:ext>
            </a:extLst>
          </p:cNvPr>
          <p:cNvSpPr txBox="1"/>
          <p:nvPr/>
        </p:nvSpPr>
        <p:spPr>
          <a:xfrm>
            <a:off x="6437105" y="1011756"/>
            <a:ext cx="1306984" cy="378893"/>
          </a:xfrm>
          <a:prstGeom prst="rect">
            <a:avLst/>
          </a:prstGeom>
          <a:noFill/>
        </p:spPr>
        <p:txBody>
          <a:bodyPr wrap="square" rtlCol="0">
            <a:spAutoFit/>
          </a:bodyPr>
          <a:lstStyle/>
          <a:p>
            <a:r>
              <a:rPr lang="fr-FR" dirty="0">
                <a:solidFill>
                  <a:srgbClr val="C00000"/>
                </a:solidFill>
                <a:sym typeface="Wingdings" panose="05000000000000000000" pitchFamily="2" charset="2"/>
              </a:rPr>
              <a:t>Les moins</a:t>
            </a:r>
          </a:p>
        </p:txBody>
      </p:sp>
    </p:spTree>
    <p:extLst>
      <p:ext uri="{BB962C8B-B14F-4D97-AF65-F5344CB8AC3E}">
        <p14:creationId xmlns:p14="http://schemas.microsoft.com/office/powerpoint/2010/main" val="258438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7BDB6AA6-FD7A-40E4-A810-D821DEB4DF10}"/>
              </a:ext>
            </a:extLst>
          </p:cNvPr>
          <p:cNvSpPr>
            <a:spLocks noGrp="1"/>
          </p:cNvSpPr>
          <p:nvPr>
            <p:ph type="ftr" sz="quarter" idx="3"/>
          </p:nvPr>
        </p:nvSpPr>
        <p:spPr/>
        <p:txBody>
          <a:bodyPr/>
          <a:lstStyle/>
          <a:p>
            <a:r>
              <a:rPr lang="en-US"/>
              <a:t>Confidential Property of Schneider Electric  </a:t>
            </a:r>
            <a:endParaRPr lang="en-US" dirty="0"/>
          </a:p>
        </p:txBody>
      </p:sp>
      <p:sp>
        <p:nvSpPr>
          <p:cNvPr id="2" name="ZoneTexte 1">
            <a:extLst>
              <a:ext uri="{FF2B5EF4-FFF2-40B4-BE49-F238E27FC236}">
                <a16:creationId xmlns:a16="http://schemas.microsoft.com/office/drawing/2014/main" id="{5E30C6FB-3515-47DB-B373-13080B38DA14}"/>
              </a:ext>
            </a:extLst>
          </p:cNvPr>
          <p:cNvSpPr txBox="1"/>
          <p:nvPr/>
        </p:nvSpPr>
        <p:spPr>
          <a:xfrm>
            <a:off x="3071416" y="0"/>
            <a:ext cx="3451646" cy="461665"/>
          </a:xfrm>
          <a:prstGeom prst="rect">
            <a:avLst/>
          </a:prstGeom>
          <a:noFill/>
        </p:spPr>
        <p:txBody>
          <a:bodyPr wrap="square" rtlCol="0">
            <a:spAutoFit/>
          </a:bodyPr>
          <a:lstStyle/>
          <a:p>
            <a:r>
              <a:rPr lang="fr-FR" sz="2400" dirty="0">
                <a:solidFill>
                  <a:schemeClr val="tx1">
                    <a:lumMod val="75000"/>
                    <a:lumOff val="25000"/>
                  </a:schemeClr>
                </a:solidFill>
              </a:rPr>
              <a:t>Design nouvelle carte</a:t>
            </a:r>
          </a:p>
        </p:txBody>
      </p:sp>
      <p:sp>
        <p:nvSpPr>
          <p:cNvPr id="24" name="ZoneTexte 23">
            <a:extLst>
              <a:ext uri="{FF2B5EF4-FFF2-40B4-BE49-F238E27FC236}">
                <a16:creationId xmlns:a16="http://schemas.microsoft.com/office/drawing/2014/main" id="{671DA697-D729-4946-85EA-A1D7FFC75A73}"/>
              </a:ext>
            </a:extLst>
          </p:cNvPr>
          <p:cNvSpPr txBox="1"/>
          <p:nvPr/>
        </p:nvSpPr>
        <p:spPr>
          <a:xfrm>
            <a:off x="331316" y="1323811"/>
            <a:ext cx="3676062" cy="2031325"/>
          </a:xfrm>
          <a:prstGeom prst="rect">
            <a:avLst/>
          </a:prstGeom>
          <a:noFill/>
        </p:spPr>
        <p:txBody>
          <a:bodyPr wrap="square" rtlCol="0">
            <a:spAutoFit/>
          </a:bodyPr>
          <a:lstStyle/>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Réunion Bernard Barrois / Jody </a:t>
            </a:r>
            <a:r>
              <a:rPr lang="fr-FR" dirty="0" err="1">
                <a:solidFill>
                  <a:schemeClr val="tx1">
                    <a:lumMod val="75000"/>
                    <a:lumOff val="25000"/>
                  </a:schemeClr>
                </a:solidFill>
                <a:sym typeface="Wingdings" panose="05000000000000000000" pitchFamily="2" charset="2"/>
              </a:rPr>
              <a:t>Nourry</a:t>
            </a: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Présentation du projet</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Prise en compte des attentes</a:t>
            </a:r>
          </a:p>
          <a:p>
            <a:endParaRPr lang="fr-FR" dirty="0">
              <a:solidFill>
                <a:schemeClr val="tx1">
                  <a:lumMod val="75000"/>
                  <a:lumOff val="25000"/>
                </a:schemeClr>
              </a:solidFill>
              <a:sym typeface="Wingdings" panose="05000000000000000000" pitchFamily="2" charset="2"/>
            </a:endParaRPr>
          </a:p>
        </p:txBody>
      </p:sp>
      <p:sp>
        <p:nvSpPr>
          <p:cNvPr id="4" name="Rectangle : coins arrondis 3">
            <a:extLst>
              <a:ext uri="{FF2B5EF4-FFF2-40B4-BE49-F238E27FC236}">
                <a16:creationId xmlns:a16="http://schemas.microsoft.com/office/drawing/2014/main" id="{BBB659C1-822F-4D9E-B7A6-534EC59CAC61}"/>
              </a:ext>
            </a:extLst>
          </p:cNvPr>
          <p:cNvSpPr/>
          <p:nvPr/>
        </p:nvSpPr>
        <p:spPr>
          <a:xfrm>
            <a:off x="264347" y="1060451"/>
            <a:ext cx="3810000" cy="2197100"/>
          </a:xfrm>
          <a:prstGeom prst="roundRect">
            <a:avLst/>
          </a:prstGeom>
          <a:noFill/>
          <a:ln w="38100">
            <a:solidFill>
              <a:srgbClr val="36C7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Graphique 5" descr="Utilisateurs">
            <a:extLst>
              <a:ext uri="{FF2B5EF4-FFF2-40B4-BE49-F238E27FC236}">
                <a16:creationId xmlns:a16="http://schemas.microsoft.com/office/drawing/2014/main" id="{B4886360-B33F-478D-988A-4E1953BBBE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2300" y="1336471"/>
            <a:ext cx="2381250" cy="2381250"/>
          </a:xfrm>
          <a:prstGeom prst="rect">
            <a:avLst/>
          </a:prstGeom>
        </p:spPr>
      </p:pic>
    </p:spTree>
    <p:extLst>
      <p:ext uri="{BB962C8B-B14F-4D97-AF65-F5344CB8AC3E}">
        <p14:creationId xmlns:p14="http://schemas.microsoft.com/office/powerpoint/2010/main" val="4010011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7BDB6AA6-FD7A-40E4-A810-D821DEB4DF10}"/>
              </a:ext>
            </a:extLst>
          </p:cNvPr>
          <p:cNvSpPr>
            <a:spLocks noGrp="1"/>
          </p:cNvSpPr>
          <p:nvPr>
            <p:ph type="ftr" sz="quarter" idx="3"/>
          </p:nvPr>
        </p:nvSpPr>
        <p:spPr/>
        <p:txBody>
          <a:bodyPr/>
          <a:lstStyle/>
          <a:p>
            <a:r>
              <a:rPr lang="en-US"/>
              <a:t>Confidential Property of Schneider Electric  </a:t>
            </a:r>
            <a:endParaRPr lang="en-US" dirty="0"/>
          </a:p>
        </p:txBody>
      </p:sp>
      <p:sp>
        <p:nvSpPr>
          <p:cNvPr id="2" name="ZoneTexte 1">
            <a:extLst>
              <a:ext uri="{FF2B5EF4-FFF2-40B4-BE49-F238E27FC236}">
                <a16:creationId xmlns:a16="http://schemas.microsoft.com/office/drawing/2014/main" id="{5E30C6FB-3515-47DB-B373-13080B38DA14}"/>
              </a:ext>
            </a:extLst>
          </p:cNvPr>
          <p:cNvSpPr txBox="1"/>
          <p:nvPr/>
        </p:nvSpPr>
        <p:spPr>
          <a:xfrm>
            <a:off x="3071416" y="0"/>
            <a:ext cx="3451646" cy="461665"/>
          </a:xfrm>
          <a:prstGeom prst="rect">
            <a:avLst/>
          </a:prstGeom>
          <a:noFill/>
        </p:spPr>
        <p:txBody>
          <a:bodyPr wrap="square" rtlCol="0">
            <a:spAutoFit/>
          </a:bodyPr>
          <a:lstStyle/>
          <a:p>
            <a:r>
              <a:rPr lang="fr-FR" sz="2400" dirty="0">
                <a:solidFill>
                  <a:schemeClr val="tx1">
                    <a:lumMod val="75000"/>
                    <a:lumOff val="25000"/>
                  </a:schemeClr>
                </a:solidFill>
              </a:rPr>
              <a:t>Design nouvelle carte</a:t>
            </a:r>
          </a:p>
        </p:txBody>
      </p:sp>
      <p:sp>
        <p:nvSpPr>
          <p:cNvPr id="24" name="ZoneTexte 23">
            <a:extLst>
              <a:ext uri="{FF2B5EF4-FFF2-40B4-BE49-F238E27FC236}">
                <a16:creationId xmlns:a16="http://schemas.microsoft.com/office/drawing/2014/main" id="{671DA697-D729-4946-85EA-A1D7FFC75A73}"/>
              </a:ext>
            </a:extLst>
          </p:cNvPr>
          <p:cNvSpPr txBox="1"/>
          <p:nvPr/>
        </p:nvSpPr>
        <p:spPr>
          <a:xfrm>
            <a:off x="331316" y="1323811"/>
            <a:ext cx="3676062" cy="2308324"/>
          </a:xfrm>
          <a:prstGeom prst="rect">
            <a:avLst/>
          </a:prstGeom>
          <a:noFill/>
        </p:spPr>
        <p:txBody>
          <a:bodyPr wrap="square" rtlCol="0">
            <a:spAutoFit/>
          </a:bodyPr>
          <a:lstStyle/>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Création d’une carte intégrant toutes les fonctionnalités demandées</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Utilisation d’un ESP WROVER</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Optimisation des I/O</a:t>
            </a:r>
          </a:p>
          <a:p>
            <a:endParaRPr lang="fr-FR" dirty="0">
              <a:solidFill>
                <a:schemeClr val="tx1">
                  <a:lumMod val="75000"/>
                  <a:lumOff val="25000"/>
                </a:schemeClr>
              </a:solidFill>
              <a:sym typeface="Wingdings" panose="05000000000000000000" pitchFamily="2" charset="2"/>
            </a:endParaRPr>
          </a:p>
        </p:txBody>
      </p:sp>
      <p:sp>
        <p:nvSpPr>
          <p:cNvPr id="4" name="Rectangle : coins arrondis 3">
            <a:extLst>
              <a:ext uri="{FF2B5EF4-FFF2-40B4-BE49-F238E27FC236}">
                <a16:creationId xmlns:a16="http://schemas.microsoft.com/office/drawing/2014/main" id="{BBB659C1-822F-4D9E-B7A6-534EC59CAC61}"/>
              </a:ext>
            </a:extLst>
          </p:cNvPr>
          <p:cNvSpPr/>
          <p:nvPr/>
        </p:nvSpPr>
        <p:spPr>
          <a:xfrm>
            <a:off x="246210" y="1086793"/>
            <a:ext cx="3810000" cy="2716857"/>
          </a:xfrm>
          <a:prstGeom prst="roundRect">
            <a:avLst/>
          </a:prstGeom>
          <a:noFill/>
          <a:ln w="38100">
            <a:solidFill>
              <a:srgbClr val="36C7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ED2AC67-A460-42DD-9CB0-FF98DD3A559F}"/>
              </a:ext>
            </a:extLst>
          </p:cNvPr>
          <p:cNvSpPr/>
          <p:nvPr/>
        </p:nvSpPr>
        <p:spPr>
          <a:xfrm>
            <a:off x="6768806" y="1558751"/>
            <a:ext cx="1784350" cy="1714500"/>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PCBA</a:t>
            </a:r>
          </a:p>
        </p:txBody>
      </p:sp>
      <p:sp>
        <p:nvSpPr>
          <p:cNvPr id="7" name="Rectangle : coins arrondis 6">
            <a:extLst>
              <a:ext uri="{FF2B5EF4-FFF2-40B4-BE49-F238E27FC236}">
                <a16:creationId xmlns:a16="http://schemas.microsoft.com/office/drawing/2014/main" id="{C8DA1AA5-E5DD-47B5-B852-A96D4F42F300}"/>
              </a:ext>
            </a:extLst>
          </p:cNvPr>
          <p:cNvSpPr/>
          <p:nvPr/>
        </p:nvSpPr>
        <p:spPr>
          <a:xfrm>
            <a:off x="4572000" y="862904"/>
            <a:ext cx="1504950" cy="654050"/>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MICRO</a:t>
            </a:r>
          </a:p>
        </p:txBody>
      </p:sp>
      <p:sp>
        <p:nvSpPr>
          <p:cNvPr id="9" name="Rectangle : coins arrondis 8">
            <a:extLst>
              <a:ext uri="{FF2B5EF4-FFF2-40B4-BE49-F238E27FC236}">
                <a16:creationId xmlns:a16="http://schemas.microsoft.com/office/drawing/2014/main" id="{9BDA065C-E243-4EDF-9CA6-E8E06148FBED}"/>
              </a:ext>
            </a:extLst>
          </p:cNvPr>
          <p:cNvSpPr/>
          <p:nvPr/>
        </p:nvSpPr>
        <p:spPr>
          <a:xfrm>
            <a:off x="6864350" y="609600"/>
            <a:ext cx="1504950" cy="654050"/>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MOTEURS</a:t>
            </a:r>
          </a:p>
        </p:txBody>
      </p:sp>
      <p:sp>
        <p:nvSpPr>
          <p:cNvPr id="10" name="Rectangle : coins arrondis 9">
            <a:extLst>
              <a:ext uri="{FF2B5EF4-FFF2-40B4-BE49-F238E27FC236}">
                <a16:creationId xmlns:a16="http://schemas.microsoft.com/office/drawing/2014/main" id="{DC099D03-1DF4-47F4-9761-241C6E616F19}"/>
              </a:ext>
            </a:extLst>
          </p:cNvPr>
          <p:cNvSpPr/>
          <p:nvPr/>
        </p:nvSpPr>
        <p:spPr>
          <a:xfrm>
            <a:off x="7480300" y="3879850"/>
            <a:ext cx="1504950" cy="654050"/>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LASER</a:t>
            </a:r>
          </a:p>
        </p:txBody>
      </p:sp>
      <p:sp>
        <p:nvSpPr>
          <p:cNvPr id="11" name="Rectangle : coins arrondis 10">
            <a:extLst>
              <a:ext uri="{FF2B5EF4-FFF2-40B4-BE49-F238E27FC236}">
                <a16:creationId xmlns:a16="http://schemas.microsoft.com/office/drawing/2014/main" id="{E81A779E-D013-41D1-BEF9-90D514D88073}"/>
              </a:ext>
            </a:extLst>
          </p:cNvPr>
          <p:cNvSpPr/>
          <p:nvPr/>
        </p:nvSpPr>
        <p:spPr>
          <a:xfrm>
            <a:off x="5359400" y="4017318"/>
            <a:ext cx="1504950" cy="654050"/>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CAMERA</a:t>
            </a:r>
          </a:p>
        </p:txBody>
      </p:sp>
      <p:sp>
        <p:nvSpPr>
          <p:cNvPr id="12" name="Rectangle : coins arrondis 11">
            <a:extLst>
              <a:ext uri="{FF2B5EF4-FFF2-40B4-BE49-F238E27FC236}">
                <a16:creationId xmlns:a16="http://schemas.microsoft.com/office/drawing/2014/main" id="{1AE78511-1D32-4053-86D2-CC84EC6494BB}"/>
              </a:ext>
            </a:extLst>
          </p:cNvPr>
          <p:cNvSpPr/>
          <p:nvPr/>
        </p:nvSpPr>
        <p:spPr>
          <a:xfrm>
            <a:off x="4606925" y="1703722"/>
            <a:ext cx="1504950" cy="654050"/>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ESP32</a:t>
            </a:r>
          </a:p>
        </p:txBody>
      </p:sp>
      <p:cxnSp>
        <p:nvCxnSpPr>
          <p:cNvPr id="13" name="Connecteur droit avec flèche 12">
            <a:extLst>
              <a:ext uri="{FF2B5EF4-FFF2-40B4-BE49-F238E27FC236}">
                <a16:creationId xmlns:a16="http://schemas.microsoft.com/office/drawing/2014/main" id="{7FA3AC3B-6451-4B85-B917-33D59CF774C1}"/>
              </a:ext>
            </a:extLst>
          </p:cNvPr>
          <p:cNvCxnSpPr>
            <a:cxnSpLocks/>
            <a:stCxn id="7" idx="3"/>
          </p:cNvCxnSpPr>
          <p:nvPr/>
        </p:nvCxnSpPr>
        <p:spPr>
          <a:xfrm>
            <a:off x="6076950" y="1189929"/>
            <a:ext cx="691856" cy="368822"/>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15" name="Connecteur droit avec flèche 14">
            <a:extLst>
              <a:ext uri="{FF2B5EF4-FFF2-40B4-BE49-F238E27FC236}">
                <a16:creationId xmlns:a16="http://schemas.microsoft.com/office/drawing/2014/main" id="{47A20B63-49BE-4641-BAF2-AEB3FC080010}"/>
              </a:ext>
            </a:extLst>
          </p:cNvPr>
          <p:cNvCxnSpPr>
            <a:cxnSpLocks/>
            <a:stCxn id="9" idx="2"/>
            <a:endCxn id="3" idx="0"/>
          </p:cNvCxnSpPr>
          <p:nvPr/>
        </p:nvCxnSpPr>
        <p:spPr>
          <a:xfrm>
            <a:off x="7616825" y="1263650"/>
            <a:ext cx="44156" cy="295101"/>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21" name="Connecteur droit avec flèche 20">
            <a:extLst>
              <a:ext uri="{FF2B5EF4-FFF2-40B4-BE49-F238E27FC236}">
                <a16:creationId xmlns:a16="http://schemas.microsoft.com/office/drawing/2014/main" id="{64921A92-419E-4BF5-AEF2-05297040356C}"/>
              </a:ext>
            </a:extLst>
          </p:cNvPr>
          <p:cNvCxnSpPr>
            <a:cxnSpLocks/>
            <a:stCxn id="12" idx="3"/>
            <a:endCxn id="3" idx="1"/>
          </p:cNvCxnSpPr>
          <p:nvPr/>
        </p:nvCxnSpPr>
        <p:spPr>
          <a:xfrm>
            <a:off x="6111875" y="2030747"/>
            <a:ext cx="656931" cy="385254"/>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25" name="Connecteur droit avec flèche 24">
            <a:extLst>
              <a:ext uri="{FF2B5EF4-FFF2-40B4-BE49-F238E27FC236}">
                <a16:creationId xmlns:a16="http://schemas.microsoft.com/office/drawing/2014/main" id="{9553CE0E-EEB2-44B5-9C68-B9A52FE09B4A}"/>
              </a:ext>
            </a:extLst>
          </p:cNvPr>
          <p:cNvCxnSpPr>
            <a:cxnSpLocks/>
          </p:cNvCxnSpPr>
          <p:nvPr/>
        </p:nvCxnSpPr>
        <p:spPr>
          <a:xfrm flipV="1">
            <a:off x="6092237" y="3276619"/>
            <a:ext cx="676569" cy="747436"/>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28" name="Connecteur droit avec flèche 27">
            <a:extLst>
              <a:ext uri="{FF2B5EF4-FFF2-40B4-BE49-F238E27FC236}">
                <a16:creationId xmlns:a16="http://schemas.microsoft.com/office/drawing/2014/main" id="{97434A2C-B998-4930-B2B5-D7C7523C810F}"/>
              </a:ext>
            </a:extLst>
          </p:cNvPr>
          <p:cNvCxnSpPr>
            <a:cxnSpLocks/>
            <a:stCxn id="10" idx="0"/>
          </p:cNvCxnSpPr>
          <p:nvPr/>
        </p:nvCxnSpPr>
        <p:spPr>
          <a:xfrm flipV="1">
            <a:off x="8232775" y="3273251"/>
            <a:ext cx="0" cy="606599"/>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sp>
        <p:nvSpPr>
          <p:cNvPr id="31" name="Rectangle : coins arrondis 30">
            <a:extLst>
              <a:ext uri="{FF2B5EF4-FFF2-40B4-BE49-F238E27FC236}">
                <a16:creationId xmlns:a16="http://schemas.microsoft.com/office/drawing/2014/main" id="{CA5A7577-E000-47E9-9F83-3D14D36B9FA4}"/>
              </a:ext>
            </a:extLst>
          </p:cNvPr>
          <p:cNvSpPr/>
          <p:nvPr/>
        </p:nvSpPr>
        <p:spPr>
          <a:xfrm>
            <a:off x="4639791" y="2625937"/>
            <a:ext cx="1504950" cy="654050"/>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CARTE SD</a:t>
            </a:r>
          </a:p>
        </p:txBody>
      </p:sp>
      <p:cxnSp>
        <p:nvCxnSpPr>
          <p:cNvPr id="49" name="Connecteur droit avec flèche 48">
            <a:extLst>
              <a:ext uri="{FF2B5EF4-FFF2-40B4-BE49-F238E27FC236}">
                <a16:creationId xmlns:a16="http://schemas.microsoft.com/office/drawing/2014/main" id="{217E2388-02E0-47B4-8B5F-7417EF42AFF1}"/>
              </a:ext>
            </a:extLst>
          </p:cNvPr>
          <p:cNvCxnSpPr>
            <a:cxnSpLocks/>
            <a:stCxn id="31" idx="3"/>
          </p:cNvCxnSpPr>
          <p:nvPr/>
        </p:nvCxnSpPr>
        <p:spPr>
          <a:xfrm flipV="1">
            <a:off x="6144741" y="2946889"/>
            <a:ext cx="624065" cy="6073"/>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306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7BDB6AA6-FD7A-40E4-A810-D821DEB4DF10}"/>
              </a:ext>
            </a:extLst>
          </p:cNvPr>
          <p:cNvSpPr>
            <a:spLocks noGrp="1"/>
          </p:cNvSpPr>
          <p:nvPr>
            <p:ph type="ftr" sz="quarter" idx="3"/>
          </p:nvPr>
        </p:nvSpPr>
        <p:spPr/>
        <p:txBody>
          <a:bodyPr/>
          <a:lstStyle/>
          <a:p>
            <a:r>
              <a:rPr lang="en-US"/>
              <a:t>Confidential Property of Schneider Electric  </a:t>
            </a:r>
            <a:endParaRPr lang="en-US" dirty="0"/>
          </a:p>
        </p:txBody>
      </p:sp>
      <p:sp>
        <p:nvSpPr>
          <p:cNvPr id="2" name="ZoneTexte 1">
            <a:extLst>
              <a:ext uri="{FF2B5EF4-FFF2-40B4-BE49-F238E27FC236}">
                <a16:creationId xmlns:a16="http://schemas.microsoft.com/office/drawing/2014/main" id="{5E30C6FB-3515-47DB-B373-13080B38DA14}"/>
              </a:ext>
            </a:extLst>
          </p:cNvPr>
          <p:cNvSpPr txBox="1"/>
          <p:nvPr/>
        </p:nvSpPr>
        <p:spPr>
          <a:xfrm>
            <a:off x="3071416" y="0"/>
            <a:ext cx="3451646" cy="461665"/>
          </a:xfrm>
          <a:prstGeom prst="rect">
            <a:avLst/>
          </a:prstGeom>
          <a:noFill/>
        </p:spPr>
        <p:txBody>
          <a:bodyPr wrap="square" rtlCol="0">
            <a:spAutoFit/>
          </a:bodyPr>
          <a:lstStyle/>
          <a:p>
            <a:r>
              <a:rPr lang="fr-FR" sz="2400" dirty="0">
                <a:solidFill>
                  <a:schemeClr val="tx1">
                    <a:lumMod val="75000"/>
                    <a:lumOff val="25000"/>
                  </a:schemeClr>
                </a:solidFill>
              </a:rPr>
              <a:t>Design nouvelle carte</a:t>
            </a:r>
          </a:p>
        </p:txBody>
      </p:sp>
      <p:sp>
        <p:nvSpPr>
          <p:cNvPr id="7" name="Rectangle : coins arrondis 6">
            <a:extLst>
              <a:ext uri="{FF2B5EF4-FFF2-40B4-BE49-F238E27FC236}">
                <a16:creationId xmlns:a16="http://schemas.microsoft.com/office/drawing/2014/main" id="{C8DA1AA5-E5DD-47B5-B852-A96D4F42F300}"/>
              </a:ext>
            </a:extLst>
          </p:cNvPr>
          <p:cNvSpPr/>
          <p:nvPr/>
        </p:nvSpPr>
        <p:spPr>
          <a:xfrm>
            <a:off x="3371703" y="634213"/>
            <a:ext cx="2152650" cy="1148654"/>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Kit de </a:t>
            </a:r>
            <a:r>
              <a:rPr lang="en-US" dirty="0" err="1"/>
              <a:t>développement</a:t>
            </a:r>
            <a:r>
              <a:rPr lang="en-US" dirty="0"/>
              <a:t> </a:t>
            </a:r>
            <a:r>
              <a:rPr lang="en-US" dirty="0" err="1"/>
              <a:t>Espressif</a:t>
            </a:r>
            <a:r>
              <a:rPr lang="en-US" dirty="0"/>
              <a:t> WROVER</a:t>
            </a:r>
          </a:p>
        </p:txBody>
      </p:sp>
      <p:sp>
        <p:nvSpPr>
          <p:cNvPr id="9" name="Rectangle : coins arrondis 8">
            <a:extLst>
              <a:ext uri="{FF2B5EF4-FFF2-40B4-BE49-F238E27FC236}">
                <a16:creationId xmlns:a16="http://schemas.microsoft.com/office/drawing/2014/main" id="{9BDA065C-E243-4EDF-9CA6-E8E06148FBED}"/>
              </a:ext>
            </a:extLst>
          </p:cNvPr>
          <p:cNvSpPr/>
          <p:nvPr/>
        </p:nvSpPr>
        <p:spPr>
          <a:xfrm>
            <a:off x="6845300" y="2159402"/>
            <a:ext cx="1504950" cy="654050"/>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Cahier des charges</a:t>
            </a:r>
          </a:p>
        </p:txBody>
      </p:sp>
      <p:sp>
        <p:nvSpPr>
          <p:cNvPr id="12" name="Rectangle : coins arrondis 11">
            <a:extLst>
              <a:ext uri="{FF2B5EF4-FFF2-40B4-BE49-F238E27FC236}">
                <a16:creationId xmlns:a16="http://schemas.microsoft.com/office/drawing/2014/main" id="{1AE78511-1D32-4053-86D2-CC84EC6494BB}"/>
              </a:ext>
            </a:extLst>
          </p:cNvPr>
          <p:cNvSpPr/>
          <p:nvPr/>
        </p:nvSpPr>
        <p:spPr>
          <a:xfrm>
            <a:off x="869803" y="1955800"/>
            <a:ext cx="1504950" cy="654050"/>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Solutions </a:t>
            </a:r>
            <a:r>
              <a:rPr lang="en-US" dirty="0" err="1"/>
              <a:t>existantes</a:t>
            </a:r>
            <a:endParaRPr lang="en-US" dirty="0"/>
          </a:p>
        </p:txBody>
      </p:sp>
      <p:cxnSp>
        <p:nvCxnSpPr>
          <p:cNvPr id="13" name="Connecteur droit avec flèche 12">
            <a:extLst>
              <a:ext uri="{FF2B5EF4-FFF2-40B4-BE49-F238E27FC236}">
                <a16:creationId xmlns:a16="http://schemas.microsoft.com/office/drawing/2014/main" id="{7FA3AC3B-6451-4B85-B917-33D59CF774C1}"/>
              </a:ext>
            </a:extLst>
          </p:cNvPr>
          <p:cNvCxnSpPr>
            <a:cxnSpLocks/>
            <a:stCxn id="7" idx="2"/>
            <a:endCxn id="22" idx="0"/>
          </p:cNvCxnSpPr>
          <p:nvPr/>
        </p:nvCxnSpPr>
        <p:spPr>
          <a:xfrm>
            <a:off x="4448028" y="1782867"/>
            <a:ext cx="0" cy="1165033"/>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15" name="Connecteur droit avec flèche 14">
            <a:extLst>
              <a:ext uri="{FF2B5EF4-FFF2-40B4-BE49-F238E27FC236}">
                <a16:creationId xmlns:a16="http://schemas.microsoft.com/office/drawing/2014/main" id="{47A20B63-49BE-4641-BAF2-AEB3FC080010}"/>
              </a:ext>
            </a:extLst>
          </p:cNvPr>
          <p:cNvCxnSpPr>
            <a:cxnSpLocks/>
            <a:stCxn id="9" idx="2"/>
            <a:endCxn id="22" idx="3"/>
          </p:cNvCxnSpPr>
          <p:nvPr/>
        </p:nvCxnSpPr>
        <p:spPr>
          <a:xfrm flipH="1">
            <a:off x="5332412" y="2813452"/>
            <a:ext cx="2265363" cy="767948"/>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21" name="Connecteur droit avec flèche 20">
            <a:extLst>
              <a:ext uri="{FF2B5EF4-FFF2-40B4-BE49-F238E27FC236}">
                <a16:creationId xmlns:a16="http://schemas.microsoft.com/office/drawing/2014/main" id="{64921A92-419E-4BF5-AEF2-05297040356C}"/>
              </a:ext>
            </a:extLst>
          </p:cNvPr>
          <p:cNvCxnSpPr>
            <a:cxnSpLocks/>
            <a:stCxn id="12" idx="2"/>
            <a:endCxn id="22" idx="1"/>
          </p:cNvCxnSpPr>
          <p:nvPr/>
        </p:nvCxnSpPr>
        <p:spPr>
          <a:xfrm>
            <a:off x="1622278" y="2609850"/>
            <a:ext cx="1941366" cy="971550"/>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8A48DC26-0EFF-4FB1-B209-A77D603094AD}"/>
              </a:ext>
            </a:extLst>
          </p:cNvPr>
          <p:cNvSpPr/>
          <p:nvPr/>
        </p:nvSpPr>
        <p:spPr>
          <a:xfrm>
            <a:off x="3563644" y="2947900"/>
            <a:ext cx="1768768" cy="126699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PCBA</a:t>
            </a:r>
          </a:p>
        </p:txBody>
      </p:sp>
    </p:spTree>
    <p:extLst>
      <p:ext uri="{BB962C8B-B14F-4D97-AF65-F5344CB8AC3E}">
        <p14:creationId xmlns:p14="http://schemas.microsoft.com/office/powerpoint/2010/main" val="247593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7BDB6AA6-FD7A-40E4-A810-D821DEB4DF10}"/>
              </a:ext>
            </a:extLst>
          </p:cNvPr>
          <p:cNvSpPr>
            <a:spLocks noGrp="1"/>
          </p:cNvSpPr>
          <p:nvPr>
            <p:ph type="ftr" sz="quarter" idx="3"/>
          </p:nvPr>
        </p:nvSpPr>
        <p:spPr/>
        <p:txBody>
          <a:bodyPr/>
          <a:lstStyle/>
          <a:p>
            <a:r>
              <a:rPr lang="en-US"/>
              <a:t>Confidential Property of Schneider Electric  </a:t>
            </a:r>
            <a:endParaRPr lang="en-US" dirty="0"/>
          </a:p>
        </p:txBody>
      </p:sp>
      <p:sp>
        <p:nvSpPr>
          <p:cNvPr id="2" name="ZoneTexte 1">
            <a:extLst>
              <a:ext uri="{FF2B5EF4-FFF2-40B4-BE49-F238E27FC236}">
                <a16:creationId xmlns:a16="http://schemas.microsoft.com/office/drawing/2014/main" id="{5E30C6FB-3515-47DB-B373-13080B38DA14}"/>
              </a:ext>
            </a:extLst>
          </p:cNvPr>
          <p:cNvSpPr txBox="1"/>
          <p:nvPr/>
        </p:nvSpPr>
        <p:spPr>
          <a:xfrm>
            <a:off x="3071416" y="0"/>
            <a:ext cx="3451646" cy="461665"/>
          </a:xfrm>
          <a:prstGeom prst="rect">
            <a:avLst/>
          </a:prstGeom>
          <a:noFill/>
        </p:spPr>
        <p:txBody>
          <a:bodyPr wrap="square" rtlCol="0">
            <a:spAutoFit/>
          </a:bodyPr>
          <a:lstStyle/>
          <a:p>
            <a:r>
              <a:rPr lang="fr-FR" sz="2400" dirty="0">
                <a:solidFill>
                  <a:schemeClr val="tx1">
                    <a:lumMod val="75000"/>
                    <a:lumOff val="25000"/>
                  </a:schemeClr>
                </a:solidFill>
              </a:rPr>
              <a:t>Design nouvelle carte</a:t>
            </a:r>
          </a:p>
        </p:txBody>
      </p:sp>
      <p:sp>
        <p:nvSpPr>
          <p:cNvPr id="24" name="ZoneTexte 23">
            <a:extLst>
              <a:ext uri="{FF2B5EF4-FFF2-40B4-BE49-F238E27FC236}">
                <a16:creationId xmlns:a16="http://schemas.microsoft.com/office/drawing/2014/main" id="{671DA697-D729-4946-85EA-A1D7FFC75A73}"/>
              </a:ext>
            </a:extLst>
          </p:cNvPr>
          <p:cNvSpPr txBox="1"/>
          <p:nvPr/>
        </p:nvSpPr>
        <p:spPr>
          <a:xfrm>
            <a:off x="331316" y="1323811"/>
            <a:ext cx="2284884" cy="1754326"/>
          </a:xfrm>
          <a:prstGeom prst="rect">
            <a:avLst/>
          </a:prstGeom>
          <a:noFill/>
        </p:spPr>
        <p:txBody>
          <a:bodyPr wrap="square" rtlCol="0">
            <a:spAutoFit/>
          </a:bodyPr>
          <a:lstStyle/>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Utilisation bus I2C</a:t>
            </a:r>
          </a:p>
          <a:p>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Gestion des alimentations</a:t>
            </a:r>
          </a:p>
          <a:p>
            <a:endParaRPr lang="fr-FR" dirty="0">
              <a:solidFill>
                <a:schemeClr val="tx1">
                  <a:lumMod val="75000"/>
                  <a:lumOff val="25000"/>
                </a:schemeClr>
              </a:solidFill>
              <a:sym typeface="Wingdings" panose="05000000000000000000" pitchFamily="2" charset="2"/>
            </a:endParaRPr>
          </a:p>
        </p:txBody>
      </p:sp>
      <p:sp>
        <p:nvSpPr>
          <p:cNvPr id="4" name="Rectangle : coins arrondis 3">
            <a:extLst>
              <a:ext uri="{FF2B5EF4-FFF2-40B4-BE49-F238E27FC236}">
                <a16:creationId xmlns:a16="http://schemas.microsoft.com/office/drawing/2014/main" id="{BBB659C1-822F-4D9E-B7A6-534EC59CAC61}"/>
              </a:ext>
            </a:extLst>
          </p:cNvPr>
          <p:cNvSpPr/>
          <p:nvPr/>
        </p:nvSpPr>
        <p:spPr>
          <a:xfrm>
            <a:off x="201760" y="844549"/>
            <a:ext cx="2414440" cy="2489201"/>
          </a:xfrm>
          <a:prstGeom prst="roundRect">
            <a:avLst/>
          </a:prstGeom>
          <a:noFill/>
          <a:ln w="38100">
            <a:solidFill>
              <a:srgbClr val="36C7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CBD6A597-7136-4F34-8A9F-82230763F6B8}"/>
              </a:ext>
            </a:extLst>
          </p:cNvPr>
          <p:cNvPicPr>
            <a:picLocks noChangeAspect="1"/>
          </p:cNvPicPr>
          <p:nvPr/>
        </p:nvPicPr>
        <p:blipFill>
          <a:blip r:embed="rId2"/>
          <a:stretch>
            <a:fillRect/>
          </a:stretch>
        </p:blipFill>
        <p:spPr>
          <a:xfrm>
            <a:off x="2681841" y="690828"/>
            <a:ext cx="6379609" cy="4389171"/>
          </a:xfrm>
          <a:prstGeom prst="rect">
            <a:avLst/>
          </a:prstGeom>
        </p:spPr>
      </p:pic>
    </p:spTree>
    <p:extLst>
      <p:ext uri="{BB962C8B-B14F-4D97-AF65-F5344CB8AC3E}">
        <p14:creationId xmlns:p14="http://schemas.microsoft.com/office/powerpoint/2010/main" val="2848265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7BDB6AA6-FD7A-40E4-A810-D821DEB4DF10}"/>
              </a:ext>
            </a:extLst>
          </p:cNvPr>
          <p:cNvSpPr>
            <a:spLocks noGrp="1"/>
          </p:cNvSpPr>
          <p:nvPr>
            <p:ph type="ftr" sz="quarter" idx="3"/>
          </p:nvPr>
        </p:nvSpPr>
        <p:spPr/>
        <p:txBody>
          <a:bodyPr/>
          <a:lstStyle/>
          <a:p>
            <a:r>
              <a:rPr lang="en-US"/>
              <a:t>Confidential Property of Schneider Electric  </a:t>
            </a:r>
            <a:endParaRPr lang="en-US" dirty="0"/>
          </a:p>
        </p:txBody>
      </p:sp>
      <p:sp>
        <p:nvSpPr>
          <p:cNvPr id="7" name="Rectangle : coins arrondis 6">
            <a:extLst>
              <a:ext uri="{FF2B5EF4-FFF2-40B4-BE49-F238E27FC236}">
                <a16:creationId xmlns:a16="http://schemas.microsoft.com/office/drawing/2014/main" id="{C8DA1AA5-E5DD-47B5-B852-A96D4F42F300}"/>
              </a:ext>
            </a:extLst>
          </p:cNvPr>
          <p:cNvSpPr/>
          <p:nvPr/>
        </p:nvSpPr>
        <p:spPr>
          <a:xfrm>
            <a:off x="927100" y="455640"/>
            <a:ext cx="1504950" cy="654050"/>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t>Attente</a:t>
            </a:r>
            <a:r>
              <a:rPr lang="en-US" sz="1600" dirty="0"/>
              <a:t> </a:t>
            </a:r>
            <a:r>
              <a:rPr lang="en-US" sz="1600" dirty="0" err="1"/>
              <a:t>détection</a:t>
            </a:r>
            <a:endParaRPr lang="en-US" sz="1600" dirty="0"/>
          </a:p>
        </p:txBody>
      </p:sp>
      <p:sp>
        <p:nvSpPr>
          <p:cNvPr id="20" name="Rectangle : coins arrondis 19">
            <a:extLst>
              <a:ext uri="{FF2B5EF4-FFF2-40B4-BE49-F238E27FC236}">
                <a16:creationId xmlns:a16="http://schemas.microsoft.com/office/drawing/2014/main" id="{A6157F90-9AD3-4C9B-B0D2-F2A4A29CD6DA}"/>
              </a:ext>
            </a:extLst>
          </p:cNvPr>
          <p:cNvSpPr/>
          <p:nvPr/>
        </p:nvSpPr>
        <p:spPr>
          <a:xfrm>
            <a:off x="927100" y="1286413"/>
            <a:ext cx="1504950" cy="654050"/>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Capture image</a:t>
            </a:r>
          </a:p>
        </p:txBody>
      </p:sp>
      <p:cxnSp>
        <p:nvCxnSpPr>
          <p:cNvPr id="22" name="Connecteur droit avec flèche 21">
            <a:extLst>
              <a:ext uri="{FF2B5EF4-FFF2-40B4-BE49-F238E27FC236}">
                <a16:creationId xmlns:a16="http://schemas.microsoft.com/office/drawing/2014/main" id="{0087F5A0-DC43-42A3-A08A-0BCED63F58F8}"/>
              </a:ext>
            </a:extLst>
          </p:cNvPr>
          <p:cNvCxnSpPr>
            <a:cxnSpLocks/>
            <a:stCxn id="7" idx="2"/>
            <a:endCxn id="20" idx="0"/>
          </p:cNvCxnSpPr>
          <p:nvPr/>
        </p:nvCxnSpPr>
        <p:spPr>
          <a:xfrm>
            <a:off x="1679575" y="1109690"/>
            <a:ext cx="0" cy="176723"/>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26" name="Connecteur droit avec flèche 25">
            <a:extLst>
              <a:ext uri="{FF2B5EF4-FFF2-40B4-BE49-F238E27FC236}">
                <a16:creationId xmlns:a16="http://schemas.microsoft.com/office/drawing/2014/main" id="{479F244C-6FB5-425E-ADF3-A7C6A9725B1F}"/>
              </a:ext>
            </a:extLst>
          </p:cNvPr>
          <p:cNvCxnSpPr>
            <a:cxnSpLocks/>
            <a:stCxn id="20" idx="2"/>
            <a:endCxn id="27" idx="0"/>
          </p:cNvCxnSpPr>
          <p:nvPr/>
        </p:nvCxnSpPr>
        <p:spPr>
          <a:xfrm>
            <a:off x="1679575" y="1940463"/>
            <a:ext cx="0" cy="221200"/>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sp>
        <p:nvSpPr>
          <p:cNvPr id="27" name="Rectangle : coins arrondis 26">
            <a:extLst>
              <a:ext uri="{FF2B5EF4-FFF2-40B4-BE49-F238E27FC236}">
                <a16:creationId xmlns:a16="http://schemas.microsoft.com/office/drawing/2014/main" id="{63310E1E-B0F4-489F-9785-1062A523FE60}"/>
              </a:ext>
            </a:extLst>
          </p:cNvPr>
          <p:cNvSpPr/>
          <p:nvPr/>
        </p:nvSpPr>
        <p:spPr>
          <a:xfrm>
            <a:off x="927100" y="2161663"/>
            <a:ext cx="1504950" cy="654050"/>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Mise </a:t>
            </a:r>
            <a:r>
              <a:rPr lang="en-US" sz="1600" dirty="0" err="1"/>
              <a:t>en</a:t>
            </a:r>
            <a:r>
              <a:rPr lang="en-US" sz="1600" dirty="0"/>
              <a:t> position laser</a:t>
            </a:r>
          </a:p>
        </p:txBody>
      </p:sp>
      <p:sp>
        <p:nvSpPr>
          <p:cNvPr id="29" name="Rectangle : coins arrondis 28">
            <a:extLst>
              <a:ext uri="{FF2B5EF4-FFF2-40B4-BE49-F238E27FC236}">
                <a16:creationId xmlns:a16="http://schemas.microsoft.com/office/drawing/2014/main" id="{360132EA-9E1E-4545-BA81-CB278C3D0ACB}"/>
              </a:ext>
            </a:extLst>
          </p:cNvPr>
          <p:cNvSpPr/>
          <p:nvPr/>
        </p:nvSpPr>
        <p:spPr>
          <a:xfrm>
            <a:off x="927100" y="3040490"/>
            <a:ext cx="1504950" cy="654050"/>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Tir</a:t>
            </a:r>
            <a:endParaRPr lang="en-US" dirty="0"/>
          </a:p>
        </p:txBody>
      </p:sp>
      <p:sp>
        <p:nvSpPr>
          <p:cNvPr id="30" name="Rectangle : coins arrondis 29">
            <a:extLst>
              <a:ext uri="{FF2B5EF4-FFF2-40B4-BE49-F238E27FC236}">
                <a16:creationId xmlns:a16="http://schemas.microsoft.com/office/drawing/2014/main" id="{29E7E6F5-8E3B-4FCA-900D-48728CA53A4D}"/>
              </a:ext>
            </a:extLst>
          </p:cNvPr>
          <p:cNvSpPr/>
          <p:nvPr/>
        </p:nvSpPr>
        <p:spPr>
          <a:xfrm>
            <a:off x="927100" y="3876080"/>
            <a:ext cx="1504950" cy="654050"/>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Archivage</a:t>
            </a:r>
            <a:r>
              <a:rPr lang="en-US" dirty="0"/>
              <a:t> photo</a:t>
            </a:r>
          </a:p>
        </p:txBody>
      </p:sp>
      <p:cxnSp>
        <p:nvCxnSpPr>
          <p:cNvPr id="32" name="Connecteur droit avec flèche 31">
            <a:extLst>
              <a:ext uri="{FF2B5EF4-FFF2-40B4-BE49-F238E27FC236}">
                <a16:creationId xmlns:a16="http://schemas.microsoft.com/office/drawing/2014/main" id="{8A28843B-408D-4537-9EC3-74FC0DBD3088}"/>
              </a:ext>
            </a:extLst>
          </p:cNvPr>
          <p:cNvCxnSpPr>
            <a:cxnSpLocks/>
            <a:stCxn id="29" idx="2"/>
            <a:endCxn id="30" idx="0"/>
          </p:cNvCxnSpPr>
          <p:nvPr/>
        </p:nvCxnSpPr>
        <p:spPr>
          <a:xfrm>
            <a:off x="1679575" y="3694540"/>
            <a:ext cx="0" cy="181540"/>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33" name="Connecteur droit avec flèche 32">
            <a:extLst>
              <a:ext uri="{FF2B5EF4-FFF2-40B4-BE49-F238E27FC236}">
                <a16:creationId xmlns:a16="http://schemas.microsoft.com/office/drawing/2014/main" id="{F4395A86-B6CC-401A-BBAA-F6212A978C8F}"/>
              </a:ext>
            </a:extLst>
          </p:cNvPr>
          <p:cNvCxnSpPr>
            <a:cxnSpLocks/>
            <a:stCxn id="27" idx="2"/>
            <a:endCxn id="29" idx="0"/>
          </p:cNvCxnSpPr>
          <p:nvPr/>
        </p:nvCxnSpPr>
        <p:spPr>
          <a:xfrm>
            <a:off x="1679575" y="2815713"/>
            <a:ext cx="0" cy="224777"/>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graphicFrame>
        <p:nvGraphicFramePr>
          <p:cNvPr id="43" name="Tableau 7">
            <a:extLst>
              <a:ext uri="{FF2B5EF4-FFF2-40B4-BE49-F238E27FC236}">
                <a16:creationId xmlns:a16="http://schemas.microsoft.com/office/drawing/2014/main" id="{AEF9F139-2D58-4B96-B21B-F74C5E18FEE2}"/>
              </a:ext>
            </a:extLst>
          </p:cNvPr>
          <p:cNvGraphicFramePr>
            <a:graphicFrameLocks noGrp="1"/>
          </p:cNvGraphicFramePr>
          <p:nvPr>
            <p:extLst>
              <p:ext uri="{D42A27DB-BD31-4B8C-83A1-F6EECF244321}">
                <p14:modId xmlns:p14="http://schemas.microsoft.com/office/powerpoint/2010/main" val="4054556159"/>
              </p:ext>
            </p:extLst>
          </p:nvPr>
        </p:nvGraphicFramePr>
        <p:xfrm>
          <a:off x="3324225" y="493105"/>
          <a:ext cx="4279900" cy="579120"/>
        </p:xfrm>
        <a:graphic>
          <a:graphicData uri="http://schemas.openxmlformats.org/drawingml/2006/table">
            <a:tbl>
              <a:tblPr firstRow="1" bandRow="1">
                <a:tableStyleId>{3C2FFA5D-87B4-456A-9821-1D502468CF0F}</a:tableStyleId>
              </a:tblPr>
              <a:tblGrid>
                <a:gridCol w="824277">
                  <a:extLst>
                    <a:ext uri="{9D8B030D-6E8A-4147-A177-3AD203B41FA5}">
                      <a16:colId xmlns:a16="http://schemas.microsoft.com/office/drawing/2014/main" val="2408466410"/>
                    </a:ext>
                  </a:extLst>
                </a:gridCol>
                <a:gridCol w="887683">
                  <a:extLst>
                    <a:ext uri="{9D8B030D-6E8A-4147-A177-3AD203B41FA5}">
                      <a16:colId xmlns:a16="http://schemas.microsoft.com/office/drawing/2014/main" val="4263387888"/>
                    </a:ext>
                  </a:extLst>
                </a:gridCol>
                <a:gridCol w="855980">
                  <a:extLst>
                    <a:ext uri="{9D8B030D-6E8A-4147-A177-3AD203B41FA5}">
                      <a16:colId xmlns:a16="http://schemas.microsoft.com/office/drawing/2014/main" val="3646731709"/>
                    </a:ext>
                  </a:extLst>
                </a:gridCol>
                <a:gridCol w="855980">
                  <a:extLst>
                    <a:ext uri="{9D8B030D-6E8A-4147-A177-3AD203B41FA5}">
                      <a16:colId xmlns:a16="http://schemas.microsoft.com/office/drawing/2014/main" val="4276786693"/>
                    </a:ext>
                  </a:extLst>
                </a:gridCol>
                <a:gridCol w="855980">
                  <a:extLst>
                    <a:ext uri="{9D8B030D-6E8A-4147-A177-3AD203B41FA5}">
                      <a16:colId xmlns:a16="http://schemas.microsoft.com/office/drawing/2014/main" val="108527291"/>
                    </a:ext>
                  </a:extLst>
                </a:gridCol>
              </a:tblGrid>
              <a:tr h="165198">
                <a:tc>
                  <a:txBody>
                    <a:bodyPr/>
                    <a:lstStyle/>
                    <a:p>
                      <a:pPr algn="ctr"/>
                      <a:r>
                        <a:rPr lang="en-US" sz="1000" dirty="0">
                          <a:solidFill>
                            <a:schemeClr val="tx1"/>
                          </a:solidFill>
                        </a:rPr>
                        <a:t>MICRO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MOTEUR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CAMERA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CARTE SD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LASER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1052502"/>
                  </a:ext>
                </a:extLst>
              </a:tr>
              <a:tr h="236025">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28752"/>
                  </a:ext>
                </a:extLst>
              </a:tr>
            </a:tbl>
          </a:graphicData>
        </a:graphic>
      </p:graphicFrame>
      <p:graphicFrame>
        <p:nvGraphicFramePr>
          <p:cNvPr id="46" name="Tableau 7">
            <a:extLst>
              <a:ext uri="{FF2B5EF4-FFF2-40B4-BE49-F238E27FC236}">
                <a16:creationId xmlns:a16="http://schemas.microsoft.com/office/drawing/2014/main" id="{AEA480AE-0E96-40CA-B460-10A01C7B8498}"/>
              </a:ext>
            </a:extLst>
          </p:cNvPr>
          <p:cNvGraphicFramePr>
            <a:graphicFrameLocks noGrp="1"/>
          </p:cNvGraphicFramePr>
          <p:nvPr>
            <p:extLst>
              <p:ext uri="{D42A27DB-BD31-4B8C-83A1-F6EECF244321}">
                <p14:modId xmlns:p14="http://schemas.microsoft.com/office/powerpoint/2010/main" val="2729220446"/>
              </p:ext>
            </p:extLst>
          </p:nvPr>
        </p:nvGraphicFramePr>
        <p:xfrm>
          <a:off x="3324225" y="1323878"/>
          <a:ext cx="4279900" cy="579120"/>
        </p:xfrm>
        <a:graphic>
          <a:graphicData uri="http://schemas.openxmlformats.org/drawingml/2006/table">
            <a:tbl>
              <a:tblPr firstRow="1" bandRow="1">
                <a:tableStyleId>{3C2FFA5D-87B4-456A-9821-1D502468CF0F}</a:tableStyleId>
              </a:tblPr>
              <a:tblGrid>
                <a:gridCol w="824277">
                  <a:extLst>
                    <a:ext uri="{9D8B030D-6E8A-4147-A177-3AD203B41FA5}">
                      <a16:colId xmlns:a16="http://schemas.microsoft.com/office/drawing/2014/main" val="2408466410"/>
                    </a:ext>
                  </a:extLst>
                </a:gridCol>
                <a:gridCol w="887683">
                  <a:extLst>
                    <a:ext uri="{9D8B030D-6E8A-4147-A177-3AD203B41FA5}">
                      <a16:colId xmlns:a16="http://schemas.microsoft.com/office/drawing/2014/main" val="4263387888"/>
                    </a:ext>
                  </a:extLst>
                </a:gridCol>
                <a:gridCol w="855980">
                  <a:extLst>
                    <a:ext uri="{9D8B030D-6E8A-4147-A177-3AD203B41FA5}">
                      <a16:colId xmlns:a16="http://schemas.microsoft.com/office/drawing/2014/main" val="3646731709"/>
                    </a:ext>
                  </a:extLst>
                </a:gridCol>
                <a:gridCol w="855980">
                  <a:extLst>
                    <a:ext uri="{9D8B030D-6E8A-4147-A177-3AD203B41FA5}">
                      <a16:colId xmlns:a16="http://schemas.microsoft.com/office/drawing/2014/main" val="4276786693"/>
                    </a:ext>
                  </a:extLst>
                </a:gridCol>
                <a:gridCol w="855980">
                  <a:extLst>
                    <a:ext uri="{9D8B030D-6E8A-4147-A177-3AD203B41FA5}">
                      <a16:colId xmlns:a16="http://schemas.microsoft.com/office/drawing/2014/main" val="108527291"/>
                    </a:ext>
                  </a:extLst>
                </a:gridCol>
              </a:tblGrid>
              <a:tr h="165198">
                <a:tc>
                  <a:txBody>
                    <a:bodyPr/>
                    <a:lstStyle/>
                    <a:p>
                      <a:pPr algn="ctr"/>
                      <a:r>
                        <a:rPr lang="en-US" sz="1000" dirty="0">
                          <a:solidFill>
                            <a:schemeClr val="tx1"/>
                          </a:solidFill>
                        </a:rPr>
                        <a:t>MICRO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MOTEUR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CAMERA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CARTE SD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LASER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1052502"/>
                  </a:ext>
                </a:extLst>
              </a:tr>
              <a:tr h="236025">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28752"/>
                  </a:ext>
                </a:extLst>
              </a:tr>
            </a:tbl>
          </a:graphicData>
        </a:graphic>
      </p:graphicFrame>
      <p:graphicFrame>
        <p:nvGraphicFramePr>
          <p:cNvPr id="47" name="Tableau 7">
            <a:extLst>
              <a:ext uri="{FF2B5EF4-FFF2-40B4-BE49-F238E27FC236}">
                <a16:creationId xmlns:a16="http://schemas.microsoft.com/office/drawing/2014/main" id="{7D98044D-3130-4A97-AA8F-86FA68A425B8}"/>
              </a:ext>
            </a:extLst>
          </p:cNvPr>
          <p:cNvGraphicFramePr>
            <a:graphicFrameLocks noGrp="1"/>
          </p:cNvGraphicFramePr>
          <p:nvPr>
            <p:extLst>
              <p:ext uri="{D42A27DB-BD31-4B8C-83A1-F6EECF244321}">
                <p14:modId xmlns:p14="http://schemas.microsoft.com/office/powerpoint/2010/main" val="1066839705"/>
              </p:ext>
            </p:extLst>
          </p:nvPr>
        </p:nvGraphicFramePr>
        <p:xfrm>
          <a:off x="3324225" y="2199128"/>
          <a:ext cx="4279900" cy="579120"/>
        </p:xfrm>
        <a:graphic>
          <a:graphicData uri="http://schemas.openxmlformats.org/drawingml/2006/table">
            <a:tbl>
              <a:tblPr firstRow="1" bandRow="1">
                <a:tableStyleId>{3C2FFA5D-87B4-456A-9821-1D502468CF0F}</a:tableStyleId>
              </a:tblPr>
              <a:tblGrid>
                <a:gridCol w="824277">
                  <a:extLst>
                    <a:ext uri="{9D8B030D-6E8A-4147-A177-3AD203B41FA5}">
                      <a16:colId xmlns:a16="http://schemas.microsoft.com/office/drawing/2014/main" val="2408466410"/>
                    </a:ext>
                  </a:extLst>
                </a:gridCol>
                <a:gridCol w="887683">
                  <a:extLst>
                    <a:ext uri="{9D8B030D-6E8A-4147-A177-3AD203B41FA5}">
                      <a16:colId xmlns:a16="http://schemas.microsoft.com/office/drawing/2014/main" val="4263387888"/>
                    </a:ext>
                  </a:extLst>
                </a:gridCol>
                <a:gridCol w="855980">
                  <a:extLst>
                    <a:ext uri="{9D8B030D-6E8A-4147-A177-3AD203B41FA5}">
                      <a16:colId xmlns:a16="http://schemas.microsoft.com/office/drawing/2014/main" val="3646731709"/>
                    </a:ext>
                  </a:extLst>
                </a:gridCol>
                <a:gridCol w="855980">
                  <a:extLst>
                    <a:ext uri="{9D8B030D-6E8A-4147-A177-3AD203B41FA5}">
                      <a16:colId xmlns:a16="http://schemas.microsoft.com/office/drawing/2014/main" val="4276786693"/>
                    </a:ext>
                  </a:extLst>
                </a:gridCol>
                <a:gridCol w="855980">
                  <a:extLst>
                    <a:ext uri="{9D8B030D-6E8A-4147-A177-3AD203B41FA5}">
                      <a16:colId xmlns:a16="http://schemas.microsoft.com/office/drawing/2014/main" val="108527291"/>
                    </a:ext>
                  </a:extLst>
                </a:gridCol>
              </a:tblGrid>
              <a:tr h="165198">
                <a:tc>
                  <a:txBody>
                    <a:bodyPr/>
                    <a:lstStyle/>
                    <a:p>
                      <a:pPr algn="ctr"/>
                      <a:r>
                        <a:rPr lang="en-US" sz="1000" dirty="0">
                          <a:solidFill>
                            <a:schemeClr val="tx1"/>
                          </a:solidFill>
                        </a:rPr>
                        <a:t>MICRO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MOTEUR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CAMERA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CARTE SD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LASER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1052502"/>
                  </a:ext>
                </a:extLst>
              </a:tr>
              <a:tr h="236025">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28752"/>
                  </a:ext>
                </a:extLst>
              </a:tr>
            </a:tbl>
          </a:graphicData>
        </a:graphic>
      </p:graphicFrame>
      <p:graphicFrame>
        <p:nvGraphicFramePr>
          <p:cNvPr id="48" name="Tableau 7">
            <a:extLst>
              <a:ext uri="{FF2B5EF4-FFF2-40B4-BE49-F238E27FC236}">
                <a16:creationId xmlns:a16="http://schemas.microsoft.com/office/drawing/2014/main" id="{C75AE67A-E380-46D3-94D7-42E811AA2F81}"/>
              </a:ext>
            </a:extLst>
          </p:cNvPr>
          <p:cNvGraphicFramePr>
            <a:graphicFrameLocks noGrp="1"/>
          </p:cNvGraphicFramePr>
          <p:nvPr>
            <p:extLst>
              <p:ext uri="{D42A27DB-BD31-4B8C-83A1-F6EECF244321}">
                <p14:modId xmlns:p14="http://schemas.microsoft.com/office/powerpoint/2010/main" val="1082629710"/>
              </p:ext>
            </p:extLst>
          </p:nvPr>
        </p:nvGraphicFramePr>
        <p:xfrm>
          <a:off x="3324225" y="3077955"/>
          <a:ext cx="4279900" cy="579120"/>
        </p:xfrm>
        <a:graphic>
          <a:graphicData uri="http://schemas.openxmlformats.org/drawingml/2006/table">
            <a:tbl>
              <a:tblPr firstRow="1" bandRow="1">
                <a:tableStyleId>{3C2FFA5D-87B4-456A-9821-1D502468CF0F}</a:tableStyleId>
              </a:tblPr>
              <a:tblGrid>
                <a:gridCol w="824277">
                  <a:extLst>
                    <a:ext uri="{9D8B030D-6E8A-4147-A177-3AD203B41FA5}">
                      <a16:colId xmlns:a16="http://schemas.microsoft.com/office/drawing/2014/main" val="2408466410"/>
                    </a:ext>
                  </a:extLst>
                </a:gridCol>
                <a:gridCol w="887683">
                  <a:extLst>
                    <a:ext uri="{9D8B030D-6E8A-4147-A177-3AD203B41FA5}">
                      <a16:colId xmlns:a16="http://schemas.microsoft.com/office/drawing/2014/main" val="4263387888"/>
                    </a:ext>
                  </a:extLst>
                </a:gridCol>
                <a:gridCol w="855980">
                  <a:extLst>
                    <a:ext uri="{9D8B030D-6E8A-4147-A177-3AD203B41FA5}">
                      <a16:colId xmlns:a16="http://schemas.microsoft.com/office/drawing/2014/main" val="3646731709"/>
                    </a:ext>
                  </a:extLst>
                </a:gridCol>
                <a:gridCol w="855980">
                  <a:extLst>
                    <a:ext uri="{9D8B030D-6E8A-4147-A177-3AD203B41FA5}">
                      <a16:colId xmlns:a16="http://schemas.microsoft.com/office/drawing/2014/main" val="4276786693"/>
                    </a:ext>
                  </a:extLst>
                </a:gridCol>
                <a:gridCol w="855980">
                  <a:extLst>
                    <a:ext uri="{9D8B030D-6E8A-4147-A177-3AD203B41FA5}">
                      <a16:colId xmlns:a16="http://schemas.microsoft.com/office/drawing/2014/main" val="108527291"/>
                    </a:ext>
                  </a:extLst>
                </a:gridCol>
              </a:tblGrid>
              <a:tr h="165198">
                <a:tc>
                  <a:txBody>
                    <a:bodyPr/>
                    <a:lstStyle/>
                    <a:p>
                      <a:pPr algn="ctr"/>
                      <a:r>
                        <a:rPr lang="en-US" sz="1000" dirty="0">
                          <a:solidFill>
                            <a:schemeClr val="tx1"/>
                          </a:solidFill>
                        </a:rPr>
                        <a:t>MICRO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MOTEUR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CAMERA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CARTE SD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LASER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1052502"/>
                  </a:ext>
                </a:extLst>
              </a:tr>
              <a:tr h="236025">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28752"/>
                  </a:ext>
                </a:extLst>
              </a:tr>
            </a:tbl>
          </a:graphicData>
        </a:graphic>
      </p:graphicFrame>
      <p:graphicFrame>
        <p:nvGraphicFramePr>
          <p:cNvPr id="50" name="Tableau 7">
            <a:extLst>
              <a:ext uri="{FF2B5EF4-FFF2-40B4-BE49-F238E27FC236}">
                <a16:creationId xmlns:a16="http://schemas.microsoft.com/office/drawing/2014/main" id="{93577710-7855-496F-91C2-BF3AECD4F3C0}"/>
              </a:ext>
            </a:extLst>
          </p:cNvPr>
          <p:cNvGraphicFramePr>
            <a:graphicFrameLocks noGrp="1"/>
          </p:cNvGraphicFramePr>
          <p:nvPr>
            <p:extLst>
              <p:ext uri="{D42A27DB-BD31-4B8C-83A1-F6EECF244321}">
                <p14:modId xmlns:p14="http://schemas.microsoft.com/office/powerpoint/2010/main" val="2934584197"/>
              </p:ext>
            </p:extLst>
          </p:nvPr>
        </p:nvGraphicFramePr>
        <p:xfrm>
          <a:off x="3324225" y="3913545"/>
          <a:ext cx="4279900" cy="579120"/>
        </p:xfrm>
        <a:graphic>
          <a:graphicData uri="http://schemas.openxmlformats.org/drawingml/2006/table">
            <a:tbl>
              <a:tblPr firstRow="1" bandRow="1">
                <a:tableStyleId>{3C2FFA5D-87B4-456A-9821-1D502468CF0F}</a:tableStyleId>
              </a:tblPr>
              <a:tblGrid>
                <a:gridCol w="824277">
                  <a:extLst>
                    <a:ext uri="{9D8B030D-6E8A-4147-A177-3AD203B41FA5}">
                      <a16:colId xmlns:a16="http://schemas.microsoft.com/office/drawing/2014/main" val="2408466410"/>
                    </a:ext>
                  </a:extLst>
                </a:gridCol>
                <a:gridCol w="887683">
                  <a:extLst>
                    <a:ext uri="{9D8B030D-6E8A-4147-A177-3AD203B41FA5}">
                      <a16:colId xmlns:a16="http://schemas.microsoft.com/office/drawing/2014/main" val="4263387888"/>
                    </a:ext>
                  </a:extLst>
                </a:gridCol>
                <a:gridCol w="855980">
                  <a:extLst>
                    <a:ext uri="{9D8B030D-6E8A-4147-A177-3AD203B41FA5}">
                      <a16:colId xmlns:a16="http://schemas.microsoft.com/office/drawing/2014/main" val="3646731709"/>
                    </a:ext>
                  </a:extLst>
                </a:gridCol>
                <a:gridCol w="855980">
                  <a:extLst>
                    <a:ext uri="{9D8B030D-6E8A-4147-A177-3AD203B41FA5}">
                      <a16:colId xmlns:a16="http://schemas.microsoft.com/office/drawing/2014/main" val="4276786693"/>
                    </a:ext>
                  </a:extLst>
                </a:gridCol>
                <a:gridCol w="855980">
                  <a:extLst>
                    <a:ext uri="{9D8B030D-6E8A-4147-A177-3AD203B41FA5}">
                      <a16:colId xmlns:a16="http://schemas.microsoft.com/office/drawing/2014/main" val="108527291"/>
                    </a:ext>
                  </a:extLst>
                </a:gridCol>
              </a:tblGrid>
              <a:tr h="165198">
                <a:tc>
                  <a:txBody>
                    <a:bodyPr/>
                    <a:lstStyle/>
                    <a:p>
                      <a:pPr algn="ctr"/>
                      <a:r>
                        <a:rPr lang="en-US" sz="1000" dirty="0">
                          <a:solidFill>
                            <a:schemeClr val="tx1"/>
                          </a:solidFill>
                        </a:rPr>
                        <a:t>MICRO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MOTEUR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CAMERA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CARTE SD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LASER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1052502"/>
                  </a:ext>
                </a:extLst>
              </a:tr>
              <a:tr h="236025">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28752"/>
                  </a:ext>
                </a:extLst>
              </a:tr>
            </a:tbl>
          </a:graphicData>
        </a:graphic>
      </p:graphicFrame>
      <p:pic>
        <p:nvPicPr>
          <p:cNvPr id="51" name="Graphique 50" descr="Coche">
            <a:extLst>
              <a:ext uri="{FF2B5EF4-FFF2-40B4-BE49-F238E27FC236}">
                <a16:creationId xmlns:a16="http://schemas.microsoft.com/office/drawing/2014/main" id="{2AD0493A-D1AC-4EC5-BE02-613E40325E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60345" y="704850"/>
            <a:ext cx="404840" cy="404840"/>
          </a:xfrm>
          <a:prstGeom prst="rect">
            <a:avLst/>
          </a:prstGeom>
        </p:spPr>
      </p:pic>
      <p:pic>
        <p:nvPicPr>
          <p:cNvPr id="53" name="Graphique 52" descr="Fermer">
            <a:extLst>
              <a:ext uri="{FF2B5EF4-FFF2-40B4-BE49-F238E27FC236}">
                <a16:creationId xmlns:a16="http://schemas.microsoft.com/office/drawing/2014/main" id="{86B6AB9A-2E46-4E38-A9E6-FAF0143B93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9580" y="704850"/>
            <a:ext cx="404840" cy="404840"/>
          </a:xfrm>
          <a:prstGeom prst="rect">
            <a:avLst/>
          </a:prstGeom>
        </p:spPr>
      </p:pic>
      <p:pic>
        <p:nvPicPr>
          <p:cNvPr id="54" name="Graphique 53" descr="Fermer">
            <a:extLst>
              <a:ext uri="{FF2B5EF4-FFF2-40B4-BE49-F238E27FC236}">
                <a16:creationId xmlns:a16="http://schemas.microsoft.com/office/drawing/2014/main" id="{EC81093B-8216-4AAD-9C0B-5B4848C030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61755" y="704850"/>
            <a:ext cx="404840" cy="404840"/>
          </a:xfrm>
          <a:prstGeom prst="rect">
            <a:avLst/>
          </a:prstGeom>
        </p:spPr>
      </p:pic>
      <p:pic>
        <p:nvPicPr>
          <p:cNvPr id="55" name="Graphique 54" descr="Fermer">
            <a:extLst>
              <a:ext uri="{FF2B5EF4-FFF2-40B4-BE49-F238E27FC236}">
                <a16:creationId xmlns:a16="http://schemas.microsoft.com/office/drawing/2014/main" id="{09003257-2698-42BB-9F45-707D14F239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53930" y="710738"/>
            <a:ext cx="404840" cy="404840"/>
          </a:xfrm>
          <a:prstGeom prst="rect">
            <a:avLst/>
          </a:prstGeom>
        </p:spPr>
      </p:pic>
      <p:pic>
        <p:nvPicPr>
          <p:cNvPr id="56" name="Graphique 55" descr="Fermer">
            <a:extLst>
              <a:ext uri="{FF2B5EF4-FFF2-40B4-BE49-F238E27FC236}">
                <a16:creationId xmlns:a16="http://schemas.microsoft.com/office/drawing/2014/main" id="{D5C639D3-EC8F-4E54-878F-BA9C03C81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63165" y="705458"/>
            <a:ext cx="404840" cy="404840"/>
          </a:xfrm>
          <a:prstGeom prst="rect">
            <a:avLst/>
          </a:prstGeom>
        </p:spPr>
      </p:pic>
      <p:pic>
        <p:nvPicPr>
          <p:cNvPr id="57" name="Graphique 56" descr="Fermer">
            <a:extLst>
              <a:ext uri="{FF2B5EF4-FFF2-40B4-BE49-F238E27FC236}">
                <a16:creationId xmlns:a16="http://schemas.microsoft.com/office/drawing/2014/main" id="{B40D57C8-38EE-4C69-A372-F03D8CBC0E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4818" y="4125290"/>
            <a:ext cx="404840" cy="404840"/>
          </a:xfrm>
          <a:prstGeom prst="rect">
            <a:avLst/>
          </a:prstGeom>
        </p:spPr>
      </p:pic>
      <p:pic>
        <p:nvPicPr>
          <p:cNvPr id="58" name="Graphique 57" descr="Fermer">
            <a:extLst>
              <a:ext uri="{FF2B5EF4-FFF2-40B4-BE49-F238E27FC236}">
                <a16:creationId xmlns:a16="http://schemas.microsoft.com/office/drawing/2014/main" id="{A256D78B-7C54-410A-A164-960248BC79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53930" y="1535623"/>
            <a:ext cx="404840" cy="404840"/>
          </a:xfrm>
          <a:prstGeom prst="rect">
            <a:avLst/>
          </a:prstGeom>
        </p:spPr>
      </p:pic>
      <p:pic>
        <p:nvPicPr>
          <p:cNvPr id="59" name="Graphique 58" descr="Fermer">
            <a:extLst>
              <a:ext uri="{FF2B5EF4-FFF2-40B4-BE49-F238E27FC236}">
                <a16:creationId xmlns:a16="http://schemas.microsoft.com/office/drawing/2014/main" id="{BC5A127C-C909-444A-9B6E-6B9C2230DA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56993" y="4125290"/>
            <a:ext cx="404840" cy="404840"/>
          </a:xfrm>
          <a:prstGeom prst="rect">
            <a:avLst/>
          </a:prstGeom>
        </p:spPr>
      </p:pic>
      <p:pic>
        <p:nvPicPr>
          <p:cNvPr id="60" name="Graphique 59" descr="Fermer">
            <a:extLst>
              <a:ext uri="{FF2B5EF4-FFF2-40B4-BE49-F238E27FC236}">
                <a16:creationId xmlns:a16="http://schemas.microsoft.com/office/drawing/2014/main" id="{F63780F6-F34B-4A23-8C4D-BD43FD1DF6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63165" y="4125290"/>
            <a:ext cx="404840" cy="404840"/>
          </a:xfrm>
          <a:prstGeom prst="rect">
            <a:avLst/>
          </a:prstGeom>
        </p:spPr>
      </p:pic>
      <p:pic>
        <p:nvPicPr>
          <p:cNvPr id="61" name="Graphique 60" descr="Fermer">
            <a:extLst>
              <a:ext uri="{FF2B5EF4-FFF2-40B4-BE49-F238E27FC236}">
                <a16:creationId xmlns:a16="http://schemas.microsoft.com/office/drawing/2014/main" id="{F96558AB-0F80-44C6-B7ED-66600FF03A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53930" y="2410873"/>
            <a:ext cx="404840" cy="404840"/>
          </a:xfrm>
          <a:prstGeom prst="rect">
            <a:avLst/>
          </a:prstGeom>
        </p:spPr>
      </p:pic>
      <p:pic>
        <p:nvPicPr>
          <p:cNvPr id="62" name="Graphique 61" descr="Fermer">
            <a:extLst>
              <a:ext uri="{FF2B5EF4-FFF2-40B4-BE49-F238E27FC236}">
                <a16:creationId xmlns:a16="http://schemas.microsoft.com/office/drawing/2014/main" id="{B2C2B6E2-F744-412D-B14F-1994BFDC19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51340" y="3289700"/>
            <a:ext cx="404840" cy="404840"/>
          </a:xfrm>
          <a:prstGeom prst="rect">
            <a:avLst/>
          </a:prstGeom>
        </p:spPr>
      </p:pic>
      <p:pic>
        <p:nvPicPr>
          <p:cNvPr id="63" name="Graphique 62" descr="Coche">
            <a:extLst>
              <a:ext uri="{FF2B5EF4-FFF2-40B4-BE49-F238E27FC236}">
                <a16:creationId xmlns:a16="http://schemas.microsoft.com/office/drawing/2014/main" id="{94A8EE40-8EA5-4DA6-B931-87CAAC9DAF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60345" y="1543208"/>
            <a:ext cx="404840" cy="404840"/>
          </a:xfrm>
          <a:prstGeom prst="rect">
            <a:avLst/>
          </a:prstGeom>
        </p:spPr>
      </p:pic>
      <p:pic>
        <p:nvPicPr>
          <p:cNvPr id="64" name="Graphique 63" descr="Coche">
            <a:extLst>
              <a:ext uri="{FF2B5EF4-FFF2-40B4-BE49-F238E27FC236}">
                <a16:creationId xmlns:a16="http://schemas.microsoft.com/office/drawing/2014/main" id="{BBCF1825-A82E-4604-92F7-8AEA548017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4818" y="1535623"/>
            <a:ext cx="404840" cy="404840"/>
          </a:xfrm>
          <a:prstGeom prst="rect">
            <a:avLst/>
          </a:prstGeom>
        </p:spPr>
      </p:pic>
      <p:pic>
        <p:nvPicPr>
          <p:cNvPr id="65" name="Graphique 64" descr="Coche">
            <a:extLst>
              <a:ext uri="{FF2B5EF4-FFF2-40B4-BE49-F238E27FC236}">
                <a16:creationId xmlns:a16="http://schemas.microsoft.com/office/drawing/2014/main" id="{5FF280F1-5D8E-4722-B81F-E6CCB1E4B2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6993" y="1517181"/>
            <a:ext cx="404840" cy="404840"/>
          </a:xfrm>
          <a:prstGeom prst="rect">
            <a:avLst/>
          </a:prstGeom>
        </p:spPr>
      </p:pic>
      <p:pic>
        <p:nvPicPr>
          <p:cNvPr id="66" name="Graphique 65" descr="Coche">
            <a:extLst>
              <a:ext uri="{FF2B5EF4-FFF2-40B4-BE49-F238E27FC236}">
                <a16:creationId xmlns:a16="http://schemas.microsoft.com/office/drawing/2014/main" id="{DA5F1887-3ACF-442E-BA3B-AC09C109F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63165" y="1523531"/>
            <a:ext cx="404840" cy="404840"/>
          </a:xfrm>
          <a:prstGeom prst="rect">
            <a:avLst/>
          </a:prstGeom>
        </p:spPr>
      </p:pic>
      <p:pic>
        <p:nvPicPr>
          <p:cNvPr id="67" name="Graphique 66" descr="Coche">
            <a:extLst>
              <a:ext uri="{FF2B5EF4-FFF2-40B4-BE49-F238E27FC236}">
                <a16:creationId xmlns:a16="http://schemas.microsoft.com/office/drawing/2014/main" id="{BF5D1878-0C32-44D9-9FE6-6D038A2D75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9538" y="2392141"/>
            <a:ext cx="404840" cy="404840"/>
          </a:xfrm>
          <a:prstGeom prst="rect">
            <a:avLst/>
          </a:prstGeom>
        </p:spPr>
      </p:pic>
      <p:pic>
        <p:nvPicPr>
          <p:cNvPr id="68" name="Graphique 67" descr="Coche">
            <a:extLst>
              <a:ext uri="{FF2B5EF4-FFF2-40B4-BE49-F238E27FC236}">
                <a16:creationId xmlns:a16="http://schemas.microsoft.com/office/drawing/2014/main" id="{2776E238-56FB-40EF-A2FF-66B357C706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5793" y="2392141"/>
            <a:ext cx="404840" cy="404840"/>
          </a:xfrm>
          <a:prstGeom prst="rect">
            <a:avLst/>
          </a:prstGeom>
        </p:spPr>
      </p:pic>
      <p:pic>
        <p:nvPicPr>
          <p:cNvPr id="69" name="Graphique 68" descr="Coche">
            <a:extLst>
              <a:ext uri="{FF2B5EF4-FFF2-40B4-BE49-F238E27FC236}">
                <a16:creationId xmlns:a16="http://schemas.microsoft.com/office/drawing/2014/main" id="{7C168CB7-B1A2-48C8-A637-43FC49A6B6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6993" y="2393376"/>
            <a:ext cx="404840" cy="404840"/>
          </a:xfrm>
          <a:prstGeom prst="rect">
            <a:avLst/>
          </a:prstGeom>
        </p:spPr>
      </p:pic>
      <p:pic>
        <p:nvPicPr>
          <p:cNvPr id="70" name="Graphique 69" descr="Coche">
            <a:extLst>
              <a:ext uri="{FF2B5EF4-FFF2-40B4-BE49-F238E27FC236}">
                <a16:creationId xmlns:a16="http://schemas.microsoft.com/office/drawing/2014/main" id="{EF3B9FB3-53A6-406C-BCBD-FB66177BE5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63165" y="2392749"/>
            <a:ext cx="404840" cy="404840"/>
          </a:xfrm>
          <a:prstGeom prst="rect">
            <a:avLst/>
          </a:prstGeom>
        </p:spPr>
      </p:pic>
      <p:pic>
        <p:nvPicPr>
          <p:cNvPr id="71" name="Graphique 70" descr="Coche">
            <a:extLst>
              <a:ext uri="{FF2B5EF4-FFF2-40B4-BE49-F238E27FC236}">
                <a16:creationId xmlns:a16="http://schemas.microsoft.com/office/drawing/2014/main" id="{07904ACB-EF31-4AB6-85EC-CE4651757B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9538" y="3270968"/>
            <a:ext cx="404840" cy="404840"/>
          </a:xfrm>
          <a:prstGeom prst="rect">
            <a:avLst/>
          </a:prstGeom>
        </p:spPr>
      </p:pic>
      <p:pic>
        <p:nvPicPr>
          <p:cNvPr id="72" name="Graphique 71" descr="Coche">
            <a:extLst>
              <a:ext uri="{FF2B5EF4-FFF2-40B4-BE49-F238E27FC236}">
                <a16:creationId xmlns:a16="http://schemas.microsoft.com/office/drawing/2014/main" id="{665E9F6C-0A73-433B-ADA2-217235ADD2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4818" y="3276938"/>
            <a:ext cx="404840" cy="404840"/>
          </a:xfrm>
          <a:prstGeom prst="rect">
            <a:avLst/>
          </a:prstGeom>
        </p:spPr>
      </p:pic>
      <p:pic>
        <p:nvPicPr>
          <p:cNvPr id="73" name="Graphique 72" descr="Coche">
            <a:extLst>
              <a:ext uri="{FF2B5EF4-FFF2-40B4-BE49-F238E27FC236}">
                <a16:creationId xmlns:a16="http://schemas.microsoft.com/office/drawing/2014/main" id="{4313EC94-B08A-47A6-84D0-F95C51EADA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6993" y="3282108"/>
            <a:ext cx="404840" cy="404840"/>
          </a:xfrm>
          <a:prstGeom prst="rect">
            <a:avLst/>
          </a:prstGeom>
        </p:spPr>
      </p:pic>
      <p:pic>
        <p:nvPicPr>
          <p:cNvPr id="74" name="Graphique 73" descr="Coche">
            <a:extLst>
              <a:ext uri="{FF2B5EF4-FFF2-40B4-BE49-F238E27FC236}">
                <a16:creationId xmlns:a16="http://schemas.microsoft.com/office/drawing/2014/main" id="{ACB9D7EE-44A6-442A-927D-463D0E8D24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66341" y="3283641"/>
            <a:ext cx="404840" cy="404840"/>
          </a:xfrm>
          <a:prstGeom prst="rect">
            <a:avLst/>
          </a:prstGeom>
        </p:spPr>
      </p:pic>
      <p:pic>
        <p:nvPicPr>
          <p:cNvPr id="75" name="Graphique 74" descr="Coche">
            <a:extLst>
              <a:ext uri="{FF2B5EF4-FFF2-40B4-BE49-F238E27FC236}">
                <a16:creationId xmlns:a16="http://schemas.microsoft.com/office/drawing/2014/main" id="{CC2AF3C8-88FE-4DE5-B722-114609F577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51340" y="4131931"/>
            <a:ext cx="404840" cy="404840"/>
          </a:xfrm>
          <a:prstGeom prst="rect">
            <a:avLst/>
          </a:prstGeom>
        </p:spPr>
      </p:pic>
      <p:pic>
        <p:nvPicPr>
          <p:cNvPr id="76" name="Graphique 75" descr="Coche">
            <a:extLst>
              <a:ext uri="{FF2B5EF4-FFF2-40B4-BE49-F238E27FC236}">
                <a16:creationId xmlns:a16="http://schemas.microsoft.com/office/drawing/2014/main" id="{FCDD39BD-B9DD-40C7-8B6C-78ABA9612B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60513" y="4119231"/>
            <a:ext cx="404840" cy="404840"/>
          </a:xfrm>
          <a:prstGeom prst="rect">
            <a:avLst/>
          </a:prstGeom>
        </p:spPr>
      </p:pic>
      <p:sp>
        <p:nvSpPr>
          <p:cNvPr id="77" name="ZoneTexte 76">
            <a:extLst>
              <a:ext uri="{FF2B5EF4-FFF2-40B4-BE49-F238E27FC236}">
                <a16:creationId xmlns:a16="http://schemas.microsoft.com/office/drawing/2014/main" id="{65332305-46FB-4BAA-A846-3D56C7276CC1}"/>
              </a:ext>
            </a:extLst>
          </p:cNvPr>
          <p:cNvSpPr txBox="1"/>
          <p:nvPr/>
        </p:nvSpPr>
        <p:spPr>
          <a:xfrm>
            <a:off x="2665016" y="-18702"/>
            <a:ext cx="4643834" cy="461665"/>
          </a:xfrm>
          <a:prstGeom prst="rect">
            <a:avLst/>
          </a:prstGeom>
          <a:noFill/>
        </p:spPr>
        <p:txBody>
          <a:bodyPr wrap="square" rtlCol="0">
            <a:spAutoFit/>
          </a:bodyPr>
          <a:lstStyle/>
          <a:p>
            <a:r>
              <a:rPr lang="fr-FR" sz="2400" dirty="0">
                <a:solidFill>
                  <a:schemeClr val="tx1">
                    <a:lumMod val="75000"/>
                    <a:lumOff val="25000"/>
                  </a:schemeClr>
                </a:solidFill>
              </a:rPr>
              <a:t>Gestion des alimentations</a:t>
            </a:r>
          </a:p>
        </p:txBody>
      </p:sp>
    </p:spTree>
    <p:extLst>
      <p:ext uri="{BB962C8B-B14F-4D97-AF65-F5344CB8AC3E}">
        <p14:creationId xmlns:p14="http://schemas.microsoft.com/office/powerpoint/2010/main" val="41885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P spid="27" grpId="0" animBg="1"/>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7BDB6AA6-FD7A-40E4-A810-D821DEB4DF10}"/>
              </a:ext>
            </a:extLst>
          </p:cNvPr>
          <p:cNvSpPr>
            <a:spLocks noGrp="1"/>
          </p:cNvSpPr>
          <p:nvPr>
            <p:ph type="ftr" sz="quarter" idx="3"/>
          </p:nvPr>
        </p:nvSpPr>
        <p:spPr/>
        <p:txBody>
          <a:bodyPr/>
          <a:lstStyle/>
          <a:p>
            <a:r>
              <a:rPr lang="en-US"/>
              <a:t>Confidential Property of Schneider Electric  </a:t>
            </a:r>
            <a:endParaRPr lang="en-US" dirty="0"/>
          </a:p>
        </p:txBody>
      </p:sp>
      <p:sp>
        <p:nvSpPr>
          <p:cNvPr id="2" name="ZoneTexte 1">
            <a:extLst>
              <a:ext uri="{FF2B5EF4-FFF2-40B4-BE49-F238E27FC236}">
                <a16:creationId xmlns:a16="http://schemas.microsoft.com/office/drawing/2014/main" id="{5E30C6FB-3515-47DB-B373-13080B38DA14}"/>
              </a:ext>
            </a:extLst>
          </p:cNvPr>
          <p:cNvSpPr txBox="1"/>
          <p:nvPr/>
        </p:nvSpPr>
        <p:spPr>
          <a:xfrm>
            <a:off x="3071416" y="0"/>
            <a:ext cx="3451646" cy="461665"/>
          </a:xfrm>
          <a:prstGeom prst="rect">
            <a:avLst/>
          </a:prstGeom>
          <a:noFill/>
        </p:spPr>
        <p:txBody>
          <a:bodyPr wrap="square" rtlCol="0">
            <a:spAutoFit/>
          </a:bodyPr>
          <a:lstStyle/>
          <a:p>
            <a:r>
              <a:rPr lang="fr-FR" sz="2400" dirty="0">
                <a:solidFill>
                  <a:schemeClr val="tx1">
                    <a:lumMod val="75000"/>
                    <a:lumOff val="25000"/>
                  </a:schemeClr>
                </a:solidFill>
              </a:rPr>
              <a:t>Design nouvelle carte</a:t>
            </a:r>
          </a:p>
        </p:txBody>
      </p:sp>
      <p:sp>
        <p:nvSpPr>
          <p:cNvPr id="24" name="ZoneTexte 23">
            <a:extLst>
              <a:ext uri="{FF2B5EF4-FFF2-40B4-BE49-F238E27FC236}">
                <a16:creationId xmlns:a16="http://schemas.microsoft.com/office/drawing/2014/main" id="{671DA697-D729-4946-85EA-A1D7FFC75A73}"/>
              </a:ext>
            </a:extLst>
          </p:cNvPr>
          <p:cNvSpPr txBox="1"/>
          <p:nvPr/>
        </p:nvSpPr>
        <p:spPr>
          <a:xfrm>
            <a:off x="331316" y="1323811"/>
            <a:ext cx="2894484" cy="1200329"/>
          </a:xfrm>
          <a:prstGeom prst="rect">
            <a:avLst/>
          </a:prstGeom>
          <a:noFill/>
        </p:spPr>
        <p:txBody>
          <a:bodyPr wrap="square" rtlCol="0">
            <a:spAutoFit/>
          </a:bodyPr>
          <a:lstStyle/>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Difficulté à placer les composants sur un espace restreint</a:t>
            </a:r>
          </a:p>
          <a:p>
            <a:endParaRPr lang="fr-FR" dirty="0">
              <a:solidFill>
                <a:schemeClr val="tx1">
                  <a:lumMod val="75000"/>
                  <a:lumOff val="25000"/>
                </a:schemeClr>
              </a:solidFill>
              <a:sym typeface="Wingdings" panose="05000000000000000000" pitchFamily="2" charset="2"/>
            </a:endParaRPr>
          </a:p>
        </p:txBody>
      </p:sp>
      <p:sp>
        <p:nvSpPr>
          <p:cNvPr id="4" name="Rectangle : coins arrondis 3">
            <a:extLst>
              <a:ext uri="{FF2B5EF4-FFF2-40B4-BE49-F238E27FC236}">
                <a16:creationId xmlns:a16="http://schemas.microsoft.com/office/drawing/2014/main" id="{BBB659C1-822F-4D9E-B7A6-534EC59CAC61}"/>
              </a:ext>
            </a:extLst>
          </p:cNvPr>
          <p:cNvSpPr/>
          <p:nvPr/>
        </p:nvSpPr>
        <p:spPr>
          <a:xfrm>
            <a:off x="201760" y="844549"/>
            <a:ext cx="3258990" cy="1950131"/>
          </a:xfrm>
          <a:prstGeom prst="roundRect">
            <a:avLst/>
          </a:prstGeom>
          <a:noFill/>
          <a:ln w="38100">
            <a:solidFill>
              <a:srgbClr val="36C7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22729BA2-B7A9-482E-825D-6096D58BA0B1}"/>
              </a:ext>
            </a:extLst>
          </p:cNvPr>
          <p:cNvPicPr>
            <a:picLocks noChangeAspect="1"/>
          </p:cNvPicPr>
          <p:nvPr/>
        </p:nvPicPr>
        <p:blipFill>
          <a:blip r:embed="rId2"/>
          <a:stretch>
            <a:fillRect/>
          </a:stretch>
        </p:blipFill>
        <p:spPr>
          <a:xfrm>
            <a:off x="4019601" y="661905"/>
            <a:ext cx="4922639" cy="3819689"/>
          </a:xfrm>
          <a:prstGeom prst="rect">
            <a:avLst/>
          </a:prstGeom>
        </p:spPr>
      </p:pic>
    </p:spTree>
    <p:extLst>
      <p:ext uri="{BB962C8B-B14F-4D97-AF65-F5344CB8AC3E}">
        <p14:creationId xmlns:p14="http://schemas.microsoft.com/office/powerpoint/2010/main" val="93674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18C6AD18-0044-46EF-B98E-EDAC01001909}"/>
              </a:ext>
            </a:extLst>
          </p:cNvPr>
          <p:cNvSpPr>
            <a:spLocks noGrp="1"/>
          </p:cNvSpPr>
          <p:nvPr>
            <p:ph sz="quarter" idx="11"/>
          </p:nvPr>
        </p:nvSpPr>
        <p:spPr/>
        <p:txBody>
          <a:bodyPr/>
          <a:lstStyle/>
          <a:p>
            <a:endParaRPr lang="en-US"/>
          </a:p>
        </p:txBody>
      </p:sp>
      <p:sp>
        <p:nvSpPr>
          <p:cNvPr id="5" name="Espace réservé du pied de page 4">
            <a:extLst>
              <a:ext uri="{FF2B5EF4-FFF2-40B4-BE49-F238E27FC236}">
                <a16:creationId xmlns:a16="http://schemas.microsoft.com/office/drawing/2014/main" id="{7BDB6AA6-FD7A-40E4-A810-D821DEB4DF10}"/>
              </a:ext>
            </a:extLst>
          </p:cNvPr>
          <p:cNvSpPr>
            <a:spLocks noGrp="1"/>
          </p:cNvSpPr>
          <p:nvPr>
            <p:ph type="ftr" sz="quarter" idx="3"/>
          </p:nvPr>
        </p:nvSpPr>
        <p:spPr/>
        <p:txBody>
          <a:bodyPr/>
          <a:lstStyle/>
          <a:p>
            <a:r>
              <a:rPr lang="en-US"/>
              <a:t>Confidential Property of Schneider Electric  </a:t>
            </a:r>
            <a:endParaRPr lang="en-US" dirty="0"/>
          </a:p>
        </p:txBody>
      </p:sp>
      <p:sp>
        <p:nvSpPr>
          <p:cNvPr id="9" name="Espace réservé du texte 8">
            <a:extLst>
              <a:ext uri="{FF2B5EF4-FFF2-40B4-BE49-F238E27FC236}">
                <a16:creationId xmlns:a16="http://schemas.microsoft.com/office/drawing/2014/main" id="{37F12585-5B58-4BA2-A912-76C21E165B15}"/>
              </a:ext>
            </a:extLst>
          </p:cNvPr>
          <p:cNvSpPr>
            <a:spLocks noGrp="1"/>
          </p:cNvSpPr>
          <p:nvPr>
            <p:ph type="body" sz="quarter" idx="13"/>
          </p:nvPr>
        </p:nvSpPr>
        <p:spPr/>
        <p:txBody>
          <a:bodyPr/>
          <a:lstStyle/>
          <a:p>
            <a:r>
              <a:rPr lang="en-US" dirty="0"/>
              <a:t>1</a:t>
            </a:r>
          </a:p>
        </p:txBody>
      </p:sp>
      <p:sp>
        <p:nvSpPr>
          <p:cNvPr id="8" name="Espace réservé du texte 7">
            <a:extLst>
              <a:ext uri="{FF2B5EF4-FFF2-40B4-BE49-F238E27FC236}">
                <a16:creationId xmlns:a16="http://schemas.microsoft.com/office/drawing/2014/main" id="{7D6638F8-59A7-4264-AB06-222D40E3A444}"/>
              </a:ext>
            </a:extLst>
          </p:cNvPr>
          <p:cNvSpPr>
            <a:spLocks noGrp="1"/>
          </p:cNvSpPr>
          <p:nvPr>
            <p:ph type="body" sz="quarter" idx="12"/>
          </p:nvPr>
        </p:nvSpPr>
        <p:spPr/>
        <p:txBody>
          <a:bodyPr/>
          <a:lstStyle/>
          <a:p>
            <a:r>
              <a:rPr lang="en-US" dirty="0" err="1"/>
              <a:t>Contexte</a:t>
            </a:r>
            <a:endParaRPr lang="en-US" dirty="0"/>
          </a:p>
        </p:txBody>
      </p:sp>
      <p:sp>
        <p:nvSpPr>
          <p:cNvPr id="11" name="Espace réservé du texte 10">
            <a:extLst>
              <a:ext uri="{FF2B5EF4-FFF2-40B4-BE49-F238E27FC236}">
                <a16:creationId xmlns:a16="http://schemas.microsoft.com/office/drawing/2014/main" id="{EF411C21-7435-4102-A044-A8C60A0D8191}"/>
              </a:ext>
            </a:extLst>
          </p:cNvPr>
          <p:cNvSpPr>
            <a:spLocks noGrp="1"/>
          </p:cNvSpPr>
          <p:nvPr>
            <p:ph type="body" sz="quarter" idx="15"/>
          </p:nvPr>
        </p:nvSpPr>
        <p:spPr/>
        <p:txBody>
          <a:bodyPr/>
          <a:lstStyle/>
          <a:p>
            <a:r>
              <a:rPr lang="en-US" dirty="0"/>
              <a:t>2</a:t>
            </a:r>
          </a:p>
        </p:txBody>
      </p:sp>
      <p:sp>
        <p:nvSpPr>
          <p:cNvPr id="10" name="Espace réservé du texte 9">
            <a:extLst>
              <a:ext uri="{FF2B5EF4-FFF2-40B4-BE49-F238E27FC236}">
                <a16:creationId xmlns:a16="http://schemas.microsoft.com/office/drawing/2014/main" id="{68B93EA9-5AC9-4372-A6EA-1335F4DDAF79}"/>
              </a:ext>
            </a:extLst>
          </p:cNvPr>
          <p:cNvSpPr>
            <a:spLocks noGrp="1"/>
          </p:cNvSpPr>
          <p:nvPr>
            <p:ph type="body" sz="quarter" idx="14"/>
          </p:nvPr>
        </p:nvSpPr>
        <p:spPr/>
        <p:txBody>
          <a:bodyPr/>
          <a:lstStyle/>
          <a:p>
            <a:r>
              <a:rPr lang="en-US" dirty="0" err="1"/>
              <a:t>Détecteur</a:t>
            </a:r>
            <a:r>
              <a:rPr lang="en-US" dirty="0"/>
              <a:t> de </a:t>
            </a:r>
            <a:r>
              <a:rPr lang="en-US" dirty="0" err="1"/>
              <a:t>tonalité</a:t>
            </a:r>
            <a:endParaRPr lang="en-US" dirty="0"/>
          </a:p>
        </p:txBody>
      </p:sp>
      <p:sp>
        <p:nvSpPr>
          <p:cNvPr id="12" name="Espace réservé du texte 11">
            <a:extLst>
              <a:ext uri="{FF2B5EF4-FFF2-40B4-BE49-F238E27FC236}">
                <a16:creationId xmlns:a16="http://schemas.microsoft.com/office/drawing/2014/main" id="{1D3452DA-944C-4259-95B6-FD1B396FA494}"/>
              </a:ext>
            </a:extLst>
          </p:cNvPr>
          <p:cNvSpPr>
            <a:spLocks noGrp="1"/>
          </p:cNvSpPr>
          <p:nvPr>
            <p:ph type="body" sz="quarter" idx="16"/>
          </p:nvPr>
        </p:nvSpPr>
        <p:spPr/>
        <p:txBody>
          <a:bodyPr/>
          <a:lstStyle/>
          <a:p>
            <a:r>
              <a:rPr lang="en-US" dirty="0"/>
              <a:t>3</a:t>
            </a:r>
          </a:p>
        </p:txBody>
      </p:sp>
      <p:sp>
        <p:nvSpPr>
          <p:cNvPr id="13" name="Espace réservé du texte 12">
            <a:extLst>
              <a:ext uri="{FF2B5EF4-FFF2-40B4-BE49-F238E27FC236}">
                <a16:creationId xmlns:a16="http://schemas.microsoft.com/office/drawing/2014/main" id="{61925F2F-E363-4356-AF57-E23502CFBEE2}"/>
              </a:ext>
            </a:extLst>
          </p:cNvPr>
          <p:cNvSpPr>
            <a:spLocks noGrp="1"/>
          </p:cNvSpPr>
          <p:nvPr>
            <p:ph type="body" sz="quarter" idx="17"/>
          </p:nvPr>
        </p:nvSpPr>
        <p:spPr/>
        <p:txBody>
          <a:bodyPr/>
          <a:lstStyle/>
          <a:p>
            <a:r>
              <a:rPr lang="en-US" dirty="0"/>
              <a:t>Design </a:t>
            </a:r>
            <a:r>
              <a:rPr lang="en-US" dirty="0" err="1"/>
              <a:t>d’une</a:t>
            </a:r>
            <a:r>
              <a:rPr lang="en-US" dirty="0"/>
              <a:t> nouvelle carte</a:t>
            </a:r>
          </a:p>
        </p:txBody>
      </p:sp>
      <p:sp>
        <p:nvSpPr>
          <p:cNvPr id="14" name="Espace réservé du texte 13">
            <a:extLst>
              <a:ext uri="{FF2B5EF4-FFF2-40B4-BE49-F238E27FC236}">
                <a16:creationId xmlns:a16="http://schemas.microsoft.com/office/drawing/2014/main" id="{326647EC-247B-4E88-96F2-E95B7118C8FC}"/>
              </a:ext>
            </a:extLst>
          </p:cNvPr>
          <p:cNvSpPr>
            <a:spLocks noGrp="1"/>
          </p:cNvSpPr>
          <p:nvPr>
            <p:ph type="body" sz="quarter" idx="18"/>
          </p:nvPr>
        </p:nvSpPr>
        <p:spPr/>
        <p:txBody>
          <a:bodyPr/>
          <a:lstStyle/>
          <a:p>
            <a:r>
              <a:rPr lang="en-US" dirty="0"/>
              <a:t>4</a:t>
            </a:r>
          </a:p>
        </p:txBody>
      </p:sp>
      <p:sp>
        <p:nvSpPr>
          <p:cNvPr id="15" name="Espace réservé du texte 14">
            <a:extLst>
              <a:ext uri="{FF2B5EF4-FFF2-40B4-BE49-F238E27FC236}">
                <a16:creationId xmlns:a16="http://schemas.microsoft.com/office/drawing/2014/main" id="{626641AB-1249-4060-867F-0AEC3DE1AA7B}"/>
              </a:ext>
            </a:extLst>
          </p:cNvPr>
          <p:cNvSpPr>
            <a:spLocks noGrp="1"/>
          </p:cNvSpPr>
          <p:nvPr>
            <p:ph type="body" sz="quarter" idx="19"/>
          </p:nvPr>
        </p:nvSpPr>
        <p:spPr/>
        <p:txBody>
          <a:bodyPr/>
          <a:lstStyle/>
          <a:p>
            <a:r>
              <a:rPr lang="en-US" dirty="0"/>
              <a:t>Conclusion</a:t>
            </a:r>
          </a:p>
        </p:txBody>
      </p:sp>
      <p:sp>
        <p:nvSpPr>
          <p:cNvPr id="16" name="Espace réservé du texte 15">
            <a:extLst>
              <a:ext uri="{FF2B5EF4-FFF2-40B4-BE49-F238E27FC236}">
                <a16:creationId xmlns:a16="http://schemas.microsoft.com/office/drawing/2014/main" id="{0004BAC2-71CB-45E9-8A26-5CC3047C7ECD}"/>
              </a:ext>
            </a:extLst>
          </p:cNvPr>
          <p:cNvSpPr>
            <a:spLocks noGrp="1"/>
          </p:cNvSpPr>
          <p:nvPr>
            <p:ph type="body" sz="quarter" idx="20"/>
          </p:nvPr>
        </p:nvSpPr>
        <p:spPr/>
        <p:txBody>
          <a:bodyPr/>
          <a:lstStyle/>
          <a:p>
            <a:endParaRPr lang="en-US"/>
          </a:p>
        </p:txBody>
      </p:sp>
      <p:sp>
        <p:nvSpPr>
          <p:cNvPr id="17" name="Espace réservé du texte 16">
            <a:extLst>
              <a:ext uri="{FF2B5EF4-FFF2-40B4-BE49-F238E27FC236}">
                <a16:creationId xmlns:a16="http://schemas.microsoft.com/office/drawing/2014/main" id="{CA6A30FB-8D88-442D-9324-A78317304D24}"/>
              </a:ext>
            </a:extLst>
          </p:cNvPr>
          <p:cNvSpPr>
            <a:spLocks noGrp="1"/>
          </p:cNvSpPr>
          <p:nvPr>
            <p:ph type="body" sz="quarter" idx="21"/>
          </p:nvPr>
        </p:nvSpPr>
        <p:spPr/>
        <p:txBody>
          <a:bodyPr/>
          <a:lstStyle/>
          <a:p>
            <a:endParaRPr lang="en-US"/>
          </a:p>
        </p:txBody>
      </p:sp>
      <p:sp>
        <p:nvSpPr>
          <p:cNvPr id="18" name="Espace réservé du texte 17">
            <a:extLst>
              <a:ext uri="{FF2B5EF4-FFF2-40B4-BE49-F238E27FC236}">
                <a16:creationId xmlns:a16="http://schemas.microsoft.com/office/drawing/2014/main" id="{B1F73F2E-82E4-4E04-8D62-E7BFC088F8FD}"/>
              </a:ext>
            </a:extLst>
          </p:cNvPr>
          <p:cNvSpPr>
            <a:spLocks noGrp="1"/>
          </p:cNvSpPr>
          <p:nvPr>
            <p:ph type="body" sz="quarter" idx="22"/>
          </p:nvPr>
        </p:nvSpPr>
        <p:spPr/>
        <p:txBody>
          <a:bodyPr/>
          <a:lstStyle/>
          <a:p>
            <a:endParaRPr lang="en-US"/>
          </a:p>
        </p:txBody>
      </p:sp>
      <p:sp>
        <p:nvSpPr>
          <p:cNvPr id="19" name="Espace réservé du texte 18">
            <a:extLst>
              <a:ext uri="{FF2B5EF4-FFF2-40B4-BE49-F238E27FC236}">
                <a16:creationId xmlns:a16="http://schemas.microsoft.com/office/drawing/2014/main" id="{424C9140-59D5-4B7F-8837-CC2563B9D6DB}"/>
              </a:ext>
            </a:extLst>
          </p:cNvPr>
          <p:cNvSpPr>
            <a:spLocks noGrp="1"/>
          </p:cNvSpPr>
          <p:nvPr>
            <p:ph type="body" sz="quarter" idx="23"/>
          </p:nvPr>
        </p:nvSpPr>
        <p:spPr/>
        <p:txBody>
          <a:bodyPr/>
          <a:lstStyle/>
          <a:p>
            <a:endParaRPr lang="en-US"/>
          </a:p>
        </p:txBody>
      </p:sp>
      <p:sp>
        <p:nvSpPr>
          <p:cNvPr id="20" name="Espace réservé du texte 19">
            <a:extLst>
              <a:ext uri="{FF2B5EF4-FFF2-40B4-BE49-F238E27FC236}">
                <a16:creationId xmlns:a16="http://schemas.microsoft.com/office/drawing/2014/main" id="{6997AA37-0BF8-462D-81E3-0B8C1E448E49}"/>
              </a:ext>
            </a:extLst>
          </p:cNvPr>
          <p:cNvSpPr>
            <a:spLocks noGrp="1"/>
          </p:cNvSpPr>
          <p:nvPr>
            <p:ph type="body" sz="quarter" idx="24"/>
          </p:nvPr>
        </p:nvSpPr>
        <p:spPr/>
        <p:txBody>
          <a:bodyPr/>
          <a:lstStyle/>
          <a:p>
            <a:endParaRPr lang="en-US"/>
          </a:p>
        </p:txBody>
      </p:sp>
      <p:sp>
        <p:nvSpPr>
          <p:cNvPr id="21" name="Espace réservé du texte 20">
            <a:extLst>
              <a:ext uri="{FF2B5EF4-FFF2-40B4-BE49-F238E27FC236}">
                <a16:creationId xmlns:a16="http://schemas.microsoft.com/office/drawing/2014/main" id="{9D54685A-AA54-4818-97F2-24DB5B9790FB}"/>
              </a:ext>
            </a:extLst>
          </p:cNvPr>
          <p:cNvSpPr>
            <a:spLocks noGrp="1"/>
          </p:cNvSpPr>
          <p:nvPr>
            <p:ph type="body" sz="quarter" idx="25"/>
          </p:nvPr>
        </p:nvSpPr>
        <p:spPr/>
        <p:txBody>
          <a:bodyPr/>
          <a:lstStyle/>
          <a:p>
            <a:endParaRPr lang="en-US"/>
          </a:p>
        </p:txBody>
      </p:sp>
      <p:sp>
        <p:nvSpPr>
          <p:cNvPr id="22" name="Espace réservé du texte 21">
            <a:extLst>
              <a:ext uri="{FF2B5EF4-FFF2-40B4-BE49-F238E27FC236}">
                <a16:creationId xmlns:a16="http://schemas.microsoft.com/office/drawing/2014/main" id="{50C12F48-4972-41C8-8C4F-45FDF85F22A6}"/>
              </a:ext>
            </a:extLst>
          </p:cNvPr>
          <p:cNvSpPr>
            <a:spLocks noGrp="1"/>
          </p:cNvSpPr>
          <p:nvPr>
            <p:ph type="body" sz="quarter" idx="26"/>
          </p:nvPr>
        </p:nvSpPr>
        <p:spPr/>
        <p:txBody>
          <a:bodyPr/>
          <a:lstStyle/>
          <a:p>
            <a:endParaRPr lang="en-US"/>
          </a:p>
        </p:txBody>
      </p:sp>
      <p:sp>
        <p:nvSpPr>
          <p:cNvPr id="23" name="Espace réservé du texte 22">
            <a:extLst>
              <a:ext uri="{FF2B5EF4-FFF2-40B4-BE49-F238E27FC236}">
                <a16:creationId xmlns:a16="http://schemas.microsoft.com/office/drawing/2014/main" id="{8D943CAB-7B70-4CF6-85CC-66A2565E2F98}"/>
              </a:ext>
            </a:extLst>
          </p:cNvPr>
          <p:cNvSpPr>
            <a:spLocks noGrp="1"/>
          </p:cNvSpPr>
          <p:nvPr>
            <p:ph type="body" sz="quarter" idx="27"/>
          </p:nvPr>
        </p:nvSpPr>
        <p:spPr/>
        <p:txBody>
          <a:bodyPr/>
          <a:lstStyle/>
          <a:p>
            <a:endParaRPr lang="en-US"/>
          </a:p>
        </p:txBody>
      </p:sp>
    </p:spTree>
    <p:extLst>
      <p:ext uri="{BB962C8B-B14F-4D97-AF65-F5344CB8AC3E}">
        <p14:creationId xmlns:p14="http://schemas.microsoft.com/office/powerpoint/2010/main" val="1851363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7BDB6AA6-FD7A-40E4-A810-D821DEB4DF10}"/>
              </a:ext>
            </a:extLst>
          </p:cNvPr>
          <p:cNvSpPr>
            <a:spLocks noGrp="1"/>
          </p:cNvSpPr>
          <p:nvPr>
            <p:ph type="ftr" sz="quarter" idx="3"/>
          </p:nvPr>
        </p:nvSpPr>
        <p:spPr/>
        <p:txBody>
          <a:bodyPr/>
          <a:lstStyle/>
          <a:p>
            <a:r>
              <a:rPr lang="en-US"/>
              <a:t>Confidential Property of Schneider Electric  </a:t>
            </a:r>
            <a:endParaRPr lang="en-US" dirty="0"/>
          </a:p>
        </p:txBody>
      </p:sp>
      <p:sp>
        <p:nvSpPr>
          <p:cNvPr id="2" name="ZoneTexte 1">
            <a:extLst>
              <a:ext uri="{FF2B5EF4-FFF2-40B4-BE49-F238E27FC236}">
                <a16:creationId xmlns:a16="http://schemas.microsoft.com/office/drawing/2014/main" id="{5E30C6FB-3515-47DB-B373-13080B38DA14}"/>
              </a:ext>
            </a:extLst>
          </p:cNvPr>
          <p:cNvSpPr txBox="1"/>
          <p:nvPr/>
        </p:nvSpPr>
        <p:spPr>
          <a:xfrm>
            <a:off x="3552404" y="24277"/>
            <a:ext cx="2354783" cy="461665"/>
          </a:xfrm>
          <a:prstGeom prst="rect">
            <a:avLst/>
          </a:prstGeom>
          <a:noFill/>
        </p:spPr>
        <p:txBody>
          <a:bodyPr wrap="square" rtlCol="0">
            <a:spAutoFit/>
          </a:bodyPr>
          <a:lstStyle/>
          <a:p>
            <a:r>
              <a:rPr lang="en-US" sz="2400" dirty="0" err="1">
                <a:solidFill>
                  <a:schemeClr val="tx1">
                    <a:lumMod val="75000"/>
                    <a:lumOff val="25000"/>
                  </a:schemeClr>
                </a:solidFill>
              </a:rPr>
              <a:t>Contexte</a:t>
            </a:r>
            <a:endParaRPr lang="en-US" sz="2400" dirty="0">
              <a:solidFill>
                <a:schemeClr val="tx1">
                  <a:lumMod val="75000"/>
                  <a:lumOff val="25000"/>
                </a:schemeClr>
              </a:solidFill>
            </a:endParaRPr>
          </a:p>
        </p:txBody>
      </p:sp>
      <p:sp>
        <p:nvSpPr>
          <p:cNvPr id="24" name="ZoneTexte 23">
            <a:extLst>
              <a:ext uri="{FF2B5EF4-FFF2-40B4-BE49-F238E27FC236}">
                <a16:creationId xmlns:a16="http://schemas.microsoft.com/office/drawing/2014/main" id="{671DA697-D729-4946-85EA-A1D7FFC75A73}"/>
              </a:ext>
            </a:extLst>
          </p:cNvPr>
          <p:cNvSpPr txBox="1"/>
          <p:nvPr/>
        </p:nvSpPr>
        <p:spPr>
          <a:xfrm>
            <a:off x="227655" y="1350987"/>
            <a:ext cx="3676062" cy="2585323"/>
          </a:xfrm>
          <a:prstGeom prst="rect">
            <a:avLst/>
          </a:prstGeom>
          <a:noFill/>
        </p:spPr>
        <p:txBody>
          <a:bodyPr wrap="square" rtlCol="0">
            <a:spAutoFit/>
          </a:bodyPr>
          <a:lstStyle/>
          <a:p>
            <a:r>
              <a:rPr lang="fr-FR" dirty="0">
                <a:solidFill>
                  <a:schemeClr val="tx1">
                    <a:lumMod val="75000"/>
                    <a:lumOff val="25000"/>
                  </a:schemeClr>
                </a:solidFill>
              </a:rPr>
              <a:t>Principe du système</a:t>
            </a:r>
          </a:p>
          <a:p>
            <a:endParaRPr lang="fr-FR" dirty="0">
              <a:solidFill>
                <a:schemeClr val="tx1">
                  <a:lumMod val="75000"/>
                  <a:lumOff val="25000"/>
                </a:schemeClr>
              </a:solidFill>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Détection sonore du frelon</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Capture et traitement d’image</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Positionnement de la tourelle</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Tir avec le laser</a:t>
            </a:r>
            <a:endParaRPr lang="fr-FR" dirty="0">
              <a:solidFill>
                <a:schemeClr val="tx1">
                  <a:lumMod val="75000"/>
                  <a:lumOff val="25000"/>
                </a:schemeClr>
              </a:solidFill>
            </a:endParaRPr>
          </a:p>
        </p:txBody>
      </p:sp>
      <p:pic>
        <p:nvPicPr>
          <p:cNvPr id="3" name="Image 2">
            <a:extLst>
              <a:ext uri="{FF2B5EF4-FFF2-40B4-BE49-F238E27FC236}">
                <a16:creationId xmlns:a16="http://schemas.microsoft.com/office/drawing/2014/main" id="{356741B4-1858-41F7-BE7E-C7FAEF4B9CEC}"/>
              </a:ext>
            </a:extLst>
          </p:cNvPr>
          <p:cNvPicPr>
            <a:picLocks noChangeAspect="1"/>
          </p:cNvPicPr>
          <p:nvPr/>
        </p:nvPicPr>
        <p:blipFill>
          <a:blip r:embed="rId2"/>
          <a:stretch>
            <a:fillRect/>
          </a:stretch>
        </p:blipFill>
        <p:spPr>
          <a:xfrm>
            <a:off x="3803467" y="659948"/>
            <a:ext cx="5340533" cy="3823603"/>
          </a:xfrm>
          <a:prstGeom prst="rect">
            <a:avLst/>
          </a:prstGeom>
        </p:spPr>
      </p:pic>
      <p:sp>
        <p:nvSpPr>
          <p:cNvPr id="4" name="Rectangle : coins arrondis 3">
            <a:extLst>
              <a:ext uri="{FF2B5EF4-FFF2-40B4-BE49-F238E27FC236}">
                <a16:creationId xmlns:a16="http://schemas.microsoft.com/office/drawing/2014/main" id="{BBB659C1-822F-4D9E-B7A6-534EC59CAC61}"/>
              </a:ext>
            </a:extLst>
          </p:cNvPr>
          <p:cNvSpPr/>
          <p:nvPr/>
        </p:nvSpPr>
        <p:spPr>
          <a:xfrm>
            <a:off x="93717" y="1020998"/>
            <a:ext cx="3810000" cy="3245302"/>
          </a:xfrm>
          <a:prstGeom prst="roundRect">
            <a:avLst/>
          </a:prstGeom>
          <a:noFill/>
          <a:ln w="38100">
            <a:solidFill>
              <a:srgbClr val="36C7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264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7BDB6AA6-FD7A-40E4-A810-D821DEB4DF10}"/>
              </a:ext>
            </a:extLst>
          </p:cNvPr>
          <p:cNvSpPr>
            <a:spLocks noGrp="1"/>
          </p:cNvSpPr>
          <p:nvPr>
            <p:ph type="ftr" sz="quarter" idx="3"/>
          </p:nvPr>
        </p:nvSpPr>
        <p:spPr/>
        <p:txBody>
          <a:bodyPr/>
          <a:lstStyle/>
          <a:p>
            <a:r>
              <a:rPr lang="en-US"/>
              <a:t>Confidential Property of Schneider Electric  </a:t>
            </a:r>
            <a:endParaRPr lang="en-US" dirty="0"/>
          </a:p>
        </p:txBody>
      </p:sp>
      <p:sp>
        <p:nvSpPr>
          <p:cNvPr id="2" name="ZoneTexte 1">
            <a:extLst>
              <a:ext uri="{FF2B5EF4-FFF2-40B4-BE49-F238E27FC236}">
                <a16:creationId xmlns:a16="http://schemas.microsoft.com/office/drawing/2014/main" id="{5E30C6FB-3515-47DB-B373-13080B38DA14}"/>
              </a:ext>
            </a:extLst>
          </p:cNvPr>
          <p:cNvSpPr txBox="1"/>
          <p:nvPr/>
        </p:nvSpPr>
        <p:spPr>
          <a:xfrm>
            <a:off x="3133304" y="1434"/>
            <a:ext cx="3451646" cy="461665"/>
          </a:xfrm>
          <a:prstGeom prst="rect">
            <a:avLst/>
          </a:prstGeom>
          <a:noFill/>
        </p:spPr>
        <p:txBody>
          <a:bodyPr wrap="square" rtlCol="0">
            <a:spAutoFit/>
          </a:bodyPr>
          <a:lstStyle/>
          <a:p>
            <a:r>
              <a:rPr lang="fr-FR" sz="2400" dirty="0">
                <a:solidFill>
                  <a:schemeClr val="tx1">
                    <a:lumMod val="75000"/>
                    <a:lumOff val="25000"/>
                  </a:schemeClr>
                </a:solidFill>
              </a:rPr>
              <a:t>Equipement existant</a:t>
            </a:r>
          </a:p>
        </p:txBody>
      </p:sp>
      <p:sp>
        <p:nvSpPr>
          <p:cNvPr id="24" name="ZoneTexte 23">
            <a:extLst>
              <a:ext uri="{FF2B5EF4-FFF2-40B4-BE49-F238E27FC236}">
                <a16:creationId xmlns:a16="http://schemas.microsoft.com/office/drawing/2014/main" id="{671DA697-D729-4946-85EA-A1D7FFC75A73}"/>
              </a:ext>
            </a:extLst>
          </p:cNvPr>
          <p:cNvSpPr txBox="1"/>
          <p:nvPr/>
        </p:nvSpPr>
        <p:spPr>
          <a:xfrm>
            <a:off x="306736" y="1349031"/>
            <a:ext cx="3676062" cy="2031325"/>
          </a:xfrm>
          <a:prstGeom prst="rect">
            <a:avLst/>
          </a:prstGeom>
          <a:noFill/>
        </p:spPr>
        <p:txBody>
          <a:bodyPr wrap="square" rtlCol="0">
            <a:spAutoFit/>
          </a:bodyPr>
          <a:lstStyle/>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ESP32 Cam</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Module micro MAX9814</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Laser 3W</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2x Servo moteurs</a:t>
            </a:r>
          </a:p>
        </p:txBody>
      </p:sp>
      <p:sp>
        <p:nvSpPr>
          <p:cNvPr id="4" name="Rectangle : coins arrondis 3">
            <a:extLst>
              <a:ext uri="{FF2B5EF4-FFF2-40B4-BE49-F238E27FC236}">
                <a16:creationId xmlns:a16="http://schemas.microsoft.com/office/drawing/2014/main" id="{BBB659C1-822F-4D9E-B7A6-534EC59CAC61}"/>
              </a:ext>
            </a:extLst>
          </p:cNvPr>
          <p:cNvSpPr/>
          <p:nvPr/>
        </p:nvSpPr>
        <p:spPr>
          <a:xfrm>
            <a:off x="93717" y="1020998"/>
            <a:ext cx="3810000" cy="2903302"/>
          </a:xfrm>
          <a:prstGeom prst="roundRect">
            <a:avLst/>
          </a:prstGeom>
          <a:noFill/>
          <a:ln w="38100">
            <a:solidFill>
              <a:srgbClr val="36C7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F2E4D6B8-0ACC-456B-B62F-ACDA796D24DD}"/>
              </a:ext>
            </a:extLst>
          </p:cNvPr>
          <p:cNvPicPr>
            <a:picLocks noChangeAspect="1"/>
          </p:cNvPicPr>
          <p:nvPr/>
        </p:nvPicPr>
        <p:blipFill>
          <a:blip r:embed="rId2"/>
          <a:stretch>
            <a:fillRect/>
          </a:stretch>
        </p:blipFill>
        <p:spPr>
          <a:xfrm>
            <a:off x="7015188" y="446327"/>
            <a:ext cx="1285875" cy="2152650"/>
          </a:xfrm>
          <a:prstGeom prst="rect">
            <a:avLst/>
          </a:prstGeom>
          <a:ln w="9525">
            <a:solidFill>
              <a:schemeClr val="tx1"/>
            </a:solidFill>
          </a:ln>
        </p:spPr>
      </p:pic>
      <p:pic>
        <p:nvPicPr>
          <p:cNvPr id="7" name="Image 6">
            <a:extLst>
              <a:ext uri="{FF2B5EF4-FFF2-40B4-BE49-F238E27FC236}">
                <a16:creationId xmlns:a16="http://schemas.microsoft.com/office/drawing/2014/main" id="{1DE10176-15FE-48A4-81FF-51EB2F554250}"/>
              </a:ext>
            </a:extLst>
          </p:cNvPr>
          <p:cNvPicPr>
            <a:picLocks noChangeAspect="1"/>
          </p:cNvPicPr>
          <p:nvPr/>
        </p:nvPicPr>
        <p:blipFill>
          <a:blip r:embed="rId3"/>
          <a:stretch>
            <a:fillRect/>
          </a:stretch>
        </p:blipFill>
        <p:spPr>
          <a:xfrm>
            <a:off x="4700626" y="777583"/>
            <a:ext cx="1447803" cy="1794167"/>
          </a:xfrm>
          <a:prstGeom prst="rect">
            <a:avLst/>
          </a:prstGeom>
          <a:ln w="9525">
            <a:solidFill>
              <a:schemeClr val="tx1"/>
            </a:solidFill>
          </a:ln>
        </p:spPr>
      </p:pic>
      <p:pic>
        <p:nvPicPr>
          <p:cNvPr id="8" name="Image 7">
            <a:extLst>
              <a:ext uri="{FF2B5EF4-FFF2-40B4-BE49-F238E27FC236}">
                <a16:creationId xmlns:a16="http://schemas.microsoft.com/office/drawing/2014/main" id="{CA9346ED-E9B2-40CC-B224-0F6224DFA1A6}"/>
              </a:ext>
            </a:extLst>
          </p:cNvPr>
          <p:cNvPicPr>
            <a:picLocks noChangeAspect="1"/>
          </p:cNvPicPr>
          <p:nvPr/>
        </p:nvPicPr>
        <p:blipFill>
          <a:blip r:embed="rId4"/>
          <a:stretch>
            <a:fillRect/>
          </a:stretch>
        </p:blipFill>
        <p:spPr>
          <a:xfrm>
            <a:off x="6662762" y="3128020"/>
            <a:ext cx="1990725" cy="1237897"/>
          </a:xfrm>
          <a:prstGeom prst="rect">
            <a:avLst/>
          </a:prstGeom>
          <a:ln w="9525">
            <a:solidFill>
              <a:schemeClr val="tx1"/>
            </a:solidFill>
          </a:ln>
        </p:spPr>
      </p:pic>
      <p:pic>
        <p:nvPicPr>
          <p:cNvPr id="10" name="Image 9">
            <a:extLst>
              <a:ext uri="{FF2B5EF4-FFF2-40B4-BE49-F238E27FC236}">
                <a16:creationId xmlns:a16="http://schemas.microsoft.com/office/drawing/2014/main" id="{4C925270-FBC6-42AD-8E3D-69BB5AD17C1A}"/>
              </a:ext>
            </a:extLst>
          </p:cNvPr>
          <p:cNvPicPr>
            <a:picLocks noChangeAspect="1"/>
          </p:cNvPicPr>
          <p:nvPr/>
        </p:nvPicPr>
        <p:blipFill>
          <a:blip r:embed="rId5"/>
          <a:stretch>
            <a:fillRect/>
          </a:stretch>
        </p:blipFill>
        <p:spPr>
          <a:xfrm>
            <a:off x="4700626" y="2973627"/>
            <a:ext cx="1379690" cy="1392290"/>
          </a:xfrm>
          <a:prstGeom prst="rect">
            <a:avLst/>
          </a:prstGeom>
          <a:ln w="9525">
            <a:solidFill>
              <a:schemeClr val="tx1"/>
            </a:solidFill>
          </a:ln>
        </p:spPr>
      </p:pic>
    </p:spTree>
    <p:extLst>
      <p:ext uri="{BB962C8B-B14F-4D97-AF65-F5344CB8AC3E}">
        <p14:creationId xmlns:p14="http://schemas.microsoft.com/office/powerpoint/2010/main" val="255707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7BDB6AA6-FD7A-40E4-A810-D821DEB4DF10}"/>
              </a:ext>
            </a:extLst>
          </p:cNvPr>
          <p:cNvSpPr>
            <a:spLocks noGrp="1"/>
          </p:cNvSpPr>
          <p:nvPr>
            <p:ph type="ftr" sz="quarter" idx="3"/>
          </p:nvPr>
        </p:nvSpPr>
        <p:spPr/>
        <p:txBody>
          <a:bodyPr/>
          <a:lstStyle/>
          <a:p>
            <a:r>
              <a:rPr lang="en-US"/>
              <a:t>Confidential Property of Schneider Electric  </a:t>
            </a:r>
            <a:endParaRPr lang="en-US" dirty="0"/>
          </a:p>
        </p:txBody>
      </p:sp>
      <p:sp>
        <p:nvSpPr>
          <p:cNvPr id="2" name="ZoneTexte 1">
            <a:extLst>
              <a:ext uri="{FF2B5EF4-FFF2-40B4-BE49-F238E27FC236}">
                <a16:creationId xmlns:a16="http://schemas.microsoft.com/office/drawing/2014/main" id="{5E30C6FB-3515-47DB-B373-13080B38DA14}"/>
              </a:ext>
            </a:extLst>
          </p:cNvPr>
          <p:cNvSpPr txBox="1"/>
          <p:nvPr/>
        </p:nvSpPr>
        <p:spPr>
          <a:xfrm>
            <a:off x="3211116" y="15389"/>
            <a:ext cx="3451646" cy="461665"/>
          </a:xfrm>
          <a:prstGeom prst="rect">
            <a:avLst/>
          </a:prstGeom>
          <a:noFill/>
        </p:spPr>
        <p:txBody>
          <a:bodyPr wrap="square" rtlCol="0">
            <a:spAutoFit/>
          </a:bodyPr>
          <a:lstStyle/>
          <a:p>
            <a:r>
              <a:rPr lang="fr-FR" sz="2400" dirty="0">
                <a:solidFill>
                  <a:schemeClr val="tx1">
                    <a:lumMod val="75000"/>
                    <a:lumOff val="25000"/>
                  </a:schemeClr>
                </a:solidFill>
              </a:rPr>
              <a:t>Détecteur de tonalité</a:t>
            </a:r>
          </a:p>
        </p:txBody>
      </p:sp>
      <p:sp>
        <p:nvSpPr>
          <p:cNvPr id="24" name="ZoneTexte 23">
            <a:extLst>
              <a:ext uri="{FF2B5EF4-FFF2-40B4-BE49-F238E27FC236}">
                <a16:creationId xmlns:a16="http://schemas.microsoft.com/office/drawing/2014/main" id="{671DA697-D729-4946-85EA-A1D7FFC75A73}"/>
              </a:ext>
            </a:extLst>
          </p:cNvPr>
          <p:cNvSpPr txBox="1"/>
          <p:nvPr/>
        </p:nvSpPr>
        <p:spPr>
          <a:xfrm>
            <a:off x="306736" y="1349031"/>
            <a:ext cx="3676062" cy="2585323"/>
          </a:xfrm>
          <a:prstGeom prst="rect">
            <a:avLst/>
          </a:prstGeom>
          <a:noFill/>
        </p:spPr>
        <p:txBody>
          <a:bodyPr wrap="square" rtlCol="0">
            <a:spAutoFit/>
          </a:bodyPr>
          <a:lstStyle/>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Détection d’une fréquence par comparaison</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Fréquence ajustable ou fixe</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Sortie TOR</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Piloter l’alimentation de l’ESP32</a:t>
            </a:r>
          </a:p>
        </p:txBody>
      </p:sp>
      <p:sp>
        <p:nvSpPr>
          <p:cNvPr id="4" name="Rectangle : coins arrondis 3">
            <a:extLst>
              <a:ext uri="{FF2B5EF4-FFF2-40B4-BE49-F238E27FC236}">
                <a16:creationId xmlns:a16="http://schemas.microsoft.com/office/drawing/2014/main" id="{BBB659C1-822F-4D9E-B7A6-534EC59CAC61}"/>
              </a:ext>
            </a:extLst>
          </p:cNvPr>
          <p:cNvSpPr/>
          <p:nvPr/>
        </p:nvSpPr>
        <p:spPr>
          <a:xfrm>
            <a:off x="93717" y="1020998"/>
            <a:ext cx="3810000" cy="3112852"/>
          </a:xfrm>
          <a:prstGeom prst="roundRect">
            <a:avLst/>
          </a:prstGeom>
          <a:noFill/>
          <a:ln w="38100">
            <a:solidFill>
              <a:srgbClr val="36C7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 coins arrondis 11">
            <a:extLst>
              <a:ext uri="{FF2B5EF4-FFF2-40B4-BE49-F238E27FC236}">
                <a16:creationId xmlns:a16="http://schemas.microsoft.com/office/drawing/2014/main" id="{90B9BD67-1BA2-4B4F-9745-6E918281B02C}"/>
              </a:ext>
            </a:extLst>
          </p:cNvPr>
          <p:cNvSpPr/>
          <p:nvPr/>
        </p:nvSpPr>
        <p:spPr>
          <a:xfrm>
            <a:off x="6034112" y="477054"/>
            <a:ext cx="1257300" cy="806450"/>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Micro</a:t>
            </a:r>
          </a:p>
        </p:txBody>
      </p:sp>
      <p:sp>
        <p:nvSpPr>
          <p:cNvPr id="13" name="Rectangle : coins arrondis 12">
            <a:extLst>
              <a:ext uri="{FF2B5EF4-FFF2-40B4-BE49-F238E27FC236}">
                <a16:creationId xmlns:a16="http://schemas.microsoft.com/office/drawing/2014/main" id="{7AA745C6-CA6C-45A2-AF1B-C23EAA8F8AC4}"/>
              </a:ext>
            </a:extLst>
          </p:cNvPr>
          <p:cNvSpPr/>
          <p:nvPr/>
        </p:nvSpPr>
        <p:spPr>
          <a:xfrm>
            <a:off x="6034112" y="1746423"/>
            <a:ext cx="1257300" cy="806450"/>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Ampli</a:t>
            </a:r>
            <a:endParaRPr lang="en-US" dirty="0"/>
          </a:p>
        </p:txBody>
      </p:sp>
      <p:sp>
        <p:nvSpPr>
          <p:cNvPr id="14" name="Rectangle : coins arrondis 13">
            <a:extLst>
              <a:ext uri="{FF2B5EF4-FFF2-40B4-BE49-F238E27FC236}">
                <a16:creationId xmlns:a16="http://schemas.microsoft.com/office/drawing/2014/main" id="{E656E364-D3DE-4969-9E8B-5002DFCAE732}"/>
              </a:ext>
            </a:extLst>
          </p:cNvPr>
          <p:cNvSpPr/>
          <p:nvPr/>
        </p:nvSpPr>
        <p:spPr>
          <a:xfrm>
            <a:off x="5284812" y="3000090"/>
            <a:ext cx="2755900" cy="1437644"/>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fr-FR"/>
              <a:t>Oscillateur</a:t>
            </a:r>
          </a:p>
        </p:txBody>
      </p:sp>
      <p:sp>
        <p:nvSpPr>
          <p:cNvPr id="15" name="Rectangle : coins arrondis 14">
            <a:extLst>
              <a:ext uri="{FF2B5EF4-FFF2-40B4-BE49-F238E27FC236}">
                <a16:creationId xmlns:a16="http://schemas.microsoft.com/office/drawing/2014/main" id="{ECB7880A-F30F-4D8D-A262-899CA2D268F2}"/>
              </a:ext>
            </a:extLst>
          </p:cNvPr>
          <p:cNvSpPr/>
          <p:nvPr/>
        </p:nvSpPr>
        <p:spPr>
          <a:xfrm>
            <a:off x="6700274" y="3531129"/>
            <a:ext cx="1257300" cy="806450"/>
          </a:xfrm>
          <a:prstGeom prst="round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Sortie</a:t>
            </a:r>
          </a:p>
        </p:txBody>
      </p:sp>
      <p:sp>
        <p:nvSpPr>
          <p:cNvPr id="16" name="Rectangle : coins arrondis 15">
            <a:extLst>
              <a:ext uri="{FF2B5EF4-FFF2-40B4-BE49-F238E27FC236}">
                <a16:creationId xmlns:a16="http://schemas.microsoft.com/office/drawing/2014/main" id="{133DE461-8BC8-4A6B-B95B-CCF906B40318}"/>
              </a:ext>
            </a:extLst>
          </p:cNvPr>
          <p:cNvSpPr/>
          <p:nvPr/>
        </p:nvSpPr>
        <p:spPr>
          <a:xfrm>
            <a:off x="5363893" y="3531129"/>
            <a:ext cx="1257300" cy="806450"/>
          </a:xfrm>
          <a:prstGeom prst="roundRect">
            <a:avLst/>
          </a:prstGeom>
          <a:solidFill>
            <a:srgbClr val="36C7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a:t>Réglage</a:t>
            </a:r>
          </a:p>
        </p:txBody>
      </p:sp>
      <p:cxnSp>
        <p:nvCxnSpPr>
          <p:cNvPr id="17" name="Connecteur droit avec flèche 16">
            <a:extLst>
              <a:ext uri="{FF2B5EF4-FFF2-40B4-BE49-F238E27FC236}">
                <a16:creationId xmlns:a16="http://schemas.microsoft.com/office/drawing/2014/main" id="{A60E05C6-F337-4B55-B815-784DF7C03E9E}"/>
              </a:ext>
            </a:extLst>
          </p:cNvPr>
          <p:cNvCxnSpPr>
            <a:stCxn id="12" idx="2"/>
            <a:endCxn id="13" idx="0"/>
          </p:cNvCxnSpPr>
          <p:nvPr/>
        </p:nvCxnSpPr>
        <p:spPr>
          <a:xfrm>
            <a:off x="6662762" y="1283504"/>
            <a:ext cx="0" cy="462919"/>
          </a:xfrm>
          <a:prstGeom prst="straightConnector1">
            <a:avLst/>
          </a:prstGeom>
          <a:ln>
            <a:solidFill>
              <a:srgbClr val="0070C0"/>
            </a:solidFill>
            <a:tailEnd type="triangle"/>
          </a:ln>
        </p:spPr>
        <p:style>
          <a:lnRef idx="3">
            <a:schemeClr val="accent6"/>
          </a:lnRef>
          <a:fillRef idx="0">
            <a:schemeClr val="accent6"/>
          </a:fillRef>
          <a:effectRef idx="2">
            <a:schemeClr val="accent6"/>
          </a:effectRef>
          <a:fontRef idx="minor">
            <a:schemeClr val="tx1"/>
          </a:fontRef>
        </p:style>
      </p:cxnSp>
      <p:cxnSp>
        <p:nvCxnSpPr>
          <p:cNvPr id="18" name="Connecteur droit avec flèche 17">
            <a:extLst>
              <a:ext uri="{FF2B5EF4-FFF2-40B4-BE49-F238E27FC236}">
                <a16:creationId xmlns:a16="http://schemas.microsoft.com/office/drawing/2014/main" id="{AB11BB4E-24A0-4494-934F-7028E35906EB}"/>
              </a:ext>
            </a:extLst>
          </p:cNvPr>
          <p:cNvCxnSpPr>
            <a:cxnSpLocks/>
            <a:stCxn id="13" idx="2"/>
            <a:endCxn id="14" idx="0"/>
          </p:cNvCxnSpPr>
          <p:nvPr/>
        </p:nvCxnSpPr>
        <p:spPr>
          <a:xfrm>
            <a:off x="6662762" y="2552873"/>
            <a:ext cx="0" cy="447217"/>
          </a:xfrm>
          <a:prstGeom prst="straightConnector1">
            <a:avLst/>
          </a:prstGeom>
          <a:ln>
            <a:solidFill>
              <a:srgbClr val="0070C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2217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7BDB6AA6-FD7A-40E4-A810-D821DEB4DF10}"/>
              </a:ext>
            </a:extLst>
          </p:cNvPr>
          <p:cNvSpPr>
            <a:spLocks noGrp="1"/>
          </p:cNvSpPr>
          <p:nvPr>
            <p:ph type="ftr" sz="quarter" idx="3"/>
          </p:nvPr>
        </p:nvSpPr>
        <p:spPr/>
        <p:txBody>
          <a:bodyPr/>
          <a:lstStyle/>
          <a:p>
            <a:r>
              <a:rPr lang="en-US"/>
              <a:t>Confidential Property of Schneider Electric  </a:t>
            </a:r>
            <a:endParaRPr lang="en-US" dirty="0"/>
          </a:p>
        </p:txBody>
      </p:sp>
      <p:sp>
        <p:nvSpPr>
          <p:cNvPr id="2" name="ZoneTexte 1">
            <a:extLst>
              <a:ext uri="{FF2B5EF4-FFF2-40B4-BE49-F238E27FC236}">
                <a16:creationId xmlns:a16="http://schemas.microsoft.com/office/drawing/2014/main" id="{5E30C6FB-3515-47DB-B373-13080B38DA14}"/>
              </a:ext>
            </a:extLst>
          </p:cNvPr>
          <p:cNvSpPr txBox="1"/>
          <p:nvPr/>
        </p:nvSpPr>
        <p:spPr>
          <a:xfrm>
            <a:off x="3211116" y="15389"/>
            <a:ext cx="3451646" cy="461665"/>
          </a:xfrm>
          <a:prstGeom prst="rect">
            <a:avLst/>
          </a:prstGeom>
          <a:noFill/>
        </p:spPr>
        <p:txBody>
          <a:bodyPr wrap="square" rtlCol="0">
            <a:spAutoFit/>
          </a:bodyPr>
          <a:lstStyle/>
          <a:p>
            <a:r>
              <a:rPr lang="fr-FR" sz="2400" dirty="0">
                <a:solidFill>
                  <a:schemeClr val="tx1">
                    <a:lumMod val="75000"/>
                    <a:lumOff val="25000"/>
                  </a:schemeClr>
                </a:solidFill>
              </a:rPr>
              <a:t>Détecteur de tonalité</a:t>
            </a:r>
          </a:p>
        </p:txBody>
      </p:sp>
      <p:pic>
        <p:nvPicPr>
          <p:cNvPr id="6" name="Image 5">
            <a:extLst>
              <a:ext uri="{FF2B5EF4-FFF2-40B4-BE49-F238E27FC236}">
                <a16:creationId xmlns:a16="http://schemas.microsoft.com/office/drawing/2014/main" id="{073253F7-2E71-46A7-88A5-01C9C66FB8AA}"/>
              </a:ext>
            </a:extLst>
          </p:cNvPr>
          <p:cNvPicPr>
            <a:picLocks noChangeAspect="1"/>
          </p:cNvPicPr>
          <p:nvPr/>
        </p:nvPicPr>
        <p:blipFill>
          <a:blip r:embed="rId2"/>
          <a:stretch>
            <a:fillRect/>
          </a:stretch>
        </p:blipFill>
        <p:spPr>
          <a:xfrm>
            <a:off x="683101" y="521504"/>
            <a:ext cx="7655982" cy="4472434"/>
          </a:xfrm>
          <a:prstGeom prst="rect">
            <a:avLst/>
          </a:prstGeom>
          <a:ln>
            <a:solidFill>
              <a:schemeClr val="tx1"/>
            </a:solidFill>
          </a:ln>
        </p:spPr>
      </p:pic>
    </p:spTree>
    <p:extLst>
      <p:ext uri="{BB962C8B-B14F-4D97-AF65-F5344CB8AC3E}">
        <p14:creationId xmlns:p14="http://schemas.microsoft.com/office/powerpoint/2010/main" val="411669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7BDB6AA6-FD7A-40E4-A810-D821DEB4DF10}"/>
              </a:ext>
            </a:extLst>
          </p:cNvPr>
          <p:cNvSpPr>
            <a:spLocks noGrp="1"/>
          </p:cNvSpPr>
          <p:nvPr>
            <p:ph type="ftr" sz="quarter" idx="3"/>
          </p:nvPr>
        </p:nvSpPr>
        <p:spPr/>
        <p:txBody>
          <a:bodyPr/>
          <a:lstStyle/>
          <a:p>
            <a:r>
              <a:rPr lang="en-US"/>
              <a:t>Confidential Property of Schneider Electric  </a:t>
            </a:r>
            <a:endParaRPr lang="en-US" dirty="0"/>
          </a:p>
        </p:txBody>
      </p:sp>
      <p:sp>
        <p:nvSpPr>
          <p:cNvPr id="2" name="ZoneTexte 1">
            <a:extLst>
              <a:ext uri="{FF2B5EF4-FFF2-40B4-BE49-F238E27FC236}">
                <a16:creationId xmlns:a16="http://schemas.microsoft.com/office/drawing/2014/main" id="{5E30C6FB-3515-47DB-B373-13080B38DA14}"/>
              </a:ext>
            </a:extLst>
          </p:cNvPr>
          <p:cNvSpPr txBox="1"/>
          <p:nvPr/>
        </p:nvSpPr>
        <p:spPr>
          <a:xfrm>
            <a:off x="3211116" y="15389"/>
            <a:ext cx="3451646" cy="461665"/>
          </a:xfrm>
          <a:prstGeom prst="rect">
            <a:avLst/>
          </a:prstGeom>
          <a:noFill/>
        </p:spPr>
        <p:txBody>
          <a:bodyPr wrap="square" rtlCol="0">
            <a:spAutoFit/>
          </a:bodyPr>
          <a:lstStyle/>
          <a:p>
            <a:r>
              <a:rPr lang="fr-FR" sz="2400" dirty="0">
                <a:solidFill>
                  <a:schemeClr val="tx1">
                    <a:lumMod val="75000"/>
                    <a:lumOff val="25000"/>
                  </a:schemeClr>
                </a:solidFill>
              </a:rPr>
              <a:t>Détecteur de tonalité</a:t>
            </a:r>
          </a:p>
        </p:txBody>
      </p:sp>
      <p:sp>
        <p:nvSpPr>
          <p:cNvPr id="24" name="ZoneTexte 23">
            <a:extLst>
              <a:ext uri="{FF2B5EF4-FFF2-40B4-BE49-F238E27FC236}">
                <a16:creationId xmlns:a16="http://schemas.microsoft.com/office/drawing/2014/main" id="{671DA697-D729-4946-85EA-A1D7FFC75A73}"/>
              </a:ext>
            </a:extLst>
          </p:cNvPr>
          <p:cNvSpPr txBox="1"/>
          <p:nvPr/>
        </p:nvSpPr>
        <p:spPr>
          <a:xfrm>
            <a:off x="477366" y="1810554"/>
            <a:ext cx="3676062" cy="1754326"/>
          </a:xfrm>
          <a:prstGeom prst="rect">
            <a:avLst/>
          </a:prstGeom>
          <a:noFill/>
        </p:spPr>
        <p:txBody>
          <a:bodyPr wrap="square" rtlCol="0">
            <a:spAutoFit/>
          </a:bodyPr>
          <a:lstStyle/>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LM567D</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Fréquence fixe : ~750Hz</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Plage 50 – 1000Hz</a:t>
            </a:r>
          </a:p>
          <a:p>
            <a:endParaRPr lang="fr-FR" dirty="0">
              <a:solidFill>
                <a:schemeClr val="tx1">
                  <a:lumMod val="75000"/>
                  <a:lumOff val="25000"/>
                </a:schemeClr>
              </a:solidFill>
              <a:sym typeface="Wingdings" panose="05000000000000000000" pitchFamily="2" charset="2"/>
            </a:endParaRPr>
          </a:p>
        </p:txBody>
      </p:sp>
      <p:sp>
        <p:nvSpPr>
          <p:cNvPr id="4" name="Rectangle : coins arrondis 3">
            <a:extLst>
              <a:ext uri="{FF2B5EF4-FFF2-40B4-BE49-F238E27FC236}">
                <a16:creationId xmlns:a16="http://schemas.microsoft.com/office/drawing/2014/main" id="{BBB659C1-822F-4D9E-B7A6-534EC59CAC61}"/>
              </a:ext>
            </a:extLst>
          </p:cNvPr>
          <p:cNvSpPr/>
          <p:nvPr/>
        </p:nvSpPr>
        <p:spPr>
          <a:xfrm>
            <a:off x="264347" y="1482521"/>
            <a:ext cx="3810000" cy="2082359"/>
          </a:xfrm>
          <a:prstGeom prst="roundRect">
            <a:avLst/>
          </a:prstGeom>
          <a:noFill/>
          <a:ln w="38100">
            <a:solidFill>
              <a:srgbClr val="36C7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2B4A9743-F675-45A6-8601-3D052C02560A}"/>
              </a:ext>
            </a:extLst>
          </p:cNvPr>
          <p:cNvPicPr>
            <a:picLocks noChangeAspect="1"/>
          </p:cNvPicPr>
          <p:nvPr/>
        </p:nvPicPr>
        <p:blipFill>
          <a:blip r:embed="rId2"/>
          <a:stretch>
            <a:fillRect/>
          </a:stretch>
        </p:blipFill>
        <p:spPr>
          <a:xfrm>
            <a:off x="6076950" y="477054"/>
            <a:ext cx="1905000" cy="1333500"/>
          </a:xfrm>
          <a:prstGeom prst="rect">
            <a:avLst/>
          </a:prstGeom>
        </p:spPr>
      </p:pic>
      <p:pic>
        <p:nvPicPr>
          <p:cNvPr id="6" name="Image 5">
            <a:extLst>
              <a:ext uri="{FF2B5EF4-FFF2-40B4-BE49-F238E27FC236}">
                <a16:creationId xmlns:a16="http://schemas.microsoft.com/office/drawing/2014/main" id="{6F3D974A-4A35-4EDE-83EB-E2A0923D2CA5}"/>
              </a:ext>
            </a:extLst>
          </p:cNvPr>
          <p:cNvPicPr>
            <a:picLocks noChangeAspect="1"/>
          </p:cNvPicPr>
          <p:nvPr/>
        </p:nvPicPr>
        <p:blipFill>
          <a:blip r:embed="rId3"/>
          <a:stretch>
            <a:fillRect/>
          </a:stretch>
        </p:blipFill>
        <p:spPr>
          <a:xfrm>
            <a:off x="4851400" y="2272219"/>
            <a:ext cx="2590800" cy="1914525"/>
          </a:xfrm>
          <a:prstGeom prst="rect">
            <a:avLst/>
          </a:prstGeom>
        </p:spPr>
      </p:pic>
    </p:spTree>
    <p:extLst>
      <p:ext uri="{BB962C8B-B14F-4D97-AF65-F5344CB8AC3E}">
        <p14:creationId xmlns:p14="http://schemas.microsoft.com/office/powerpoint/2010/main" val="373823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7BDB6AA6-FD7A-40E4-A810-D821DEB4DF10}"/>
              </a:ext>
            </a:extLst>
          </p:cNvPr>
          <p:cNvSpPr>
            <a:spLocks noGrp="1"/>
          </p:cNvSpPr>
          <p:nvPr>
            <p:ph type="ftr" sz="quarter" idx="3"/>
          </p:nvPr>
        </p:nvSpPr>
        <p:spPr/>
        <p:txBody>
          <a:bodyPr/>
          <a:lstStyle/>
          <a:p>
            <a:r>
              <a:rPr lang="en-US"/>
              <a:t>Confidential Property of Schneider Electric  </a:t>
            </a:r>
            <a:endParaRPr lang="en-US" dirty="0"/>
          </a:p>
        </p:txBody>
      </p:sp>
      <p:sp>
        <p:nvSpPr>
          <p:cNvPr id="2" name="ZoneTexte 1">
            <a:extLst>
              <a:ext uri="{FF2B5EF4-FFF2-40B4-BE49-F238E27FC236}">
                <a16:creationId xmlns:a16="http://schemas.microsoft.com/office/drawing/2014/main" id="{5E30C6FB-3515-47DB-B373-13080B38DA14}"/>
              </a:ext>
            </a:extLst>
          </p:cNvPr>
          <p:cNvSpPr txBox="1"/>
          <p:nvPr/>
        </p:nvSpPr>
        <p:spPr>
          <a:xfrm>
            <a:off x="3211116" y="15389"/>
            <a:ext cx="3451646" cy="461665"/>
          </a:xfrm>
          <a:prstGeom prst="rect">
            <a:avLst/>
          </a:prstGeom>
          <a:noFill/>
        </p:spPr>
        <p:txBody>
          <a:bodyPr wrap="square" rtlCol="0">
            <a:spAutoFit/>
          </a:bodyPr>
          <a:lstStyle/>
          <a:p>
            <a:r>
              <a:rPr lang="fr-FR" sz="2400" dirty="0">
                <a:solidFill>
                  <a:schemeClr val="tx1">
                    <a:lumMod val="75000"/>
                    <a:lumOff val="25000"/>
                  </a:schemeClr>
                </a:solidFill>
              </a:rPr>
              <a:t>Détecteur de tonalité</a:t>
            </a:r>
          </a:p>
        </p:txBody>
      </p:sp>
      <p:sp>
        <p:nvSpPr>
          <p:cNvPr id="24" name="ZoneTexte 23">
            <a:extLst>
              <a:ext uri="{FF2B5EF4-FFF2-40B4-BE49-F238E27FC236}">
                <a16:creationId xmlns:a16="http://schemas.microsoft.com/office/drawing/2014/main" id="{671DA697-D729-4946-85EA-A1D7FFC75A73}"/>
              </a:ext>
            </a:extLst>
          </p:cNvPr>
          <p:cNvSpPr txBox="1"/>
          <p:nvPr/>
        </p:nvSpPr>
        <p:spPr>
          <a:xfrm>
            <a:off x="477366" y="1810554"/>
            <a:ext cx="3676062" cy="1754326"/>
          </a:xfrm>
          <a:prstGeom prst="rect">
            <a:avLst/>
          </a:prstGeom>
          <a:noFill/>
        </p:spPr>
        <p:txBody>
          <a:bodyPr wrap="square" rtlCol="0">
            <a:spAutoFit/>
          </a:bodyPr>
          <a:lstStyle/>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Premier micro (origine)</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Amplification 45 dB</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Plage d’utilisation ~240Hz</a:t>
            </a:r>
          </a:p>
          <a:p>
            <a:endParaRPr lang="fr-FR" dirty="0">
              <a:solidFill>
                <a:schemeClr val="tx1">
                  <a:lumMod val="75000"/>
                  <a:lumOff val="25000"/>
                </a:schemeClr>
              </a:solidFill>
              <a:sym typeface="Wingdings" panose="05000000000000000000" pitchFamily="2" charset="2"/>
            </a:endParaRPr>
          </a:p>
        </p:txBody>
      </p:sp>
      <p:sp>
        <p:nvSpPr>
          <p:cNvPr id="4" name="Rectangle : coins arrondis 3">
            <a:extLst>
              <a:ext uri="{FF2B5EF4-FFF2-40B4-BE49-F238E27FC236}">
                <a16:creationId xmlns:a16="http://schemas.microsoft.com/office/drawing/2014/main" id="{BBB659C1-822F-4D9E-B7A6-534EC59CAC61}"/>
              </a:ext>
            </a:extLst>
          </p:cNvPr>
          <p:cNvSpPr/>
          <p:nvPr/>
        </p:nvSpPr>
        <p:spPr>
          <a:xfrm>
            <a:off x="264347" y="1482521"/>
            <a:ext cx="3810000" cy="2082359"/>
          </a:xfrm>
          <a:prstGeom prst="roundRect">
            <a:avLst/>
          </a:prstGeom>
          <a:noFill/>
          <a:ln w="38100">
            <a:solidFill>
              <a:srgbClr val="36C7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16E2A369-4A55-4C04-B0F5-22008549F1C1}"/>
              </a:ext>
            </a:extLst>
          </p:cNvPr>
          <p:cNvPicPr>
            <a:picLocks noChangeAspect="1"/>
          </p:cNvPicPr>
          <p:nvPr/>
        </p:nvPicPr>
        <p:blipFill>
          <a:blip r:embed="rId2"/>
          <a:stretch>
            <a:fillRect/>
          </a:stretch>
        </p:blipFill>
        <p:spPr>
          <a:xfrm>
            <a:off x="4366447" y="840924"/>
            <a:ext cx="4407916" cy="3461652"/>
          </a:xfrm>
          <a:prstGeom prst="rect">
            <a:avLst/>
          </a:prstGeom>
        </p:spPr>
      </p:pic>
    </p:spTree>
    <p:extLst>
      <p:ext uri="{BB962C8B-B14F-4D97-AF65-F5344CB8AC3E}">
        <p14:creationId xmlns:p14="http://schemas.microsoft.com/office/powerpoint/2010/main" val="80547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7BDB6AA6-FD7A-40E4-A810-D821DEB4DF10}"/>
              </a:ext>
            </a:extLst>
          </p:cNvPr>
          <p:cNvSpPr>
            <a:spLocks noGrp="1"/>
          </p:cNvSpPr>
          <p:nvPr>
            <p:ph type="ftr" sz="quarter" idx="3"/>
          </p:nvPr>
        </p:nvSpPr>
        <p:spPr/>
        <p:txBody>
          <a:bodyPr/>
          <a:lstStyle/>
          <a:p>
            <a:r>
              <a:rPr lang="en-US"/>
              <a:t>Confidential Property of Schneider Electric  </a:t>
            </a:r>
            <a:endParaRPr lang="en-US" dirty="0"/>
          </a:p>
        </p:txBody>
      </p:sp>
      <p:sp>
        <p:nvSpPr>
          <p:cNvPr id="2" name="ZoneTexte 1">
            <a:extLst>
              <a:ext uri="{FF2B5EF4-FFF2-40B4-BE49-F238E27FC236}">
                <a16:creationId xmlns:a16="http://schemas.microsoft.com/office/drawing/2014/main" id="{5E30C6FB-3515-47DB-B373-13080B38DA14}"/>
              </a:ext>
            </a:extLst>
          </p:cNvPr>
          <p:cNvSpPr txBox="1"/>
          <p:nvPr/>
        </p:nvSpPr>
        <p:spPr>
          <a:xfrm>
            <a:off x="3211116" y="15389"/>
            <a:ext cx="3451646" cy="461665"/>
          </a:xfrm>
          <a:prstGeom prst="rect">
            <a:avLst/>
          </a:prstGeom>
          <a:noFill/>
        </p:spPr>
        <p:txBody>
          <a:bodyPr wrap="square" rtlCol="0">
            <a:spAutoFit/>
          </a:bodyPr>
          <a:lstStyle/>
          <a:p>
            <a:r>
              <a:rPr lang="fr-FR" sz="2400" dirty="0">
                <a:solidFill>
                  <a:schemeClr val="tx1">
                    <a:lumMod val="75000"/>
                    <a:lumOff val="25000"/>
                  </a:schemeClr>
                </a:solidFill>
              </a:rPr>
              <a:t>Détecteur de tonalité</a:t>
            </a:r>
          </a:p>
        </p:txBody>
      </p:sp>
      <p:sp>
        <p:nvSpPr>
          <p:cNvPr id="24" name="ZoneTexte 23">
            <a:extLst>
              <a:ext uri="{FF2B5EF4-FFF2-40B4-BE49-F238E27FC236}">
                <a16:creationId xmlns:a16="http://schemas.microsoft.com/office/drawing/2014/main" id="{671DA697-D729-4946-85EA-A1D7FFC75A73}"/>
              </a:ext>
            </a:extLst>
          </p:cNvPr>
          <p:cNvSpPr txBox="1"/>
          <p:nvPr/>
        </p:nvSpPr>
        <p:spPr>
          <a:xfrm>
            <a:off x="477366" y="1810554"/>
            <a:ext cx="3676062" cy="1754326"/>
          </a:xfrm>
          <a:prstGeom prst="rect">
            <a:avLst/>
          </a:prstGeom>
          <a:noFill/>
        </p:spPr>
        <p:txBody>
          <a:bodyPr wrap="square" rtlCol="0">
            <a:spAutoFit/>
          </a:bodyPr>
          <a:lstStyle/>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Micro MAX9814</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Amplification 35 dB</a:t>
            </a:r>
          </a:p>
          <a:p>
            <a:pPr marL="285750" indent="-285750">
              <a:buFont typeface="Wingdings" panose="05000000000000000000" pitchFamily="2" charset="2"/>
              <a:buChar char="è"/>
            </a:pPr>
            <a:endParaRPr lang="fr-FR" dirty="0">
              <a:solidFill>
                <a:schemeClr val="tx1">
                  <a:lumMod val="75000"/>
                  <a:lumOff val="25000"/>
                </a:schemeClr>
              </a:solidFill>
              <a:sym typeface="Wingdings" panose="05000000000000000000" pitchFamily="2" charset="2"/>
            </a:endParaRPr>
          </a:p>
          <a:p>
            <a:pPr marL="285750" indent="-285750">
              <a:buFont typeface="Wingdings" panose="05000000000000000000" pitchFamily="2" charset="2"/>
              <a:buChar char="è"/>
            </a:pPr>
            <a:r>
              <a:rPr lang="fr-FR" dirty="0">
                <a:solidFill>
                  <a:schemeClr val="tx1">
                    <a:lumMod val="75000"/>
                    <a:lumOff val="25000"/>
                  </a:schemeClr>
                </a:solidFill>
                <a:sym typeface="Wingdings" panose="05000000000000000000" pitchFamily="2" charset="2"/>
              </a:rPr>
              <a:t>Plage d’utilisation ~240Hz</a:t>
            </a:r>
          </a:p>
          <a:p>
            <a:endParaRPr lang="fr-FR" dirty="0">
              <a:solidFill>
                <a:schemeClr val="tx1">
                  <a:lumMod val="75000"/>
                  <a:lumOff val="25000"/>
                </a:schemeClr>
              </a:solidFill>
              <a:sym typeface="Wingdings" panose="05000000000000000000" pitchFamily="2" charset="2"/>
            </a:endParaRPr>
          </a:p>
        </p:txBody>
      </p:sp>
      <p:sp>
        <p:nvSpPr>
          <p:cNvPr id="4" name="Rectangle : coins arrondis 3">
            <a:extLst>
              <a:ext uri="{FF2B5EF4-FFF2-40B4-BE49-F238E27FC236}">
                <a16:creationId xmlns:a16="http://schemas.microsoft.com/office/drawing/2014/main" id="{BBB659C1-822F-4D9E-B7A6-534EC59CAC61}"/>
              </a:ext>
            </a:extLst>
          </p:cNvPr>
          <p:cNvSpPr/>
          <p:nvPr/>
        </p:nvSpPr>
        <p:spPr>
          <a:xfrm>
            <a:off x="264347" y="1482521"/>
            <a:ext cx="3810000" cy="2082359"/>
          </a:xfrm>
          <a:prstGeom prst="roundRect">
            <a:avLst/>
          </a:prstGeom>
          <a:noFill/>
          <a:ln w="38100">
            <a:solidFill>
              <a:srgbClr val="36C7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30156B81-B97A-497E-A990-5DED33E9ABB5}"/>
              </a:ext>
            </a:extLst>
          </p:cNvPr>
          <p:cNvPicPr>
            <a:picLocks noChangeAspect="1"/>
          </p:cNvPicPr>
          <p:nvPr/>
        </p:nvPicPr>
        <p:blipFill>
          <a:blip r:embed="rId2"/>
          <a:stretch>
            <a:fillRect/>
          </a:stretch>
        </p:blipFill>
        <p:spPr>
          <a:xfrm>
            <a:off x="4508944" y="533400"/>
            <a:ext cx="4518898" cy="4076700"/>
          </a:xfrm>
          <a:prstGeom prst="rect">
            <a:avLst/>
          </a:prstGeom>
        </p:spPr>
      </p:pic>
    </p:spTree>
    <p:extLst>
      <p:ext uri="{BB962C8B-B14F-4D97-AF65-F5344CB8AC3E}">
        <p14:creationId xmlns:p14="http://schemas.microsoft.com/office/powerpoint/2010/main" val="1980078897"/>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SE16_16x9_LIO_TextOnly</Template>
  <TotalTime>1564</TotalTime>
  <Words>374</Words>
  <Application>Microsoft Office PowerPoint</Application>
  <PresentationFormat>Affichage à l'écran (16:9)</PresentationFormat>
  <Paragraphs>150</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16</vt:i4>
      </vt:variant>
    </vt:vector>
  </HeadingPairs>
  <TitlesOfParts>
    <vt:vector size="22" baseType="lpstr">
      <vt:lpstr>Arial</vt:lpstr>
      <vt:lpstr>Calibri</vt:lpstr>
      <vt:lpstr>Lucida Grande</vt:lpstr>
      <vt:lpstr>Wingdings</vt:lpstr>
      <vt:lpstr>SE15_LIO_TextOnly V3</vt:lpstr>
      <vt:lpstr>Schneider Text Slides</vt:lpstr>
      <vt:lpstr>Projet Frelons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Schneider Electric Carros</dc:title>
  <dc:creator>Romain LAVENNE</dc:creator>
  <cp:lastModifiedBy>Romain LAVENNE</cp:lastModifiedBy>
  <cp:revision>105</cp:revision>
  <dcterms:created xsi:type="dcterms:W3CDTF">2020-09-25T16:36:35Z</dcterms:created>
  <dcterms:modified xsi:type="dcterms:W3CDTF">2021-12-06T18:22:36Z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f93e5f-d3c2-49a7-ba94-15405423c204_Enabled">
    <vt:lpwstr>true</vt:lpwstr>
  </property>
  <property fmtid="{D5CDD505-2E9C-101B-9397-08002B2CF9AE}" pid="3" name="MSIP_Label_23f93e5f-d3c2-49a7-ba94-15405423c204_SetDate">
    <vt:lpwstr>2021-12-06T18:22:36Z</vt:lpwstr>
  </property>
  <property fmtid="{D5CDD505-2E9C-101B-9397-08002B2CF9AE}" pid="4" name="MSIP_Label_23f93e5f-d3c2-49a7-ba94-15405423c204_Method">
    <vt:lpwstr>Standard</vt:lpwstr>
  </property>
  <property fmtid="{D5CDD505-2E9C-101B-9397-08002B2CF9AE}" pid="5" name="MSIP_Label_23f93e5f-d3c2-49a7-ba94-15405423c204_Name">
    <vt:lpwstr>SE Internal</vt:lpwstr>
  </property>
  <property fmtid="{D5CDD505-2E9C-101B-9397-08002B2CF9AE}" pid="6" name="MSIP_Label_23f93e5f-d3c2-49a7-ba94-15405423c204_SiteId">
    <vt:lpwstr>6e51e1ad-c54b-4b39-b598-0ffe9ae68fef</vt:lpwstr>
  </property>
  <property fmtid="{D5CDD505-2E9C-101B-9397-08002B2CF9AE}" pid="7" name="MSIP_Label_23f93e5f-d3c2-49a7-ba94-15405423c204_ActionId">
    <vt:lpwstr>821096b2-59bc-40bc-9a24-e3bf99e5c7b3</vt:lpwstr>
  </property>
  <property fmtid="{D5CDD505-2E9C-101B-9397-08002B2CF9AE}" pid="8" name="MSIP_Label_23f93e5f-d3c2-49a7-ba94-15405423c204_ContentBits">
    <vt:lpwstr>2</vt:lpwstr>
  </property>
</Properties>
</file>