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2010-2013</cx:pt>
          <cx:pt idx="1">2014-2017</cx:pt>
          <cx:pt idx="2">2018-2021</cx:pt>
          <cx:pt idx="3">2022-2025</cx:pt>
        </cx:lvl>
      </cx:strDim>
      <cx:numDim type="val">
        <cx:f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>Sheet1!$A$2:$A$5</cx:f>
        <cx:lvl ptCount="4">
          <cx:pt idx="0">2010-2013</cx:pt>
          <cx:pt idx="1">2014-2017</cx:pt>
          <cx:pt idx="2">2018-2021</cx:pt>
          <cx:pt idx="3">2022-2025</cx:pt>
        </cx:lvl>
      </cx:strDim>
      <cx:numDim type="val">
        <cx:f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>Sheet1!$A$2:$A$5</cx:f>
        <cx:lvl ptCount="4">
          <cx:pt idx="0">2010-2013</cx:pt>
          <cx:pt idx="1">2014-2017</cx:pt>
          <cx:pt idx="2">2018-2021</cx:pt>
          <cx:pt idx="3">2022-2025</cx:pt>
        </cx:lvl>
      </cx:strDim>
      <cx:numDim type="val">
        <cx:f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title pos="t" align="ctr" overlay="0">
      <cx:tx>
        <cx:txData>
          <cx:v>Chart Title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862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r>
            <a:rPr kumimoji="0" lang="en-US" sz="1862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lumOff val="35000"/>
                </a:prstClr>
              </a:solidFill>
              <a:effectLst/>
              <a:uLnTx/>
              <a:uFillTx/>
              <a:latin typeface="Century Gothic" panose="020B0502020202020204"/>
            </a:rPr>
            <a:t>Chart Title</a:t>
          </a:r>
        </a:p>
      </cx:txPr>
    </cx:title>
    <cx:plotArea>
      <cx:plotAreaRegion>
        <cx:series layoutId="clusteredColumn" uniqueId="{C57282FC-7418-49DF-AB1B-23145D188832}" formatIdx="0">
          <cx:tx>
            <cx:txData>
              <cx:f>Sheet1!$B$1</cx:f>
              <cx:v>Series 1</cx:v>
            </cx:txData>
          </cx:tx>
          <cx:dataId val="0"/>
          <cx:layoutPr>
            <cx:aggregation/>
          </cx:layoutPr>
          <cx:axisId val="1"/>
        </cx:series>
        <cx:series layoutId="paretoLine" ownerIdx="0" uniqueId="{98D5193C-08DC-4489-A24C-4530A0F8CA4A}" formatIdx="1">
          <cx:axisId val="2"/>
        </cx:series>
        <cx:series layoutId="clusteredColumn" hidden="1" uniqueId="{D82979EF-0087-4202-A52A-93906FCB7536}" formatIdx="2">
          <cx:tx>
            <cx:txData>
              <cx:f>Sheet1!$C$1</cx:f>
              <cx:v>Series 2</cx:v>
            </cx:txData>
          </cx:tx>
          <cx:dataId val="1"/>
          <cx:layoutPr>
            <cx:aggregation/>
          </cx:layoutPr>
          <cx:axisId val="1"/>
        </cx:series>
        <cx:series layoutId="paretoLine" ownerIdx="2" uniqueId="{06004B48-1B83-48D5-B143-09FC69888985}" formatIdx="3">
          <cx:axisId val="2"/>
        </cx:series>
        <cx:series layoutId="clusteredColumn" hidden="1" uniqueId="{735C3EF7-8CFE-4020-870E-2D55EEE41074}" formatIdx="4">
          <cx:tx>
            <cx:txData>
              <cx:f>Sheet1!$D$1</cx:f>
              <cx:v>Series 3</cx:v>
            </cx:txData>
          </cx:tx>
          <cx:dataId val="2"/>
          <cx:layoutPr>
            <cx:aggregation/>
          </cx:layoutPr>
          <cx:axisId val="1"/>
        </cx:series>
        <cx:series layoutId="paretoLine" ownerIdx="4" uniqueId="{53468417-EA1A-4F52-AB6E-A577C4469068}" formatIdx="5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  <cx:spPr>
    <a:noFill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/>
  </cs:chartArea>
  <cs:dataLabel>
    <cs:lnRef idx="0"/>
    <cs:fillRef idx="0"/>
    <cs:effectRef idx="0"/>
    <cs:fontRef idx="minor">
      <a:schemeClr val="lt1">
        <a:lumMod val="9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DEDA3-82AD-4D3F-BC40-0EECF11C6E6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4FEB8-0888-4274-88B5-3B09F9244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3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59ED-E8FF-43F7-BB22-E40C5CE9D427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42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AEAE-A3C5-4D70-842B-204C10C7F946}" type="datetime6">
              <a:rPr lang="en-US" smtClean="0"/>
              <a:t>February 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3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BDD73-751F-4D09-9F3F-814E3EA1153E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1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7475-283C-4D8D-8230-B627BCA98C16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9330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695D-93E2-4307-933C-E4EF9B195E29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3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1CD0-F4BC-45B0-BC1D-A2CE6D8A0E5E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583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9D1D-DA7F-444B-BDDE-3EA72CA0F7B5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19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CF941-BA9B-499D-BA01-40B34BF81E56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37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1771-1CB5-4ED4-9246-48416BEE0E89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4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AA74-7F3E-4AD6-9921-F1F71B993B9D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5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3A88-B059-4979-9ECC-99E57FB2463C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9C94-47D7-4A8A-BD31-0BDE22863FE8}" type="datetime6">
              <a:rPr lang="en-US" smtClean="0"/>
              <a:t>February 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BEC0D-DFDC-471C-8434-15ACB244A458}" type="datetime6">
              <a:rPr lang="en-US" smtClean="0"/>
              <a:t>February 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0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8C44-9EB2-439D-9AEB-0F62F549F1D1}" type="datetime6">
              <a:rPr lang="en-US" smtClean="0"/>
              <a:t>February 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4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A72B-6181-4A23-B063-F47EFD900186}" type="datetime6">
              <a:rPr lang="en-US" smtClean="0"/>
              <a:t>February 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2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FA8B8-BDAA-4EFF-A242-7D356BE76469}" type="datetime6">
              <a:rPr lang="en-US" smtClean="0"/>
              <a:t>February 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1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58265-A1F6-4D1D-BD64-DCF020008874}" type="datetime6">
              <a:rPr lang="en-US" smtClean="0"/>
              <a:t>February 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2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45E53F8-20FB-480C-B475-49406A2785A8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EB49AB7-A795-4B88-83C5-38927B83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87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vgsilh.com/image/2952528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ublicdomainpictures.net/en/view-image.php?image=267746&amp;picture=murder-silhouette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criminallaw/chapter/12-2-crimes-targeting-group-conduct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C851-86D8-2F19-6ED2-C5A5BF895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8643"/>
            <a:ext cx="9144000" cy="2075379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 analysis on criminal activities in Bangladesh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8FB9F-970D-7066-811B-A0E6E7CF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6490"/>
            <a:ext cx="9144000" cy="1345914"/>
          </a:xfrm>
        </p:spPr>
        <p:txBody>
          <a:bodyPr/>
          <a:lstStyle/>
          <a:p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This analysis contain the criminal offence like murder ,rape, house breaking house </a:t>
            </a:r>
            <a:r>
              <a:rPr lang="en-U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trespus</a:t>
            </a:r>
            <a:r>
              <a:rPr lang="en-U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 like offences  which continuously increasing day by day in Bangladesh 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C0996-2866-AE06-0787-0B8A2B99B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97237" y="4558326"/>
            <a:ext cx="3004952" cy="2265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731E8B-4A82-0630-F918-9661EBE74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5" y="4643110"/>
            <a:ext cx="2847975" cy="160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056D14-8A18-1BD5-5EBE-EB4E5794A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47425" y="4675922"/>
            <a:ext cx="2610310" cy="1744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A669A57F-E438-B2A6-B6B6-F593B126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FAF0-9FE7-4F83-A4DB-622063A29EA0}" type="datetime6">
              <a:rPr lang="en-US" smtClean="0">
                <a:solidFill>
                  <a:schemeClr val="tx1"/>
                </a:solidFill>
              </a:rPr>
              <a:t>February 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ACA6FE7-F24D-0454-131A-FE2F5704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>
                <a:solidFill>
                  <a:schemeClr val="tx1"/>
                </a:solidFill>
              </a:r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243-9780-452B-D6D4-7C0C5FEE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2630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project contains the information about crimes in Bangladesh and collect data regarding last few years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995CA-8D5C-0349-F9A1-1FD21FEEF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90445"/>
            <a:ext cx="5157787" cy="719190"/>
          </a:xfrm>
        </p:spPr>
        <p:txBody>
          <a:bodyPr/>
          <a:lstStyle/>
          <a:p>
            <a:r>
              <a:rPr lang="en-US" i="1" u="sng" dirty="0">
                <a:solidFill>
                  <a:srgbClr val="FF0000"/>
                </a:solidFill>
              </a:rPr>
              <a:t>Murder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A4177-A8BF-4B3B-4274-0545DD338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1419"/>
            <a:ext cx="5157787" cy="3684589"/>
          </a:xfrm>
        </p:spPr>
        <p:txBody>
          <a:bodyPr/>
          <a:lstStyle/>
          <a:p>
            <a:r>
              <a:rPr lang="en-US" dirty="0"/>
              <a:t>.murder refers to kill someone without any </a:t>
            </a:r>
            <a:r>
              <a:rPr lang="en-US" dirty="0" err="1"/>
              <a:t>lawfull</a:t>
            </a:r>
            <a:r>
              <a:rPr lang="en-US" dirty="0"/>
              <a:t> authority .</a:t>
            </a:r>
          </a:p>
          <a:p>
            <a:r>
              <a:rPr lang="en-US" dirty="0"/>
              <a:t> murder can also be considered as killing.</a:t>
            </a:r>
          </a:p>
          <a:p>
            <a:r>
              <a:rPr lang="en-US" dirty="0"/>
              <a:t> extra judicial killing also considered as murder which occur in the police custody 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FD83F-77C2-F409-984B-04B21C33F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90445"/>
            <a:ext cx="5183188" cy="719190"/>
          </a:xfrm>
        </p:spPr>
        <p:txBody>
          <a:bodyPr/>
          <a:lstStyle/>
          <a:p>
            <a:r>
              <a:rPr lang="en-US" i="1" u="sng" dirty="0">
                <a:solidFill>
                  <a:srgbClr val="FF0000"/>
                </a:solidFill>
              </a:rPr>
              <a:t>Rape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BAD6B-3614-7101-4DDB-B2BB0C3F3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1419"/>
            <a:ext cx="5183188" cy="3684588"/>
          </a:xfrm>
        </p:spPr>
        <p:txBody>
          <a:bodyPr/>
          <a:lstStyle/>
          <a:p>
            <a:r>
              <a:rPr lang="en-US" dirty="0"/>
              <a:t>Rafe refer to the unwilling sexual intercourse with someone .</a:t>
            </a:r>
          </a:p>
          <a:p>
            <a:r>
              <a:rPr lang="en-US" dirty="0"/>
              <a:t> element of rape contains </a:t>
            </a:r>
            <a:r>
              <a:rPr lang="en-US" dirty="0" err="1"/>
              <a:t>panitration</a:t>
            </a:r>
            <a:r>
              <a:rPr lang="en-US" dirty="0"/>
              <a:t> ,forced ,unwilling intercourse </a:t>
            </a:r>
          </a:p>
          <a:p>
            <a:r>
              <a:rPr lang="en-US" dirty="0"/>
              <a:t> it can also be marital rape though it is not applicable in our country 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84F67-155D-93FE-F552-5C9CBEBE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4412" y="6189133"/>
            <a:ext cx="1600200" cy="348192"/>
          </a:xfrm>
        </p:spPr>
        <p:txBody>
          <a:bodyPr/>
          <a:lstStyle/>
          <a:p>
            <a:fld id="{2316E322-CF82-4556-8B12-46B30E0AC01B}" type="datetime6">
              <a:rPr lang="en-US" smtClean="0">
                <a:solidFill>
                  <a:schemeClr val="tx1"/>
                </a:solidFill>
              </a:rPr>
              <a:t>February 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E420D7-EB23-B49F-1380-64A5C01F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5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2BF4-EC0F-E41F-5A67-1CF4FD21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517" y="274928"/>
            <a:ext cx="8534400" cy="1507067"/>
          </a:xfrm>
        </p:spPr>
        <p:txBody>
          <a:bodyPr/>
          <a:lstStyle/>
          <a:p>
            <a:r>
              <a:rPr lang="en-US" dirty="0"/>
              <a:t>Here is a chart of criminal activities in Bangladesh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E40CA1-40B4-9140-6C03-34D015DD8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48896" y="2119605"/>
            <a:ext cx="6348984" cy="4306824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B8F0E34-15A6-EAA4-02BA-56F35061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7FF05-30DE-47EC-BB45-9F4CC1DB0BB8}" type="datetime6">
              <a:rPr lang="en-US" smtClean="0">
                <a:solidFill>
                  <a:schemeClr val="tx1"/>
                </a:solidFill>
              </a:rPr>
              <a:t>February 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E3AB10D-F2AF-721D-5811-416ED329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15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6E3F-2297-FD46-F754-B64573FA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956733"/>
          </a:xfrm>
        </p:spPr>
        <p:txBody>
          <a:bodyPr>
            <a:normAutofit fontScale="90000"/>
          </a:bodyPr>
          <a:lstStyle/>
          <a:p>
            <a:r>
              <a:rPr lang="en-US" dirty="0"/>
              <a:t>A chart shows crime rate in </a:t>
            </a:r>
            <a:r>
              <a:rPr lang="en-US" dirty="0" err="1"/>
              <a:t>bangladesh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93A3-12EE-4D79-5A54-703EED59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3A88-B059-4979-9ECC-99E57FB2463C}" type="datetime6">
              <a:rPr lang="en-US" smtClean="0"/>
              <a:t>February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229F3-9D40-73E4-4F90-FC17D716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49AB7-A795-4B88-83C5-38927B83CE5E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6FE9AE30-37A7-7165-2567-D91DBD20BB9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4828764"/>
                  </p:ext>
                </p:extLst>
              </p:nvPr>
            </p:nvGraphicFramePr>
            <p:xfrm>
              <a:off x="887411" y="3362325"/>
              <a:ext cx="8128000" cy="3175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6FE9AE30-37A7-7165-2567-D91DBD20BB9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411" y="3362325"/>
                <a:ext cx="8128000" cy="31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063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149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Adobe Devanagari</vt:lpstr>
      <vt:lpstr>Calibri</vt:lpstr>
      <vt:lpstr>Century Gothic</vt:lpstr>
      <vt:lpstr>Wingdings 3</vt:lpstr>
      <vt:lpstr>Slice</vt:lpstr>
      <vt:lpstr>An analysis on criminal activities in Bangladesh</vt:lpstr>
      <vt:lpstr>This project contains the information about crimes in Bangladesh and collect data regarding last few years </vt:lpstr>
      <vt:lpstr>Here is a chart of criminal activities in Bangladesh </vt:lpstr>
      <vt:lpstr>A chart shows crime rate in bangladesh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Antor chaklader</dc:creator>
  <cp:lastModifiedBy>Antor chaklader</cp:lastModifiedBy>
  <cp:revision>1</cp:revision>
  <dcterms:created xsi:type="dcterms:W3CDTF">2025-02-16T18:03:49Z</dcterms:created>
  <dcterms:modified xsi:type="dcterms:W3CDTF">2025-02-16T18:20:21Z</dcterms:modified>
</cp:coreProperties>
</file>