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33"/>
    <a:srgbClr val="2F5597"/>
    <a:srgbClr val="92D05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5B18-C872-4B26-A288-93529B83429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85415-2AE4-4886-B3A7-57FCF188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5CC5-BAC9-4B3D-89C2-9FBD97C17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8E363-4ABC-446A-8071-4785DE96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D201-E5D5-49F9-8B15-F8C7630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9E6F-F7B2-4534-9F6B-EBD1700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DB99-618E-48C5-8504-30516FD9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E067-F2FE-402D-AEF8-89CB56E8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FB48D-2ACE-407E-A833-DB708803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3B89-A875-413A-953D-27B8E0A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5445-2C94-4235-B2F7-9883E686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0DC4-9DF0-4A84-A806-5B6788E2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26CAB-405A-421B-918E-A7E649148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0916-7C0B-46CC-9575-3D6EEA0F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72E4-04B7-4320-B8A9-13277E1A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3F16-3BF4-4C75-B7BE-A57FFA0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B666-3FDD-409F-B863-4ED597E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3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98E0-09C0-42F9-A6C4-C8F71A0F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1964-5D99-4B4C-97FD-E5D3E607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ADA4-9FC9-4F1A-B1F0-3263CA20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1F15-F65D-457B-8025-656157FD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6E60-9518-4D7C-BEFB-2A80BAFB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5E49-87C2-4553-A88C-39D6FFE8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BC5A-AAC4-4CE4-AE0D-B2A8EBD9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3580-A927-4878-B03C-B8A2A7EB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9BE5-F21E-471A-B16E-2EE13193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F006-3150-4402-9D0C-197FD96A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A1D0-5E66-4ADB-888B-FB0D8259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8F50-1BF0-4C4A-BA5B-62E2141DA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B18DD-3EBC-400A-BED3-0D061106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6020C-3A97-4930-AB9B-FB85F7B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E71C4-11F3-48D3-AA36-0F28E215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7A8D-9458-4F3F-9EE7-FE3D34E8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1B80-B3C2-446E-A394-111C827F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A373F-038C-4871-8D33-D7357CA3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D970D-88B6-40D9-87D1-D0DC5E60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0AB85-F88A-46DC-B240-DE2DCD03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A2FC0-2A3E-4AA2-9103-ECB3BD44A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A7A8B-8E20-4670-AC42-3551F37D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372F0-FF37-43AB-A2AE-8D0E4498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0ADF5-5C12-4A2E-8172-8010FCA7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FCF8-9382-461F-B813-2BF9742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4C7A-2B38-43EE-95E9-CF2AE884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4EF07-1170-4ACF-8F65-3365B5FA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F906E-C334-41E5-9F4F-C1512A13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C9422-924A-4B46-8243-87D76E77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DD460-00F8-4BD4-A093-A0B68FC0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90445-5FDB-4B3B-89BA-50EA3D4D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F21-661B-44FD-9F0B-EBCD2CB9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D1BA-80E6-496A-AD86-78A48211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6B51-AE38-4FB2-A1D9-C36C352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DDF10-C28D-497D-9BD7-48FD88F6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3CDF-9A60-4521-8294-8DE3CAE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501C-C981-4FBB-B0C5-863860C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FD13-5DAF-40F4-871A-BA2B3B8E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D040E-7A5A-4EA6-B3D5-16A9C495A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F69CB-4474-4D25-8CE3-AD2FD2D1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ED02-5221-442C-A252-34FC254F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3912-B20E-4F1B-9EF2-5743F7B7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ACD8B-785D-48F3-8E54-D95EEBEA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A7DF4-FA29-4DEA-B921-0EAA7AD5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F416-EC8E-4BF8-A8AE-637BC032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CC77-3D96-4FDA-9083-0CB765919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19AC-D478-4ED0-84B7-1C5300DE0FA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136D-1D14-42B8-AF2F-C6DACB1E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C8A8-A3E2-47E1-9FC6-A4D245805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184F-2209-4C2E-8A5B-6C67473B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row: Right 71">
            <a:extLst>
              <a:ext uri="{FF2B5EF4-FFF2-40B4-BE49-F238E27FC236}">
                <a16:creationId xmlns:a16="http://schemas.microsoft.com/office/drawing/2014/main" id="{99A39F6D-26C7-476F-89FA-7E7D87B665D2}"/>
              </a:ext>
            </a:extLst>
          </p:cNvPr>
          <p:cNvSpPr/>
          <p:nvPr/>
        </p:nvSpPr>
        <p:spPr>
          <a:xfrm>
            <a:off x="2069068" y="2392650"/>
            <a:ext cx="7921977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25EA54-C7A5-4A62-AF61-A2CD2FF63D0D}"/>
              </a:ext>
            </a:extLst>
          </p:cNvPr>
          <p:cNvSpPr/>
          <p:nvPr/>
        </p:nvSpPr>
        <p:spPr>
          <a:xfrm>
            <a:off x="9973978" y="1553664"/>
            <a:ext cx="1648562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002CB4-A8B7-4C30-8F5B-BEDCD159B4D8}"/>
              </a:ext>
            </a:extLst>
          </p:cNvPr>
          <p:cNvSpPr/>
          <p:nvPr/>
        </p:nvSpPr>
        <p:spPr>
          <a:xfrm>
            <a:off x="387559" y="1506047"/>
            <a:ext cx="2945423" cy="3261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0315F9-85ED-460F-9FBF-0D2B960CAC95}"/>
              </a:ext>
            </a:extLst>
          </p:cNvPr>
          <p:cNvSpPr/>
          <p:nvPr/>
        </p:nvSpPr>
        <p:spPr>
          <a:xfrm>
            <a:off x="5125000" y="1506047"/>
            <a:ext cx="2945423" cy="3261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2CA572-E757-4D01-B51F-3A3E7FC43BFB}"/>
              </a:ext>
            </a:extLst>
          </p:cNvPr>
          <p:cNvSpPr txBox="1"/>
          <p:nvPr/>
        </p:nvSpPr>
        <p:spPr>
          <a:xfrm>
            <a:off x="4447162" y="757167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Sample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E8DC7-2A47-43DA-8B16-BE4C24E3983A}"/>
              </a:ext>
            </a:extLst>
          </p:cNvPr>
          <p:cNvSpPr/>
          <p:nvPr/>
        </p:nvSpPr>
        <p:spPr>
          <a:xfrm>
            <a:off x="5250777" y="2084970"/>
            <a:ext cx="2386037" cy="2173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6CA26-9EA3-4988-856E-4056505D4A8F}"/>
              </a:ext>
            </a:extLst>
          </p:cNvPr>
          <p:cNvSpPr/>
          <p:nvPr/>
        </p:nvSpPr>
        <p:spPr>
          <a:xfrm>
            <a:off x="5250778" y="2416189"/>
            <a:ext cx="1426170" cy="2173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E5B84-C18D-40CD-BEAC-35751FAD7993}"/>
              </a:ext>
            </a:extLst>
          </p:cNvPr>
          <p:cNvSpPr/>
          <p:nvPr/>
        </p:nvSpPr>
        <p:spPr>
          <a:xfrm>
            <a:off x="5250778" y="2747408"/>
            <a:ext cx="965456" cy="2173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33A1E-ABF1-493C-8D1D-7DD3E446762F}"/>
              </a:ext>
            </a:extLst>
          </p:cNvPr>
          <p:cNvSpPr/>
          <p:nvPr/>
        </p:nvSpPr>
        <p:spPr>
          <a:xfrm>
            <a:off x="5250777" y="3078627"/>
            <a:ext cx="2040502" cy="2173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5F8BD-0FBE-4400-9344-4FA5E206CF33}"/>
              </a:ext>
            </a:extLst>
          </p:cNvPr>
          <p:cNvSpPr/>
          <p:nvPr/>
        </p:nvSpPr>
        <p:spPr>
          <a:xfrm>
            <a:off x="5250778" y="3409846"/>
            <a:ext cx="1144426" cy="2173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D3F77-7350-4A5F-A911-0A29C534AAF4}"/>
              </a:ext>
            </a:extLst>
          </p:cNvPr>
          <p:cNvSpPr/>
          <p:nvPr/>
        </p:nvSpPr>
        <p:spPr>
          <a:xfrm>
            <a:off x="5250778" y="3741065"/>
            <a:ext cx="965456" cy="2173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DD328B-C535-4807-AEC5-205B1EDFFE84}"/>
              </a:ext>
            </a:extLst>
          </p:cNvPr>
          <p:cNvSpPr/>
          <p:nvPr/>
        </p:nvSpPr>
        <p:spPr>
          <a:xfrm>
            <a:off x="5250778" y="4072284"/>
            <a:ext cx="1144426" cy="21736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A50D4-98BB-4A1A-B62C-D2131456F5BF}"/>
              </a:ext>
            </a:extLst>
          </p:cNvPr>
          <p:cNvSpPr/>
          <p:nvPr/>
        </p:nvSpPr>
        <p:spPr>
          <a:xfrm>
            <a:off x="5250778" y="4403503"/>
            <a:ext cx="965456" cy="21736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3EEF36-A367-46AA-8233-ABEA983573F2}"/>
              </a:ext>
            </a:extLst>
          </p:cNvPr>
          <p:cNvGrpSpPr/>
          <p:nvPr/>
        </p:nvGrpSpPr>
        <p:grpSpPr>
          <a:xfrm>
            <a:off x="1367900" y="2172015"/>
            <a:ext cx="984739" cy="984739"/>
            <a:chOff x="1840523" y="509176"/>
            <a:chExt cx="984739" cy="98473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51236-7631-4A9A-926A-1489BFE55D84}"/>
                </a:ext>
              </a:extLst>
            </p:cNvPr>
            <p:cNvSpPr/>
            <p:nvPr/>
          </p:nvSpPr>
          <p:spPr>
            <a:xfrm>
              <a:off x="1840523" y="509176"/>
              <a:ext cx="984739" cy="984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24D1BD-D900-44C7-9A30-E3970BD2FF3E}"/>
                </a:ext>
              </a:extLst>
            </p:cNvPr>
            <p:cNvSpPr txBox="1"/>
            <p:nvPr/>
          </p:nvSpPr>
          <p:spPr>
            <a:xfrm>
              <a:off x="2055934" y="639498"/>
              <a:ext cx="55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EC0FB-C5B2-4791-AF65-AF5682752120}"/>
              </a:ext>
            </a:extLst>
          </p:cNvPr>
          <p:cNvGrpSpPr/>
          <p:nvPr/>
        </p:nvGrpSpPr>
        <p:grpSpPr>
          <a:xfrm>
            <a:off x="656993" y="3526124"/>
            <a:ext cx="984739" cy="984739"/>
            <a:chOff x="731226" y="1362027"/>
            <a:chExt cx="984739" cy="98473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3249A6-C59C-493A-A680-EE0651B9506A}"/>
                </a:ext>
              </a:extLst>
            </p:cNvPr>
            <p:cNvSpPr/>
            <p:nvPr/>
          </p:nvSpPr>
          <p:spPr>
            <a:xfrm>
              <a:off x="731226" y="1362027"/>
              <a:ext cx="984739" cy="9847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C55CCD-DC04-4188-A1CB-9230E9CDC766}"/>
                </a:ext>
              </a:extLst>
            </p:cNvPr>
            <p:cNvSpPr txBox="1"/>
            <p:nvPr/>
          </p:nvSpPr>
          <p:spPr>
            <a:xfrm>
              <a:off x="1022837" y="1516578"/>
              <a:ext cx="401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EFD82A-05E7-4C2B-94AB-3E445D9A3B7E}"/>
              </a:ext>
            </a:extLst>
          </p:cNvPr>
          <p:cNvGrpSpPr/>
          <p:nvPr/>
        </p:nvGrpSpPr>
        <p:grpSpPr>
          <a:xfrm>
            <a:off x="2173862" y="3243992"/>
            <a:ext cx="984739" cy="984739"/>
            <a:chOff x="2145323" y="1895429"/>
            <a:chExt cx="984739" cy="9847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86723C-C0D6-4570-B17A-2552214E4252}"/>
                </a:ext>
              </a:extLst>
            </p:cNvPr>
            <p:cNvSpPr/>
            <p:nvPr/>
          </p:nvSpPr>
          <p:spPr>
            <a:xfrm>
              <a:off x="2145323" y="1895429"/>
              <a:ext cx="984739" cy="9847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05763B-4D86-43E4-BCF8-2769C01660CF}"/>
                </a:ext>
              </a:extLst>
            </p:cNvPr>
            <p:cNvSpPr txBox="1"/>
            <p:nvPr/>
          </p:nvSpPr>
          <p:spPr>
            <a:xfrm>
              <a:off x="2436934" y="2023600"/>
              <a:ext cx="401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2118A72-8413-4B19-AAA8-9ABA49E9FFB7}"/>
              </a:ext>
            </a:extLst>
          </p:cNvPr>
          <p:cNvSpPr txBox="1"/>
          <p:nvPr/>
        </p:nvSpPr>
        <p:spPr>
          <a:xfrm>
            <a:off x="387559" y="1521987"/>
            <a:ext cx="26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Protein Sample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31467-866E-4915-92A5-43D3037B7EB9}"/>
              </a:ext>
            </a:extLst>
          </p:cNvPr>
          <p:cNvSpPr txBox="1"/>
          <p:nvPr/>
        </p:nvSpPr>
        <p:spPr>
          <a:xfrm>
            <a:off x="3598759" y="1616827"/>
            <a:ext cx="146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Enzyme digestion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6F35F-597C-4726-B432-99CFEC6F0874}"/>
              </a:ext>
            </a:extLst>
          </p:cNvPr>
          <p:cNvSpPr txBox="1"/>
          <p:nvPr/>
        </p:nvSpPr>
        <p:spPr>
          <a:xfrm>
            <a:off x="3672070" y="2830821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Trypsin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EB53C-B2A6-4F04-B648-DD434919D290}"/>
              </a:ext>
            </a:extLst>
          </p:cNvPr>
          <p:cNvSpPr txBox="1"/>
          <p:nvPr/>
        </p:nvSpPr>
        <p:spPr>
          <a:xfrm>
            <a:off x="5125000" y="1521987"/>
            <a:ext cx="155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Peptides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ECFE7F-6B41-4AE0-A671-65169DF7E183}"/>
              </a:ext>
            </a:extLst>
          </p:cNvPr>
          <p:cNvSpPr txBox="1"/>
          <p:nvPr/>
        </p:nvSpPr>
        <p:spPr>
          <a:xfrm>
            <a:off x="8186188" y="1594592"/>
            <a:ext cx="18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HPLC Separation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48FF0B-5853-4869-8FC1-8AC483DDC6CC}"/>
              </a:ext>
            </a:extLst>
          </p:cNvPr>
          <p:cNvGrpSpPr/>
          <p:nvPr/>
        </p:nvGrpSpPr>
        <p:grpSpPr>
          <a:xfrm>
            <a:off x="10166830" y="2463091"/>
            <a:ext cx="448712" cy="493428"/>
            <a:chOff x="10223146" y="749325"/>
            <a:chExt cx="741680" cy="81559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75E406-AA13-4C4D-B974-70C3881A5456}"/>
                </a:ext>
              </a:extLst>
            </p:cNvPr>
            <p:cNvCxnSpPr/>
            <p:nvPr/>
          </p:nvCxnSpPr>
          <p:spPr>
            <a:xfrm>
              <a:off x="1022314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697725-D7B2-43CE-BC8A-D231BCA141EC}"/>
                </a:ext>
              </a:extLst>
            </p:cNvPr>
            <p:cNvCxnSpPr/>
            <p:nvPr/>
          </p:nvCxnSpPr>
          <p:spPr>
            <a:xfrm>
              <a:off x="1096355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AFF6B54-149E-451B-974C-3481AABA6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23146" y="1564917"/>
              <a:ext cx="741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360B755-6F0C-4D35-9B7C-34B94959E127}"/>
              </a:ext>
            </a:extLst>
          </p:cNvPr>
          <p:cNvGrpSpPr/>
          <p:nvPr/>
        </p:nvGrpSpPr>
        <p:grpSpPr>
          <a:xfrm>
            <a:off x="10838362" y="2463091"/>
            <a:ext cx="448712" cy="493428"/>
            <a:chOff x="10223146" y="749325"/>
            <a:chExt cx="741680" cy="81559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4BFD3B0-459D-4C31-809C-02EE66EF988E}"/>
                </a:ext>
              </a:extLst>
            </p:cNvPr>
            <p:cNvCxnSpPr/>
            <p:nvPr/>
          </p:nvCxnSpPr>
          <p:spPr>
            <a:xfrm>
              <a:off x="1022314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781901-64E9-4F30-8B85-2F15D946B478}"/>
                </a:ext>
              </a:extLst>
            </p:cNvPr>
            <p:cNvCxnSpPr/>
            <p:nvPr/>
          </p:nvCxnSpPr>
          <p:spPr>
            <a:xfrm>
              <a:off x="1096355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0A3E0B-E39E-4FCA-BBE7-A50D35A18D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23146" y="1564917"/>
              <a:ext cx="741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1DEDE5-C90E-4396-A393-4F498DA17A93}"/>
              </a:ext>
            </a:extLst>
          </p:cNvPr>
          <p:cNvGrpSpPr/>
          <p:nvPr/>
        </p:nvGrpSpPr>
        <p:grpSpPr>
          <a:xfrm>
            <a:off x="10166830" y="3171224"/>
            <a:ext cx="448712" cy="493428"/>
            <a:chOff x="10223146" y="749325"/>
            <a:chExt cx="741680" cy="81559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5B38A5-6ADC-4126-982B-E789A4F62B50}"/>
                </a:ext>
              </a:extLst>
            </p:cNvPr>
            <p:cNvCxnSpPr/>
            <p:nvPr/>
          </p:nvCxnSpPr>
          <p:spPr>
            <a:xfrm>
              <a:off x="1022314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FAB8F2-26A4-4308-8ECF-45242AD54773}"/>
                </a:ext>
              </a:extLst>
            </p:cNvPr>
            <p:cNvCxnSpPr/>
            <p:nvPr/>
          </p:nvCxnSpPr>
          <p:spPr>
            <a:xfrm>
              <a:off x="1096355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64202F-1024-4AE2-BB9F-0705501FD8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23146" y="1564917"/>
              <a:ext cx="741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6DE24D-29FB-4F2F-930D-D0783367ECF4}"/>
              </a:ext>
            </a:extLst>
          </p:cNvPr>
          <p:cNvGrpSpPr/>
          <p:nvPr/>
        </p:nvGrpSpPr>
        <p:grpSpPr>
          <a:xfrm>
            <a:off x="10838362" y="3175911"/>
            <a:ext cx="448712" cy="493428"/>
            <a:chOff x="10223146" y="749325"/>
            <a:chExt cx="741680" cy="81559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4D53DC2-B01F-4F03-9694-80997B3EB875}"/>
                </a:ext>
              </a:extLst>
            </p:cNvPr>
            <p:cNvCxnSpPr/>
            <p:nvPr/>
          </p:nvCxnSpPr>
          <p:spPr>
            <a:xfrm>
              <a:off x="1022314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3415D7-269F-4D03-919C-E91EBB46294B}"/>
                </a:ext>
              </a:extLst>
            </p:cNvPr>
            <p:cNvCxnSpPr/>
            <p:nvPr/>
          </p:nvCxnSpPr>
          <p:spPr>
            <a:xfrm>
              <a:off x="1096355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F77392-74AB-4560-AC85-BB217485D023}"/>
                </a:ext>
              </a:extLst>
            </p:cNvPr>
            <p:cNvCxnSpPr>
              <a:cxnSpLocks/>
            </p:cNvCxnSpPr>
            <p:nvPr/>
          </p:nvCxnSpPr>
          <p:spPr>
            <a:xfrm>
              <a:off x="10223146" y="1564917"/>
              <a:ext cx="741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37C504B-019F-4EEE-BED7-15A685B19933}"/>
              </a:ext>
            </a:extLst>
          </p:cNvPr>
          <p:cNvSpPr txBox="1"/>
          <p:nvPr/>
        </p:nvSpPr>
        <p:spPr>
          <a:xfrm>
            <a:off x="9978282" y="1523915"/>
            <a:ext cx="1551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Peptide</a:t>
            </a:r>
          </a:p>
          <a:p>
            <a:r>
              <a:rPr lang="en-US" sz="2800" dirty="0"/>
              <a:t>fractions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5DABE-16DD-4F03-949A-026ABFCB1B78}"/>
              </a:ext>
            </a:extLst>
          </p:cNvPr>
          <p:cNvSpPr/>
          <p:nvPr/>
        </p:nvSpPr>
        <p:spPr>
          <a:xfrm>
            <a:off x="0" y="-6044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1B9A89-D9D6-4864-9626-F19A66084BE3}"/>
              </a:ext>
            </a:extLst>
          </p:cNvPr>
          <p:cNvSpPr txBox="1"/>
          <p:nvPr/>
        </p:nvSpPr>
        <p:spPr>
          <a:xfrm>
            <a:off x="4512802" y="-76"/>
            <a:ext cx="32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Proteomics Workflow Overview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0E5765-5467-497F-A4F7-549925D0B126}"/>
              </a:ext>
            </a:extLst>
          </p:cNvPr>
          <p:cNvSpPr/>
          <p:nvPr/>
        </p:nvSpPr>
        <p:spPr>
          <a:xfrm>
            <a:off x="0" y="6479000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Right 22">
            <a:extLst>
              <a:ext uri="{FF2B5EF4-FFF2-40B4-BE49-F238E27FC236}">
                <a16:creationId xmlns:a16="http://schemas.microsoft.com/office/drawing/2014/main" id="{A5F72CF2-5F2D-4B4C-91FF-5AFC71B353D1}"/>
              </a:ext>
            </a:extLst>
          </p:cNvPr>
          <p:cNvSpPr/>
          <p:nvPr/>
        </p:nvSpPr>
        <p:spPr>
          <a:xfrm rot="5400000">
            <a:off x="8595766" y="3227818"/>
            <a:ext cx="1670333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F1366C-68EB-4852-BAB2-E7277FEF05CC}"/>
              </a:ext>
            </a:extLst>
          </p:cNvPr>
          <p:cNvSpPr/>
          <p:nvPr/>
        </p:nvSpPr>
        <p:spPr>
          <a:xfrm>
            <a:off x="2069068" y="2392650"/>
            <a:ext cx="6191849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9A9E1-E371-463D-B957-1CA6E9628B20}"/>
              </a:ext>
            </a:extLst>
          </p:cNvPr>
          <p:cNvSpPr txBox="1"/>
          <p:nvPr/>
        </p:nvSpPr>
        <p:spPr>
          <a:xfrm>
            <a:off x="4447162" y="482847"/>
            <a:ext cx="3993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Mass spectrometry analysis (tandem MS)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CF03B3-DC35-425D-BFA6-C58128688D88}"/>
              </a:ext>
            </a:extLst>
          </p:cNvPr>
          <p:cNvGrpSpPr/>
          <p:nvPr/>
        </p:nvGrpSpPr>
        <p:grpSpPr>
          <a:xfrm>
            <a:off x="968274" y="2230836"/>
            <a:ext cx="865400" cy="841818"/>
            <a:chOff x="10223146" y="749325"/>
            <a:chExt cx="741680" cy="815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BBEC05-281A-471C-A453-5E95B44472DA}"/>
                </a:ext>
              </a:extLst>
            </p:cNvPr>
            <p:cNvCxnSpPr/>
            <p:nvPr/>
          </p:nvCxnSpPr>
          <p:spPr>
            <a:xfrm>
              <a:off x="1022314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A9B327-50BC-4DBA-995C-97368D82573E}"/>
                </a:ext>
              </a:extLst>
            </p:cNvPr>
            <p:cNvCxnSpPr/>
            <p:nvPr/>
          </p:nvCxnSpPr>
          <p:spPr>
            <a:xfrm>
              <a:off x="10963556" y="749325"/>
              <a:ext cx="0" cy="81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DE03B6-FEB4-488F-8366-C5DF87CC3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223146" y="1564917"/>
              <a:ext cx="741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942B1D-35C7-4E5C-9D05-DDD6CD41A311}"/>
              </a:ext>
            </a:extLst>
          </p:cNvPr>
          <p:cNvSpPr txBox="1"/>
          <p:nvPr/>
        </p:nvSpPr>
        <p:spPr>
          <a:xfrm>
            <a:off x="2167899" y="2098625"/>
            <a:ext cx="147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Ionization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FC9F5-4212-47E4-A455-B3D9B8202C7C}"/>
              </a:ext>
            </a:extLst>
          </p:cNvPr>
          <p:cNvSpPr/>
          <p:nvPr/>
        </p:nvSpPr>
        <p:spPr>
          <a:xfrm>
            <a:off x="3646025" y="1871964"/>
            <a:ext cx="2374924" cy="1998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641AE-E82F-49D8-B22C-9D3E7B2F16B0}"/>
              </a:ext>
            </a:extLst>
          </p:cNvPr>
          <p:cNvSpPr txBox="1"/>
          <p:nvPr/>
        </p:nvSpPr>
        <p:spPr>
          <a:xfrm>
            <a:off x="4254585" y="1871964"/>
            <a:ext cx="176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Analyzer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48A4D-4D30-4F1A-890A-4C0295A5F6C0}"/>
              </a:ext>
            </a:extLst>
          </p:cNvPr>
          <p:cNvSpPr txBox="1"/>
          <p:nvPr/>
        </p:nvSpPr>
        <p:spPr>
          <a:xfrm>
            <a:off x="3824945" y="2651745"/>
            <a:ext cx="208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Scan m/z window</a:t>
            </a:r>
          </a:p>
          <a:p>
            <a:r>
              <a:rPr lang="en-US" sz="2000" dirty="0"/>
              <a:t>Filter peptides with specific m/z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2E9204-1349-4A4A-955E-AC5798F23CC5}"/>
              </a:ext>
            </a:extLst>
          </p:cNvPr>
          <p:cNvSpPr/>
          <p:nvPr/>
        </p:nvSpPr>
        <p:spPr>
          <a:xfrm>
            <a:off x="8243471" y="1871964"/>
            <a:ext cx="2374924" cy="1998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1D781-1082-49C5-B83A-D4EE7471F706}"/>
              </a:ext>
            </a:extLst>
          </p:cNvPr>
          <p:cNvSpPr txBox="1"/>
          <p:nvPr/>
        </p:nvSpPr>
        <p:spPr>
          <a:xfrm>
            <a:off x="8852031" y="1871964"/>
            <a:ext cx="176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Analyzer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E6B11-D42F-4829-BDB5-B3E7F2421ADA}"/>
              </a:ext>
            </a:extLst>
          </p:cNvPr>
          <p:cNvSpPr txBox="1"/>
          <p:nvPr/>
        </p:nvSpPr>
        <p:spPr>
          <a:xfrm>
            <a:off x="8324445" y="2689209"/>
            <a:ext cx="2230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 intensity and m/z ratio of fragments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669FF-DDA3-4D00-B556-A37DF5A8D6D2}"/>
              </a:ext>
            </a:extLst>
          </p:cNvPr>
          <p:cNvSpPr txBox="1"/>
          <p:nvPr/>
        </p:nvSpPr>
        <p:spPr>
          <a:xfrm>
            <a:off x="6187241" y="2014805"/>
            <a:ext cx="20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Fragmentation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9E5EC-726D-4D8C-B1F5-C259CFE6FAF1}"/>
              </a:ext>
            </a:extLst>
          </p:cNvPr>
          <p:cNvSpPr txBox="1"/>
          <p:nvPr/>
        </p:nvSpPr>
        <p:spPr>
          <a:xfrm>
            <a:off x="2344823" y="2827459"/>
            <a:ext cx="102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Peptides acquire charge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A4A6D3-DA4B-40A7-99BB-FCA30DB5F7F8}"/>
              </a:ext>
            </a:extLst>
          </p:cNvPr>
          <p:cNvSpPr txBox="1"/>
          <p:nvPr/>
        </p:nvSpPr>
        <p:spPr>
          <a:xfrm>
            <a:off x="6186596" y="2816587"/>
            <a:ext cx="195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peptide (precursor) divides into smaller fragments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F3D9E-AE51-4B33-9B5A-2E16DF847EEA}"/>
              </a:ext>
            </a:extLst>
          </p:cNvPr>
          <p:cNvSpPr txBox="1"/>
          <p:nvPr/>
        </p:nvSpPr>
        <p:spPr>
          <a:xfrm>
            <a:off x="10360684" y="5937462"/>
            <a:ext cx="89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m/z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88C302-6ED0-4B49-8BF7-C8AC64AD50BA}"/>
              </a:ext>
            </a:extLst>
          </p:cNvPr>
          <p:cNvSpPr txBox="1"/>
          <p:nvPr/>
        </p:nvSpPr>
        <p:spPr>
          <a:xfrm>
            <a:off x="2457103" y="4433356"/>
            <a:ext cx="89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Intensity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3CF02B-A2E4-42E3-95B6-5977BC900ABC}"/>
              </a:ext>
            </a:extLst>
          </p:cNvPr>
          <p:cNvSpPr/>
          <p:nvPr/>
        </p:nvSpPr>
        <p:spPr>
          <a:xfrm>
            <a:off x="2344824" y="4296885"/>
            <a:ext cx="8671938" cy="199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862092-4307-4061-BCC6-031F5FA1174D}"/>
              </a:ext>
            </a:extLst>
          </p:cNvPr>
          <p:cNvSpPr txBox="1"/>
          <p:nvPr/>
        </p:nvSpPr>
        <p:spPr>
          <a:xfrm>
            <a:off x="9250397" y="4234153"/>
            <a:ext cx="176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Spectrum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53C094-68DA-47FC-8AA4-4BD9BF01A172}"/>
              </a:ext>
            </a:extLst>
          </p:cNvPr>
          <p:cNvGrpSpPr/>
          <p:nvPr/>
        </p:nvGrpSpPr>
        <p:grpSpPr>
          <a:xfrm>
            <a:off x="3279531" y="4694668"/>
            <a:ext cx="7511379" cy="1244192"/>
            <a:chOff x="3555998" y="4674426"/>
            <a:chExt cx="5694398" cy="12441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E8D1A2E-82F0-4F08-92A3-19C527775DBD}"/>
                </a:ext>
              </a:extLst>
            </p:cNvPr>
            <p:cNvGrpSpPr/>
            <p:nvPr/>
          </p:nvGrpSpPr>
          <p:grpSpPr>
            <a:xfrm>
              <a:off x="3555998" y="4812542"/>
              <a:ext cx="5694398" cy="1100107"/>
              <a:chOff x="8440428" y="4775200"/>
              <a:chExt cx="1648170" cy="79912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0019218-0343-465D-87BB-D31B83139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0428" y="5574323"/>
                <a:ext cx="16481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98818D4-D059-40DD-8C6B-3CC6CBEFB8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0428" y="4775200"/>
                <a:ext cx="0" cy="7991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AAF2C6-85FD-44E2-9D4C-4619407733D6}"/>
                </a:ext>
              </a:extLst>
            </p:cNvPr>
            <p:cNvCxnSpPr>
              <a:cxnSpLocks/>
            </p:cNvCxnSpPr>
            <p:nvPr/>
          </p:nvCxnSpPr>
          <p:spPr>
            <a:xfrm>
              <a:off x="4292485" y="5553837"/>
              <a:ext cx="0" cy="358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4A4C54-5011-49A7-8CC9-E771DB9229D6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20" y="5050316"/>
              <a:ext cx="0" cy="86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D76A4D-2A84-4511-B439-8C9766374B8D}"/>
                </a:ext>
              </a:extLst>
            </p:cNvPr>
            <p:cNvCxnSpPr>
              <a:cxnSpLocks/>
            </p:cNvCxnSpPr>
            <p:nvPr/>
          </p:nvCxnSpPr>
          <p:spPr>
            <a:xfrm>
              <a:off x="6698110" y="5362595"/>
              <a:ext cx="0" cy="554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D2BC10-3E10-4D6F-8945-4D3ACB514AD5}"/>
                </a:ext>
              </a:extLst>
            </p:cNvPr>
            <p:cNvCxnSpPr>
              <a:cxnSpLocks/>
            </p:cNvCxnSpPr>
            <p:nvPr/>
          </p:nvCxnSpPr>
          <p:spPr>
            <a:xfrm>
              <a:off x="7835310" y="5127243"/>
              <a:ext cx="0" cy="789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DCA715-9F88-4357-8419-8EABB6DF15B1}"/>
                </a:ext>
              </a:extLst>
            </p:cNvPr>
            <p:cNvCxnSpPr>
              <a:cxnSpLocks/>
            </p:cNvCxnSpPr>
            <p:nvPr/>
          </p:nvCxnSpPr>
          <p:spPr>
            <a:xfrm>
              <a:off x="8358634" y="4812542"/>
              <a:ext cx="0" cy="110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127B9EC-9033-4C4E-BCAB-9019B821E151}"/>
                </a:ext>
              </a:extLst>
            </p:cNvPr>
            <p:cNvCxnSpPr>
              <a:cxnSpLocks/>
            </p:cNvCxnSpPr>
            <p:nvPr/>
          </p:nvCxnSpPr>
          <p:spPr>
            <a:xfrm>
              <a:off x="7357790" y="4678998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707A5A-A980-46CB-AB39-DF3C050BF145}"/>
                </a:ext>
              </a:extLst>
            </p:cNvPr>
            <p:cNvCxnSpPr>
              <a:cxnSpLocks/>
            </p:cNvCxnSpPr>
            <p:nvPr/>
          </p:nvCxnSpPr>
          <p:spPr>
            <a:xfrm>
              <a:off x="4665390" y="4674426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085535-F44E-455C-BECB-D50BCFB5ACC0}"/>
                </a:ext>
              </a:extLst>
            </p:cNvPr>
            <p:cNvCxnSpPr>
              <a:cxnSpLocks/>
            </p:cNvCxnSpPr>
            <p:nvPr/>
          </p:nvCxnSpPr>
          <p:spPr>
            <a:xfrm>
              <a:off x="6186596" y="4812542"/>
              <a:ext cx="0" cy="1100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D82D695-E267-486F-A2F4-1706468877CD}"/>
              </a:ext>
            </a:extLst>
          </p:cNvPr>
          <p:cNvSpPr/>
          <p:nvPr/>
        </p:nvSpPr>
        <p:spPr>
          <a:xfrm>
            <a:off x="0" y="-6044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C3779B-BFC1-4031-9954-CDE7A0764C2B}"/>
              </a:ext>
            </a:extLst>
          </p:cNvPr>
          <p:cNvSpPr txBox="1"/>
          <p:nvPr/>
        </p:nvSpPr>
        <p:spPr>
          <a:xfrm>
            <a:off x="4512802" y="-76"/>
            <a:ext cx="32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Proteomics Workflow Overview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5AF510-744D-4D3A-B54D-8B25514AA727}"/>
              </a:ext>
            </a:extLst>
          </p:cNvPr>
          <p:cNvSpPr/>
          <p:nvPr/>
        </p:nvSpPr>
        <p:spPr>
          <a:xfrm>
            <a:off x="0" y="6479000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C63126-26FC-4A52-B9CB-1309F2D67E57}"/>
              </a:ext>
            </a:extLst>
          </p:cNvPr>
          <p:cNvSpPr/>
          <p:nvPr/>
        </p:nvSpPr>
        <p:spPr>
          <a:xfrm>
            <a:off x="162504" y="1217431"/>
            <a:ext cx="56164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BEGIN IONS</a:t>
            </a:r>
          </a:p>
          <a:p>
            <a:r>
              <a:rPr lang="en-US" sz="2400" dirty="0"/>
              <a:t>TITLE=PD7508-GDTHP1-A_C1.708.708.2</a:t>
            </a:r>
          </a:p>
          <a:p>
            <a:r>
              <a:rPr lang="en-US" sz="2400" dirty="0"/>
              <a:t>RAWFILE=PD7508-GDTHP1-A_C1</a:t>
            </a:r>
          </a:p>
          <a:p>
            <a:r>
              <a:rPr lang="en-US" sz="2400" dirty="0"/>
              <a:t>SCANS=708</a:t>
            </a:r>
          </a:p>
          <a:p>
            <a:r>
              <a:rPr lang="en-US" sz="2400" dirty="0"/>
              <a:t>CHARGE=2+</a:t>
            </a:r>
          </a:p>
          <a:p>
            <a:r>
              <a:rPr lang="en-US" sz="2400" dirty="0"/>
              <a:t>PEPMASS=577.3106868188557 553815.0</a:t>
            </a:r>
          </a:p>
          <a:p>
            <a:r>
              <a:rPr lang="en-US" sz="2400" dirty="0"/>
              <a:t>RTINSECONDS=616.9168</a:t>
            </a:r>
          </a:p>
          <a:p>
            <a:r>
              <a:rPr lang="en-US" sz="2400" dirty="0"/>
              <a:t>568.3403294255046 116.94149 </a:t>
            </a:r>
          </a:p>
          <a:p>
            <a:r>
              <a:rPr lang="en-US" sz="2400" dirty="0"/>
              <a:t>568.7810462137031 256.5667</a:t>
            </a:r>
          </a:p>
          <a:p>
            <a:r>
              <a:rPr lang="en-US" sz="2400" dirty="0"/>
              <a:t>569.2639534309349 168.95784</a:t>
            </a:r>
          </a:p>
          <a:p>
            <a:r>
              <a:rPr lang="en-US" sz="2400" dirty="0"/>
              <a:t>780.3858493701998 143.09583</a:t>
            </a:r>
          </a:p>
          <a:p>
            <a:r>
              <a:rPr lang="en-US" sz="2400" dirty="0"/>
              <a:t>997.4807884395735 182.05466</a:t>
            </a:r>
          </a:p>
          <a:p>
            <a:r>
              <a:rPr lang="en-US" sz="2400" dirty="0"/>
              <a:t>998.4911140863032 110.42957</a:t>
            </a:r>
          </a:p>
          <a:p>
            <a:r>
              <a:rPr lang="en-US" sz="2400" dirty="0"/>
              <a:t>END 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2D8B5-B7E9-47CF-A292-499C4F3F4D97}"/>
              </a:ext>
            </a:extLst>
          </p:cNvPr>
          <p:cNvSpPr txBox="1"/>
          <p:nvPr/>
        </p:nvSpPr>
        <p:spPr>
          <a:xfrm>
            <a:off x="4149189" y="582178"/>
            <a:ext cx="3993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Mascot Generic Format (MGF)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A41AF-C018-497B-BC34-966634A97A23}"/>
              </a:ext>
            </a:extLst>
          </p:cNvPr>
          <p:cNvSpPr/>
          <p:nvPr/>
        </p:nvSpPr>
        <p:spPr>
          <a:xfrm>
            <a:off x="0" y="-6044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11428-FC68-4F81-9B79-3311952FDDC2}"/>
              </a:ext>
            </a:extLst>
          </p:cNvPr>
          <p:cNvSpPr/>
          <p:nvPr/>
        </p:nvSpPr>
        <p:spPr>
          <a:xfrm>
            <a:off x="0" y="6479000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1BB74-EA8D-473D-BD13-F83E939B94E3}"/>
              </a:ext>
            </a:extLst>
          </p:cNvPr>
          <p:cNvSpPr txBox="1"/>
          <p:nvPr/>
        </p:nvSpPr>
        <p:spPr>
          <a:xfrm>
            <a:off x="4512802" y="-76"/>
            <a:ext cx="32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Proteomics Workflow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A394D-D9DF-4A2D-AD52-05AE4C0D7B4C}"/>
              </a:ext>
            </a:extLst>
          </p:cNvPr>
          <p:cNvSpPr txBox="1"/>
          <p:nvPr/>
        </p:nvSpPr>
        <p:spPr>
          <a:xfrm>
            <a:off x="11403280" y="5160565"/>
            <a:ext cx="65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m/z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AC6A3-5EC9-4E14-9435-5C5E3D08BB72}"/>
              </a:ext>
            </a:extLst>
          </p:cNvPr>
          <p:cNvSpPr txBox="1"/>
          <p:nvPr/>
        </p:nvSpPr>
        <p:spPr>
          <a:xfrm>
            <a:off x="5778954" y="1999012"/>
            <a:ext cx="11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D61B4E-8999-4DAD-AF81-A5AE2B544A42}"/>
              </a:ext>
            </a:extLst>
          </p:cNvPr>
          <p:cNvSpPr/>
          <p:nvPr/>
        </p:nvSpPr>
        <p:spPr>
          <a:xfrm>
            <a:off x="5717894" y="1851950"/>
            <a:ext cx="6340589" cy="3970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DEA73-9FCF-403B-BB23-4F403B96E981}"/>
              </a:ext>
            </a:extLst>
          </p:cNvPr>
          <p:cNvSpPr txBox="1"/>
          <p:nvPr/>
        </p:nvSpPr>
        <p:spPr>
          <a:xfrm>
            <a:off x="10197297" y="1935336"/>
            <a:ext cx="16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Spectrum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FC4DE-A671-48F3-82A0-970A800E86A5}"/>
              </a:ext>
            </a:extLst>
          </p:cNvPr>
          <p:cNvGrpSpPr/>
          <p:nvPr/>
        </p:nvGrpSpPr>
        <p:grpSpPr>
          <a:xfrm>
            <a:off x="6340599" y="2595960"/>
            <a:ext cx="5492033" cy="2471260"/>
            <a:chOff x="3555998" y="4674426"/>
            <a:chExt cx="5694398" cy="12441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CA57AE-24D8-48FC-89C4-FDC1227B28E7}"/>
                </a:ext>
              </a:extLst>
            </p:cNvPr>
            <p:cNvGrpSpPr/>
            <p:nvPr/>
          </p:nvGrpSpPr>
          <p:grpSpPr>
            <a:xfrm>
              <a:off x="3555998" y="4812542"/>
              <a:ext cx="5694398" cy="1100107"/>
              <a:chOff x="8440428" y="4775200"/>
              <a:chExt cx="1648170" cy="79912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F9F4C41-5A3C-485D-8466-CBD92F7DB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0428" y="5574323"/>
                <a:ext cx="16481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8DCD1B-C0F9-4F32-844D-2AEDE80249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0428" y="4775200"/>
                <a:ext cx="0" cy="7991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5DC52-416D-4F67-81E6-9EFFDF83F474}"/>
                </a:ext>
              </a:extLst>
            </p:cNvPr>
            <p:cNvCxnSpPr>
              <a:cxnSpLocks/>
            </p:cNvCxnSpPr>
            <p:nvPr/>
          </p:nvCxnSpPr>
          <p:spPr>
            <a:xfrm>
              <a:off x="4292485" y="5553837"/>
              <a:ext cx="0" cy="358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185FA2-18FE-4E1A-A012-AB00D89C94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20" y="5050316"/>
              <a:ext cx="0" cy="86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C9C031-95F3-4D7A-8941-DA881B159F02}"/>
                </a:ext>
              </a:extLst>
            </p:cNvPr>
            <p:cNvCxnSpPr>
              <a:cxnSpLocks/>
            </p:cNvCxnSpPr>
            <p:nvPr/>
          </p:nvCxnSpPr>
          <p:spPr>
            <a:xfrm>
              <a:off x="6698110" y="5362595"/>
              <a:ext cx="0" cy="554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FFEED4-D206-435D-B861-F840B275ECFC}"/>
                </a:ext>
              </a:extLst>
            </p:cNvPr>
            <p:cNvCxnSpPr>
              <a:cxnSpLocks/>
            </p:cNvCxnSpPr>
            <p:nvPr/>
          </p:nvCxnSpPr>
          <p:spPr>
            <a:xfrm>
              <a:off x="7835310" y="5127243"/>
              <a:ext cx="0" cy="789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1D13AC-25CF-41B3-95D4-C8B5785AE35A}"/>
                </a:ext>
              </a:extLst>
            </p:cNvPr>
            <p:cNvCxnSpPr>
              <a:cxnSpLocks/>
            </p:cNvCxnSpPr>
            <p:nvPr/>
          </p:nvCxnSpPr>
          <p:spPr>
            <a:xfrm>
              <a:off x="8358634" y="4812542"/>
              <a:ext cx="0" cy="110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78EAA9-85A1-4EE4-9E45-A3BE657BCF84}"/>
                </a:ext>
              </a:extLst>
            </p:cNvPr>
            <p:cNvCxnSpPr>
              <a:cxnSpLocks/>
            </p:cNvCxnSpPr>
            <p:nvPr/>
          </p:nvCxnSpPr>
          <p:spPr>
            <a:xfrm>
              <a:off x="7357790" y="4678998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C291D1-D0A5-439E-8CA9-F7A82A68D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390" y="4674426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2489B4-F84E-4B90-8DFB-FEA6D989DC19}"/>
                </a:ext>
              </a:extLst>
            </p:cNvPr>
            <p:cNvCxnSpPr>
              <a:cxnSpLocks/>
            </p:cNvCxnSpPr>
            <p:nvPr/>
          </p:nvCxnSpPr>
          <p:spPr>
            <a:xfrm>
              <a:off x="6186596" y="4812542"/>
              <a:ext cx="0" cy="1100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C87AF-2312-44EE-AED8-A97D3AC36ECA}"/>
              </a:ext>
            </a:extLst>
          </p:cNvPr>
          <p:cNvSpPr/>
          <p:nvPr/>
        </p:nvSpPr>
        <p:spPr>
          <a:xfrm>
            <a:off x="162504" y="1137920"/>
            <a:ext cx="5354376" cy="517144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579DE-CC13-430D-BF96-B4A78A98D7B0}"/>
              </a:ext>
            </a:extLst>
          </p:cNvPr>
          <p:cNvSpPr txBox="1"/>
          <p:nvPr/>
        </p:nvSpPr>
        <p:spPr>
          <a:xfrm>
            <a:off x="1844801" y="2368344"/>
            <a:ext cx="1432074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Spectrum 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5738B-F1DA-49F0-8C21-C4803BF4DD8C}"/>
              </a:ext>
            </a:extLst>
          </p:cNvPr>
          <p:cNvSpPr txBox="1"/>
          <p:nvPr/>
        </p:nvSpPr>
        <p:spPr>
          <a:xfrm>
            <a:off x="1844801" y="2727605"/>
            <a:ext cx="159242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Precursor charge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B77F9B-6C0B-4253-AB6F-6527BBFE680E}"/>
              </a:ext>
            </a:extLst>
          </p:cNvPr>
          <p:cNvSpPr txBox="1"/>
          <p:nvPr/>
        </p:nvSpPr>
        <p:spPr>
          <a:xfrm>
            <a:off x="3678213" y="2790882"/>
            <a:ext cx="1478036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Precursor mass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D3D1E-10C3-424D-8CD8-D17136BC9DF6}"/>
              </a:ext>
            </a:extLst>
          </p:cNvPr>
          <p:cNvSpPr txBox="1"/>
          <p:nvPr/>
        </p:nvSpPr>
        <p:spPr>
          <a:xfrm>
            <a:off x="3403021" y="3509662"/>
            <a:ext cx="1202235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Elution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56312-A045-4A37-89D2-86861F1161AA}"/>
              </a:ext>
            </a:extLst>
          </p:cNvPr>
          <p:cNvSpPr txBox="1"/>
          <p:nvPr/>
        </p:nvSpPr>
        <p:spPr>
          <a:xfrm>
            <a:off x="923564" y="4529745"/>
            <a:ext cx="1202235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m/z ratio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2680CB-2509-42C8-9209-CA5A12F577F3}"/>
              </a:ext>
            </a:extLst>
          </p:cNvPr>
          <p:cNvSpPr txBox="1"/>
          <p:nvPr/>
        </p:nvSpPr>
        <p:spPr>
          <a:xfrm>
            <a:off x="3048514" y="4805577"/>
            <a:ext cx="1202235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intensity</a:t>
            </a:r>
          </a:p>
        </p:txBody>
      </p:sp>
    </p:spTree>
    <p:extLst>
      <p:ext uri="{BB962C8B-B14F-4D97-AF65-F5344CB8AC3E}">
        <p14:creationId xmlns:p14="http://schemas.microsoft.com/office/powerpoint/2010/main" val="196601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C8FFBC39-D725-41D3-8F5A-5ACBA41FC67A}"/>
              </a:ext>
            </a:extLst>
          </p:cNvPr>
          <p:cNvSpPr/>
          <p:nvPr/>
        </p:nvSpPr>
        <p:spPr>
          <a:xfrm>
            <a:off x="3225305" y="1056524"/>
            <a:ext cx="6261595" cy="30157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08FDA985-0CB3-43A7-8A06-1F47FC89A2D4}"/>
              </a:ext>
            </a:extLst>
          </p:cNvPr>
          <p:cNvSpPr/>
          <p:nvPr/>
        </p:nvSpPr>
        <p:spPr>
          <a:xfrm rot="16200000" flipH="1">
            <a:off x="6211320" y="4090149"/>
            <a:ext cx="553914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6FFCAD66-455F-4F2E-A7F4-59664C09D365}"/>
              </a:ext>
            </a:extLst>
          </p:cNvPr>
          <p:cNvSpPr/>
          <p:nvPr/>
        </p:nvSpPr>
        <p:spPr>
          <a:xfrm flipH="1">
            <a:off x="9486899" y="1843323"/>
            <a:ext cx="813422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158177A-8B26-43C0-8525-BD6D17B9A0CB}"/>
              </a:ext>
            </a:extLst>
          </p:cNvPr>
          <p:cNvSpPr/>
          <p:nvPr/>
        </p:nvSpPr>
        <p:spPr>
          <a:xfrm>
            <a:off x="9995523" y="1520190"/>
            <a:ext cx="1631251" cy="120209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9A9E1-E371-463D-B957-1CA6E9628B20}"/>
              </a:ext>
            </a:extLst>
          </p:cNvPr>
          <p:cNvSpPr txBox="1"/>
          <p:nvPr/>
        </p:nvSpPr>
        <p:spPr>
          <a:xfrm>
            <a:off x="4209770" y="482847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Computational analysis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9963AE-F8CC-4049-AF5E-664AC1A061D7}"/>
              </a:ext>
            </a:extLst>
          </p:cNvPr>
          <p:cNvSpPr/>
          <p:nvPr/>
        </p:nvSpPr>
        <p:spPr>
          <a:xfrm>
            <a:off x="0" y="-6044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6C960-68B1-4718-A14E-AD7425C5A0CD}"/>
              </a:ext>
            </a:extLst>
          </p:cNvPr>
          <p:cNvSpPr txBox="1"/>
          <p:nvPr/>
        </p:nvSpPr>
        <p:spPr>
          <a:xfrm>
            <a:off x="4512802" y="-76"/>
            <a:ext cx="32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Proteomics Workflow Overview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82444-6D05-46D6-B12F-25113FB117EA}"/>
              </a:ext>
            </a:extLst>
          </p:cNvPr>
          <p:cNvSpPr/>
          <p:nvPr/>
        </p:nvSpPr>
        <p:spPr>
          <a:xfrm>
            <a:off x="0" y="6479000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447B6-6E0E-48EA-90F0-7F0940AD8746}"/>
              </a:ext>
            </a:extLst>
          </p:cNvPr>
          <p:cNvSpPr txBox="1"/>
          <p:nvPr/>
        </p:nvSpPr>
        <p:spPr>
          <a:xfrm>
            <a:off x="1535584" y="2337129"/>
            <a:ext cx="158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 silico </a:t>
            </a:r>
            <a:r>
              <a:rPr lang="en-US" sz="1600" dirty="0"/>
              <a:t>digestion and spectrum prediction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E407F8-E857-45B0-80B4-2277DAAF94F2}"/>
              </a:ext>
            </a:extLst>
          </p:cNvPr>
          <p:cNvGrpSpPr/>
          <p:nvPr/>
        </p:nvGrpSpPr>
        <p:grpSpPr>
          <a:xfrm>
            <a:off x="3365706" y="1345791"/>
            <a:ext cx="2182238" cy="1170253"/>
            <a:chOff x="4710931" y="1432267"/>
            <a:chExt cx="2182238" cy="1170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5469FB-0BE1-42E4-8CFF-7956AF851B2A}"/>
                </a:ext>
              </a:extLst>
            </p:cNvPr>
            <p:cNvSpPr/>
            <p:nvPr/>
          </p:nvSpPr>
          <p:spPr>
            <a:xfrm>
              <a:off x="4710931" y="1432267"/>
              <a:ext cx="2182238" cy="1170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C33670-002B-484C-9CAE-1AFA0E8DBD19}"/>
                </a:ext>
              </a:extLst>
            </p:cNvPr>
            <p:cNvGrpSpPr/>
            <p:nvPr/>
          </p:nvGrpSpPr>
          <p:grpSpPr>
            <a:xfrm>
              <a:off x="4893824" y="1713666"/>
              <a:ext cx="1861513" cy="694129"/>
              <a:chOff x="3555998" y="4812542"/>
              <a:chExt cx="5694398" cy="110607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9A858FF-4048-4594-A265-1AFF3DE5E037}"/>
                  </a:ext>
                </a:extLst>
              </p:cNvPr>
              <p:cNvGrpSpPr/>
              <p:nvPr/>
            </p:nvGrpSpPr>
            <p:grpSpPr>
              <a:xfrm>
                <a:off x="3555998" y="4812542"/>
                <a:ext cx="5694398" cy="1100107"/>
                <a:chOff x="8440428" y="4775200"/>
                <a:chExt cx="1648170" cy="799123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099897-43E6-4722-8A8A-37AD735BF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428" y="5574323"/>
                  <a:ext cx="16481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C9AEE40-5BEF-462F-8455-FA9359E43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40428" y="4775200"/>
                  <a:ext cx="0" cy="7991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21D3036-7C95-45F5-8E35-420AE772E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485" y="5553837"/>
                <a:ext cx="0" cy="358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65BB44B-62C1-41CF-9F81-0FCC6B2D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20" y="5050316"/>
                <a:ext cx="0" cy="86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46FD019-D6AB-4020-942B-A7FCCB2BB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110" y="5362595"/>
                <a:ext cx="0" cy="55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969E94D-1688-4F6A-8598-00923D81B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0" y="5127243"/>
                <a:ext cx="0" cy="789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FB07AD0-DBDD-43E4-8CA1-992DE1932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635" y="5362595"/>
                <a:ext cx="0" cy="556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74DB015-8555-4A5A-8DFF-6653265AD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89" y="5577293"/>
                <a:ext cx="0" cy="339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AA80D1F-508B-4983-8E82-5DF36652D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390" y="5296523"/>
                <a:ext cx="0" cy="616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43FAD58-DD6B-434B-AE6B-66E09625E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596" y="4812542"/>
                <a:ext cx="0" cy="1100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A631A8E-1FA1-437A-93DE-4753490E0F52}"/>
              </a:ext>
            </a:extLst>
          </p:cNvPr>
          <p:cNvGrpSpPr/>
          <p:nvPr/>
        </p:nvGrpSpPr>
        <p:grpSpPr>
          <a:xfrm>
            <a:off x="3518106" y="1498191"/>
            <a:ext cx="2182238" cy="1170253"/>
            <a:chOff x="4710931" y="1432267"/>
            <a:chExt cx="2182238" cy="117025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939DD1C-9D4D-449A-9D23-36B6ABDD3574}"/>
                </a:ext>
              </a:extLst>
            </p:cNvPr>
            <p:cNvSpPr/>
            <p:nvPr/>
          </p:nvSpPr>
          <p:spPr>
            <a:xfrm>
              <a:off x="4710931" y="1432267"/>
              <a:ext cx="2182238" cy="1170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A12993B-AE86-4725-A5D3-DD727379B8D7}"/>
                </a:ext>
              </a:extLst>
            </p:cNvPr>
            <p:cNvGrpSpPr/>
            <p:nvPr/>
          </p:nvGrpSpPr>
          <p:grpSpPr>
            <a:xfrm>
              <a:off x="4893824" y="1713666"/>
              <a:ext cx="1861513" cy="694129"/>
              <a:chOff x="3555998" y="4812542"/>
              <a:chExt cx="5694398" cy="1106076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B2DDB4A-27FE-4C2E-B91C-3B60D890D586}"/>
                  </a:ext>
                </a:extLst>
              </p:cNvPr>
              <p:cNvGrpSpPr/>
              <p:nvPr/>
            </p:nvGrpSpPr>
            <p:grpSpPr>
              <a:xfrm>
                <a:off x="3555998" y="4812542"/>
                <a:ext cx="5694398" cy="1100107"/>
                <a:chOff x="8440428" y="4775200"/>
                <a:chExt cx="1648170" cy="799123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E01B859-D9E5-47BB-9245-6F72547089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428" y="5574323"/>
                  <a:ext cx="16481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48E94D57-16B0-4C53-9DAD-3F08C6BCC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40428" y="4775200"/>
                  <a:ext cx="0" cy="7991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2F49F8F-3D46-4C9A-8FA5-82AC32F0D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485" y="5553837"/>
                <a:ext cx="0" cy="358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2032A50-FD37-4C0B-B04A-EFB045855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20" y="5050316"/>
                <a:ext cx="0" cy="86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3DD65DA-5A86-4D2F-B071-3B62D6E59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110" y="5362595"/>
                <a:ext cx="0" cy="55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C7C484D-26F6-42AC-94A7-56A842D03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0" y="5127243"/>
                <a:ext cx="0" cy="789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DB588CC-AC5F-4807-AD5F-5C5EF3A77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635" y="5362595"/>
                <a:ext cx="0" cy="556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1CB16B9-BA11-4729-9AB2-19E2CA18B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89" y="5577293"/>
                <a:ext cx="0" cy="339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7F187F5-A8F2-4B94-9A28-346C5AD69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390" y="5296523"/>
                <a:ext cx="0" cy="616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8186747-7C2E-4AA0-9AFE-411B51F9B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596" y="4812542"/>
                <a:ext cx="0" cy="1100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29D4DC4-E449-4094-9D75-E71BC0D61B26}"/>
              </a:ext>
            </a:extLst>
          </p:cNvPr>
          <p:cNvGrpSpPr/>
          <p:nvPr/>
        </p:nvGrpSpPr>
        <p:grpSpPr>
          <a:xfrm>
            <a:off x="3670506" y="1650591"/>
            <a:ext cx="2182238" cy="1170253"/>
            <a:chOff x="4710931" y="1432267"/>
            <a:chExt cx="2182238" cy="117025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1F77592-0418-4E33-9088-0F80CB184470}"/>
                </a:ext>
              </a:extLst>
            </p:cNvPr>
            <p:cNvSpPr/>
            <p:nvPr/>
          </p:nvSpPr>
          <p:spPr>
            <a:xfrm>
              <a:off x="4710931" y="1432267"/>
              <a:ext cx="2182238" cy="1170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8C3ABA2-6023-4F5F-BF5D-E4DB4C4CE355}"/>
                </a:ext>
              </a:extLst>
            </p:cNvPr>
            <p:cNvGrpSpPr/>
            <p:nvPr/>
          </p:nvGrpSpPr>
          <p:grpSpPr>
            <a:xfrm>
              <a:off x="4893824" y="1713666"/>
              <a:ext cx="1861513" cy="694129"/>
              <a:chOff x="3555998" y="4812542"/>
              <a:chExt cx="5694398" cy="110607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CD13C98-EF45-4664-8E94-6AF11D38E185}"/>
                  </a:ext>
                </a:extLst>
              </p:cNvPr>
              <p:cNvGrpSpPr/>
              <p:nvPr/>
            </p:nvGrpSpPr>
            <p:grpSpPr>
              <a:xfrm>
                <a:off x="3555998" y="4812542"/>
                <a:ext cx="5694398" cy="1100107"/>
                <a:chOff x="8440428" y="4775200"/>
                <a:chExt cx="1648170" cy="799123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324046D-9632-4C3C-96E5-AF3FFBEF0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428" y="5574323"/>
                  <a:ext cx="16481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8306490-5214-4271-8B87-D60BF3E2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40428" y="4775200"/>
                  <a:ext cx="0" cy="7991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8389558-1339-46EC-BE8A-3719478EE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485" y="5553837"/>
                <a:ext cx="0" cy="358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F5F7798-7BAE-4A07-97BC-A906F6259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20" y="5050316"/>
                <a:ext cx="0" cy="86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E41867C-C46A-4866-BBD7-9EBE6FBAA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110" y="5362595"/>
                <a:ext cx="0" cy="55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8A267D1-E1E2-4C58-B8B2-BAC961012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0" y="5127243"/>
                <a:ext cx="0" cy="789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9E7F500-4899-4E78-93B5-872CE215C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635" y="5362595"/>
                <a:ext cx="0" cy="556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158E0AE-C2BA-4441-8261-E99A37850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89" y="5577293"/>
                <a:ext cx="0" cy="339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CB1C639-EF93-495D-ACA7-E6F912A33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390" y="5296523"/>
                <a:ext cx="0" cy="616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A98BEA8-24B5-4054-A0C8-9587783EE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596" y="4812542"/>
                <a:ext cx="0" cy="1100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684FA7A-9634-47D2-B663-09C642BE4326}"/>
              </a:ext>
            </a:extLst>
          </p:cNvPr>
          <p:cNvGrpSpPr/>
          <p:nvPr/>
        </p:nvGrpSpPr>
        <p:grpSpPr>
          <a:xfrm>
            <a:off x="3822906" y="1802991"/>
            <a:ext cx="2182238" cy="1170253"/>
            <a:chOff x="4710931" y="1432267"/>
            <a:chExt cx="2182238" cy="117025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2253B4D-1EAB-4DBB-869C-EE0CC94FA62C}"/>
                </a:ext>
              </a:extLst>
            </p:cNvPr>
            <p:cNvSpPr/>
            <p:nvPr/>
          </p:nvSpPr>
          <p:spPr>
            <a:xfrm>
              <a:off x="4710931" y="1432267"/>
              <a:ext cx="2182238" cy="1170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91D1696-E6BC-4956-995F-DC7BA0CB5AA0}"/>
                </a:ext>
              </a:extLst>
            </p:cNvPr>
            <p:cNvGrpSpPr/>
            <p:nvPr/>
          </p:nvGrpSpPr>
          <p:grpSpPr>
            <a:xfrm>
              <a:off x="4893824" y="1713666"/>
              <a:ext cx="1861513" cy="694129"/>
              <a:chOff x="3555998" y="4812542"/>
              <a:chExt cx="5694398" cy="110607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49AE2A1-74BB-4D05-AF36-3FED1978C402}"/>
                  </a:ext>
                </a:extLst>
              </p:cNvPr>
              <p:cNvGrpSpPr/>
              <p:nvPr/>
            </p:nvGrpSpPr>
            <p:grpSpPr>
              <a:xfrm>
                <a:off x="3555998" y="4812542"/>
                <a:ext cx="5694398" cy="1100107"/>
                <a:chOff x="8440428" y="4775200"/>
                <a:chExt cx="1648170" cy="799123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9DDF06B-9CAC-42EB-B7D0-41F588366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428" y="5574323"/>
                  <a:ext cx="16481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79D8EB6-9E39-44DF-9A4B-72FCE180E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40428" y="4775200"/>
                  <a:ext cx="0" cy="7991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AE81BC2-6DC8-413F-AAF8-E904165C9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485" y="5553837"/>
                <a:ext cx="0" cy="358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98FF273-0931-48BD-BBB6-386C45794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20" y="5050316"/>
                <a:ext cx="0" cy="86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2D38BBB-88EE-4152-9C1C-D7E73D3B3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110" y="5362595"/>
                <a:ext cx="0" cy="55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8411151-949F-4435-B55C-590F2808C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0" y="5127243"/>
                <a:ext cx="0" cy="789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B871BC-7DA6-49C7-9965-0E3242D61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635" y="5362595"/>
                <a:ext cx="0" cy="556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D161981-2CDC-47E7-AE61-1D790424A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89" y="5577293"/>
                <a:ext cx="0" cy="339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8E32C3C-E822-4EF8-8136-E1979D3D6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390" y="5296523"/>
                <a:ext cx="0" cy="616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653EBCE-C3A8-446A-9698-3FC2D713C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596" y="4812542"/>
                <a:ext cx="0" cy="1100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03DED6-C906-4CA9-A824-D99BD053E90F}"/>
              </a:ext>
            </a:extLst>
          </p:cNvPr>
          <p:cNvGrpSpPr/>
          <p:nvPr/>
        </p:nvGrpSpPr>
        <p:grpSpPr>
          <a:xfrm>
            <a:off x="3975306" y="1955391"/>
            <a:ext cx="2182238" cy="1170253"/>
            <a:chOff x="4710931" y="1432267"/>
            <a:chExt cx="2182238" cy="117025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F5A25FB-56CB-41AC-8BFD-EB8D2581FA59}"/>
                </a:ext>
              </a:extLst>
            </p:cNvPr>
            <p:cNvSpPr/>
            <p:nvPr/>
          </p:nvSpPr>
          <p:spPr>
            <a:xfrm>
              <a:off x="4710931" y="1432267"/>
              <a:ext cx="2182238" cy="1170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054E034-F8C8-40A9-8C76-380523903B16}"/>
                </a:ext>
              </a:extLst>
            </p:cNvPr>
            <p:cNvGrpSpPr/>
            <p:nvPr/>
          </p:nvGrpSpPr>
          <p:grpSpPr>
            <a:xfrm>
              <a:off x="4893824" y="1713666"/>
              <a:ext cx="1861513" cy="694129"/>
              <a:chOff x="3555998" y="4812542"/>
              <a:chExt cx="5694398" cy="110607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2E9C752-418D-42C3-B9BE-6DD2F7582CCC}"/>
                  </a:ext>
                </a:extLst>
              </p:cNvPr>
              <p:cNvGrpSpPr/>
              <p:nvPr/>
            </p:nvGrpSpPr>
            <p:grpSpPr>
              <a:xfrm>
                <a:off x="3555998" y="4812542"/>
                <a:ext cx="5694398" cy="1100107"/>
                <a:chOff x="8440428" y="4775200"/>
                <a:chExt cx="1648170" cy="799123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8C00F102-0304-4076-9B22-1C635DC29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428" y="5574323"/>
                  <a:ext cx="16481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58322F44-AFF4-4314-ACCD-B399D4882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40428" y="4775200"/>
                  <a:ext cx="0" cy="7991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B194CFE-E48E-4CFF-BD95-FFC2FD780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485" y="5553837"/>
                <a:ext cx="0" cy="358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1121687-8B47-48E1-BC34-F2D8C667C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20" y="5050316"/>
                <a:ext cx="0" cy="86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F879B1-84C2-4A4D-8399-A7F26EE2B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110" y="5362595"/>
                <a:ext cx="0" cy="55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36F7304-32AD-45CB-98A5-2E5A69701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0" y="5127243"/>
                <a:ext cx="0" cy="789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7AB6B7A-D233-4F27-8D99-5C3F406E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635" y="5362595"/>
                <a:ext cx="0" cy="556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BD29E70-D0E1-4303-87D5-53A23C2AD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89" y="5577293"/>
                <a:ext cx="0" cy="339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7EF8288-AA4F-44FB-988B-308A666F6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390" y="5296523"/>
                <a:ext cx="0" cy="616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463BB32-152A-43B2-BCC7-0C38C2D18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596" y="4812542"/>
                <a:ext cx="0" cy="1100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1FA7604-D27A-4D73-9CDE-209DB1F43C49}"/>
              </a:ext>
            </a:extLst>
          </p:cNvPr>
          <p:cNvGrpSpPr/>
          <p:nvPr/>
        </p:nvGrpSpPr>
        <p:grpSpPr>
          <a:xfrm>
            <a:off x="4127706" y="2107791"/>
            <a:ext cx="2182238" cy="1170253"/>
            <a:chOff x="4710931" y="1432267"/>
            <a:chExt cx="2182238" cy="117025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C45364A-AC60-495E-AD4F-EBB51F4B2EBA}"/>
                </a:ext>
              </a:extLst>
            </p:cNvPr>
            <p:cNvSpPr/>
            <p:nvPr/>
          </p:nvSpPr>
          <p:spPr>
            <a:xfrm>
              <a:off x="4710931" y="1432267"/>
              <a:ext cx="2182238" cy="1170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F7E6228-11D9-4FAA-A045-C1D723396FC7}"/>
                </a:ext>
              </a:extLst>
            </p:cNvPr>
            <p:cNvGrpSpPr/>
            <p:nvPr/>
          </p:nvGrpSpPr>
          <p:grpSpPr>
            <a:xfrm>
              <a:off x="4893824" y="1713666"/>
              <a:ext cx="1861513" cy="694129"/>
              <a:chOff x="3555998" y="4812542"/>
              <a:chExt cx="5694398" cy="1106076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F7141F3-8C4A-4F67-81D5-A06047701015}"/>
                  </a:ext>
                </a:extLst>
              </p:cNvPr>
              <p:cNvGrpSpPr/>
              <p:nvPr/>
            </p:nvGrpSpPr>
            <p:grpSpPr>
              <a:xfrm>
                <a:off x="3555998" y="4812542"/>
                <a:ext cx="5694398" cy="1100107"/>
                <a:chOff x="8440428" y="4775200"/>
                <a:chExt cx="1648170" cy="799123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E6BF16D-7856-445A-939B-CC832DEEA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428" y="5574323"/>
                  <a:ext cx="16481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3C055F09-E67E-4342-B186-10A832F24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40428" y="4775200"/>
                  <a:ext cx="0" cy="7991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8B14EF9-3B3F-4F59-86B3-8514D0878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485" y="5553837"/>
                <a:ext cx="0" cy="358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E809B7F-C048-41F9-912F-460BCE8E7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20" y="5050316"/>
                <a:ext cx="0" cy="86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2A26992-9627-4141-8669-D453CC62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110" y="5362595"/>
                <a:ext cx="0" cy="55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E3217B4-8B0E-4697-AEEF-169217778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0" y="5127243"/>
                <a:ext cx="0" cy="789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592DF21-3B25-45BA-95CD-51C27FFB2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635" y="5362595"/>
                <a:ext cx="0" cy="556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1AB2842-7F43-4B11-B8AF-165D638E0E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89" y="5577293"/>
                <a:ext cx="0" cy="339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B797E22-655D-4E1E-A341-FF2B9B339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390" y="5296523"/>
                <a:ext cx="0" cy="616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68984BF-3919-43D7-9879-99E03BB67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596" y="4812542"/>
                <a:ext cx="0" cy="1100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94C69E0-D98D-4A79-B1A0-0D279C6D2D4F}"/>
              </a:ext>
            </a:extLst>
          </p:cNvPr>
          <p:cNvSpPr txBox="1"/>
          <p:nvPr/>
        </p:nvSpPr>
        <p:spPr>
          <a:xfrm>
            <a:off x="3840487" y="3432908"/>
            <a:ext cx="256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Theoretical spectra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A34A5DD-B70C-4943-BE17-81AE35F63B0A}"/>
              </a:ext>
            </a:extLst>
          </p:cNvPr>
          <p:cNvGrpSpPr/>
          <p:nvPr/>
        </p:nvGrpSpPr>
        <p:grpSpPr>
          <a:xfrm>
            <a:off x="6662076" y="1881452"/>
            <a:ext cx="2569699" cy="1244192"/>
            <a:chOff x="3555998" y="4674426"/>
            <a:chExt cx="5694398" cy="1244192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7A97951-2FA1-4116-A5AB-027C2E3E91B3}"/>
                </a:ext>
              </a:extLst>
            </p:cNvPr>
            <p:cNvGrpSpPr/>
            <p:nvPr/>
          </p:nvGrpSpPr>
          <p:grpSpPr>
            <a:xfrm>
              <a:off x="3555998" y="4812542"/>
              <a:ext cx="5694398" cy="1100107"/>
              <a:chOff x="8440428" y="4775200"/>
              <a:chExt cx="1648170" cy="799123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E7F9069-1525-4EE3-8C4A-84C1E738E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0428" y="5574323"/>
                <a:ext cx="16481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79EAF47A-D761-4E13-8FD9-D60FFBA51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0428" y="4775200"/>
                <a:ext cx="0" cy="7991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F4F3937-624B-46FE-95F7-48B40ABC5EC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485" y="5553837"/>
              <a:ext cx="0" cy="358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8EB6E10-4153-49DF-A96C-1076813A35FF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20" y="5050316"/>
              <a:ext cx="0" cy="86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D554966-C1A6-43C2-B1FE-91387C3F70A5}"/>
                </a:ext>
              </a:extLst>
            </p:cNvPr>
            <p:cNvCxnSpPr>
              <a:cxnSpLocks/>
            </p:cNvCxnSpPr>
            <p:nvPr/>
          </p:nvCxnSpPr>
          <p:spPr>
            <a:xfrm>
              <a:off x="6698110" y="5362595"/>
              <a:ext cx="0" cy="554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89B2FED-2367-4CED-9186-1BAF61E1948F}"/>
                </a:ext>
              </a:extLst>
            </p:cNvPr>
            <p:cNvCxnSpPr>
              <a:cxnSpLocks/>
            </p:cNvCxnSpPr>
            <p:nvPr/>
          </p:nvCxnSpPr>
          <p:spPr>
            <a:xfrm>
              <a:off x="7835310" y="5127243"/>
              <a:ext cx="0" cy="789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73D624D-9310-4FB1-AE90-2BA1CD22B069}"/>
                </a:ext>
              </a:extLst>
            </p:cNvPr>
            <p:cNvCxnSpPr>
              <a:cxnSpLocks/>
            </p:cNvCxnSpPr>
            <p:nvPr/>
          </p:nvCxnSpPr>
          <p:spPr>
            <a:xfrm>
              <a:off x="8358634" y="4812542"/>
              <a:ext cx="0" cy="110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8892BE5-5214-4E7D-8AD4-6C273298FAFA}"/>
                </a:ext>
              </a:extLst>
            </p:cNvPr>
            <p:cNvCxnSpPr>
              <a:cxnSpLocks/>
            </p:cNvCxnSpPr>
            <p:nvPr/>
          </p:nvCxnSpPr>
          <p:spPr>
            <a:xfrm>
              <a:off x="7357790" y="4678998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134C266-7C03-41C9-90A8-AC994DAC2C51}"/>
                </a:ext>
              </a:extLst>
            </p:cNvPr>
            <p:cNvCxnSpPr>
              <a:cxnSpLocks/>
            </p:cNvCxnSpPr>
            <p:nvPr/>
          </p:nvCxnSpPr>
          <p:spPr>
            <a:xfrm>
              <a:off x="4665390" y="4674426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D951C47-B0AF-466B-919B-14B6A2079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6596" y="4812542"/>
              <a:ext cx="0" cy="1100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6FC681D-DAB5-4C11-8DB0-2B6C53AD84FC}"/>
              </a:ext>
            </a:extLst>
          </p:cNvPr>
          <p:cNvSpPr txBox="1"/>
          <p:nvPr/>
        </p:nvSpPr>
        <p:spPr>
          <a:xfrm>
            <a:off x="6662076" y="3432908"/>
            <a:ext cx="246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Observed spectra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EDE1B85-4371-4199-BCDD-813A3A31D1A5}"/>
              </a:ext>
            </a:extLst>
          </p:cNvPr>
          <p:cNvSpPr/>
          <p:nvPr/>
        </p:nvSpPr>
        <p:spPr>
          <a:xfrm>
            <a:off x="1477107" y="1840180"/>
            <a:ext cx="1723260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B11E9-2256-426B-B9BA-55CF52AF87C2}"/>
              </a:ext>
            </a:extLst>
          </p:cNvPr>
          <p:cNvSpPr/>
          <p:nvPr/>
        </p:nvSpPr>
        <p:spPr>
          <a:xfrm>
            <a:off x="341150" y="1516170"/>
            <a:ext cx="1135957" cy="120209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77F1D-1C3A-48B0-93FA-6ED4ED5F4364}"/>
              </a:ext>
            </a:extLst>
          </p:cNvPr>
          <p:cNvSpPr txBox="1"/>
          <p:nvPr/>
        </p:nvSpPr>
        <p:spPr>
          <a:xfrm>
            <a:off x="304101" y="1548015"/>
            <a:ext cx="1173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Protein sequence database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01DD308-EC1A-4FF5-B70A-902322625B6B}"/>
              </a:ext>
            </a:extLst>
          </p:cNvPr>
          <p:cNvSpPr txBox="1"/>
          <p:nvPr/>
        </p:nvSpPr>
        <p:spPr>
          <a:xfrm>
            <a:off x="10080298" y="1548014"/>
            <a:ext cx="1654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Mass Spectrometry Experiment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04AB7F-6C45-4653-AB11-343E14351780}"/>
              </a:ext>
            </a:extLst>
          </p:cNvPr>
          <p:cNvSpPr txBox="1"/>
          <p:nvPr/>
        </p:nvSpPr>
        <p:spPr>
          <a:xfrm>
            <a:off x="3965192" y="4618650"/>
            <a:ext cx="503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Match each observed spectra to a peptide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1A99B98-E2D8-49AF-A510-6FBF5CB21B8A}"/>
              </a:ext>
            </a:extLst>
          </p:cNvPr>
          <p:cNvSpPr txBox="1"/>
          <p:nvPr/>
        </p:nvSpPr>
        <p:spPr>
          <a:xfrm>
            <a:off x="3965192" y="4931436"/>
            <a:ext cx="5034684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Peptide Inference</a:t>
            </a:r>
          </a:p>
        </p:txBody>
      </p:sp>
      <p:sp>
        <p:nvSpPr>
          <p:cNvPr id="229" name="Arrow: Right 228">
            <a:extLst>
              <a:ext uri="{FF2B5EF4-FFF2-40B4-BE49-F238E27FC236}">
                <a16:creationId xmlns:a16="http://schemas.microsoft.com/office/drawing/2014/main" id="{5FFDB593-96ED-4C94-8FFD-BA175E39031D}"/>
              </a:ext>
            </a:extLst>
          </p:cNvPr>
          <p:cNvSpPr/>
          <p:nvPr/>
        </p:nvSpPr>
        <p:spPr>
          <a:xfrm rot="16200000" flipH="1">
            <a:off x="6211320" y="5364153"/>
            <a:ext cx="553914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C6DEFB8-3F4F-49E5-82BB-ED732A0E2B9D}"/>
              </a:ext>
            </a:extLst>
          </p:cNvPr>
          <p:cNvSpPr txBox="1"/>
          <p:nvPr/>
        </p:nvSpPr>
        <p:spPr>
          <a:xfrm>
            <a:off x="3968122" y="5919105"/>
            <a:ext cx="5034684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Protein Inference</a:t>
            </a:r>
          </a:p>
        </p:txBody>
      </p:sp>
    </p:spTree>
    <p:extLst>
      <p:ext uri="{BB962C8B-B14F-4D97-AF65-F5344CB8AC3E}">
        <p14:creationId xmlns:p14="http://schemas.microsoft.com/office/powerpoint/2010/main" val="156598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0CD989F-EAEA-47CC-B494-23A6FAD76764}"/>
              </a:ext>
            </a:extLst>
          </p:cNvPr>
          <p:cNvSpPr/>
          <p:nvPr/>
        </p:nvSpPr>
        <p:spPr>
          <a:xfrm>
            <a:off x="290991" y="1396686"/>
            <a:ext cx="2391249" cy="223175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2CCD3C0-F93F-482C-AE9E-1F46E876C290}"/>
              </a:ext>
            </a:extLst>
          </p:cNvPr>
          <p:cNvSpPr/>
          <p:nvPr/>
        </p:nvSpPr>
        <p:spPr>
          <a:xfrm>
            <a:off x="2682046" y="2184408"/>
            <a:ext cx="7213793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9A9E1-E371-463D-B957-1CA6E9628B20}"/>
              </a:ext>
            </a:extLst>
          </p:cNvPr>
          <p:cNvSpPr txBox="1"/>
          <p:nvPr/>
        </p:nvSpPr>
        <p:spPr>
          <a:xfrm>
            <a:off x="3326848" y="494522"/>
            <a:ext cx="580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Peptide to Spectrum matching (PSM)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9963AE-F8CC-4049-AF5E-664AC1A061D7}"/>
              </a:ext>
            </a:extLst>
          </p:cNvPr>
          <p:cNvSpPr/>
          <p:nvPr/>
        </p:nvSpPr>
        <p:spPr>
          <a:xfrm>
            <a:off x="0" y="-6044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6C960-68B1-4718-A14E-AD7425C5A0CD}"/>
              </a:ext>
            </a:extLst>
          </p:cNvPr>
          <p:cNvSpPr txBox="1"/>
          <p:nvPr/>
        </p:nvSpPr>
        <p:spPr>
          <a:xfrm>
            <a:off x="4512802" y="-76"/>
            <a:ext cx="32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Proteomics Workflow Overview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82444-6D05-46D6-B12F-25113FB117EA}"/>
              </a:ext>
            </a:extLst>
          </p:cNvPr>
          <p:cNvSpPr/>
          <p:nvPr/>
        </p:nvSpPr>
        <p:spPr>
          <a:xfrm>
            <a:off x="0" y="6479000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D9B674-F1DF-41AF-97F3-26B5789620F4}"/>
              </a:ext>
            </a:extLst>
          </p:cNvPr>
          <p:cNvGrpSpPr/>
          <p:nvPr/>
        </p:nvGrpSpPr>
        <p:grpSpPr>
          <a:xfrm>
            <a:off x="573258" y="1962920"/>
            <a:ext cx="1904771" cy="1100107"/>
            <a:chOff x="8440428" y="4775200"/>
            <a:chExt cx="1648170" cy="79912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3281D05-2456-4723-980E-4387788DC321}"/>
                </a:ext>
              </a:extLst>
            </p:cNvPr>
            <p:cNvCxnSpPr>
              <a:cxnSpLocks/>
            </p:cNvCxnSpPr>
            <p:nvPr/>
          </p:nvCxnSpPr>
          <p:spPr>
            <a:xfrm>
              <a:off x="8440428" y="5574323"/>
              <a:ext cx="1648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102F93-88C5-451F-A922-6E251A3ED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0428" y="4775200"/>
              <a:ext cx="0" cy="799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C05E24-C332-400D-9BC8-7A63623B26FA}"/>
              </a:ext>
            </a:extLst>
          </p:cNvPr>
          <p:cNvCxnSpPr>
            <a:cxnSpLocks/>
          </p:cNvCxnSpPr>
          <p:nvPr/>
        </p:nvCxnSpPr>
        <p:spPr>
          <a:xfrm>
            <a:off x="728172" y="2704215"/>
            <a:ext cx="0" cy="35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472ED5-D7F5-4A57-AE19-B65F18294D12}"/>
              </a:ext>
            </a:extLst>
          </p:cNvPr>
          <p:cNvCxnSpPr>
            <a:cxnSpLocks/>
          </p:cNvCxnSpPr>
          <p:nvPr/>
        </p:nvCxnSpPr>
        <p:spPr>
          <a:xfrm>
            <a:off x="1225070" y="2200694"/>
            <a:ext cx="0" cy="862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6C8C4C-A2B7-4649-8EF0-3CFEE7BCC60B}"/>
              </a:ext>
            </a:extLst>
          </p:cNvPr>
          <p:cNvCxnSpPr>
            <a:cxnSpLocks/>
          </p:cNvCxnSpPr>
          <p:nvPr/>
        </p:nvCxnSpPr>
        <p:spPr>
          <a:xfrm>
            <a:off x="1705572" y="2512973"/>
            <a:ext cx="0" cy="554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B6BF79-E7C0-47D7-A91F-E3AFA33DFD7B}"/>
              </a:ext>
            </a:extLst>
          </p:cNvPr>
          <p:cNvCxnSpPr>
            <a:cxnSpLocks/>
          </p:cNvCxnSpPr>
          <p:nvPr/>
        </p:nvCxnSpPr>
        <p:spPr>
          <a:xfrm>
            <a:off x="2106284" y="2277621"/>
            <a:ext cx="0" cy="789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DC3344-2F00-40F3-9F64-DB1E0A8BC513}"/>
              </a:ext>
            </a:extLst>
          </p:cNvPr>
          <p:cNvCxnSpPr>
            <a:cxnSpLocks/>
          </p:cNvCxnSpPr>
          <p:nvPr/>
        </p:nvCxnSpPr>
        <p:spPr>
          <a:xfrm>
            <a:off x="2281335" y="1962920"/>
            <a:ext cx="0" cy="1106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DB5931-5D1A-4286-8A70-365CE61C8AFA}"/>
              </a:ext>
            </a:extLst>
          </p:cNvPr>
          <p:cNvCxnSpPr>
            <a:cxnSpLocks/>
          </p:cNvCxnSpPr>
          <p:nvPr/>
        </p:nvCxnSpPr>
        <p:spPr>
          <a:xfrm>
            <a:off x="1946554" y="1829376"/>
            <a:ext cx="0" cy="1238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3431ED-8741-4739-B0CB-5CEA860F6006}"/>
              </a:ext>
            </a:extLst>
          </p:cNvPr>
          <p:cNvCxnSpPr>
            <a:cxnSpLocks/>
          </p:cNvCxnSpPr>
          <p:nvPr/>
        </p:nvCxnSpPr>
        <p:spPr>
          <a:xfrm>
            <a:off x="944349" y="1824804"/>
            <a:ext cx="0" cy="1238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7A4B55-93FF-480B-9C0E-1FBA46C3705F}"/>
              </a:ext>
            </a:extLst>
          </p:cNvPr>
          <p:cNvCxnSpPr>
            <a:cxnSpLocks/>
          </p:cNvCxnSpPr>
          <p:nvPr/>
        </p:nvCxnSpPr>
        <p:spPr>
          <a:xfrm>
            <a:off x="1453191" y="1962920"/>
            <a:ext cx="0" cy="1100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02AB4CD-5046-45C1-9BCE-ED6691914ED2}"/>
              </a:ext>
            </a:extLst>
          </p:cNvPr>
          <p:cNvGrpSpPr/>
          <p:nvPr/>
        </p:nvGrpSpPr>
        <p:grpSpPr>
          <a:xfrm>
            <a:off x="2910226" y="1396686"/>
            <a:ext cx="2419161" cy="2231751"/>
            <a:chOff x="4759346" y="1277038"/>
            <a:chExt cx="2419161" cy="223175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CE0BC6-AE84-466B-B187-1517D3C1EE34}"/>
                </a:ext>
              </a:extLst>
            </p:cNvPr>
            <p:cNvSpPr/>
            <p:nvPr/>
          </p:nvSpPr>
          <p:spPr>
            <a:xfrm>
              <a:off x="4759346" y="1277038"/>
              <a:ext cx="2383134" cy="223175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076977-20CD-40CF-A1D4-D35BFD5004EA}"/>
                </a:ext>
              </a:extLst>
            </p:cNvPr>
            <p:cNvSpPr txBox="1"/>
            <p:nvPr/>
          </p:nvSpPr>
          <p:spPr>
            <a:xfrm>
              <a:off x="4827637" y="1735636"/>
              <a:ext cx="2350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Infer precursor:</a:t>
              </a:r>
            </a:p>
            <a:p>
              <a:r>
                <a:rPr lang="en-US" sz="2400" dirty="0"/>
                <a:t>-Partial sequence</a:t>
              </a:r>
            </a:p>
            <a:p>
              <a:r>
                <a:rPr lang="en-US" sz="2400" dirty="0"/>
                <a:t>-Mass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BCE8CFB-159C-48E3-B2BA-139DD5638BB1}"/>
              </a:ext>
            </a:extLst>
          </p:cNvPr>
          <p:cNvSpPr/>
          <p:nvPr/>
        </p:nvSpPr>
        <p:spPr>
          <a:xfrm>
            <a:off x="5633106" y="1396686"/>
            <a:ext cx="2121584" cy="223175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E1359C-B54B-454E-8710-49E0C81726D5}"/>
              </a:ext>
            </a:extLst>
          </p:cNvPr>
          <p:cNvSpPr txBox="1"/>
          <p:nvPr/>
        </p:nvSpPr>
        <p:spPr>
          <a:xfrm>
            <a:off x="5701397" y="1916244"/>
            <a:ext cx="1975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 peptides matching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3134E-28BB-4E5E-A486-D604BDA53B31}"/>
              </a:ext>
            </a:extLst>
          </p:cNvPr>
          <p:cNvSpPr txBox="1"/>
          <p:nvPr/>
        </p:nvSpPr>
        <p:spPr>
          <a:xfrm>
            <a:off x="984989" y="1460933"/>
            <a:ext cx="331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7738FB-94CF-4AB6-99AD-D27096D0D40D}"/>
              </a:ext>
            </a:extLst>
          </p:cNvPr>
          <p:cNvSpPr txBox="1"/>
          <p:nvPr/>
        </p:nvSpPr>
        <p:spPr>
          <a:xfrm>
            <a:off x="710669" y="1460933"/>
            <a:ext cx="331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0AAE08-6B15-4F0A-B2A3-4B7D351F2ABF}"/>
              </a:ext>
            </a:extLst>
          </p:cNvPr>
          <p:cNvSpPr txBox="1"/>
          <p:nvPr/>
        </p:nvSpPr>
        <p:spPr>
          <a:xfrm>
            <a:off x="1223749" y="1460933"/>
            <a:ext cx="331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E6D47A-7C97-4248-A2D3-3FC90A156255}"/>
              </a:ext>
            </a:extLst>
          </p:cNvPr>
          <p:cNvSpPr txBox="1"/>
          <p:nvPr/>
        </p:nvSpPr>
        <p:spPr>
          <a:xfrm>
            <a:off x="1462509" y="1460933"/>
            <a:ext cx="331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0CB385-EA24-4ED3-BBD0-677E2BE1D755}"/>
              </a:ext>
            </a:extLst>
          </p:cNvPr>
          <p:cNvSpPr txBox="1"/>
          <p:nvPr/>
        </p:nvSpPr>
        <p:spPr>
          <a:xfrm>
            <a:off x="1726669" y="1460933"/>
            <a:ext cx="331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B26F2-6C5A-41AA-80CC-3353EF3289D0}"/>
              </a:ext>
            </a:extLst>
          </p:cNvPr>
          <p:cNvSpPr txBox="1"/>
          <p:nvPr/>
        </p:nvSpPr>
        <p:spPr>
          <a:xfrm>
            <a:off x="389387" y="3177483"/>
            <a:ext cx="20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Precursor mass: 100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057A61-D03C-4F6B-8724-0C41B7523EC9}"/>
              </a:ext>
            </a:extLst>
          </p:cNvPr>
          <p:cNvSpPr/>
          <p:nvPr/>
        </p:nvSpPr>
        <p:spPr>
          <a:xfrm>
            <a:off x="8063655" y="1397097"/>
            <a:ext cx="1365304" cy="223175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7378B3-5E80-441F-8107-52698FFE5054}"/>
              </a:ext>
            </a:extLst>
          </p:cNvPr>
          <p:cNvSpPr txBox="1"/>
          <p:nvPr/>
        </p:nvSpPr>
        <p:spPr>
          <a:xfrm>
            <a:off x="8247982" y="2053718"/>
            <a:ext cx="1180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Scoring system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0D63C-CADC-4756-898C-052A872F5C34}"/>
              </a:ext>
            </a:extLst>
          </p:cNvPr>
          <p:cNvSpPr txBox="1"/>
          <p:nvPr/>
        </p:nvSpPr>
        <p:spPr>
          <a:xfrm>
            <a:off x="9895839" y="1751005"/>
            <a:ext cx="2187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Best Peptide to Spectrum match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1A2B7-D537-4313-9BF7-369E55846CC7}"/>
              </a:ext>
            </a:extLst>
          </p:cNvPr>
          <p:cNvSpPr/>
          <p:nvPr/>
        </p:nvSpPr>
        <p:spPr>
          <a:xfrm>
            <a:off x="172720" y="1249680"/>
            <a:ext cx="11910673" cy="248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F9DF-9158-49E7-B0E9-13BBF060F6FC}"/>
              </a:ext>
            </a:extLst>
          </p:cNvPr>
          <p:cNvSpPr txBox="1"/>
          <p:nvPr/>
        </p:nvSpPr>
        <p:spPr>
          <a:xfrm>
            <a:off x="670294" y="4483143"/>
            <a:ext cx="10851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Partial sequence can be read from spectra based on mass differences.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Mass of precursor peptide is known</a:t>
            </a:r>
          </a:p>
        </p:txBody>
      </p:sp>
    </p:spTree>
    <p:extLst>
      <p:ext uri="{BB962C8B-B14F-4D97-AF65-F5344CB8AC3E}">
        <p14:creationId xmlns:p14="http://schemas.microsoft.com/office/powerpoint/2010/main" val="143701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B9D1FF25-3851-4B29-86B2-C8CCF9BABE89}"/>
              </a:ext>
            </a:extLst>
          </p:cNvPr>
          <p:cNvSpPr/>
          <p:nvPr/>
        </p:nvSpPr>
        <p:spPr>
          <a:xfrm rot="5400000">
            <a:off x="8144158" y="3303006"/>
            <a:ext cx="1135383" cy="518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9A9E1-E371-463D-B957-1CA6E9628B20}"/>
              </a:ext>
            </a:extLst>
          </p:cNvPr>
          <p:cNvSpPr txBox="1"/>
          <p:nvPr/>
        </p:nvSpPr>
        <p:spPr>
          <a:xfrm>
            <a:off x="3326848" y="494522"/>
            <a:ext cx="580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Peptide to Spectrum matching (PSM)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9963AE-F8CC-4049-AF5E-664AC1A061D7}"/>
              </a:ext>
            </a:extLst>
          </p:cNvPr>
          <p:cNvSpPr/>
          <p:nvPr/>
        </p:nvSpPr>
        <p:spPr>
          <a:xfrm>
            <a:off x="0" y="-6044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6C960-68B1-4718-A14E-AD7425C5A0CD}"/>
              </a:ext>
            </a:extLst>
          </p:cNvPr>
          <p:cNvSpPr txBox="1"/>
          <p:nvPr/>
        </p:nvSpPr>
        <p:spPr>
          <a:xfrm>
            <a:off x="4512802" y="-76"/>
            <a:ext cx="32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Proteomics Workflow Overview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82444-6D05-46D6-B12F-25113FB117EA}"/>
              </a:ext>
            </a:extLst>
          </p:cNvPr>
          <p:cNvSpPr/>
          <p:nvPr/>
        </p:nvSpPr>
        <p:spPr>
          <a:xfrm>
            <a:off x="0" y="6479000"/>
            <a:ext cx="12192000" cy="3813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8FFBC39-D725-41D3-8F5A-5ACBA41FC67A}"/>
              </a:ext>
            </a:extLst>
          </p:cNvPr>
          <p:cNvSpPr/>
          <p:nvPr/>
        </p:nvSpPr>
        <p:spPr>
          <a:xfrm>
            <a:off x="298938" y="1215652"/>
            <a:ext cx="5732585" cy="223175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1FA7604-D27A-4D73-9CDE-209DB1F43C49}"/>
              </a:ext>
            </a:extLst>
          </p:cNvPr>
          <p:cNvGrpSpPr/>
          <p:nvPr/>
        </p:nvGrpSpPr>
        <p:grpSpPr>
          <a:xfrm>
            <a:off x="672329" y="1614071"/>
            <a:ext cx="2182238" cy="1170253"/>
            <a:chOff x="4710931" y="1432267"/>
            <a:chExt cx="2182238" cy="117025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C45364A-AC60-495E-AD4F-EBB51F4B2EBA}"/>
                </a:ext>
              </a:extLst>
            </p:cNvPr>
            <p:cNvSpPr/>
            <p:nvPr/>
          </p:nvSpPr>
          <p:spPr>
            <a:xfrm>
              <a:off x="4710931" y="1432267"/>
              <a:ext cx="2182238" cy="1170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F7E6228-11D9-4FAA-A045-C1D723396FC7}"/>
                </a:ext>
              </a:extLst>
            </p:cNvPr>
            <p:cNvGrpSpPr/>
            <p:nvPr/>
          </p:nvGrpSpPr>
          <p:grpSpPr>
            <a:xfrm>
              <a:off x="4893824" y="1713666"/>
              <a:ext cx="1861513" cy="694129"/>
              <a:chOff x="3555998" y="4812542"/>
              <a:chExt cx="5694398" cy="1106076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F7141F3-8C4A-4F67-81D5-A06047701015}"/>
                  </a:ext>
                </a:extLst>
              </p:cNvPr>
              <p:cNvGrpSpPr/>
              <p:nvPr/>
            </p:nvGrpSpPr>
            <p:grpSpPr>
              <a:xfrm>
                <a:off x="3555998" y="4812542"/>
                <a:ext cx="5694398" cy="1100107"/>
                <a:chOff x="8440428" y="4775200"/>
                <a:chExt cx="1648170" cy="799123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E6BF16D-7856-445A-939B-CC832DEEA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0428" y="5574323"/>
                  <a:ext cx="16481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3C055F09-E67E-4342-B186-10A832F24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40428" y="4775200"/>
                  <a:ext cx="0" cy="7991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8B14EF9-3B3F-4F59-86B3-8514D0878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485" y="5553837"/>
                <a:ext cx="0" cy="358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E809B7F-C048-41F9-912F-460BCE8E7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20" y="5050316"/>
                <a:ext cx="0" cy="86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2A26992-9627-4141-8669-D453CC62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110" y="5362595"/>
                <a:ext cx="0" cy="55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E3217B4-8B0E-4697-AEEF-169217778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5310" y="5127243"/>
                <a:ext cx="0" cy="789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592DF21-3B25-45BA-95CD-51C27FFB2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635" y="5362595"/>
                <a:ext cx="0" cy="556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1AB2842-7F43-4B11-B8AF-165D638E0E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789" y="5577293"/>
                <a:ext cx="0" cy="339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B797E22-655D-4E1E-A341-FF2B9B339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390" y="5296523"/>
                <a:ext cx="0" cy="616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68984BF-3919-43D7-9879-99E03BB67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596" y="4812542"/>
                <a:ext cx="0" cy="1100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94C69E0-D98D-4A79-B1A0-0D279C6D2D4F}"/>
              </a:ext>
            </a:extLst>
          </p:cNvPr>
          <p:cNvSpPr txBox="1"/>
          <p:nvPr/>
        </p:nvSpPr>
        <p:spPr>
          <a:xfrm>
            <a:off x="385110" y="2939188"/>
            <a:ext cx="265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Theoretical spectra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A34A5DD-B70C-4943-BE17-81AE35F63B0A}"/>
              </a:ext>
            </a:extLst>
          </p:cNvPr>
          <p:cNvGrpSpPr/>
          <p:nvPr/>
        </p:nvGrpSpPr>
        <p:grpSpPr>
          <a:xfrm>
            <a:off x="3206699" y="1387732"/>
            <a:ext cx="2569699" cy="1244192"/>
            <a:chOff x="3555998" y="4674426"/>
            <a:chExt cx="5694398" cy="1244192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7A97951-2FA1-4116-A5AB-027C2E3E91B3}"/>
                </a:ext>
              </a:extLst>
            </p:cNvPr>
            <p:cNvGrpSpPr/>
            <p:nvPr/>
          </p:nvGrpSpPr>
          <p:grpSpPr>
            <a:xfrm>
              <a:off x="3555998" y="4812542"/>
              <a:ext cx="5694398" cy="1100107"/>
              <a:chOff x="8440428" y="4775200"/>
              <a:chExt cx="1648170" cy="799123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E7F9069-1525-4EE3-8C4A-84C1E738E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0428" y="5574323"/>
                <a:ext cx="16481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79EAF47A-D761-4E13-8FD9-D60FFBA51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0428" y="4775200"/>
                <a:ext cx="0" cy="7991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F4F3937-624B-46FE-95F7-48B40ABC5EC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485" y="5553837"/>
              <a:ext cx="0" cy="358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8EB6E10-4153-49DF-A96C-1076813A35FF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20" y="5050316"/>
              <a:ext cx="0" cy="86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D554966-C1A6-43C2-B1FE-91387C3F70A5}"/>
                </a:ext>
              </a:extLst>
            </p:cNvPr>
            <p:cNvCxnSpPr>
              <a:cxnSpLocks/>
            </p:cNvCxnSpPr>
            <p:nvPr/>
          </p:nvCxnSpPr>
          <p:spPr>
            <a:xfrm>
              <a:off x="6698110" y="5362595"/>
              <a:ext cx="0" cy="554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89B2FED-2367-4CED-9186-1BAF61E1948F}"/>
                </a:ext>
              </a:extLst>
            </p:cNvPr>
            <p:cNvCxnSpPr>
              <a:cxnSpLocks/>
            </p:cNvCxnSpPr>
            <p:nvPr/>
          </p:nvCxnSpPr>
          <p:spPr>
            <a:xfrm>
              <a:off x="7835310" y="5127243"/>
              <a:ext cx="0" cy="789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73D624D-9310-4FB1-AE90-2BA1CD22B069}"/>
                </a:ext>
              </a:extLst>
            </p:cNvPr>
            <p:cNvCxnSpPr>
              <a:cxnSpLocks/>
            </p:cNvCxnSpPr>
            <p:nvPr/>
          </p:nvCxnSpPr>
          <p:spPr>
            <a:xfrm>
              <a:off x="8358634" y="4812542"/>
              <a:ext cx="0" cy="110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8892BE5-5214-4E7D-8AD4-6C273298FAFA}"/>
                </a:ext>
              </a:extLst>
            </p:cNvPr>
            <p:cNvCxnSpPr>
              <a:cxnSpLocks/>
            </p:cNvCxnSpPr>
            <p:nvPr/>
          </p:nvCxnSpPr>
          <p:spPr>
            <a:xfrm>
              <a:off x="7357790" y="4678998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134C266-7C03-41C9-90A8-AC994DAC2C51}"/>
                </a:ext>
              </a:extLst>
            </p:cNvPr>
            <p:cNvCxnSpPr>
              <a:cxnSpLocks/>
            </p:cNvCxnSpPr>
            <p:nvPr/>
          </p:nvCxnSpPr>
          <p:spPr>
            <a:xfrm>
              <a:off x="4665390" y="4674426"/>
              <a:ext cx="0" cy="1238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D951C47-B0AF-466B-919B-14B6A2079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6596" y="4812542"/>
              <a:ext cx="0" cy="1100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6FC681D-DAB5-4C11-8DB0-2B6C53AD84FC}"/>
              </a:ext>
            </a:extLst>
          </p:cNvPr>
          <p:cNvSpPr txBox="1"/>
          <p:nvPr/>
        </p:nvSpPr>
        <p:spPr>
          <a:xfrm>
            <a:off x="3206699" y="2939188"/>
            <a:ext cx="246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Observed spectra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79506CF-4496-4F16-BF3F-EDB644BAD1B6}"/>
              </a:ext>
            </a:extLst>
          </p:cNvPr>
          <p:cNvSpPr txBox="1"/>
          <p:nvPr/>
        </p:nvSpPr>
        <p:spPr>
          <a:xfrm>
            <a:off x="6780863" y="1479971"/>
            <a:ext cx="3653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Mass differences give peptide partial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Precursor (peptide) mass is known.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DCAA42-A092-4E51-AD55-100BBD793396}"/>
              </a:ext>
            </a:extLst>
          </p:cNvPr>
          <p:cNvSpPr txBox="1"/>
          <p:nvPr/>
        </p:nvSpPr>
        <p:spPr>
          <a:xfrm>
            <a:off x="754803" y="3619483"/>
            <a:ext cx="527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engines match spectra to entries in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implement a scoring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scores measure similarity between observed and theoretical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F7913-2356-4F2B-8B72-870F2151119D}"/>
              </a:ext>
            </a:extLst>
          </p:cNvPr>
          <p:cNvSpPr txBox="1"/>
          <p:nvPr/>
        </p:nvSpPr>
        <p:spPr>
          <a:xfrm>
            <a:off x="6780863" y="4164093"/>
            <a:ext cx="3787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List of possible precursor peptides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79273-546D-4E29-BC4F-20FA85E12D88}"/>
              </a:ext>
            </a:extLst>
          </p:cNvPr>
          <p:cNvSpPr/>
          <p:nvPr/>
        </p:nvSpPr>
        <p:spPr>
          <a:xfrm>
            <a:off x="6717993" y="1210001"/>
            <a:ext cx="4051260" cy="44151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284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AOJ (Antonio Ortega Jiménez)</dc:creator>
  <cp:lastModifiedBy>AOJ (Antonio Ortega Jiménez)</cp:lastModifiedBy>
  <cp:revision>41</cp:revision>
  <dcterms:created xsi:type="dcterms:W3CDTF">2018-05-18T08:44:52Z</dcterms:created>
  <dcterms:modified xsi:type="dcterms:W3CDTF">2018-05-18T13:13:17Z</dcterms:modified>
</cp:coreProperties>
</file>