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70" r:id="rId8"/>
    <p:sldId id="263" r:id="rId9"/>
    <p:sldId id="264" r:id="rId10"/>
    <p:sldId id="265" r:id="rId11"/>
    <p:sldId id="266" r:id="rId12"/>
    <p:sldId id="267" r:id="rId13"/>
    <p:sldId id="269"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3000" y="1524000"/>
            <a:ext cx="10058400" cy="4187044"/>
          </a:xfrm>
          <a:prstGeom prst="rect">
            <a:avLst/>
          </a:prstGeom>
        </p:spPr>
        <p:txBody>
          <a:bodyPr vert="horz" wrap="square" lIns="0" tIns="16510" rIns="0" bIns="0" rtlCol="0">
            <a:spAutoFit/>
          </a:bodyPr>
          <a:lstStyle/>
          <a:p>
            <a:pPr marR="636270" algn="ctr">
              <a:lnSpc>
                <a:spcPct val="100000"/>
              </a:lnSpc>
              <a:spcBef>
                <a:spcPts val="130"/>
              </a:spcBef>
            </a:pPr>
            <a:r>
              <a:rPr lang="en-US" sz="2700" b="1" dirty="0">
                <a:solidFill>
                  <a:schemeClr val="tx1"/>
                </a:solidFill>
              </a:rPr>
              <a:t>Customer Support Chat Bot for Hospital Management Assistant </a:t>
            </a:r>
          </a:p>
          <a:p>
            <a:pPr marR="636270" algn="ctr">
              <a:lnSpc>
                <a:spcPct val="100000"/>
              </a:lnSpc>
              <a:spcBef>
                <a:spcPts val="130"/>
              </a:spcBef>
            </a:pPr>
            <a:endParaRPr sz="2700" b="1" dirty="0">
              <a:latin typeface="Verdana"/>
              <a:cs typeface="Verdana"/>
            </a:endParaRPr>
          </a:p>
          <a:p>
            <a:pPr marL="12700">
              <a:lnSpc>
                <a:spcPct val="100000"/>
              </a:lnSpc>
            </a:pPr>
            <a:r>
              <a:rPr sz="2400" b="1" dirty="0">
                <a:latin typeface="Calibri"/>
                <a:cs typeface="Calibri"/>
              </a:rPr>
              <a:t>Batch</a:t>
            </a:r>
            <a:r>
              <a:rPr sz="2400" b="1" spc="-105" dirty="0">
                <a:latin typeface="Calibri"/>
                <a:cs typeface="Calibri"/>
              </a:rPr>
              <a:t> </a:t>
            </a:r>
            <a:r>
              <a:rPr sz="2400" b="1" spc="-10" dirty="0">
                <a:latin typeface="Calibri"/>
                <a:cs typeface="Calibri"/>
              </a:rPr>
              <a:t>Number:</a:t>
            </a:r>
            <a:r>
              <a:rPr lang="en-US" sz="2400" b="1" spc="-10" dirty="0">
                <a:latin typeface="Calibri"/>
                <a:cs typeface="Calibri"/>
              </a:rPr>
              <a:t>CSG04</a:t>
            </a:r>
            <a:endParaRPr lang="en-US" sz="2400" spc="-10" dirty="0">
              <a:latin typeface="Calibri"/>
              <a:cs typeface="Calibri"/>
            </a:endParaRPr>
          </a:p>
          <a:p>
            <a:pPr marL="12700">
              <a:lnSpc>
                <a:spcPct val="100000"/>
              </a:lnSpc>
            </a:pPr>
            <a:r>
              <a:rPr lang="en-US" sz="2400" b="1" spc="-10" dirty="0">
                <a:latin typeface="Calibri"/>
                <a:cs typeface="Calibri"/>
              </a:rPr>
              <a:t>   Roll number                Student name                </a:t>
            </a:r>
            <a:r>
              <a:rPr sz="2000" b="1" dirty="0">
                <a:latin typeface="Verdana"/>
                <a:cs typeface="Verdana"/>
              </a:rPr>
              <a:t>Under</a:t>
            </a:r>
            <a:r>
              <a:rPr sz="2000" b="1" spc="-10" dirty="0">
                <a:latin typeface="Verdana"/>
                <a:cs typeface="Verdana"/>
              </a:rPr>
              <a:t> </a:t>
            </a:r>
            <a:r>
              <a:rPr sz="2000" b="1" dirty="0">
                <a:latin typeface="Verdana"/>
                <a:cs typeface="Verdana"/>
              </a:rPr>
              <a:t>the</a:t>
            </a:r>
            <a:r>
              <a:rPr sz="2000" b="1" spc="-40" dirty="0">
                <a:latin typeface="Verdana"/>
                <a:cs typeface="Verdana"/>
              </a:rPr>
              <a:t> </a:t>
            </a:r>
            <a:r>
              <a:rPr sz="2000" b="1" dirty="0">
                <a:latin typeface="Verdana"/>
                <a:cs typeface="Verdana"/>
              </a:rPr>
              <a:t>Supervision</a:t>
            </a:r>
            <a:r>
              <a:rPr sz="2000" b="1" spc="-65" dirty="0">
                <a:latin typeface="Verdana"/>
                <a:cs typeface="Verdana"/>
              </a:rPr>
              <a:t> </a:t>
            </a:r>
            <a:r>
              <a:rPr sz="2000" b="1" spc="-25" dirty="0">
                <a:latin typeface="Verdana"/>
                <a:cs typeface="Verdana"/>
              </a:rPr>
              <a:t>of,</a:t>
            </a:r>
            <a:endParaRPr sz="2000" dirty="0">
              <a:latin typeface="Verdana"/>
              <a:cs typeface="Verdana"/>
            </a:endParaRPr>
          </a:p>
          <a:p>
            <a:pPr>
              <a:lnSpc>
                <a:spcPct val="100000"/>
              </a:lnSpc>
              <a:spcBef>
                <a:spcPts val="425"/>
              </a:spcBef>
            </a:pPr>
            <a:r>
              <a:rPr lang="en-IN" sz="2000" dirty="0">
                <a:latin typeface="Verdana"/>
                <a:cs typeface="Verdana"/>
              </a:rPr>
              <a:t>20211CSG0069          ANTOSH</a:t>
            </a:r>
          </a:p>
          <a:p>
            <a:pPr>
              <a:lnSpc>
                <a:spcPct val="100000"/>
              </a:lnSpc>
              <a:spcBef>
                <a:spcPts val="425"/>
              </a:spcBef>
            </a:pPr>
            <a:r>
              <a:rPr lang="en-IN" sz="2000" dirty="0">
                <a:latin typeface="Verdana"/>
                <a:cs typeface="Verdana"/>
              </a:rPr>
              <a:t>20211CSG0046          SWAMY BU</a:t>
            </a:r>
          </a:p>
          <a:p>
            <a:pPr>
              <a:lnSpc>
                <a:spcPct val="100000"/>
              </a:lnSpc>
              <a:spcBef>
                <a:spcPts val="425"/>
              </a:spcBef>
            </a:pPr>
            <a:r>
              <a:rPr lang="en-IN" sz="2000" dirty="0">
                <a:latin typeface="Verdana"/>
                <a:cs typeface="Verdana"/>
              </a:rPr>
              <a:t>20211CSG0049          SHIVAPRASAD          </a:t>
            </a:r>
            <a:r>
              <a:rPr sz="1700" b="1" dirty="0">
                <a:latin typeface="Verdana"/>
                <a:cs typeface="Verdana"/>
              </a:rPr>
              <a:t>Dr.</a:t>
            </a:r>
            <a:r>
              <a:rPr sz="1700" b="1" spc="-5" dirty="0">
                <a:latin typeface="Verdana"/>
                <a:cs typeface="Verdana"/>
              </a:rPr>
              <a:t> </a:t>
            </a:r>
            <a:r>
              <a:rPr lang="en-IN" sz="1700" b="1" spc="-5" dirty="0">
                <a:latin typeface="Verdana"/>
                <a:cs typeface="Verdana"/>
              </a:rPr>
              <a:t>Harish Kumar K S</a:t>
            </a:r>
            <a:endParaRPr sz="1700" dirty="0">
              <a:solidFill>
                <a:schemeClr val="tx2"/>
              </a:solidFill>
              <a:latin typeface="Verdana"/>
              <a:cs typeface="Verdana"/>
            </a:endParaRPr>
          </a:p>
          <a:p>
            <a:pPr marL="5681345" marR="5080">
              <a:lnSpc>
                <a:spcPts val="1880"/>
              </a:lnSpc>
              <a:spcBef>
                <a:spcPts val="409"/>
              </a:spcBef>
            </a:pPr>
            <a:r>
              <a:rPr sz="1700" b="1" spc="-10" dirty="0">
                <a:latin typeface="Verdana"/>
                <a:cs typeface="Verdana"/>
              </a:rPr>
              <a:t>Assistant Professor</a:t>
            </a:r>
            <a:endParaRPr sz="1700" dirty="0">
              <a:latin typeface="Verdana"/>
              <a:cs typeface="Verdana"/>
            </a:endParaRPr>
          </a:p>
          <a:p>
            <a:pPr marL="5681345" marR="122555">
              <a:lnSpc>
                <a:spcPts val="1800"/>
              </a:lnSpc>
              <a:spcBef>
                <a:spcPts val="434"/>
              </a:spcBef>
            </a:pPr>
            <a:r>
              <a:rPr sz="1700" b="1" dirty="0">
                <a:latin typeface="Verdana"/>
                <a:cs typeface="Verdana"/>
              </a:rPr>
              <a:t>School</a:t>
            </a:r>
            <a:r>
              <a:rPr sz="1700" b="1" spc="-70" dirty="0">
                <a:latin typeface="Verdana"/>
                <a:cs typeface="Verdana"/>
              </a:rPr>
              <a:t> </a:t>
            </a:r>
            <a:r>
              <a:rPr sz="1700" b="1" dirty="0">
                <a:latin typeface="Verdana"/>
                <a:cs typeface="Verdana"/>
              </a:rPr>
              <a:t>of</a:t>
            </a:r>
            <a:r>
              <a:rPr sz="1700" b="1" spc="-55" dirty="0">
                <a:latin typeface="Verdana"/>
                <a:cs typeface="Verdana"/>
              </a:rPr>
              <a:t> </a:t>
            </a:r>
            <a:r>
              <a:rPr sz="1700" b="1" dirty="0">
                <a:latin typeface="Verdana"/>
                <a:cs typeface="Verdana"/>
              </a:rPr>
              <a:t>Computer</a:t>
            </a:r>
            <a:r>
              <a:rPr sz="1700" b="1" spc="-40" dirty="0">
                <a:latin typeface="Verdana"/>
                <a:cs typeface="Verdana"/>
              </a:rPr>
              <a:t> </a:t>
            </a:r>
            <a:r>
              <a:rPr sz="1700" b="1" dirty="0">
                <a:latin typeface="Verdana"/>
                <a:cs typeface="Verdana"/>
              </a:rPr>
              <a:t>Science</a:t>
            </a:r>
            <a:r>
              <a:rPr sz="1700" b="1" spc="-95" dirty="0">
                <a:latin typeface="Verdana"/>
                <a:cs typeface="Verdana"/>
              </a:rPr>
              <a:t> </a:t>
            </a:r>
            <a:r>
              <a:rPr lang="en-IN" sz="1700" b="1" spc="-95" dirty="0">
                <a:latin typeface="Verdana"/>
                <a:cs typeface="Verdana"/>
              </a:rPr>
              <a:t>&amp;</a:t>
            </a:r>
            <a:r>
              <a:rPr sz="1700" b="1" dirty="0">
                <a:latin typeface="Verdana"/>
                <a:cs typeface="Verdana"/>
              </a:rPr>
              <a:t>Engineering</a:t>
            </a:r>
            <a:r>
              <a:rPr sz="1700" b="1" spc="-80" dirty="0">
                <a:latin typeface="Verdana"/>
                <a:cs typeface="Verdana"/>
              </a:rPr>
              <a:t> </a:t>
            </a:r>
            <a:r>
              <a:rPr lang="en-IN" sz="1700" b="1" spc="-50" dirty="0">
                <a:latin typeface="Verdana"/>
                <a:cs typeface="Verdana"/>
              </a:rPr>
              <a:t> </a:t>
            </a:r>
            <a:endParaRPr sz="1700" dirty="0">
              <a:latin typeface="Verdana"/>
              <a:cs typeface="Verdana"/>
            </a:endParaRPr>
          </a:p>
          <a:p>
            <a:pPr marL="5681345">
              <a:lnSpc>
                <a:spcPct val="100000"/>
              </a:lnSpc>
              <a:spcBef>
                <a:spcPts val="195"/>
              </a:spcBef>
            </a:pPr>
            <a:r>
              <a:rPr sz="1700" b="1" dirty="0">
                <a:latin typeface="Verdana"/>
                <a:cs typeface="Verdana"/>
              </a:rPr>
              <a:t>Presidency</a:t>
            </a:r>
            <a:r>
              <a:rPr sz="1700" b="1" spc="-95" dirty="0">
                <a:latin typeface="Verdana"/>
                <a:cs typeface="Verdana"/>
              </a:rPr>
              <a:t> </a:t>
            </a:r>
            <a:r>
              <a:rPr sz="1700" b="1" spc="-10" dirty="0">
                <a:latin typeface="Verdana"/>
                <a:cs typeface="Verdana"/>
              </a:rPr>
              <a:t>University</a:t>
            </a:r>
            <a:endParaRPr sz="1700" dirty="0">
              <a:latin typeface="Verdana"/>
              <a:cs typeface="Verdana"/>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4098290" marR="5080" indent="-2574925">
              <a:lnSpc>
                <a:spcPct val="122900"/>
              </a:lnSpc>
              <a:spcBef>
                <a:spcPts val="95"/>
              </a:spcBef>
            </a:pPr>
            <a:r>
              <a:rPr lang="en-IN" sz="2750" b="1" dirty="0">
                <a:latin typeface="Verdana"/>
                <a:cs typeface="Verdana"/>
              </a:rPr>
              <a:t>PIP104</a:t>
            </a:r>
            <a:r>
              <a:rPr lang="en-IN" sz="2750" b="1" spc="380" dirty="0">
                <a:latin typeface="Verdana"/>
                <a:cs typeface="Verdana"/>
              </a:rPr>
              <a:t> </a:t>
            </a:r>
            <a:r>
              <a:rPr lang="en-IN" sz="2750" b="1" dirty="0">
                <a:latin typeface="Verdana"/>
                <a:cs typeface="Verdana"/>
              </a:rPr>
              <a:t>PROFESSIONAL</a:t>
            </a:r>
            <a:r>
              <a:rPr lang="en-IN" sz="2750" b="1" spc="470" dirty="0">
                <a:latin typeface="Verdana"/>
                <a:cs typeface="Verdana"/>
              </a:rPr>
              <a:t> </a:t>
            </a:r>
            <a:r>
              <a:rPr lang="en-IN" sz="2750" b="1" dirty="0">
                <a:latin typeface="Verdana"/>
                <a:cs typeface="Verdana"/>
              </a:rPr>
              <a:t>PRACTICE-</a:t>
            </a:r>
            <a:r>
              <a:rPr lang="en-IN" sz="2750" b="1" spc="-25" dirty="0">
                <a:latin typeface="Verdana"/>
                <a:cs typeface="Verdana"/>
              </a:rPr>
              <a:t>II </a:t>
            </a:r>
            <a:r>
              <a:rPr sz="2750" b="1" dirty="0">
                <a:latin typeface="Verdana"/>
                <a:cs typeface="Verdana"/>
              </a:rPr>
              <a:t>VIVA-</a:t>
            </a:r>
            <a:r>
              <a:rPr sz="2750" b="1" spc="-20" dirty="0">
                <a:latin typeface="Verdana"/>
                <a:cs typeface="Verdana"/>
              </a:rPr>
              <a:t>VOCE</a:t>
            </a:r>
            <a:endParaRPr sz="275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Conclusion</a:t>
            </a:r>
            <a:r>
              <a:rPr lang="en-US" b="1" spc="-30" dirty="0"/>
              <a:t> :</a:t>
            </a:r>
            <a:endParaRPr b="1" spc="-30" dirty="0"/>
          </a:p>
        </p:txBody>
      </p:sp>
      <p:sp>
        <p:nvSpPr>
          <p:cNvPr id="3" name="Text Placeholder 2">
            <a:extLst>
              <a:ext uri="{FF2B5EF4-FFF2-40B4-BE49-F238E27FC236}">
                <a16:creationId xmlns:a16="http://schemas.microsoft.com/office/drawing/2014/main" id="{593F8DA0-4C32-042D-BC38-34AD713F82B4}"/>
              </a:ext>
            </a:extLst>
          </p:cNvPr>
          <p:cNvSpPr>
            <a:spLocks noGrp="1"/>
          </p:cNvSpPr>
          <p:nvPr>
            <p:ph type="body" idx="1"/>
          </p:nvPr>
        </p:nvSpPr>
        <p:spPr>
          <a:xfrm>
            <a:off x="917575" y="1213008"/>
            <a:ext cx="10961370" cy="4431983"/>
          </a:xfrm>
        </p:spPr>
        <p:txBody>
          <a:bodyPr/>
          <a:lstStyle/>
          <a:p>
            <a:r>
              <a:rPr lang="en-US" sz="2400" dirty="0"/>
              <a:t>In conclusion, the integration of modern development tools and libraries such as Vite, React, TypeScript, </a:t>
            </a:r>
            <a:r>
              <a:rPr lang="en-US" sz="2400" dirty="0" err="1"/>
              <a:t>ESLint</a:t>
            </a:r>
            <a:r>
              <a:rPr lang="en-US" sz="2400" dirty="0"/>
              <a:t>, Tailwind CSS, and </a:t>
            </a:r>
            <a:r>
              <a:rPr lang="en-US" sz="2400" dirty="0" err="1"/>
              <a:t>PostCSS</a:t>
            </a:r>
            <a:r>
              <a:rPr lang="en-US" sz="2400" dirty="0"/>
              <a:t> creates an efficient and streamlined environment for building high-quality web applications. Vite enhances the development experience with its fast build times and hot module replacement (HMR), significantly speeding up the iterative development process. React provides a powerful and flexible way to create user interfaces with reusable components, while TypeScript introduces static typing, offering better code quality, tooling, and error checking. </a:t>
            </a:r>
            <a:r>
              <a:rPr lang="en-US" sz="2400" dirty="0" err="1"/>
              <a:t>ESLint</a:t>
            </a:r>
            <a:r>
              <a:rPr lang="en-US" sz="2400" dirty="0"/>
              <a:t> ensures that the code adheres to best practices, improving maintainability and reducing the risk of bugs by enforcing consistent coding standards. Tailwind CSS simplifies styling through utility-first classes, allowing for quick and responsive designs without writing custom CSS. It integrates well with Post CSS for further optimizations like </a:t>
            </a:r>
            <a:r>
              <a:rPr lang="en-US" sz="2400" dirty="0" err="1"/>
              <a:t>autoprefixing</a:t>
            </a:r>
            <a:r>
              <a:rPr lang="en-US" sz="2400" dirty="0"/>
              <a:t>, ensuring broad browser compatibility.</a:t>
            </a:r>
            <a:endParaRPr lang="en-IN" sz="2400"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9322435" cy="1030878"/>
          </a:xfrm>
          <a:prstGeom prst="rect">
            <a:avLst/>
          </a:prstGeom>
        </p:spPr>
        <p:txBody>
          <a:bodyPr vert="horz" wrap="square" lIns="0" tIns="350348" rIns="0" bIns="0" rtlCol="0">
            <a:spAutoFit/>
          </a:bodyPr>
          <a:lstStyle/>
          <a:p>
            <a:pPr marL="12700">
              <a:lnSpc>
                <a:spcPct val="100000"/>
              </a:lnSpc>
              <a:spcBef>
                <a:spcPts val="130"/>
              </a:spcBef>
            </a:pPr>
            <a:r>
              <a:rPr lang="en-US" b="1" spc="-60" dirty="0"/>
              <a:t>References :</a:t>
            </a:r>
            <a:endParaRPr b="1" spc="-60" dirty="0"/>
          </a:p>
        </p:txBody>
      </p:sp>
      <p:sp>
        <p:nvSpPr>
          <p:cNvPr id="3" name="Text Placeholder 2">
            <a:extLst>
              <a:ext uri="{FF2B5EF4-FFF2-40B4-BE49-F238E27FC236}">
                <a16:creationId xmlns:a16="http://schemas.microsoft.com/office/drawing/2014/main" id="{ECB5E41D-1C19-C2F2-93D7-9F7C5224A69B}"/>
              </a:ext>
            </a:extLst>
          </p:cNvPr>
          <p:cNvSpPr>
            <a:spLocks noGrp="1"/>
          </p:cNvSpPr>
          <p:nvPr>
            <p:ph type="body" idx="1"/>
          </p:nvPr>
        </p:nvSpPr>
        <p:spPr>
          <a:xfrm>
            <a:off x="76200" y="1030879"/>
            <a:ext cx="11963400" cy="5262979"/>
          </a:xfrm>
        </p:spPr>
        <p:txBody>
          <a:bodyPr/>
          <a:lstStyle/>
          <a:p>
            <a:pPr algn="just">
              <a:buFont typeface="Wingdings" panose="05000000000000000000" pitchFamily="2" charset="2"/>
              <a:buChar char="Ø"/>
            </a:pPr>
            <a:r>
              <a:rPr lang="en-IN" b="0" i="0" dirty="0">
                <a:solidFill>
                  <a:srgbClr val="0D0D0D"/>
                </a:solidFill>
                <a:effectLst/>
                <a:latin typeface="Cambria" panose="02040503050406030204" pitchFamily="18" charset="0"/>
                <a:ea typeface="Cambria" panose="02040503050406030204" pitchFamily="18" charset="0"/>
              </a:rPr>
              <a:t>Shekhar, E. S., Goyal, D. S., &amp; Jain, U. (2024). Enhancing customer engagement with AI and ML: Techniques and case studies. </a:t>
            </a:r>
            <a:r>
              <a:rPr lang="en-IN" b="0" i="1" dirty="0">
                <a:solidFill>
                  <a:srgbClr val="0D0D0D"/>
                </a:solidFill>
                <a:effectLst/>
                <a:latin typeface="Cambria" panose="02040503050406030204" pitchFamily="18" charset="0"/>
                <a:ea typeface="Cambria" panose="02040503050406030204" pitchFamily="18" charset="0"/>
              </a:rPr>
              <a:t>International Journal of Computer</a:t>
            </a:r>
            <a:r>
              <a:rPr lang="en-IN" b="0" i="0" dirty="0">
                <a:solidFill>
                  <a:srgbClr val="0D0D0D"/>
                </a:solidFill>
                <a:effectLst/>
                <a:latin typeface="Cambria" panose="02040503050406030204" pitchFamily="18" charset="0"/>
                <a:ea typeface="Cambria" panose="02040503050406030204" pitchFamily="18" charset="0"/>
              </a:rPr>
              <a:t>. Retrieved from academia.edu</a:t>
            </a:r>
          </a:p>
          <a:p>
            <a:pPr algn="just">
              <a:buFont typeface="Wingdings" panose="05000000000000000000" pitchFamily="2" charset="2"/>
              <a:buChar char="Ø"/>
            </a:pPr>
            <a:r>
              <a:rPr lang="en-IN" b="0" i="0" dirty="0" err="1">
                <a:solidFill>
                  <a:srgbClr val="0D0D0D"/>
                </a:solidFill>
                <a:effectLst/>
                <a:latin typeface="Cambria" panose="02040503050406030204" pitchFamily="18" charset="0"/>
                <a:ea typeface="Cambria" panose="02040503050406030204" pitchFamily="18" charset="0"/>
              </a:rPr>
              <a:t>Ekechi</a:t>
            </a:r>
            <a:r>
              <a:rPr lang="en-IN" b="0" i="0" dirty="0">
                <a:solidFill>
                  <a:srgbClr val="0D0D0D"/>
                </a:solidFill>
                <a:effectLst/>
                <a:latin typeface="Cambria" panose="02040503050406030204" pitchFamily="18" charset="0"/>
                <a:ea typeface="Cambria" panose="02040503050406030204" pitchFamily="18" charset="0"/>
              </a:rPr>
              <a:t>, C. C., Chukwurah, E. G., </a:t>
            </a:r>
            <a:r>
              <a:rPr lang="en-IN" b="0" i="0" dirty="0" err="1">
                <a:solidFill>
                  <a:srgbClr val="0D0D0D"/>
                </a:solidFill>
                <a:effectLst/>
                <a:latin typeface="Cambria" panose="02040503050406030204" pitchFamily="18" charset="0"/>
                <a:ea typeface="Cambria" panose="02040503050406030204" pitchFamily="18" charset="0"/>
              </a:rPr>
              <a:t>Oyeniyi</a:t>
            </a:r>
            <a:r>
              <a:rPr lang="en-IN" b="0" i="0" dirty="0">
                <a:solidFill>
                  <a:srgbClr val="0D0D0D"/>
                </a:solidFill>
                <a:effectLst/>
                <a:latin typeface="Cambria" panose="02040503050406030204" pitchFamily="18" charset="0"/>
                <a:ea typeface="Cambria" panose="02040503050406030204" pitchFamily="18" charset="0"/>
              </a:rPr>
              <a:t>, L. D., &amp; Others. (2024). AI-infused chatbots for customer support: A cross-country evaluation of user satisfaction in the USA and the UK. </a:t>
            </a:r>
            <a:r>
              <a:rPr lang="en-IN" b="0" i="1" dirty="0">
                <a:solidFill>
                  <a:srgbClr val="0D0D0D"/>
                </a:solidFill>
                <a:effectLst/>
                <a:latin typeface="Cambria" panose="02040503050406030204" pitchFamily="18" charset="0"/>
                <a:ea typeface="Cambria" panose="02040503050406030204" pitchFamily="18" charset="0"/>
              </a:rPr>
              <a:t>International Journal of ...</a:t>
            </a:r>
            <a:r>
              <a:rPr lang="en-IN" b="0" i="0" dirty="0">
                <a:solidFill>
                  <a:srgbClr val="0D0D0D"/>
                </a:solidFill>
                <a:effectLst/>
                <a:latin typeface="Cambria" panose="02040503050406030204" pitchFamily="18" charset="0"/>
                <a:ea typeface="Cambria" panose="02040503050406030204" pitchFamily="18" charset="0"/>
              </a:rPr>
              <a:t>. Retrieved from fepbl.com</a:t>
            </a:r>
          </a:p>
          <a:p>
            <a:pPr algn="just">
              <a:buFont typeface="Wingdings" panose="05000000000000000000" pitchFamily="2" charset="2"/>
              <a:buChar char="Ø"/>
            </a:pPr>
            <a:r>
              <a:rPr lang="en-IN" b="0" i="0" dirty="0">
                <a:solidFill>
                  <a:srgbClr val="0D0D0D"/>
                </a:solidFill>
                <a:effectLst/>
                <a:latin typeface="Cambria" panose="02040503050406030204" pitchFamily="18" charset="0"/>
                <a:ea typeface="Cambria" panose="02040503050406030204" pitchFamily="18" charset="0"/>
              </a:rPr>
              <a:t>Behera, R. K., Bala, P. K., &amp; Ray, A. (2024). Cognitive chatbot for personalized contextual customer service: Behind the scene and beyond the hype. </a:t>
            </a:r>
            <a:r>
              <a:rPr lang="en-IN" b="0" i="1" dirty="0">
                <a:solidFill>
                  <a:srgbClr val="0D0D0D"/>
                </a:solidFill>
                <a:effectLst/>
                <a:latin typeface="Cambria" panose="02040503050406030204" pitchFamily="18" charset="0"/>
                <a:ea typeface="Cambria" panose="02040503050406030204" pitchFamily="18" charset="0"/>
              </a:rPr>
              <a:t>Information Systems Frontiers</a:t>
            </a:r>
            <a:r>
              <a:rPr lang="en-IN" b="0" i="0" dirty="0">
                <a:solidFill>
                  <a:srgbClr val="0D0D0D"/>
                </a:solidFill>
                <a:effectLst/>
                <a:latin typeface="Cambria" panose="02040503050406030204" pitchFamily="18" charset="0"/>
                <a:ea typeface="Cambria" panose="02040503050406030204" pitchFamily="18" charset="0"/>
              </a:rPr>
              <a:t>. Springer.</a:t>
            </a:r>
          </a:p>
          <a:p>
            <a:pPr algn="just">
              <a:buFont typeface="Wingdings" panose="05000000000000000000" pitchFamily="2" charset="2"/>
              <a:buChar char="Ø"/>
            </a:pPr>
            <a:r>
              <a:rPr lang="en-IN" b="0" i="0" dirty="0">
                <a:solidFill>
                  <a:srgbClr val="0D0D0D"/>
                </a:solidFill>
                <a:effectLst/>
                <a:latin typeface="Cambria" panose="02040503050406030204" pitchFamily="18" charset="0"/>
                <a:ea typeface="Cambria" panose="02040503050406030204" pitchFamily="18" charset="0"/>
              </a:rPr>
              <a:t>Alexander, T. (2024). Proactive customer support: Re-architecting a customer support/relationship management software system leveraging predictive analysis/AI and machine learning. </a:t>
            </a:r>
            <a:r>
              <a:rPr lang="en-IN" b="0" i="1" dirty="0">
                <a:solidFill>
                  <a:srgbClr val="0D0D0D"/>
                </a:solidFill>
                <a:effectLst/>
                <a:latin typeface="Cambria" panose="02040503050406030204" pitchFamily="18" charset="0"/>
                <a:ea typeface="Cambria" panose="02040503050406030204" pitchFamily="18" charset="0"/>
              </a:rPr>
              <a:t>Engineering: Open Access</a:t>
            </a:r>
            <a:r>
              <a:rPr lang="en-IN" b="0" i="0" dirty="0">
                <a:solidFill>
                  <a:srgbClr val="0D0D0D"/>
                </a:solidFill>
                <a:effectLst/>
                <a:latin typeface="Cambria" panose="02040503050406030204" pitchFamily="18" charset="0"/>
                <a:ea typeface="Cambria" panose="02040503050406030204" pitchFamily="18" charset="0"/>
              </a:rPr>
              <a:t>. Retrieved from opastpublishers.com</a:t>
            </a:r>
          </a:p>
          <a:p>
            <a:pPr algn="just">
              <a:buFont typeface="Wingdings" panose="05000000000000000000" pitchFamily="2" charset="2"/>
              <a:buChar char="Ø"/>
            </a:pPr>
            <a:r>
              <a:rPr lang="en-IN" b="0" i="0" dirty="0" err="1">
                <a:solidFill>
                  <a:srgbClr val="0D0D0D"/>
                </a:solidFill>
                <a:effectLst/>
                <a:latin typeface="Cambria" panose="02040503050406030204" pitchFamily="18" charset="0"/>
                <a:ea typeface="Cambria" panose="02040503050406030204" pitchFamily="18" charset="0"/>
              </a:rPr>
              <a:t>Banik</a:t>
            </a:r>
            <a:r>
              <a:rPr lang="en-IN" b="0" i="0" dirty="0">
                <a:solidFill>
                  <a:srgbClr val="0D0D0D"/>
                </a:solidFill>
                <a:effectLst/>
                <a:latin typeface="Cambria" panose="02040503050406030204" pitchFamily="18" charset="0"/>
                <a:ea typeface="Cambria" panose="02040503050406030204" pitchFamily="18" charset="0"/>
              </a:rPr>
              <a:t>, B., </a:t>
            </a:r>
            <a:r>
              <a:rPr lang="en-IN" b="0" i="0" dirty="0" err="1">
                <a:solidFill>
                  <a:srgbClr val="0D0D0D"/>
                </a:solidFill>
                <a:effectLst/>
                <a:latin typeface="Cambria" panose="02040503050406030204" pitchFamily="18" charset="0"/>
                <a:ea typeface="Cambria" panose="02040503050406030204" pitchFamily="18" charset="0"/>
              </a:rPr>
              <a:t>Banik</a:t>
            </a:r>
            <a:r>
              <a:rPr lang="en-IN" b="0" i="0" dirty="0">
                <a:solidFill>
                  <a:srgbClr val="0D0D0D"/>
                </a:solidFill>
                <a:effectLst/>
                <a:latin typeface="Cambria" panose="02040503050406030204" pitchFamily="18" charset="0"/>
                <a:ea typeface="Cambria" panose="02040503050406030204" pitchFamily="18" charset="0"/>
              </a:rPr>
              <a:t>, S., &amp; </a:t>
            </a:r>
            <a:r>
              <a:rPr lang="en-IN" b="0" i="0" dirty="0" err="1">
                <a:solidFill>
                  <a:srgbClr val="0D0D0D"/>
                </a:solidFill>
                <a:effectLst/>
                <a:latin typeface="Cambria" panose="02040503050406030204" pitchFamily="18" charset="0"/>
                <a:ea typeface="Cambria" panose="02040503050406030204" pitchFamily="18" charset="0"/>
              </a:rPr>
              <a:t>Annee</a:t>
            </a:r>
            <a:r>
              <a:rPr lang="en-IN" b="0" i="0" dirty="0">
                <a:solidFill>
                  <a:srgbClr val="0D0D0D"/>
                </a:solidFill>
                <a:effectLst/>
                <a:latin typeface="Cambria" panose="02040503050406030204" pitchFamily="18" charset="0"/>
                <a:ea typeface="Cambria" panose="02040503050406030204" pitchFamily="18" charset="0"/>
              </a:rPr>
              <a:t>, R. R. (2024). The role of AI in enhancing customer engagement and loyalty. </a:t>
            </a:r>
            <a:r>
              <a:rPr lang="en-IN" b="0" i="1" dirty="0" err="1">
                <a:solidFill>
                  <a:srgbClr val="0D0D0D"/>
                </a:solidFill>
                <a:effectLst/>
                <a:latin typeface="Cambria" panose="02040503050406030204" pitchFamily="18" charset="0"/>
                <a:ea typeface="Cambria" panose="02040503050406030204" pitchFamily="18" charset="0"/>
              </a:rPr>
              <a:t>Revista</a:t>
            </a:r>
            <a:r>
              <a:rPr lang="en-IN" b="0" i="1" dirty="0">
                <a:solidFill>
                  <a:srgbClr val="0D0D0D"/>
                </a:solidFill>
                <a:effectLst/>
                <a:latin typeface="Cambria" panose="02040503050406030204" pitchFamily="18" charset="0"/>
                <a:ea typeface="Cambria" panose="02040503050406030204" pitchFamily="18" charset="0"/>
              </a:rPr>
              <a:t> de </a:t>
            </a:r>
            <a:r>
              <a:rPr lang="en-IN" b="0" i="1" dirty="0" err="1">
                <a:solidFill>
                  <a:srgbClr val="0D0D0D"/>
                </a:solidFill>
                <a:effectLst/>
                <a:latin typeface="Cambria" panose="02040503050406030204" pitchFamily="18" charset="0"/>
                <a:ea typeface="Cambria" panose="02040503050406030204" pitchFamily="18" charset="0"/>
              </a:rPr>
              <a:t>Inteligencia</a:t>
            </a:r>
            <a:r>
              <a:rPr lang="en-IN" b="0" i="1" dirty="0">
                <a:solidFill>
                  <a:srgbClr val="0D0D0D"/>
                </a:solidFill>
                <a:effectLst/>
                <a:latin typeface="Cambria" panose="02040503050406030204" pitchFamily="18" charset="0"/>
                <a:ea typeface="Cambria" panose="02040503050406030204" pitchFamily="18" charset="0"/>
              </a:rPr>
              <a:t> Artificial </a:t>
            </a:r>
            <a:r>
              <a:rPr lang="en-IN" b="0" i="1" dirty="0" err="1">
                <a:solidFill>
                  <a:srgbClr val="0D0D0D"/>
                </a:solidFill>
                <a:effectLst/>
                <a:latin typeface="Cambria" panose="02040503050406030204" pitchFamily="18" charset="0"/>
                <a:ea typeface="Cambria" panose="02040503050406030204" pitchFamily="18" charset="0"/>
              </a:rPr>
              <a:t>en</a:t>
            </a:r>
            <a:r>
              <a:rPr lang="en-IN" b="0" i="1" dirty="0">
                <a:solidFill>
                  <a:srgbClr val="0D0D0D"/>
                </a:solidFill>
                <a:effectLst/>
                <a:latin typeface="Cambria" panose="02040503050406030204" pitchFamily="18" charset="0"/>
                <a:ea typeface="Cambria" panose="02040503050406030204" pitchFamily="18" charset="0"/>
              </a:rPr>
              <a:t> ...</a:t>
            </a:r>
            <a:r>
              <a:rPr lang="en-IN" b="0" i="0" dirty="0">
                <a:solidFill>
                  <a:srgbClr val="0D0D0D"/>
                </a:solidFill>
                <a:effectLst/>
                <a:latin typeface="Cambria" panose="02040503050406030204" pitchFamily="18" charset="0"/>
                <a:ea typeface="Cambria" panose="02040503050406030204" pitchFamily="18" charset="0"/>
              </a:rPr>
              <a:t>. Retrieved from redcrevistas.com</a:t>
            </a:r>
          </a:p>
          <a:p>
            <a:pPr algn="just">
              <a:buFont typeface="Wingdings" panose="05000000000000000000" pitchFamily="2" charset="2"/>
              <a:buChar char="Ø"/>
            </a:pPr>
            <a:r>
              <a:rPr lang="en-IN" b="0" i="0" dirty="0">
                <a:solidFill>
                  <a:srgbClr val="0D0D0D"/>
                </a:solidFill>
                <a:effectLst/>
                <a:latin typeface="Cambria" panose="02040503050406030204" pitchFamily="18" charset="0"/>
                <a:ea typeface="Cambria" panose="02040503050406030204" pitchFamily="18" charset="0"/>
              </a:rPr>
              <a:t>Maj, M., </a:t>
            </a:r>
            <a:r>
              <a:rPr lang="en-IN" b="0" i="0" dirty="0" err="1">
                <a:solidFill>
                  <a:srgbClr val="0D0D0D"/>
                </a:solidFill>
                <a:effectLst/>
                <a:latin typeface="Cambria" panose="02040503050406030204" pitchFamily="18" charset="0"/>
                <a:ea typeface="Cambria" panose="02040503050406030204" pitchFamily="18" charset="0"/>
              </a:rPr>
              <a:t>Dmowski</a:t>
            </a:r>
            <a:r>
              <a:rPr lang="en-IN" b="0" i="0" dirty="0">
                <a:solidFill>
                  <a:srgbClr val="0D0D0D"/>
                </a:solidFill>
                <a:effectLst/>
                <a:latin typeface="Cambria" panose="02040503050406030204" pitchFamily="18" charset="0"/>
                <a:ea typeface="Cambria" panose="02040503050406030204" pitchFamily="18" charset="0"/>
              </a:rPr>
              <a:t>, A., Nowak, R., &amp; </a:t>
            </a:r>
            <a:r>
              <a:rPr lang="en-IN" b="0" i="0" dirty="0" err="1">
                <a:solidFill>
                  <a:srgbClr val="0D0D0D"/>
                </a:solidFill>
                <a:effectLst/>
                <a:latin typeface="Cambria" panose="02040503050406030204" pitchFamily="18" charset="0"/>
                <a:ea typeface="Cambria" panose="02040503050406030204" pitchFamily="18" charset="0"/>
              </a:rPr>
              <a:t>Mędzelowski</a:t>
            </a:r>
            <a:r>
              <a:rPr lang="en-IN" b="0" i="0" dirty="0">
                <a:solidFill>
                  <a:srgbClr val="0D0D0D"/>
                </a:solidFill>
                <a:effectLst/>
                <a:latin typeface="Cambria" panose="02040503050406030204" pitchFamily="18" charset="0"/>
                <a:ea typeface="Cambria" panose="02040503050406030204" pitchFamily="18" charset="0"/>
              </a:rPr>
              <a:t>, T. (2024). Enhancing customer service in shopping malls with an advanced chatbot-integrated concierge device. Retrieved from um.edu.mt</a:t>
            </a:r>
          </a:p>
          <a:p>
            <a:pPr algn="just">
              <a:buFont typeface="Wingdings" panose="05000000000000000000" pitchFamily="2" charset="2"/>
              <a:buChar char="Ø"/>
            </a:pPr>
            <a:r>
              <a:rPr lang="en-IN" b="0" i="0" dirty="0">
                <a:solidFill>
                  <a:srgbClr val="0D0D0D"/>
                </a:solidFill>
                <a:effectLst/>
                <a:latin typeface="Cambria" panose="02040503050406030204" pitchFamily="18" charset="0"/>
                <a:ea typeface="Cambria" panose="02040503050406030204" pitchFamily="18" charset="0"/>
              </a:rPr>
              <a:t>Arya, S., Bhaskar, A., &amp; Gupta, K. (2024). Conversational AI: A treatise about vying chatbots. </a:t>
            </a:r>
            <a:r>
              <a:rPr lang="en-IN" b="0" i="1" dirty="0">
                <a:solidFill>
                  <a:srgbClr val="0D0D0D"/>
                </a:solidFill>
                <a:effectLst/>
                <a:latin typeface="Cambria" panose="02040503050406030204" pitchFamily="18" charset="0"/>
                <a:ea typeface="Cambria" panose="02040503050406030204" pitchFamily="18" charset="0"/>
              </a:rPr>
              <a:t>2nd International ...</a:t>
            </a:r>
            <a:r>
              <a:rPr lang="en-IN" b="0" i="0" dirty="0">
                <a:solidFill>
                  <a:srgbClr val="0D0D0D"/>
                </a:solidFill>
                <a:effectLst/>
                <a:latin typeface="Cambria" panose="02040503050406030204" pitchFamily="18" charset="0"/>
                <a:ea typeface="Cambria" panose="02040503050406030204" pitchFamily="18" charset="0"/>
              </a:rPr>
              <a:t>. IEEE Xplore.</a:t>
            </a:r>
          </a:p>
          <a:p>
            <a:pPr algn="just">
              <a:buFont typeface="Wingdings" panose="05000000000000000000" pitchFamily="2" charset="2"/>
              <a:buChar char="Ø"/>
            </a:pPr>
            <a:r>
              <a:rPr lang="en-IN" b="0" i="0" dirty="0">
                <a:solidFill>
                  <a:srgbClr val="0D0D0D"/>
                </a:solidFill>
                <a:effectLst/>
                <a:latin typeface="Cambria" panose="02040503050406030204" pitchFamily="18" charset="0"/>
                <a:ea typeface="Cambria" panose="02040503050406030204" pitchFamily="18" charset="0"/>
              </a:rPr>
              <a:t>Bhattacharyya, S. S. (2024). Study of adoption of artificial intelligence technology-driven natural large language model-based chatbots by firms for customer service interaction. </a:t>
            </a:r>
            <a:r>
              <a:rPr lang="en-IN" b="0" i="1" dirty="0">
                <a:solidFill>
                  <a:srgbClr val="0D0D0D"/>
                </a:solidFill>
                <a:effectLst/>
                <a:latin typeface="Cambria" panose="02040503050406030204" pitchFamily="18" charset="0"/>
                <a:ea typeface="Cambria" panose="02040503050406030204" pitchFamily="18" charset="0"/>
              </a:rPr>
              <a:t>Journal of Science and Technology Policy</a:t>
            </a:r>
            <a:r>
              <a:rPr lang="en-IN" b="0" i="0" dirty="0">
                <a:solidFill>
                  <a:srgbClr val="0D0D0D"/>
                </a:solidFill>
                <a:effectLst/>
                <a:latin typeface="Cambria" panose="02040503050406030204" pitchFamily="18" charset="0"/>
                <a:ea typeface="Cambria" panose="02040503050406030204" pitchFamily="18" charset="0"/>
              </a:rPr>
              <a:t>. Retrieved from emerald.com</a:t>
            </a:r>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45" dirty="0"/>
              <a:t>Publication</a:t>
            </a:r>
            <a:r>
              <a:rPr spc="-180" dirty="0"/>
              <a:t> </a:t>
            </a:r>
            <a:r>
              <a:rPr spc="-25" dirty="0"/>
              <a:t>Details</a:t>
            </a:r>
          </a:p>
        </p:txBody>
      </p:sp>
      <p:pic>
        <p:nvPicPr>
          <p:cNvPr id="6" name="Picture 5">
            <a:extLst>
              <a:ext uri="{FF2B5EF4-FFF2-40B4-BE49-F238E27FC236}">
                <a16:creationId xmlns:a16="http://schemas.microsoft.com/office/drawing/2014/main" id="{440DE1CF-A49E-0B32-7B67-51EA8E617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596" y="1332083"/>
            <a:ext cx="4031204" cy="40781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Introduction</a:t>
            </a:r>
            <a:r>
              <a:rPr lang="en-US" b="1" spc="-45" dirty="0"/>
              <a:t> :</a:t>
            </a:r>
            <a:endParaRPr sz="3200" spc="-45"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FE313699-E5DA-7821-2DDC-B53D6D69AD76}"/>
              </a:ext>
            </a:extLst>
          </p:cNvPr>
          <p:cNvSpPr>
            <a:spLocks noGrp="1"/>
          </p:cNvSpPr>
          <p:nvPr>
            <p:ph type="body" idx="1"/>
          </p:nvPr>
        </p:nvSpPr>
        <p:spPr>
          <a:xfrm>
            <a:off x="917574" y="1332084"/>
            <a:ext cx="11045825" cy="3105614"/>
          </a:xfrm>
        </p:spPr>
        <p:txBody>
          <a:bodyPr/>
          <a:lstStyle/>
          <a:p>
            <a:r>
              <a:rPr lang="en-US" sz="2800" dirty="0"/>
              <a:t>In today’s fast-paced digital landscape, customer support plays a pivotal role in ensuring business success, yet traditional models often face challenges such as high operational costs, long response times, and inconsistent service. As companies strive to meet the growing demand for efficient and personalized assistance, generative Artificial Intelligence (AI) has emerged as a transformative solution. Unlike traditional AI systems, generative AI can produce dynamic, human-like conversations, enabling virtual assistants and chatbots to provide more flexible and context-aware responses. </a:t>
            </a:r>
            <a:endParaRPr lang="en-IN" sz="28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950" y="76200"/>
            <a:ext cx="8985885" cy="1056640"/>
          </a:xfrm>
          <a:prstGeom prst="rect">
            <a:avLst/>
          </a:prstGeom>
        </p:spPr>
        <p:txBody>
          <a:bodyPr vert="horz" wrap="square" lIns="0" tIns="350348" rIns="0" bIns="0" rtlCol="0">
            <a:spAutoFit/>
          </a:bodyPr>
          <a:lstStyle/>
          <a:p>
            <a:pPr marL="12700">
              <a:lnSpc>
                <a:spcPct val="100000"/>
              </a:lnSpc>
              <a:spcBef>
                <a:spcPts val="130"/>
              </a:spcBef>
            </a:pPr>
            <a:r>
              <a:rPr b="1" spc="-50" dirty="0"/>
              <a:t>Literature</a:t>
            </a:r>
            <a:r>
              <a:rPr b="1" spc="-165" dirty="0"/>
              <a:t> </a:t>
            </a:r>
            <a:r>
              <a:rPr b="1" spc="-30" dirty="0"/>
              <a:t>Review</a:t>
            </a:r>
            <a:r>
              <a:rPr lang="en-US" b="1" spc="-30" dirty="0"/>
              <a:t> :</a:t>
            </a:r>
            <a:endParaRPr b="1" spc="-30" dirty="0"/>
          </a:p>
        </p:txBody>
      </p:sp>
      <p:sp>
        <p:nvSpPr>
          <p:cNvPr id="3" name="Text Placeholder 2">
            <a:extLst>
              <a:ext uri="{FF2B5EF4-FFF2-40B4-BE49-F238E27FC236}">
                <a16:creationId xmlns:a16="http://schemas.microsoft.com/office/drawing/2014/main" id="{61770ED9-1381-B0AC-27CB-268494CF9D6A}"/>
              </a:ext>
            </a:extLst>
          </p:cNvPr>
          <p:cNvSpPr>
            <a:spLocks noGrp="1"/>
          </p:cNvSpPr>
          <p:nvPr>
            <p:ph type="body" idx="1"/>
          </p:nvPr>
        </p:nvSpPr>
        <p:spPr>
          <a:xfrm>
            <a:off x="869950" y="1132840"/>
            <a:ext cx="9417050" cy="3385542"/>
          </a:xfrm>
        </p:spPr>
        <p:txBody>
          <a:bodyPr/>
          <a:lstStyle/>
          <a:p>
            <a:r>
              <a:rPr lang="en-US" sz="2000" dirty="0"/>
              <a:t>The evolution of customer support systems has been influenced by advancements in Artificial Intelligence, particularly in the development of chatbots, virtual assistants, and other automated tools. The section reviews existing research in AI-powered customer support based on rule-based systems, machine learning-driven models, generative AI, multimodal capabilities, and associated challenges in their implementation. Early chatbot systems were essentially rule-based and relied on a set of predefined scripts and decision trees to process users' queries. These early systems used keyword matching and pattern recognition to process input, and they were restricted in handling complex or ambiguous inputs (</a:t>
            </a:r>
            <a:r>
              <a:rPr lang="en-US" sz="2000" dirty="0" err="1"/>
              <a:t>Shawar</a:t>
            </a:r>
            <a:r>
              <a:rPr lang="en-US" sz="2000" dirty="0"/>
              <a:t> &amp; Atwell, 2007). Although these rule-based chatbots introduced basic automation, they failed to bring flexibility and unable to carry out human-like conversations, which often created user dissatisfaction in real life applications. </a:t>
            </a: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950" y="152400"/>
            <a:ext cx="8982710" cy="1056640"/>
          </a:xfrm>
          <a:prstGeom prst="rect">
            <a:avLst/>
          </a:prstGeom>
        </p:spPr>
        <p:txBody>
          <a:bodyPr vert="horz" wrap="square" lIns="0" tIns="350348" rIns="0" bIns="0" rtlCol="0">
            <a:spAutoFit/>
          </a:bodyPr>
          <a:lstStyle/>
          <a:p>
            <a:pPr marL="12700">
              <a:lnSpc>
                <a:spcPct val="100000"/>
              </a:lnSpc>
              <a:spcBef>
                <a:spcPts val="130"/>
              </a:spcBef>
            </a:pPr>
            <a:r>
              <a:rPr b="1" spc="-45" dirty="0"/>
              <a:t>Proposed</a:t>
            </a:r>
            <a:r>
              <a:rPr b="1" spc="-200" dirty="0"/>
              <a:t> </a:t>
            </a:r>
            <a:r>
              <a:rPr b="1" spc="-35" dirty="0"/>
              <a:t>Methodology</a:t>
            </a:r>
            <a:r>
              <a:rPr lang="en-US" b="1" spc="-35" dirty="0"/>
              <a:t> :</a:t>
            </a:r>
            <a:endParaRPr b="1" spc="-35" dirty="0"/>
          </a:p>
        </p:txBody>
      </p:sp>
      <p:sp>
        <p:nvSpPr>
          <p:cNvPr id="3" name="Text Placeholder 2">
            <a:extLst>
              <a:ext uri="{FF2B5EF4-FFF2-40B4-BE49-F238E27FC236}">
                <a16:creationId xmlns:a16="http://schemas.microsoft.com/office/drawing/2014/main" id="{8D8A3E59-E986-F926-CDFD-4F36E4BF1989}"/>
              </a:ext>
            </a:extLst>
          </p:cNvPr>
          <p:cNvSpPr>
            <a:spLocks noGrp="1"/>
          </p:cNvSpPr>
          <p:nvPr>
            <p:ph type="body" idx="1"/>
          </p:nvPr>
        </p:nvSpPr>
        <p:spPr>
          <a:xfrm>
            <a:off x="869950" y="1618360"/>
            <a:ext cx="10961370" cy="3447098"/>
          </a:xfrm>
        </p:spPr>
        <p:txBody>
          <a:bodyPr/>
          <a:lstStyle/>
          <a:p>
            <a:r>
              <a:rPr lang="en-US" sz="3200" b="1" dirty="0"/>
              <a:t>Standardization of Component Libraries </a:t>
            </a:r>
          </a:p>
          <a:p>
            <a:r>
              <a:rPr lang="en-US" sz="3200" dirty="0"/>
              <a:t>• Tailwind CSS encourages utility-first styling, but it lacks built-in design systems or predefined component libraries, requiring developers to manually design reusable components. • Research Gap: There is limited research on how to efficiently standardize reusable component libraries while maintaining customization flexibility.</a:t>
            </a:r>
            <a:endParaRPr lang="en-IN" sz="3200"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Objectives</a:t>
            </a:r>
            <a:r>
              <a:rPr lang="en-US" b="1" spc="-30" dirty="0"/>
              <a:t> :</a:t>
            </a:r>
            <a:endParaRPr b="1" spc="-30" dirty="0"/>
          </a:p>
        </p:txBody>
      </p:sp>
      <p:sp>
        <p:nvSpPr>
          <p:cNvPr id="3" name="Text Placeholder 2">
            <a:extLst>
              <a:ext uri="{FF2B5EF4-FFF2-40B4-BE49-F238E27FC236}">
                <a16:creationId xmlns:a16="http://schemas.microsoft.com/office/drawing/2014/main" id="{2334BE02-7299-1FF8-B0C0-23A1D9A26641}"/>
              </a:ext>
            </a:extLst>
          </p:cNvPr>
          <p:cNvSpPr>
            <a:spLocks noGrp="1"/>
          </p:cNvSpPr>
          <p:nvPr>
            <p:ph type="body" idx="1"/>
          </p:nvPr>
        </p:nvSpPr>
        <p:spPr>
          <a:xfrm>
            <a:off x="869950" y="1618361"/>
            <a:ext cx="10961370" cy="2954655"/>
          </a:xfrm>
        </p:spPr>
        <p:txBody>
          <a:bodyPr/>
          <a:lstStyle/>
          <a:p>
            <a:pPr marL="457200" indent="-457200">
              <a:buFont typeface="Arial" panose="020B0604020202020204" pitchFamily="34" charset="0"/>
              <a:buChar char="•"/>
            </a:pPr>
            <a:r>
              <a:rPr lang="en-US" sz="3200" dirty="0"/>
              <a:t>1.Enhance Hospital Management Efficiency: Simplify routine tasks such as appointment scheduling, patient inquiries, and information dissemination through an interactive chatbot. 2.Enable 24/7 Customer Support: Ensure round-the-clock availability for patient queries, minimizing response time and improving satisfaction. </a:t>
            </a:r>
            <a:endParaRPr lang="en-IN" sz="3200"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950" y="76200"/>
            <a:ext cx="8938260" cy="1056640"/>
          </a:xfrm>
          <a:prstGeom prst="rect">
            <a:avLst/>
          </a:prstGeom>
        </p:spPr>
        <p:txBody>
          <a:bodyPr vert="horz" wrap="square" lIns="0" tIns="350348" rIns="0" bIns="0" rtlCol="0">
            <a:spAutoFit/>
          </a:bodyPr>
          <a:lstStyle/>
          <a:p>
            <a:pPr marL="12700">
              <a:lnSpc>
                <a:spcPct val="100000"/>
              </a:lnSpc>
              <a:spcBef>
                <a:spcPts val="130"/>
              </a:spcBef>
            </a:pPr>
            <a:r>
              <a:rPr b="1" spc="-65" dirty="0"/>
              <a:t>System</a:t>
            </a:r>
            <a:r>
              <a:rPr b="1" spc="-150" dirty="0"/>
              <a:t> </a:t>
            </a:r>
            <a:r>
              <a:rPr b="1" spc="-25" dirty="0"/>
              <a:t>Design</a:t>
            </a:r>
            <a:r>
              <a:rPr b="1" spc="-140" dirty="0"/>
              <a:t> </a:t>
            </a:r>
            <a:r>
              <a:rPr b="1" dirty="0"/>
              <a:t>&amp;</a:t>
            </a:r>
            <a:r>
              <a:rPr b="1" spc="-125" dirty="0"/>
              <a:t> </a:t>
            </a:r>
            <a:r>
              <a:rPr b="1" spc="-35" dirty="0"/>
              <a:t>Implementation</a:t>
            </a:r>
            <a:r>
              <a:rPr lang="en-US" b="1" spc="-35" dirty="0"/>
              <a:t> :</a:t>
            </a:r>
            <a:endParaRPr b="1" spc="-35" dirty="0"/>
          </a:p>
        </p:txBody>
      </p:sp>
      <p:sp>
        <p:nvSpPr>
          <p:cNvPr id="3" name="Text Placeholder 2">
            <a:extLst>
              <a:ext uri="{FF2B5EF4-FFF2-40B4-BE49-F238E27FC236}">
                <a16:creationId xmlns:a16="http://schemas.microsoft.com/office/drawing/2014/main" id="{56AB3564-8E82-99B7-4FD3-056AE4FC834D}"/>
              </a:ext>
            </a:extLst>
          </p:cNvPr>
          <p:cNvSpPr>
            <a:spLocks noGrp="1"/>
          </p:cNvSpPr>
          <p:nvPr>
            <p:ph type="body" idx="1"/>
          </p:nvPr>
        </p:nvSpPr>
        <p:spPr>
          <a:xfrm>
            <a:off x="869950" y="1066799"/>
            <a:ext cx="10961370" cy="2954655"/>
          </a:xfrm>
        </p:spPr>
        <p:txBody>
          <a:bodyPr/>
          <a:lstStyle/>
          <a:p>
            <a:r>
              <a:rPr lang="en-US" sz="3200" dirty="0"/>
              <a:t>1. Architecture Design Type: Single-Page Application (SPA) Core Technologies: • React: For building reusable UI components. • TypeScript: For static typing, ensuring code correctness and maintainability. • Vite: As the build tool for efficient development and optimized production builds. • </a:t>
            </a:r>
            <a:r>
              <a:rPr lang="en-US" sz="3200" dirty="0" err="1"/>
              <a:t>TailwindCSS</a:t>
            </a:r>
            <a:r>
              <a:rPr lang="en-US" sz="3200" dirty="0"/>
              <a:t>: For styling with a utility-first approach. </a:t>
            </a:r>
            <a:endParaRPr lang="en-IN" sz="32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DBFB5E-4286-B9B6-B59E-BD7811D2B895}"/>
              </a:ext>
            </a:extLst>
          </p:cNvPr>
          <p:cNvSpPr>
            <a:spLocks noGrp="1"/>
          </p:cNvSpPr>
          <p:nvPr>
            <p:ph type="body" idx="1"/>
          </p:nvPr>
        </p:nvSpPr>
        <p:spPr>
          <a:xfrm>
            <a:off x="869950" y="1618361"/>
            <a:ext cx="10961370" cy="3877985"/>
          </a:xfrm>
        </p:spPr>
        <p:txBody>
          <a:bodyPr/>
          <a:lstStyle/>
          <a:p>
            <a:r>
              <a:rPr lang="en-IN" sz="2800" dirty="0"/>
              <a:t>Structure: </a:t>
            </a:r>
          </a:p>
          <a:p>
            <a:r>
              <a:rPr lang="en-IN" sz="2800" dirty="0"/>
              <a:t>• Root Component: The application is mounted onto a single HTML (id="root") using React DOM. • Component-Based Design: Encapsulation of UI logic and styles into small, reusable React components. • Responsive Design: Enabled via </a:t>
            </a:r>
            <a:r>
              <a:rPr lang="en-IN" sz="2800" dirty="0" err="1"/>
              <a:t>TailwindCSS</a:t>
            </a:r>
            <a:r>
              <a:rPr lang="en-IN" sz="2800" dirty="0"/>
              <a:t> utilities and media queries.</a:t>
            </a:r>
          </a:p>
          <a:p>
            <a:r>
              <a:rPr lang="en-US" sz="2800" dirty="0"/>
              <a:t>Frontend Flow:</a:t>
            </a:r>
          </a:p>
          <a:p>
            <a:r>
              <a:rPr lang="en-US" sz="2800" dirty="0"/>
              <a:t> 1. HTML loads the </a:t>
            </a:r>
            <a:r>
              <a:rPr lang="en-US" sz="2800" dirty="0" err="1"/>
              <a:t>main.tsx</a:t>
            </a:r>
            <a:r>
              <a:rPr lang="en-US" sz="2800" dirty="0"/>
              <a:t> entry point, initializing the React app. 2. React manages routing, rendering, and state updates dynamically on the client side. 3. </a:t>
            </a:r>
            <a:r>
              <a:rPr lang="en-US" sz="2800" dirty="0" err="1"/>
              <a:t>TailwindCSS</a:t>
            </a:r>
            <a:r>
              <a:rPr lang="en-US" sz="2800" dirty="0"/>
              <a:t> provides consistent and responsive styles.</a:t>
            </a:r>
            <a:endParaRPr lang="en-IN" sz="2800" dirty="0"/>
          </a:p>
        </p:txBody>
      </p:sp>
    </p:spTree>
    <p:extLst>
      <p:ext uri="{BB962C8B-B14F-4D97-AF65-F5344CB8AC3E}">
        <p14:creationId xmlns:p14="http://schemas.microsoft.com/office/powerpoint/2010/main" val="428767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76200"/>
            <a:ext cx="9427210" cy="1056640"/>
          </a:xfrm>
          <a:prstGeom prst="rect">
            <a:avLst/>
          </a:prstGeom>
        </p:spPr>
        <p:txBody>
          <a:bodyPr vert="horz" wrap="square" lIns="0" tIns="350348" rIns="0" bIns="0" rtlCol="0">
            <a:spAutoFit/>
          </a:bodyPr>
          <a:lstStyle/>
          <a:p>
            <a:pPr marL="12700">
              <a:lnSpc>
                <a:spcPct val="100000"/>
              </a:lnSpc>
              <a:spcBef>
                <a:spcPts val="130"/>
              </a:spcBef>
            </a:pPr>
            <a:r>
              <a:rPr b="1" spc="-30" dirty="0"/>
              <a:t>Timeline</a:t>
            </a:r>
            <a:r>
              <a:rPr b="1" spc="-180" dirty="0"/>
              <a:t> </a:t>
            </a:r>
            <a:r>
              <a:rPr b="1" dirty="0"/>
              <a:t>of</a:t>
            </a:r>
            <a:r>
              <a:rPr b="1" spc="-135" dirty="0"/>
              <a:t> </a:t>
            </a:r>
            <a:r>
              <a:rPr b="1" spc="-20" dirty="0"/>
              <a:t>Project</a:t>
            </a:r>
            <a:r>
              <a:rPr lang="en-US" b="1" spc="-20" dirty="0"/>
              <a:t> :</a:t>
            </a:r>
            <a:endParaRPr b="1" spc="-20" dirty="0"/>
          </a:p>
        </p:txBody>
      </p:sp>
      <p:sp>
        <p:nvSpPr>
          <p:cNvPr id="3" name="Text Placeholder 2">
            <a:extLst>
              <a:ext uri="{FF2B5EF4-FFF2-40B4-BE49-F238E27FC236}">
                <a16:creationId xmlns:a16="http://schemas.microsoft.com/office/drawing/2014/main" id="{C0A31104-E202-E1C8-C218-E31BD60B935C}"/>
              </a:ext>
            </a:extLst>
          </p:cNvPr>
          <p:cNvSpPr>
            <a:spLocks noGrp="1"/>
          </p:cNvSpPr>
          <p:nvPr>
            <p:ph type="body" idx="1"/>
          </p:nvPr>
        </p:nvSpPr>
        <p:spPr>
          <a:xfrm>
            <a:off x="381000" y="1132840"/>
            <a:ext cx="11450320" cy="4734559"/>
          </a:xfrm>
        </p:spPr>
        <p:txBody>
          <a:bodyPr/>
          <a:lstStyle/>
          <a:p>
            <a:endParaRPr lang="en-IN" dirty="0"/>
          </a:p>
        </p:txBody>
      </p:sp>
      <p:pic>
        <p:nvPicPr>
          <p:cNvPr id="5" name="Picture 4">
            <a:extLst>
              <a:ext uri="{FF2B5EF4-FFF2-40B4-BE49-F238E27FC236}">
                <a16:creationId xmlns:a16="http://schemas.microsoft.com/office/drawing/2014/main" id="{87F1AED0-1586-653F-2DD0-8944AFFA8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79" y="1132840"/>
            <a:ext cx="11764561" cy="48005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50" dirty="0"/>
              <a:t>Outcomes</a:t>
            </a:r>
            <a:r>
              <a:rPr b="1" spc="-165" dirty="0"/>
              <a:t> </a:t>
            </a:r>
            <a:r>
              <a:rPr b="1" dirty="0"/>
              <a:t>/</a:t>
            </a:r>
            <a:r>
              <a:rPr b="1" spc="-105" dirty="0"/>
              <a:t> </a:t>
            </a:r>
            <a:r>
              <a:rPr b="1" spc="-35" dirty="0"/>
              <a:t>Results</a:t>
            </a:r>
            <a:r>
              <a:rPr b="1" spc="-140" dirty="0"/>
              <a:t> </a:t>
            </a:r>
            <a:r>
              <a:rPr b="1" spc="-10" dirty="0"/>
              <a:t>Obtained</a:t>
            </a:r>
            <a:r>
              <a:rPr lang="en-US" b="1" spc="-10" dirty="0"/>
              <a:t> :</a:t>
            </a:r>
            <a:endParaRPr b="1" spc="-10" dirty="0"/>
          </a:p>
        </p:txBody>
      </p:sp>
      <p:sp>
        <p:nvSpPr>
          <p:cNvPr id="3" name="Text Placeholder 2">
            <a:extLst>
              <a:ext uri="{FF2B5EF4-FFF2-40B4-BE49-F238E27FC236}">
                <a16:creationId xmlns:a16="http://schemas.microsoft.com/office/drawing/2014/main" id="{ED966E35-6676-C3CC-B39F-CB837F12FB5F}"/>
              </a:ext>
            </a:extLst>
          </p:cNvPr>
          <p:cNvSpPr>
            <a:spLocks noGrp="1"/>
          </p:cNvSpPr>
          <p:nvPr>
            <p:ph type="body" idx="1"/>
          </p:nvPr>
        </p:nvSpPr>
        <p:spPr>
          <a:xfrm>
            <a:off x="869950" y="1618361"/>
            <a:ext cx="10961370" cy="3939540"/>
          </a:xfrm>
        </p:spPr>
        <p:txBody>
          <a:bodyPr/>
          <a:lstStyle/>
          <a:p>
            <a:r>
              <a:rPr lang="en-US" sz="3200" b="1" dirty="0"/>
              <a:t>Functional Outcomes </a:t>
            </a:r>
            <a:r>
              <a:rPr lang="en-US" sz="3200" dirty="0"/>
              <a:t>• Single Page Application (SPA): o A fully functional SPA, where navigation between pages/components happens seamlessly without full-page reloads. • Reusable Components: o Modular and reusable React components for building the UI, adhering to </a:t>
            </a:r>
            <a:r>
              <a:rPr lang="en-US" sz="3200" dirty="0" err="1"/>
              <a:t>React's</a:t>
            </a:r>
            <a:r>
              <a:rPr lang="en-US" sz="3200" dirty="0"/>
              <a:t> best practices. • Responsive Design: o A responsive layout achieved using </a:t>
            </a:r>
            <a:r>
              <a:rPr lang="en-US" sz="3200" dirty="0" err="1"/>
              <a:t>TailwindCSS</a:t>
            </a:r>
            <a:r>
              <a:rPr lang="en-US" sz="3200" dirty="0"/>
              <a:t>, ensuring the application works well across devices (mobile, tablet, desktop).</a:t>
            </a:r>
            <a:endParaRPr lang="en-IN" sz="3200"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1130</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vt:lpstr>
      <vt:lpstr>Verdana</vt:lpstr>
      <vt:lpstr>Wingdings</vt:lpstr>
      <vt:lpstr>Office Theme</vt:lpstr>
      <vt:lpstr>PIP104 PROFESSIONAL PRACTICE-II VIVA-VOCE</vt:lpstr>
      <vt:lpstr>Introduction :</vt:lpstr>
      <vt:lpstr>Literature Review :</vt:lpstr>
      <vt:lpstr>Proposed Methodology :</vt:lpstr>
      <vt:lpstr>Objectives :</vt:lpstr>
      <vt:lpstr>System Design &amp; Implementation :</vt:lpstr>
      <vt:lpstr>PowerPoint Presentation</vt:lpstr>
      <vt:lpstr>Timeline of Project :</vt:lpstr>
      <vt:lpstr>Outcomes / Results Obtained :</vt:lpstr>
      <vt:lpstr>Conclusion :</vt:lpstr>
      <vt:lpstr>References :</vt:lpstr>
      <vt:lpstr>Publication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Shiva Prasad</dc:creator>
  <cp:lastModifiedBy>Shiva Prasad</cp:lastModifiedBy>
  <cp:revision>2</cp:revision>
  <dcterms:created xsi:type="dcterms:W3CDTF">2025-01-10T04:16:38Z</dcterms:created>
  <dcterms:modified xsi:type="dcterms:W3CDTF">2025-01-21T07:36:19Z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2025-01-10T00:00:00Z</vt:filetime>
  </property>
</Properties>
</file>