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94" r:id="rId28"/>
    <p:sldId id="295" r:id="rId29"/>
    <p:sldId id="296" r:id="rId30"/>
    <p:sldId id="297" r:id="rId31"/>
    <p:sldId id="298" r:id="rId32"/>
    <p:sldId id="299" r:id="rId33"/>
    <p:sldId id="300"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301" r:id="rId47"/>
    <p:sldId id="302" r:id="rId48"/>
    <p:sldId id="303" r:id="rId49"/>
    <p:sldId id="304" r:id="rId50"/>
    <p:sldId id="309" r:id="rId51"/>
    <p:sldId id="310" r:id="rId52"/>
    <p:sldId id="305" r:id="rId53"/>
    <p:sldId id="306" r:id="rId54"/>
    <p:sldId id="307" r:id="rId55"/>
    <p:sldId id="308"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2" autoAdjust="0"/>
    <p:restoredTop sz="94660"/>
  </p:normalViewPr>
  <p:slideViewPr>
    <p:cSldViewPr snapToGrid="0">
      <p:cViewPr varScale="1">
        <p:scale>
          <a:sx n="77" d="100"/>
          <a:sy n="77" d="100"/>
        </p:scale>
        <p:origin x="2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2529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586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1623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0034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8888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53607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3084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9718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541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84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951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23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2714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416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653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1972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7/15/2022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7153306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hyperlink" Target="https://help.tableau.com/current/pro/desktop/en-us/datasource_relationships_learnmorepage.htm"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hyperlink" Target="https://help.tableau.com/current/pro/desktop/en-us/union.htm"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tableau-data-type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hyperlink" Target="https://www.tableau.com/" TargetMode="Externa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hyperlink" Target="https://help.tableau.com/current/pro/desktop/en-us/sign_in_server.htm" TargetMode="Externa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hyperlink" Target="https://help.tableau.com/current/pro/desktop/en-us/calculations_calculatedfields_tips.htm#functions" TargetMode="Externa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19.gif"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s://www.tableau.com/" TargetMode="Externa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20.gif"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8" Type="http://schemas.openxmlformats.org/officeDocument/2006/relationships/hyperlink" Target="https://help.tableau.com/current/pro/desktop/en-us/environment_startpage.htm" TargetMode="External" /><Relationship Id="rId3" Type="http://schemas.openxmlformats.org/officeDocument/2006/relationships/hyperlink" Target="https://help.tableau.com/current/pro/desktop/en-us/story_workspace.htm" TargetMode="External" /><Relationship Id="rId7" Type="http://schemas.openxmlformats.org/officeDocument/2006/relationships/hyperlink" Target="https://help.tableau.com/current/pro/desktop/en-us/view_parts.htm" TargetMode="External" /><Relationship Id="rId2" Type="http://schemas.openxmlformats.org/officeDocument/2006/relationships/hyperlink" Target="https://help.tableau.com/current/pro/desktop/en-us/dashboards_create.htm" TargetMode="External" /><Relationship Id="rId1" Type="http://schemas.openxmlformats.org/officeDocument/2006/relationships/slideLayout" Target="../slideLayouts/slideLayout2.xml" /><Relationship Id="rId6" Type="http://schemas.openxmlformats.org/officeDocument/2006/relationships/hyperlink" Target="https://help.tableau.com/current/pro/desktop/en-us/environment_workspace.htm#ToolbarButtons" TargetMode="External" /><Relationship Id="rId5" Type="http://schemas.openxmlformats.org/officeDocument/2006/relationships/hyperlink" Target="https://help.tableau.com/current/pro/desktop/en-us/buildmanual_shelves.htm" TargetMode="External" /><Relationship Id="rId4" Type="http://schemas.openxmlformats.org/officeDocument/2006/relationships/hyperlink" Target="https://help.tableau.com/current/pro/desktop/en-us/environ_workbooksandsheets.htm" TargetMode="External" /></Relationships>
</file>

<file path=ppt/slides/_rels/slide8.xml.rels><?xml version="1.0" encoding="UTF-8" standalone="yes"?>
<Relationships xmlns="http://schemas.openxmlformats.org/package/2006/relationships"><Relationship Id="rId3" Type="http://schemas.openxmlformats.org/officeDocument/2006/relationships/hyperlink" Target="https://help.tableau.com/current/pro/desktop/en-us/datafields_understanddatawindow.htm" TargetMode="External" /><Relationship Id="rId2" Type="http://schemas.openxmlformats.org/officeDocument/2006/relationships/hyperlink" Target="https://help.tableau.com/current/pro/desktop/en-us/environment_workspace.htm#SideBar" TargetMode="External" /><Relationship Id="rId1" Type="http://schemas.openxmlformats.org/officeDocument/2006/relationships/slideLayout" Target="../slideLayouts/slideLayout2.xml" /><Relationship Id="rId6" Type="http://schemas.openxmlformats.org/officeDocument/2006/relationships/hyperlink" Target="https://help.tableau.com/current/pro/desktop/en-us/environment_workspace.htm#StatusBar" TargetMode="External" /><Relationship Id="rId5" Type="http://schemas.openxmlformats.org/officeDocument/2006/relationships/hyperlink" Target="https://help.tableau.com/current/pro/desktop/en-us/environment_datasource_page.htm" TargetMode="External" /><Relationship Id="rId4" Type="http://schemas.openxmlformats.org/officeDocument/2006/relationships/hyperlink" Target="https://help.tableau.com/current/pro/desktop/en-us/environ_workspace_analytics_pane.htm" TargetMode="Externa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6C0F-FB7C-4ED5-8A24-DAB70AEB230B}"/>
              </a:ext>
            </a:extLst>
          </p:cNvPr>
          <p:cNvSpPr>
            <a:spLocks noGrp="1"/>
          </p:cNvSpPr>
          <p:nvPr>
            <p:ph type="ctrTitle"/>
          </p:nvPr>
        </p:nvSpPr>
        <p:spPr>
          <a:xfrm rot="20961006">
            <a:off x="1598507" y="2122039"/>
            <a:ext cx="7766936" cy="2613922"/>
          </a:xfrm>
        </p:spPr>
        <p:txBody>
          <a:bodyPr/>
          <a:lstStyle/>
          <a:p>
            <a:pPr algn="ctr"/>
            <a:r>
              <a:rPr lang="en-IN" b="1" dirty="0">
                <a:solidFill>
                  <a:srgbClr val="FF0000"/>
                </a:solidFill>
                <a:latin typeface="Algerian" panose="04020705040A02060702" pitchFamily="82" charset="0"/>
              </a:rPr>
              <a:t>TABleau</a:t>
            </a:r>
            <a:br>
              <a:rPr lang="en-IN" b="1" i="0" dirty="0">
                <a:solidFill>
                  <a:srgbClr val="FF0000"/>
                </a:solidFill>
                <a:effectLst/>
                <a:latin typeface="Algerian" panose="04020705040A02060702" pitchFamily="82" charset="0"/>
              </a:rPr>
            </a:br>
            <a:endParaRPr lang="en-IN" b="1"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4075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_256">
            <a:extLst>
              <a:ext uri="{FF2B5EF4-FFF2-40B4-BE49-F238E27FC236}">
                <a16:creationId xmlns:a16="http://schemas.microsoft.com/office/drawing/2014/main" id="{F1222F56-379B-4D7F-8FD3-DFA8436D0744}"/>
              </a:ext>
            </a:extLst>
          </p:cNvPr>
          <p:cNvPicPr>
            <a:picLocks noGrp="1" noChangeAspect="1"/>
          </p:cNvPicPr>
          <p:nvPr>
            <p:ph idx="1"/>
          </p:nvPr>
        </p:nvPicPr>
        <p:blipFill>
          <a:blip r:embed="rId2"/>
          <a:stretch>
            <a:fillRect/>
          </a:stretch>
        </p:blipFill>
        <p:spPr>
          <a:xfrm>
            <a:off x="1866378" y="250824"/>
            <a:ext cx="8141918" cy="6362849"/>
          </a:xfrm>
          <a:prstGeom prst="rect">
            <a:avLst/>
          </a:prstGeom>
          <a:noFill/>
          <a:ln w="9525">
            <a:noFill/>
          </a:ln>
        </p:spPr>
      </p:pic>
    </p:spTree>
    <p:extLst>
      <p:ext uri="{BB962C8B-B14F-4D97-AF65-F5344CB8AC3E}">
        <p14:creationId xmlns:p14="http://schemas.microsoft.com/office/powerpoint/2010/main" val="56449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3F4225-38A6-48ED-AAF6-C9E0A32FD71A}"/>
              </a:ext>
            </a:extLst>
          </p:cNvPr>
          <p:cNvSpPr>
            <a:spLocks noGrp="1"/>
          </p:cNvSpPr>
          <p:nvPr>
            <p:ph idx="1"/>
          </p:nvPr>
        </p:nvSpPr>
        <p:spPr>
          <a:xfrm>
            <a:off x="677334" y="400833"/>
            <a:ext cx="8596668" cy="5640529"/>
          </a:xfrm>
        </p:spPr>
        <p:txBody>
          <a:bodyPr/>
          <a:lstStyle/>
          <a:p>
            <a:pPr marL="0" indent="0">
              <a:lnSpc>
                <a:spcPct val="150000"/>
              </a:lnSpc>
              <a:buNone/>
            </a:pPr>
            <a:r>
              <a:rPr lang="en-US" sz="1800" b="1" dirty="0">
                <a:solidFill>
                  <a:srgbClr val="061C2B"/>
                </a:solidFill>
                <a:effectLst/>
                <a:latin typeface="Times New Roman" panose="02020603050405020304" pitchFamily="18" charset="0"/>
                <a:ea typeface="Arial" panose="020B0604020202020204" pitchFamily="34" charset="0"/>
                <a:cs typeface="Times New Roman" panose="02020603050405020304" pitchFamily="18" charset="0"/>
              </a:rPr>
              <a:t>What is ODBC?</a:t>
            </a:r>
            <a:endParaRPr lang="en-IN"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pPr>
            <a:r>
              <a:rPr lang="en-US" sz="1800" dirty="0">
                <a:solidFill>
                  <a:srgbClr val="061C2B"/>
                </a:solidFill>
                <a:effectLst/>
                <a:latin typeface="Times New Roman" panose="02020603050405020304" pitchFamily="18" charset="0"/>
                <a:ea typeface="Arial" panose="020B0604020202020204" pitchFamily="34" charset="0"/>
                <a:cs typeface="Times New Roman" panose="02020603050405020304" pitchFamily="18" charset="0"/>
              </a:rPr>
              <a:t>Open Database Connectivity (ODBC) is an open standard Application Programming Interface (API) for accessing a database.</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lnSpc>
                <a:spcPct val="150000"/>
              </a:lnSpc>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Connect Live</a:t>
            </a:r>
            <a:endParaRPr lang="en-IN"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26670" marR="26670" algn="just">
              <a:lnSpc>
                <a:spcPct val="150000"/>
              </a:lnSpc>
              <a:spcBef>
                <a:spcPts val="525"/>
              </a:spcBef>
              <a:spcAft>
                <a:spcPts val="630"/>
              </a:spcAft>
            </a:pPr>
            <a:r>
              <a:rPr lang="en-US"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The Connect Live feature is used for real-time data analysis. In this case, Tableau connects to real-time data source and keeps reading the data. Thus, the result of the analysis is up to the second, and the latest changes are reflected in the result. </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66404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18E7-C821-4E42-9080-7A0147F2979B}"/>
              </a:ext>
            </a:extLst>
          </p:cNvPr>
          <p:cNvSpPr>
            <a:spLocks noGrp="1"/>
          </p:cNvSpPr>
          <p:nvPr>
            <p:ph type="title"/>
          </p:nvPr>
        </p:nvSpPr>
        <p:spPr>
          <a:xfrm>
            <a:off x="677334" y="609600"/>
            <a:ext cx="8596668" cy="643003"/>
          </a:xfrm>
        </p:spPr>
        <p:txBody>
          <a:bodyPr>
            <a:normAutofit fontScale="90000"/>
          </a:bodyPr>
          <a:lstStyle/>
          <a:p>
            <a:pPr algn="ctr"/>
            <a:r>
              <a:rPr lang="en-US" sz="3600" b="1" kern="2200" dirty="0">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Join Your Data</a:t>
            </a:r>
            <a:br>
              <a:rPr lang="en-IN" sz="3600" b="1" kern="2200" dirty="0">
                <a:effectLst/>
                <a:latin typeface="SimSun" panose="02010600030101010101" pitchFamily="2" charset="-122"/>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944F2FE4-1C89-416D-85DC-FA3BBA77DAB8}"/>
              </a:ext>
            </a:extLst>
          </p:cNvPr>
          <p:cNvSpPr>
            <a:spLocks noGrp="1"/>
          </p:cNvSpPr>
          <p:nvPr>
            <p:ph idx="1"/>
          </p:nvPr>
        </p:nvSpPr>
        <p:spPr>
          <a:xfrm>
            <a:off x="677334" y="1365337"/>
            <a:ext cx="11335126" cy="5123145"/>
          </a:xfrm>
        </p:spPr>
        <p:txBody>
          <a:bodyPr>
            <a:normAutofit fontScale="92500" lnSpcReduction="10000"/>
          </a:bodyPr>
          <a:lstStyle/>
          <a:p>
            <a:pPr marL="0" indent="0">
              <a:buNone/>
            </a:pPr>
            <a:r>
              <a:rPr lang="en-US" sz="1800" b="1" dirty="0">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Relationships vs Joins</a:t>
            </a:r>
          </a:p>
          <a:p>
            <a:pPr marL="0" indent="0">
              <a:buNone/>
            </a:pPr>
            <a:endParaRPr lang="en-IN" sz="1800" b="1" dirty="0">
              <a:effectLst/>
              <a:latin typeface="SimSun" panose="02010600030101010101" pitchFamily="2" charset="-122"/>
              <a:ea typeface="SimSun" panose="02010600030101010101" pitchFamily="2" charset="-122"/>
            </a:endParaRPr>
          </a:p>
          <a:p>
            <a:pPr algn="just"/>
            <a:r>
              <a:rPr lang="en-US" sz="1800" dirty="0">
                <a:solidFill>
                  <a:srgbClr val="333333"/>
                </a:solidFill>
                <a:effectLst/>
                <a:latin typeface="Times New Roman" panose="02020603050405020304" pitchFamily="18" charset="0"/>
                <a:ea typeface="Georgia" panose="02040502050405020303" pitchFamily="18" charset="0"/>
                <a:cs typeface="Times New Roman" panose="02020603050405020304" pitchFamily="18" charset="0"/>
              </a:rPr>
              <a:t>The default method in Tableau Desktop is to use relationships. Relationships preserve the original tables’ level of detail when combining information. Relationships also allow for context-based joins to be performed on a sheet-by-sheet basis, making each data source more flexible. Relationships are the recommended method of combining data in most instances. For more information, see </a:t>
            </a:r>
            <a:r>
              <a:rPr lang="en-US" sz="1800" u="sng" dirty="0">
                <a:solidFill>
                  <a:srgbClr val="FF6D02"/>
                </a:solidFill>
                <a:effectLst/>
                <a:latin typeface="Times New Roman" panose="02020603050405020304" pitchFamily="18" charset="0"/>
                <a:ea typeface="Georgia" panose="02040502050405020303" pitchFamily="18" charset="0"/>
                <a:cs typeface="Times New Roman" panose="02020603050405020304" pitchFamily="18" charset="0"/>
                <a:hlinkClick r:id="rId2"/>
              </a:rPr>
              <a:t>How Relationships Differ from Joins</a:t>
            </a:r>
            <a:r>
              <a:rPr lang="en-US" sz="1800" dirty="0">
                <a:solidFill>
                  <a:srgbClr val="333333"/>
                </a:solidFill>
                <a:effectLst/>
                <a:latin typeface="Times New Roman" panose="02020603050405020304" pitchFamily="18" charset="0"/>
                <a:ea typeface="Georgia" panose="02040502050405020303" pitchFamily="18" charset="0"/>
                <a:cs typeface="Times New Roman" panose="02020603050405020304" pitchFamily="18" charset="0"/>
              </a:rPr>
              <a:t>.</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800" dirty="0">
                <a:solidFill>
                  <a:srgbClr val="333333"/>
                </a:solidFill>
                <a:effectLst/>
                <a:latin typeface="Times New Roman" panose="02020603050405020304" pitchFamily="18" charset="0"/>
                <a:ea typeface="Georgia" panose="02040502050405020303" pitchFamily="18" charset="0"/>
                <a:cs typeface="Times New Roman" panose="02020603050405020304" pitchFamily="18" charset="0"/>
              </a:rPr>
              <a:t>However, there may be times when you want to directly establish a join, either for control or for desired aspects of a join compared to a relationship, such as deliberate filtering or duplication.</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r>
              <a:rPr lang="en-US" sz="1800" b="1" dirty="0">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Common issues</a:t>
            </a:r>
            <a:endParaRPr lang="en-IN"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buSzPts val="1000"/>
              <a:buFont typeface="Wingdings" panose="05000000000000000000" pitchFamily="2" charset="2"/>
              <a:buChar char=""/>
              <a:tabLst>
                <a:tab pos="457200" algn="l"/>
              </a:tabLst>
            </a:pPr>
            <a:r>
              <a:rPr lang="en-US" sz="1800" dirty="0">
                <a:solidFill>
                  <a:srgbClr val="333333"/>
                </a:solidFill>
                <a:effectLst/>
                <a:latin typeface="Times New Roman" panose="02020603050405020304" pitchFamily="18" charset="0"/>
                <a:ea typeface="Georgia" panose="02040502050405020303" pitchFamily="18" charset="0"/>
                <a:cs typeface="Times New Roman" panose="02020603050405020304" pitchFamily="18" charset="0"/>
              </a:rPr>
              <a:t>To view, edit, or create joins, you must open a logical table in the relationship canvas—the area you see when you first open or create a data source—and access the join canvas.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buSzPts val="1000"/>
              <a:buFont typeface="Wingdings" panose="05000000000000000000" pitchFamily="2" charset="2"/>
              <a:buChar char=""/>
              <a:tabLst>
                <a:tab pos="457200" algn="l"/>
              </a:tabLst>
            </a:pPr>
            <a:r>
              <a:rPr lang="en-US" sz="1800" b="1" dirty="0">
                <a:solidFill>
                  <a:srgbClr val="333333"/>
                </a:solidFill>
                <a:effectLst/>
                <a:latin typeface="Times New Roman" panose="02020603050405020304" pitchFamily="18" charset="0"/>
                <a:ea typeface="Georgia" panose="02040502050405020303" pitchFamily="18" charset="0"/>
                <a:cs typeface="Times New Roman" panose="02020603050405020304" pitchFamily="18" charset="0"/>
              </a:rPr>
              <a:t>Published Tableau data sources cannot be used in joins. </a:t>
            </a:r>
            <a:r>
              <a:rPr lang="en-US" sz="1800" dirty="0">
                <a:solidFill>
                  <a:srgbClr val="333333"/>
                </a:solidFill>
                <a:effectLst/>
                <a:latin typeface="Times New Roman" panose="02020603050405020304" pitchFamily="18" charset="0"/>
                <a:ea typeface="Georgia" panose="02040502050405020303" pitchFamily="18" charset="0"/>
                <a:cs typeface="Times New Roman" panose="02020603050405020304" pitchFamily="18" charset="0"/>
              </a:rPr>
              <a:t>To combine published data sources, you must edit the original data sources to natively contain the join or use a data blend.</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buSzPts val="1000"/>
              <a:buFont typeface="Wingdings" panose="05000000000000000000" pitchFamily="2" charset="2"/>
              <a:buChar char=""/>
              <a:tabLst>
                <a:tab pos="457200" algn="l"/>
              </a:tabLst>
            </a:pPr>
            <a:r>
              <a:rPr lang="en-US" sz="1800" dirty="0">
                <a:solidFill>
                  <a:srgbClr val="333333"/>
                </a:solidFill>
                <a:effectLst/>
                <a:latin typeface="Times New Roman" panose="02020603050405020304" pitchFamily="18" charset="0"/>
                <a:ea typeface="Georgia" panose="02040502050405020303" pitchFamily="18" charset="0"/>
                <a:cs typeface="Times New Roman" panose="02020603050405020304" pitchFamily="18" charset="0"/>
              </a:rPr>
              <a:t>When joining tables, the fields that you join on must be the same data type. If you change the data type after you join the tables, the join will break.</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buSzPts val="1000"/>
              <a:buFont typeface="Wingdings" panose="05000000000000000000" pitchFamily="2" charset="2"/>
              <a:buChar char=""/>
              <a:tabLst>
                <a:tab pos="457200" algn="l"/>
              </a:tabLst>
            </a:pPr>
            <a:r>
              <a:rPr lang="en-US" sz="1800" dirty="0">
                <a:solidFill>
                  <a:srgbClr val="333333"/>
                </a:solidFill>
                <a:effectLst/>
                <a:latin typeface="Times New Roman" panose="02020603050405020304" pitchFamily="18" charset="0"/>
                <a:ea typeface="Georgia" panose="02040502050405020303" pitchFamily="18" charset="0"/>
                <a:cs typeface="Times New Roman" panose="02020603050405020304" pitchFamily="18" charset="0"/>
              </a:rPr>
              <a:t>Fields used in the join clause cannot be removed without breaking the join. To join data and be able to clean up duplicate fields, use Tableau Prep Builder instead of Desktop</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5660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80262-1517-44BC-9654-9C65E0D6D8E3}"/>
              </a:ext>
            </a:extLst>
          </p:cNvPr>
          <p:cNvSpPr>
            <a:spLocks noGrp="1"/>
          </p:cNvSpPr>
          <p:nvPr>
            <p:ph idx="1"/>
          </p:nvPr>
        </p:nvSpPr>
        <p:spPr>
          <a:xfrm>
            <a:off x="162839" y="175364"/>
            <a:ext cx="11887199" cy="6682636"/>
          </a:xfrm>
        </p:spPr>
        <p:txBody>
          <a:bodyPr>
            <a:normAutofit/>
          </a:bodyPr>
          <a:lstStyle/>
          <a:p>
            <a:pPr marL="0" indent="0" algn="just">
              <a:lnSpc>
                <a:spcPct val="150000"/>
              </a:lnSpc>
              <a:buNone/>
            </a:pPr>
            <a:r>
              <a:rPr lang="en-US" sz="1800" b="1" dirty="0">
                <a:solidFill>
                  <a:srgbClr val="333333"/>
                </a:solidFill>
                <a:effectLst/>
                <a:latin typeface="Helvetica" panose="020B0604020202020204" pitchFamily="34" charset="0"/>
                <a:ea typeface="Helvetica" panose="020B0604020202020204" pitchFamily="34" charset="0"/>
              </a:rPr>
              <a:t>Create a join</a:t>
            </a:r>
          </a:p>
          <a:p>
            <a:pPr algn="just">
              <a:lnSpc>
                <a:spcPct val="150000"/>
              </a:lnSpc>
              <a:buFont typeface="Wingdings" panose="05000000000000000000" pitchFamily="2" charset="2"/>
              <a:buChar char="v"/>
            </a:pPr>
            <a:r>
              <a:rPr lang="en-US" sz="1800" dirty="0">
                <a:solidFill>
                  <a:srgbClr val="333333"/>
                </a:solidFill>
                <a:effectLst/>
                <a:latin typeface="Georgia" panose="02040502050405020303" pitchFamily="18" charset="0"/>
                <a:ea typeface="Georgia" panose="02040502050405020303" pitchFamily="18" charset="0"/>
                <a:cs typeface="Georgia" panose="02040502050405020303" pitchFamily="18" charset="0"/>
              </a:rPr>
              <a:t>To create a join, connect to the relevant data source or sources. </a:t>
            </a:r>
            <a:endParaRPr lang="en-IN" dirty="0">
              <a:latin typeface="SimSun" panose="02010600030101010101" pitchFamily="2" charset="-122"/>
              <a:ea typeface="SimSun" panose="02010600030101010101" pitchFamily="2" charset="-122"/>
            </a:endParaRPr>
          </a:p>
          <a:p>
            <a:pPr marL="0" indent="0" algn="just">
              <a:lnSpc>
                <a:spcPct val="150000"/>
              </a:lnSpc>
              <a:buNone/>
            </a:pPr>
            <a:r>
              <a:rPr lang="en-IN" sz="1800" b="1" dirty="0">
                <a:solidFill>
                  <a:srgbClr val="333333"/>
                </a:solidFill>
                <a:effectLst/>
                <a:latin typeface="SimSun" panose="02010600030101010101" pitchFamily="2" charset="-122"/>
                <a:ea typeface="SimSun" panose="02010600030101010101" pitchFamily="2" charset="-122"/>
                <a:cs typeface="Georgia" panose="02040502050405020303" pitchFamily="18" charset="0"/>
              </a:rPr>
              <a:t>	</a:t>
            </a:r>
            <a:r>
              <a:rPr lang="en-US" sz="1800" dirty="0">
                <a:solidFill>
                  <a:srgbClr val="333333"/>
                </a:solidFill>
                <a:effectLst/>
                <a:latin typeface="Georgia" panose="02040502050405020303" pitchFamily="18" charset="0"/>
                <a:ea typeface="Georgia" panose="02040502050405020303" pitchFamily="18" charset="0"/>
                <a:cs typeface="Georgia" panose="02040502050405020303" pitchFamily="18" charset="0"/>
              </a:rPr>
              <a:t>These can be in the same data source (such as tables in a database or sheets in an Excel spreadsheet) or different data sources (this is known as a cross-database join). If you combined tables using a cross-database join, Tableau colors the tables in the canvas and the columns in the data grid to show you which connection the data comes from.</a:t>
            </a:r>
          </a:p>
          <a:p>
            <a:pPr lvl="0" algn="just">
              <a:lnSpc>
                <a:spcPct val="150000"/>
              </a:lnSpc>
              <a:buFont typeface="Wingdings" panose="05000000000000000000" pitchFamily="2" charset="2"/>
              <a:buChar char="v"/>
              <a:tabLst>
                <a:tab pos="198120" algn="l"/>
              </a:tabLst>
            </a:pPr>
            <a:r>
              <a:rPr lang="en-US" sz="1800" dirty="0">
                <a:solidFill>
                  <a:srgbClr val="333333"/>
                </a:solidFill>
                <a:effectLst/>
                <a:latin typeface="Georgia" panose="02040502050405020303" pitchFamily="18" charset="0"/>
                <a:ea typeface="Georgia" panose="02040502050405020303" pitchFamily="18" charset="0"/>
                <a:cs typeface="Georgia" panose="02040502050405020303" pitchFamily="18" charset="0"/>
              </a:rPr>
              <a:t>Drag the first table to the canvas.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lvl="0" algn="just">
              <a:lnSpc>
                <a:spcPct val="150000"/>
              </a:lnSpc>
              <a:buFont typeface="Wingdings" panose="05000000000000000000" pitchFamily="2" charset="2"/>
              <a:buChar char="v"/>
              <a:tabLst>
                <a:tab pos="198120" algn="l"/>
              </a:tabLst>
            </a:pPr>
            <a:r>
              <a:rPr lang="en-US" sz="1800" dirty="0">
                <a:solidFill>
                  <a:srgbClr val="333333"/>
                </a:solidFill>
                <a:effectLst/>
                <a:latin typeface="Georgia" panose="02040502050405020303" pitchFamily="18" charset="0"/>
                <a:ea typeface="Georgia" panose="02040502050405020303" pitchFamily="18" charset="0"/>
                <a:cs typeface="Georgia" panose="02040502050405020303" pitchFamily="18" charset="0"/>
              </a:rPr>
              <a:t>Select Open from the menu or double-click the first table to open the join   canvas (physical layer).</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lvl="0" algn="just">
              <a:lnSpc>
                <a:spcPct val="150000"/>
              </a:lnSpc>
              <a:buFont typeface="Wingdings" panose="05000000000000000000" pitchFamily="2" charset="2"/>
              <a:buChar char="v"/>
              <a:tabLst>
                <a:tab pos="198120" algn="l"/>
              </a:tabLst>
            </a:pPr>
            <a:r>
              <a:rPr lang="en-US" sz="1800" dirty="0">
                <a:solidFill>
                  <a:srgbClr val="333333"/>
                </a:solidFill>
                <a:effectLst/>
                <a:latin typeface="Georgia" panose="02040502050405020303" pitchFamily="18" charset="0"/>
                <a:ea typeface="Georgia" panose="02040502050405020303" pitchFamily="18" charset="0"/>
                <a:cs typeface="Georgia" panose="02040502050405020303" pitchFamily="18" charset="0"/>
              </a:rPr>
              <a:t>Double-click or drag another table to the join canvas.</a:t>
            </a:r>
          </a:p>
          <a:p>
            <a:pPr lvl="0" algn="just">
              <a:lnSpc>
                <a:spcPct val="150000"/>
              </a:lnSpc>
              <a:buFont typeface="Wingdings" panose="05000000000000000000" pitchFamily="2" charset="2"/>
              <a:buChar char="v"/>
              <a:tabLst>
                <a:tab pos="198120" algn="l"/>
              </a:tabLst>
            </a:pPr>
            <a:r>
              <a:rPr lang="en-US" sz="1800" dirty="0">
                <a:solidFill>
                  <a:srgbClr val="333333"/>
                </a:solidFill>
                <a:effectLst/>
                <a:latin typeface="Georgia" panose="02040502050405020303" pitchFamily="18" charset="0"/>
                <a:ea typeface="Georgia" panose="02040502050405020303" pitchFamily="18" charset="0"/>
                <a:cs typeface="Georgia" panose="02040502050405020303" pitchFamily="18" charset="0"/>
              </a:rPr>
              <a:t>Click the join icon to configure the join. Add one or more join clauses by selecting a field from one of the available tables used in the data source, choosing a join operator, and a field from the added table.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lvl="0" algn="just">
              <a:lnSpc>
                <a:spcPct val="150000"/>
              </a:lnSpc>
              <a:buFont typeface="Wingdings" panose="05000000000000000000" pitchFamily="2" charset="2"/>
              <a:buChar char="v"/>
              <a:tabLst>
                <a:tab pos="198120" algn="l"/>
              </a:tabLst>
            </a:pPr>
            <a:r>
              <a:rPr lang="en-US" sz="1800" dirty="0">
                <a:solidFill>
                  <a:srgbClr val="333333"/>
                </a:solidFill>
                <a:effectLst/>
                <a:latin typeface="Georgia" panose="02040502050405020303" pitchFamily="18" charset="0"/>
                <a:ea typeface="Georgia" panose="02040502050405020303" pitchFamily="18" charset="0"/>
                <a:cs typeface="Georgia" panose="02040502050405020303" pitchFamily="18" charset="0"/>
              </a:rPr>
              <a:t>When finished, close the join dialog and join canvas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lvl="0" algn="just">
              <a:lnSpc>
                <a:spcPct val="150000"/>
              </a:lnSpc>
              <a:buFont typeface="Wingdings" panose="05000000000000000000" pitchFamily="2" charset="2"/>
              <a:buChar char="v"/>
              <a:tabLst>
                <a:tab pos="198120" algn="l"/>
              </a:tabLst>
            </a:pP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lgn="just">
              <a:lnSpc>
                <a:spcPct val="150000"/>
              </a:lnSpc>
              <a:buNone/>
            </a:pPr>
            <a:endParaRPr lang="en-IN" sz="1800" b="1" dirty="0">
              <a:effectLst/>
              <a:latin typeface="SimSun" panose="02010600030101010101" pitchFamily="2" charset="-122"/>
              <a:ea typeface="SimSun" panose="02010600030101010101" pitchFamily="2" charset="-122"/>
            </a:endParaRPr>
          </a:p>
          <a:p>
            <a:pPr marL="0" indent="0">
              <a:buNone/>
            </a:pPr>
            <a:endParaRPr lang="en-IN" dirty="0"/>
          </a:p>
        </p:txBody>
      </p:sp>
    </p:spTree>
    <p:extLst>
      <p:ext uri="{BB962C8B-B14F-4D97-AF65-F5344CB8AC3E}">
        <p14:creationId xmlns:p14="http://schemas.microsoft.com/office/powerpoint/2010/main" val="111932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ACF95103-E279-4957-8D4B-EA04DBBCEFC7}"/>
              </a:ext>
            </a:extLst>
          </p:cNvPr>
          <p:cNvGraphicFramePr>
            <a:graphicFrameLocks noGrp="1"/>
          </p:cNvGraphicFramePr>
          <p:nvPr>
            <p:ph idx="1"/>
            <p:extLst>
              <p:ext uri="{D42A27DB-BD31-4B8C-83A1-F6EECF244321}">
                <p14:modId xmlns:p14="http://schemas.microsoft.com/office/powerpoint/2010/main" val="3498018628"/>
              </p:ext>
            </p:extLst>
          </p:nvPr>
        </p:nvGraphicFramePr>
        <p:xfrm>
          <a:off x="1214503" y="941288"/>
          <a:ext cx="8940800" cy="5733415"/>
        </p:xfrm>
        <a:graphic>
          <a:graphicData uri="http://schemas.openxmlformats.org/drawingml/2006/table">
            <a:tbl>
              <a:tblPr firstRow="1" firstCol="1" bandRow="1">
                <a:tableStyleId>{5C22544A-7EE6-4342-B048-85BDC9FD1C3A}</a:tableStyleId>
              </a:tblPr>
              <a:tblGrid>
                <a:gridCol w="1308100">
                  <a:extLst>
                    <a:ext uri="{9D8B030D-6E8A-4147-A177-3AD203B41FA5}">
                      <a16:colId xmlns:a16="http://schemas.microsoft.com/office/drawing/2014/main" val="2053734183"/>
                    </a:ext>
                  </a:extLst>
                </a:gridCol>
                <a:gridCol w="7632700">
                  <a:extLst>
                    <a:ext uri="{9D8B030D-6E8A-4147-A177-3AD203B41FA5}">
                      <a16:colId xmlns:a16="http://schemas.microsoft.com/office/drawing/2014/main" val="3574995140"/>
                    </a:ext>
                  </a:extLst>
                </a:gridCol>
              </a:tblGrid>
              <a:tr h="380135">
                <a:tc>
                  <a:txBody>
                    <a:bodyPr/>
                    <a:lstStyle/>
                    <a:p>
                      <a:pPr algn="l" fontAlgn="t"/>
                      <a:r>
                        <a:rPr lang="en-US" sz="1600">
                          <a:effectLst/>
                          <a:latin typeface="Times New Roman" panose="02020603050405020304" pitchFamily="18" charset="0"/>
                          <a:cs typeface="Times New Roman" panose="02020603050405020304" pitchFamily="18" charset="0"/>
                        </a:rPr>
                        <a:t>Join Type</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9525" marR="9525" marT="9525" marB="9525"/>
                </a:tc>
                <a:tc>
                  <a:txBody>
                    <a:bodyPr/>
                    <a:lstStyle/>
                    <a:p>
                      <a:pPr algn="l" fontAlgn="t"/>
                      <a:r>
                        <a:rPr lang="en-US" sz="1600" dirty="0">
                          <a:effectLst/>
                          <a:latin typeface="Times New Roman" panose="02020603050405020304" pitchFamily="18" charset="0"/>
                          <a:cs typeface="Times New Roman" panose="02020603050405020304" pitchFamily="18" charset="0"/>
                        </a:rPr>
                        <a:t>Result</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9525" marR="9525" marT="9525" marB="9525"/>
                </a:tc>
                <a:extLst>
                  <a:ext uri="{0D108BD9-81ED-4DB2-BD59-A6C34878D82A}">
                    <a16:rowId xmlns:a16="http://schemas.microsoft.com/office/drawing/2014/main" val="2139124671"/>
                  </a:ext>
                </a:extLst>
              </a:tr>
              <a:tr h="836295">
                <a:tc>
                  <a:txBody>
                    <a:bodyPr/>
                    <a:lstStyle/>
                    <a:p>
                      <a:pPr algn="l"/>
                      <a:r>
                        <a:rPr lang="en-US" sz="1600">
                          <a:effectLst/>
                          <a:latin typeface="Times New Roman" panose="02020603050405020304" pitchFamily="18" charset="0"/>
                          <a:cs typeface="Times New Roman" panose="02020603050405020304" pitchFamily="18" charset="0"/>
                        </a:rPr>
                        <a:t>Inner</a:t>
                      </a:r>
                      <a:endParaRPr lang="en-IN" sz="1600">
                        <a:effectLst/>
                        <a:latin typeface="Times New Roman" panose="02020603050405020304" pitchFamily="18" charset="0"/>
                        <a:cs typeface="Times New Roman" panose="02020603050405020304" pitchFamily="18" charset="0"/>
                      </a:endParaRPr>
                    </a:p>
                    <a:p>
                      <a:pPr algn="l"/>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9525" marR="9525" marT="9525" marB="9525"/>
                </a:tc>
                <a:tc>
                  <a:txBody>
                    <a:bodyPr/>
                    <a:lstStyle/>
                    <a:p>
                      <a:pPr algn="l"/>
                      <a:r>
                        <a:rPr lang="en-US" sz="1600" dirty="0">
                          <a:effectLst/>
                          <a:latin typeface="Times New Roman" panose="02020603050405020304" pitchFamily="18" charset="0"/>
                          <a:cs typeface="Times New Roman" panose="02020603050405020304" pitchFamily="18" charset="0"/>
                        </a:rPr>
                        <a:t>When you use an inner join to combine tables, the result is a table that contains values that have matches in both tables.</a:t>
                      </a:r>
                      <a:endParaRPr lang="en-IN" sz="1600" dirty="0">
                        <a:effectLst/>
                        <a:latin typeface="Times New Roman" panose="02020603050405020304" pitchFamily="18" charset="0"/>
                        <a:cs typeface="Times New Roman" panose="02020603050405020304" pitchFamily="18" charset="0"/>
                      </a:endParaRPr>
                    </a:p>
                    <a:p>
                      <a:pPr algn="l"/>
                      <a:r>
                        <a:rPr lang="en-US" sz="1600" dirty="0">
                          <a:effectLst/>
                          <a:latin typeface="Times New Roman" panose="02020603050405020304" pitchFamily="18" charset="0"/>
                          <a:cs typeface="Times New Roman" panose="02020603050405020304" pitchFamily="18" charset="0"/>
                        </a:rPr>
                        <a:t>When a value doesn't match across both tables, it is dropped entirely.</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9525" marR="9525" marT="9525" marB="9525"/>
                </a:tc>
                <a:extLst>
                  <a:ext uri="{0D108BD9-81ED-4DB2-BD59-A6C34878D82A}">
                    <a16:rowId xmlns:a16="http://schemas.microsoft.com/office/drawing/2014/main" val="2854566902"/>
                  </a:ext>
                </a:extLst>
              </a:tr>
              <a:tr h="1241771">
                <a:tc>
                  <a:txBody>
                    <a:bodyPr/>
                    <a:lstStyle/>
                    <a:p>
                      <a:pPr algn="l"/>
                      <a:r>
                        <a:rPr lang="en-US" sz="1600">
                          <a:effectLst/>
                          <a:latin typeface="Times New Roman" panose="02020603050405020304" pitchFamily="18" charset="0"/>
                          <a:cs typeface="Times New Roman" panose="02020603050405020304" pitchFamily="18" charset="0"/>
                        </a:rPr>
                        <a:t>Left</a:t>
                      </a:r>
                      <a:endParaRPr lang="en-IN" sz="1600">
                        <a:effectLst/>
                        <a:latin typeface="Times New Roman" panose="02020603050405020304" pitchFamily="18" charset="0"/>
                        <a:cs typeface="Times New Roman" panose="02020603050405020304" pitchFamily="18" charset="0"/>
                      </a:endParaRPr>
                    </a:p>
                    <a:p>
                      <a:pPr algn="l"/>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9525" marR="9525" marT="9525" marB="9525"/>
                </a:tc>
                <a:tc>
                  <a:txBody>
                    <a:bodyPr/>
                    <a:lstStyle/>
                    <a:p>
                      <a:pPr algn="l"/>
                      <a:r>
                        <a:rPr lang="en-US" sz="1600" dirty="0">
                          <a:effectLst/>
                          <a:latin typeface="Times New Roman" panose="02020603050405020304" pitchFamily="18" charset="0"/>
                          <a:cs typeface="Times New Roman" panose="02020603050405020304" pitchFamily="18" charset="0"/>
                        </a:rPr>
                        <a:t>When you use a left join to combine tables, the result is a table that contains all values from the left table and corresponding matches from the right table.</a:t>
                      </a:r>
                      <a:endParaRPr lang="en-IN" sz="1600" dirty="0">
                        <a:effectLst/>
                        <a:latin typeface="Times New Roman" panose="02020603050405020304" pitchFamily="18" charset="0"/>
                        <a:cs typeface="Times New Roman" panose="02020603050405020304" pitchFamily="18" charset="0"/>
                      </a:endParaRPr>
                    </a:p>
                    <a:p>
                      <a:pPr algn="l"/>
                      <a:r>
                        <a:rPr lang="en-US" sz="1600" dirty="0">
                          <a:effectLst/>
                          <a:latin typeface="Times New Roman" panose="02020603050405020304" pitchFamily="18" charset="0"/>
                          <a:cs typeface="Times New Roman" panose="02020603050405020304" pitchFamily="18" charset="0"/>
                        </a:rPr>
                        <a:t>When a value in the left table doesn't have a corresponding match in the right table, you see a null value in the data grid.</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9525" marR="9525" marT="9525" marB="9525"/>
                </a:tc>
                <a:extLst>
                  <a:ext uri="{0D108BD9-81ED-4DB2-BD59-A6C34878D82A}">
                    <a16:rowId xmlns:a16="http://schemas.microsoft.com/office/drawing/2014/main" val="1842712425"/>
                  </a:ext>
                </a:extLst>
              </a:tr>
              <a:tr h="1039033">
                <a:tc>
                  <a:txBody>
                    <a:bodyPr/>
                    <a:lstStyle/>
                    <a:p>
                      <a:pPr algn="l"/>
                      <a:r>
                        <a:rPr lang="en-US" sz="1600">
                          <a:effectLst/>
                          <a:latin typeface="Times New Roman" panose="02020603050405020304" pitchFamily="18" charset="0"/>
                          <a:cs typeface="Times New Roman" panose="02020603050405020304" pitchFamily="18" charset="0"/>
                        </a:rPr>
                        <a:t>Right</a:t>
                      </a:r>
                      <a:endParaRPr lang="en-IN" sz="1600">
                        <a:effectLst/>
                        <a:latin typeface="Times New Roman" panose="02020603050405020304" pitchFamily="18" charset="0"/>
                        <a:cs typeface="Times New Roman" panose="02020603050405020304" pitchFamily="18" charset="0"/>
                      </a:endParaRPr>
                    </a:p>
                    <a:p>
                      <a:pPr algn="l"/>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9525" marR="9525" marT="9525" marB="9525"/>
                </a:tc>
                <a:tc>
                  <a:txBody>
                    <a:bodyPr/>
                    <a:lstStyle/>
                    <a:p>
                      <a:pPr algn="l"/>
                      <a:r>
                        <a:rPr lang="en-US" sz="1600" dirty="0">
                          <a:effectLst/>
                          <a:latin typeface="Times New Roman" panose="02020603050405020304" pitchFamily="18" charset="0"/>
                          <a:cs typeface="Times New Roman" panose="02020603050405020304" pitchFamily="18" charset="0"/>
                        </a:rPr>
                        <a:t>When you use a right join to combine tables, the result is a table that contains all values from the right table and corresponding matches from the left table.</a:t>
                      </a:r>
                      <a:endParaRPr lang="en-IN" sz="1600" dirty="0">
                        <a:effectLst/>
                        <a:latin typeface="Times New Roman" panose="02020603050405020304" pitchFamily="18" charset="0"/>
                        <a:cs typeface="Times New Roman" panose="02020603050405020304" pitchFamily="18" charset="0"/>
                      </a:endParaRPr>
                    </a:p>
                    <a:p>
                      <a:pPr algn="l"/>
                      <a:r>
                        <a:rPr lang="en-US" sz="1600" dirty="0">
                          <a:effectLst/>
                          <a:latin typeface="Times New Roman" panose="02020603050405020304" pitchFamily="18" charset="0"/>
                          <a:cs typeface="Times New Roman" panose="02020603050405020304" pitchFamily="18" charset="0"/>
                        </a:rPr>
                        <a:t>When a value in the right table doesn't have a corresponding match in the left table, you see a null value in the data grid.</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9525" marR="9525" marT="9525" marB="9525"/>
                </a:tc>
                <a:extLst>
                  <a:ext uri="{0D108BD9-81ED-4DB2-BD59-A6C34878D82A}">
                    <a16:rowId xmlns:a16="http://schemas.microsoft.com/office/drawing/2014/main" val="2834485822"/>
                  </a:ext>
                </a:extLst>
              </a:tr>
              <a:tr h="836295">
                <a:tc>
                  <a:txBody>
                    <a:bodyPr/>
                    <a:lstStyle/>
                    <a:p>
                      <a:pPr algn="l"/>
                      <a:r>
                        <a:rPr lang="en-US" sz="1600">
                          <a:effectLst/>
                          <a:latin typeface="Times New Roman" panose="02020603050405020304" pitchFamily="18" charset="0"/>
                          <a:cs typeface="Times New Roman" panose="02020603050405020304" pitchFamily="18" charset="0"/>
                        </a:rPr>
                        <a:t>Full outer</a:t>
                      </a:r>
                      <a:endParaRPr lang="en-IN" sz="1600">
                        <a:effectLst/>
                        <a:latin typeface="Times New Roman" panose="02020603050405020304" pitchFamily="18" charset="0"/>
                        <a:cs typeface="Times New Roman" panose="02020603050405020304" pitchFamily="18" charset="0"/>
                      </a:endParaRPr>
                    </a:p>
                    <a:p>
                      <a:pPr algn="l"/>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9525" marR="9525" marT="9525" marB="9525"/>
                </a:tc>
                <a:tc>
                  <a:txBody>
                    <a:bodyPr/>
                    <a:lstStyle/>
                    <a:p>
                      <a:pPr algn="l"/>
                      <a:r>
                        <a:rPr lang="en-US" sz="1600" dirty="0">
                          <a:effectLst/>
                          <a:latin typeface="Times New Roman" panose="02020603050405020304" pitchFamily="18" charset="0"/>
                          <a:cs typeface="Times New Roman" panose="02020603050405020304" pitchFamily="18" charset="0"/>
                        </a:rPr>
                        <a:t>When you use a full outer join to combine tables, the result is a table that contains all values from both tables.</a:t>
                      </a:r>
                      <a:endParaRPr lang="en-IN" sz="1600" dirty="0">
                        <a:effectLst/>
                        <a:latin typeface="Times New Roman" panose="02020603050405020304" pitchFamily="18" charset="0"/>
                        <a:cs typeface="Times New Roman" panose="02020603050405020304" pitchFamily="18" charset="0"/>
                      </a:endParaRPr>
                    </a:p>
                    <a:p>
                      <a:pPr algn="l"/>
                      <a:r>
                        <a:rPr lang="en-US" sz="1600" dirty="0">
                          <a:effectLst/>
                          <a:latin typeface="Times New Roman" panose="02020603050405020304" pitchFamily="18" charset="0"/>
                          <a:cs typeface="Times New Roman" panose="02020603050405020304" pitchFamily="18" charset="0"/>
                        </a:rPr>
                        <a:t>When a value from either table doesn't have a match with the other table, you see a null value in the data grid.</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9525" marR="9525" marT="9525" marB="9525"/>
                </a:tc>
                <a:extLst>
                  <a:ext uri="{0D108BD9-81ED-4DB2-BD59-A6C34878D82A}">
                    <a16:rowId xmlns:a16="http://schemas.microsoft.com/office/drawing/2014/main" val="209101336"/>
                  </a:ext>
                </a:extLst>
              </a:tr>
              <a:tr h="1241771">
                <a:tc>
                  <a:txBody>
                    <a:bodyPr/>
                    <a:lstStyle/>
                    <a:p>
                      <a:pPr algn="l" fontAlgn="t"/>
                      <a:r>
                        <a:rPr lang="en-US" sz="1600">
                          <a:effectLst/>
                          <a:latin typeface="Times New Roman" panose="02020603050405020304" pitchFamily="18" charset="0"/>
                          <a:cs typeface="Times New Roman" panose="02020603050405020304" pitchFamily="18" charset="0"/>
                        </a:rPr>
                        <a:t>Union</a:t>
                      </a:r>
                      <a:endParaRPr lang="en-IN" sz="1600">
                        <a:effectLst/>
                        <a:latin typeface="Times New Roman" panose="02020603050405020304" pitchFamily="18" charset="0"/>
                        <a:cs typeface="Times New Roman" panose="02020603050405020304" pitchFamily="18" charset="0"/>
                      </a:endParaRPr>
                    </a:p>
                    <a:p>
                      <a:pPr algn="l"/>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9525" marR="9525" marT="9525" marB="9525"/>
                </a:tc>
                <a:tc>
                  <a:txBody>
                    <a:bodyPr/>
                    <a:lstStyle/>
                    <a:p>
                      <a:pPr algn="l"/>
                      <a:r>
                        <a:rPr lang="en-US" sz="1600" dirty="0">
                          <a:effectLst/>
                          <a:latin typeface="Times New Roman" panose="02020603050405020304" pitchFamily="18" charset="0"/>
                          <a:cs typeface="Times New Roman" panose="02020603050405020304" pitchFamily="18" charset="0"/>
                        </a:rPr>
                        <a:t>Though union is not a type of join, union is another method for combining two or more tables by appending rows of data from one table to another. Ideally, the tables that you union have the same number of fields, and those fields have matching names and data types. For more information about union, see </a:t>
                      </a:r>
                      <a:r>
                        <a:rPr lang="en-US" sz="1600" u="none" strike="noStrike" dirty="0">
                          <a:effectLst/>
                          <a:latin typeface="Times New Roman" panose="02020603050405020304" pitchFamily="18" charset="0"/>
                          <a:cs typeface="Times New Roman" panose="02020603050405020304" pitchFamily="18" charset="0"/>
                          <a:hlinkClick r:id="rId2"/>
                        </a:rPr>
                        <a:t>Union Your Data</a:t>
                      </a:r>
                      <a:r>
                        <a:rPr lang="en-US" sz="16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9525" marR="9525" marT="9525" marB="9525"/>
                </a:tc>
                <a:extLst>
                  <a:ext uri="{0D108BD9-81ED-4DB2-BD59-A6C34878D82A}">
                    <a16:rowId xmlns:a16="http://schemas.microsoft.com/office/drawing/2014/main" val="239665423"/>
                  </a:ext>
                </a:extLst>
              </a:tr>
            </a:tbl>
          </a:graphicData>
        </a:graphic>
      </p:graphicFrame>
      <p:sp>
        <p:nvSpPr>
          <p:cNvPr id="10" name="TextBox 9">
            <a:extLst>
              <a:ext uri="{FF2B5EF4-FFF2-40B4-BE49-F238E27FC236}">
                <a16:creationId xmlns:a16="http://schemas.microsoft.com/office/drawing/2014/main" id="{FBDEF40D-8739-47AC-9899-0CC439641970}"/>
              </a:ext>
            </a:extLst>
          </p:cNvPr>
          <p:cNvSpPr txBox="1"/>
          <p:nvPr/>
        </p:nvSpPr>
        <p:spPr>
          <a:xfrm>
            <a:off x="1930400" y="418068"/>
            <a:ext cx="57531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Join types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799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E0D0-70AD-41C9-9BD1-A778E4A058B2}"/>
              </a:ext>
            </a:extLst>
          </p:cNvPr>
          <p:cNvSpPr>
            <a:spLocks noGrp="1"/>
          </p:cNvSpPr>
          <p:nvPr>
            <p:ph type="title"/>
          </p:nvPr>
        </p:nvSpPr>
        <p:spPr>
          <a:xfrm>
            <a:off x="1402914" y="609599"/>
            <a:ext cx="7871087" cy="730685"/>
          </a:xfrm>
        </p:spPr>
        <p:txBody>
          <a:bodyPr>
            <a:normAutofit fontScale="90000"/>
          </a:bodyPr>
          <a:lstStyle/>
          <a:p>
            <a:pPr algn="ctr"/>
            <a:r>
              <a:rPr lang="en-US" sz="3100" b="1" u="sng" spc="10" dirty="0">
                <a:solidFill>
                  <a:srgbClr val="000000"/>
                </a:solidFill>
                <a:effectLst/>
                <a:latin typeface="Times New Roman" panose="02020603050405020304" pitchFamily="18" charset="0"/>
                <a:ea typeface=""/>
                <a:cs typeface="Times New Roman" panose="02020603050405020304" pitchFamily="18" charset="0"/>
                <a:hlinkClick r:id="rId2"/>
              </a:rPr>
              <a:t>Tableau – Data Types</a:t>
            </a:r>
            <a:br>
              <a:rPr lang="en-IN" sz="1800" dirty="0">
                <a:effectLst/>
                <a:latin typeface="Symbol" panose="05050102010706020507" pitchFamily="18" charset="2"/>
                <a:ea typeface="SimSun" panose="02010600030101010101" pitchFamily="2" charset="-122"/>
                <a:cs typeface="Symbol" panose="05050102010706020507" pitchFamily="18" charset="2"/>
              </a:rPr>
            </a:br>
            <a:endParaRPr lang="en-IN" dirty="0"/>
          </a:p>
        </p:txBody>
      </p:sp>
      <p:sp>
        <p:nvSpPr>
          <p:cNvPr id="3" name="Content Placeholder 2">
            <a:extLst>
              <a:ext uri="{FF2B5EF4-FFF2-40B4-BE49-F238E27FC236}">
                <a16:creationId xmlns:a16="http://schemas.microsoft.com/office/drawing/2014/main" id="{847BE7C2-B890-4107-8181-A680C1C603FA}"/>
              </a:ext>
            </a:extLst>
          </p:cNvPr>
          <p:cNvSpPr>
            <a:spLocks noGrp="1"/>
          </p:cNvSpPr>
          <p:nvPr>
            <p:ph idx="1"/>
          </p:nvPr>
        </p:nvSpPr>
        <p:spPr>
          <a:xfrm>
            <a:off x="263047" y="1515649"/>
            <a:ext cx="11599101" cy="5073041"/>
          </a:xfrm>
        </p:spPr>
        <p:txBody>
          <a:bodyPr/>
          <a:lstStyle/>
          <a:p>
            <a:pPr fontAlgn="base">
              <a:lnSpc>
                <a:spcPct val="150000"/>
              </a:lnSpc>
              <a:spcAft>
                <a:spcPts val="750"/>
              </a:spcAft>
            </a:pPr>
            <a:r>
              <a:rPr lang="en-US" sz="1800" spc="10" dirty="0">
                <a:solidFill>
                  <a:srgbClr val="273239"/>
                </a:solidFill>
                <a:effectLst/>
                <a:latin typeface="Times New Roman" panose="02020603050405020304" pitchFamily="18" charset="0"/>
                <a:ea typeface=""/>
                <a:cs typeface="Times New Roman" panose="02020603050405020304" pitchFamily="18" charset="0"/>
              </a:rPr>
              <a:t>Tableau is the easy-to-use Business Intelligence tool used in data visualization. Its unique feature is, to allow data real-time collaboration and data blending, etc. Through Tableau, users can connect databases, files, and other big data sources and can create a shareable dashboard through them. Tableau is mainly used by researchers, professionals, and government organizations for data analysis and visualization.</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fontAlgn="base">
              <a:lnSpc>
                <a:spcPct val="150000"/>
              </a:lnSpc>
              <a:spcAft>
                <a:spcPts val="750"/>
              </a:spcAft>
            </a:pPr>
            <a:r>
              <a:rPr lang="en-US" sz="1800" spc="10" dirty="0">
                <a:solidFill>
                  <a:srgbClr val="273239"/>
                </a:solidFill>
                <a:effectLst/>
                <a:latin typeface="Times New Roman" panose="02020603050405020304" pitchFamily="18" charset="0"/>
                <a:ea typeface=""/>
                <a:cs typeface="Times New Roman" panose="02020603050405020304" pitchFamily="18" charset="0"/>
              </a:rPr>
              <a:t>The data type classifies the data value into its definite type, some may be characters (</a:t>
            </a:r>
            <a:r>
              <a:rPr lang="en-US" sz="1800" spc="10" dirty="0" err="1">
                <a:solidFill>
                  <a:srgbClr val="273239"/>
                </a:solidFill>
                <a:effectLst/>
                <a:latin typeface="Times New Roman" panose="02020603050405020304" pitchFamily="18" charset="0"/>
                <a:ea typeface=""/>
                <a:cs typeface="Times New Roman" panose="02020603050405020304" pitchFamily="18" charset="0"/>
              </a:rPr>
              <a:t>eg</a:t>
            </a:r>
            <a:r>
              <a:rPr lang="en-US" sz="1800" spc="10" dirty="0">
                <a:solidFill>
                  <a:srgbClr val="273239"/>
                </a:solidFill>
                <a:effectLst/>
                <a:latin typeface="Times New Roman" panose="02020603050405020304" pitchFamily="18" charset="0"/>
                <a:ea typeface=""/>
                <a:cs typeface="Times New Roman" panose="02020603050405020304" pitchFamily="18" charset="0"/>
              </a:rPr>
              <a:t>- ‘</a:t>
            </a:r>
            <a:r>
              <a:rPr lang="en-US" sz="1800" spc="10" dirty="0" err="1">
                <a:solidFill>
                  <a:srgbClr val="273239"/>
                </a:solidFill>
                <a:effectLst/>
                <a:latin typeface="Times New Roman" panose="02020603050405020304" pitchFamily="18" charset="0"/>
                <a:ea typeface=""/>
                <a:cs typeface="Times New Roman" panose="02020603050405020304" pitchFamily="18" charset="0"/>
              </a:rPr>
              <a:t>Vansh</a:t>
            </a:r>
            <a:r>
              <a:rPr lang="en-US" sz="1800" spc="10" dirty="0">
                <a:solidFill>
                  <a:srgbClr val="273239"/>
                </a:solidFill>
                <a:effectLst/>
                <a:latin typeface="Times New Roman" panose="02020603050405020304" pitchFamily="18" charset="0"/>
                <a:ea typeface=""/>
                <a:cs typeface="Times New Roman" panose="02020603050405020304" pitchFamily="18" charset="0"/>
              </a:rPr>
              <a:t>’), some may be integers (</a:t>
            </a:r>
            <a:r>
              <a:rPr lang="en-US" sz="1800" spc="10" dirty="0" err="1">
                <a:solidFill>
                  <a:srgbClr val="273239"/>
                </a:solidFill>
                <a:effectLst/>
                <a:latin typeface="Times New Roman" panose="02020603050405020304" pitchFamily="18" charset="0"/>
                <a:ea typeface=""/>
                <a:cs typeface="Times New Roman" panose="02020603050405020304" pitchFamily="18" charset="0"/>
              </a:rPr>
              <a:t>eg</a:t>
            </a:r>
            <a:r>
              <a:rPr lang="en-US" sz="1800" spc="10" dirty="0">
                <a:solidFill>
                  <a:srgbClr val="273239"/>
                </a:solidFill>
                <a:effectLst/>
                <a:latin typeface="Times New Roman" panose="02020603050405020304" pitchFamily="18" charset="0"/>
                <a:ea typeface=""/>
                <a:cs typeface="Times New Roman" panose="02020603050405020304" pitchFamily="18" charset="0"/>
              </a:rPr>
              <a:t>- 108), and some may be floating type (</a:t>
            </a:r>
            <a:r>
              <a:rPr lang="en-US" sz="1800" spc="10" dirty="0" err="1">
                <a:solidFill>
                  <a:srgbClr val="273239"/>
                </a:solidFill>
                <a:effectLst/>
                <a:latin typeface="Times New Roman" panose="02020603050405020304" pitchFamily="18" charset="0"/>
                <a:ea typeface=""/>
                <a:cs typeface="Times New Roman" panose="02020603050405020304" pitchFamily="18" charset="0"/>
              </a:rPr>
              <a:t>eg</a:t>
            </a:r>
            <a:r>
              <a:rPr lang="en-US" sz="1800" spc="10" dirty="0">
                <a:solidFill>
                  <a:srgbClr val="273239"/>
                </a:solidFill>
                <a:effectLst/>
                <a:latin typeface="Times New Roman" panose="02020603050405020304" pitchFamily="18" charset="0"/>
                <a:ea typeface=""/>
                <a:cs typeface="Times New Roman" panose="02020603050405020304" pitchFamily="18" charset="0"/>
              </a:rPr>
              <a:t>- 1.854), etc. In this way, every data value lies under certain data types. Tableau too has a set of data types under which it classifies data value present in it as field values.</a:t>
            </a:r>
          </a:p>
          <a:p>
            <a:pPr fontAlgn="base">
              <a:lnSpc>
                <a:spcPct val="150000"/>
              </a:lnSpc>
              <a:spcAft>
                <a:spcPts val="750"/>
              </a:spcAft>
            </a:pPr>
            <a:r>
              <a:rPr lang="en-US" sz="1800" spc="10" dirty="0">
                <a:solidFill>
                  <a:srgbClr val="273239"/>
                </a:solidFill>
                <a:effectLst/>
                <a:latin typeface="Times New Roman" panose="02020603050405020304" pitchFamily="18" charset="0"/>
                <a:ea typeface=""/>
                <a:cs typeface="Times New Roman" panose="02020603050405020304" pitchFamily="18" charset="0"/>
              </a:rPr>
              <a:t>In Tableau, we have seven primary data types. The function of Tableau is to automatically detect the data types of various fields, as soon as the data is uploaded from the source and allocate it to the fields. These seven data types are:</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fontAlgn="base">
              <a:spcAft>
                <a:spcPts val="750"/>
              </a:spcAft>
              <a:buNone/>
            </a:pPr>
            <a:endParaRPr lang="en-IN" sz="1800" dirty="0">
              <a:effectLst/>
              <a:latin typeface="Times New Roman" panose="02020603050405020304" pitchFamily="18" charset="0"/>
              <a:ea typeface="SimSun" panose="02010600030101010101" pitchFamily="2" charset="-122"/>
            </a:endParaRPr>
          </a:p>
          <a:p>
            <a:pPr marL="0" indent="0">
              <a:buNone/>
            </a:pPr>
            <a:endParaRPr lang="en-IN" dirty="0"/>
          </a:p>
        </p:txBody>
      </p:sp>
    </p:spTree>
    <p:extLst>
      <p:ext uri="{BB962C8B-B14F-4D97-AF65-F5344CB8AC3E}">
        <p14:creationId xmlns:p14="http://schemas.microsoft.com/office/powerpoint/2010/main" val="2233668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67CDA-F623-4148-B97C-70B4FB7E163D}"/>
              </a:ext>
            </a:extLst>
          </p:cNvPr>
          <p:cNvSpPr>
            <a:spLocks noGrp="1"/>
          </p:cNvSpPr>
          <p:nvPr>
            <p:ph idx="1"/>
          </p:nvPr>
        </p:nvSpPr>
        <p:spPr>
          <a:xfrm>
            <a:off x="677333" y="187891"/>
            <a:ext cx="10921767" cy="5853472"/>
          </a:xfrm>
        </p:spPr>
        <p:txBody>
          <a:bodyPr/>
          <a:lstStyle/>
          <a:p>
            <a:pPr marL="342900" lvl="0" indent="-342900" fontAlgn="base">
              <a:buSzPts val="1200"/>
              <a:buFont typeface="+mj-lt"/>
              <a:buAutoNum type="arabicPeriod"/>
              <a:tabLst>
                <a:tab pos="457200" algn="l"/>
              </a:tabLst>
            </a:pPr>
            <a:r>
              <a:rPr lang="en-US" sz="1800" spc="10" dirty="0">
                <a:solidFill>
                  <a:srgbClr val="273239"/>
                </a:solidFill>
                <a:effectLst/>
                <a:latin typeface="Times New Roman" panose="02020603050405020304" pitchFamily="18" charset="0"/>
                <a:ea typeface=""/>
                <a:cs typeface="Times New Roman" panose="02020603050405020304" pitchFamily="18" charset="0"/>
              </a:rPr>
              <a:t>String values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fontAlgn="base">
              <a:buSzPts val="1200"/>
              <a:buFont typeface="+mj-lt"/>
              <a:buAutoNum type="arabicPeriod"/>
              <a:tabLst>
                <a:tab pos="457200" algn="l"/>
              </a:tabLst>
            </a:pPr>
            <a:r>
              <a:rPr lang="en-US" sz="1800" spc="10" dirty="0">
                <a:solidFill>
                  <a:srgbClr val="273239"/>
                </a:solidFill>
                <a:effectLst/>
                <a:latin typeface="Times New Roman" panose="02020603050405020304" pitchFamily="18" charset="0"/>
                <a:ea typeface=""/>
                <a:cs typeface="Times New Roman" panose="02020603050405020304" pitchFamily="18" charset="0"/>
              </a:rPr>
              <a:t>Number/Integer values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fontAlgn="base">
              <a:buSzPts val="1200"/>
              <a:buFont typeface="+mj-lt"/>
              <a:buAutoNum type="arabicPeriod"/>
              <a:tabLst>
                <a:tab pos="457200" algn="l"/>
              </a:tabLst>
            </a:pPr>
            <a:r>
              <a:rPr lang="en-US" sz="1800" spc="10" dirty="0">
                <a:solidFill>
                  <a:srgbClr val="273239"/>
                </a:solidFill>
                <a:effectLst/>
                <a:latin typeface="Times New Roman" panose="02020603050405020304" pitchFamily="18" charset="0"/>
                <a:ea typeface=""/>
                <a:cs typeface="Times New Roman" panose="02020603050405020304" pitchFamily="18" charset="0"/>
              </a:rPr>
              <a:t>Date values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fontAlgn="base">
              <a:buSzPts val="1200"/>
              <a:buFont typeface="+mj-lt"/>
              <a:buAutoNum type="arabicPeriod"/>
              <a:tabLst>
                <a:tab pos="457200" algn="l"/>
              </a:tabLst>
            </a:pPr>
            <a:r>
              <a:rPr lang="en-US" sz="1800" spc="10" dirty="0">
                <a:solidFill>
                  <a:srgbClr val="273239"/>
                </a:solidFill>
                <a:effectLst/>
                <a:latin typeface="Times New Roman" panose="02020603050405020304" pitchFamily="18" charset="0"/>
                <a:ea typeface=""/>
                <a:cs typeface="Times New Roman" panose="02020603050405020304" pitchFamily="18" charset="0"/>
              </a:rPr>
              <a:t>Date &amp; Time values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fontAlgn="base">
              <a:buSzPts val="1200"/>
              <a:buFont typeface="+mj-lt"/>
              <a:buAutoNum type="arabicPeriod"/>
              <a:tabLst>
                <a:tab pos="457200" algn="l"/>
              </a:tabLst>
            </a:pPr>
            <a:r>
              <a:rPr lang="en-US" sz="1800" spc="10" dirty="0">
                <a:solidFill>
                  <a:srgbClr val="273239"/>
                </a:solidFill>
                <a:effectLst/>
                <a:latin typeface="Times New Roman" panose="02020603050405020304" pitchFamily="18" charset="0"/>
                <a:ea typeface=""/>
                <a:cs typeface="Times New Roman" panose="02020603050405020304" pitchFamily="18" charset="0"/>
              </a:rPr>
              <a:t>Boolean values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fontAlgn="base">
              <a:buSzPts val="1200"/>
              <a:buFont typeface="+mj-lt"/>
              <a:buAutoNum type="arabicPeriod"/>
              <a:tabLst>
                <a:tab pos="457200" algn="l"/>
              </a:tabLst>
            </a:pPr>
            <a:r>
              <a:rPr lang="en-US" sz="1800" spc="10" dirty="0">
                <a:solidFill>
                  <a:srgbClr val="273239"/>
                </a:solidFill>
                <a:effectLst/>
                <a:latin typeface="Times New Roman" panose="02020603050405020304" pitchFamily="18" charset="0"/>
                <a:ea typeface=""/>
                <a:cs typeface="Times New Roman" panose="02020603050405020304" pitchFamily="18" charset="0"/>
              </a:rPr>
              <a:t>Geographic values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fontAlgn="base">
              <a:buSzPts val="1200"/>
              <a:buFont typeface="+mj-lt"/>
              <a:buAutoNum type="arabicPeriod"/>
              <a:tabLst>
                <a:tab pos="457200" algn="l"/>
              </a:tabLst>
            </a:pPr>
            <a:r>
              <a:rPr lang="en-US" sz="1800" spc="10" dirty="0">
                <a:solidFill>
                  <a:srgbClr val="273239"/>
                </a:solidFill>
                <a:effectLst/>
                <a:latin typeface="Times New Roman" panose="02020603050405020304" pitchFamily="18" charset="0"/>
                <a:ea typeface=""/>
                <a:cs typeface="Times New Roman" panose="02020603050405020304" pitchFamily="18" charset="0"/>
              </a:rPr>
              <a:t>Cluster or mixed values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fontAlgn="base">
              <a:spcAft>
                <a:spcPts val="750"/>
              </a:spcAft>
              <a:buNone/>
            </a:pPr>
            <a:r>
              <a:rPr lang="en-US" sz="1800" b="1" spc="10" dirty="0">
                <a:solidFill>
                  <a:srgbClr val="273239"/>
                </a:solidFill>
                <a:effectLst/>
                <a:latin typeface="Times New Roman" panose="02020603050405020304" pitchFamily="18" charset="0"/>
                <a:ea typeface=""/>
                <a:cs typeface="Times New Roman" panose="02020603050405020304" pitchFamily="18" charset="0"/>
              </a:rPr>
              <a:t>1.String Data type: </a:t>
            </a:r>
            <a:r>
              <a:rPr lang="en-US" sz="1800" spc="10" dirty="0">
                <a:solidFill>
                  <a:srgbClr val="273239"/>
                </a:solidFill>
                <a:effectLst/>
                <a:latin typeface="Times New Roman" panose="02020603050405020304" pitchFamily="18" charset="0"/>
                <a:ea typeface=""/>
                <a:cs typeface="Times New Roman" panose="02020603050405020304" pitchFamily="18" charset="0"/>
              </a:rPr>
              <a:t>The collection of characters give rise to the string data type. A string is always enclosed within a single or double inverted comma. The samples of the string are — “Vansh”, “Hi! How are you?”, and “GeeksforGeeks”, etc. </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1800" spc="10" dirty="0">
                <a:solidFill>
                  <a:srgbClr val="273239"/>
                </a:solidFill>
                <a:effectLst/>
                <a:latin typeface="Times New Roman" panose="02020603050405020304" pitchFamily="18" charset="0"/>
                <a:ea typeface=""/>
                <a:cs typeface="Times New Roman" panose="02020603050405020304" pitchFamily="18" charset="0"/>
              </a:rPr>
              <a:t>We can divide String data type into two types, </a:t>
            </a:r>
            <a:r>
              <a:rPr lang="en-US" sz="1800" i="1" spc="10" dirty="0">
                <a:solidFill>
                  <a:srgbClr val="273239"/>
                </a:solidFill>
                <a:effectLst/>
                <a:latin typeface="Times New Roman" panose="02020603050405020304" pitchFamily="18" charset="0"/>
                <a:ea typeface=""/>
                <a:cs typeface="Times New Roman" panose="02020603050405020304" pitchFamily="18" charset="0"/>
              </a:rPr>
              <a:t>Char </a:t>
            </a:r>
            <a:r>
              <a:rPr lang="en-US" sz="1800" spc="10" dirty="0">
                <a:solidFill>
                  <a:srgbClr val="273239"/>
                </a:solidFill>
                <a:effectLst/>
                <a:latin typeface="Times New Roman" panose="02020603050405020304" pitchFamily="18" charset="0"/>
                <a:ea typeface=""/>
                <a:cs typeface="Times New Roman" panose="02020603050405020304" pitchFamily="18" charset="0"/>
              </a:rPr>
              <a:t>and </a:t>
            </a:r>
            <a:r>
              <a:rPr lang="en-US" sz="1800" i="1" spc="10" dirty="0">
                <a:solidFill>
                  <a:srgbClr val="273239"/>
                </a:solidFill>
                <a:effectLst/>
                <a:latin typeface="Times New Roman" panose="02020603050405020304" pitchFamily="18" charset="0"/>
                <a:ea typeface=""/>
                <a:cs typeface="Times New Roman" panose="02020603050405020304" pitchFamily="18" charset="0"/>
              </a:rPr>
              <a:t>Varchar.</a:t>
            </a:r>
          </a:p>
          <a:p>
            <a:pPr marL="0" indent="0">
              <a:buNone/>
            </a:pPr>
            <a:r>
              <a:rPr lang="en-US" i="1" spc="10" dirty="0">
                <a:solidFill>
                  <a:srgbClr val="273239"/>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106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1FFCE-0DC1-45F8-A0DC-5228D92864B2}"/>
              </a:ext>
            </a:extLst>
          </p:cNvPr>
          <p:cNvSpPr>
            <a:spLocks noGrp="1"/>
          </p:cNvSpPr>
          <p:nvPr>
            <p:ph idx="1"/>
          </p:nvPr>
        </p:nvSpPr>
        <p:spPr>
          <a:xfrm>
            <a:off x="200416" y="363255"/>
            <a:ext cx="11699310" cy="5999967"/>
          </a:xfrm>
        </p:spPr>
        <p:txBody>
          <a:bodyPr>
            <a:normAutofit lnSpcReduction="10000"/>
          </a:bodyPr>
          <a:lstStyle/>
          <a:p>
            <a:pPr marL="342900" lvl="0" indent="-342900" algn="just" fontAlgn="base">
              <a:lnSpc>
                <a:spcPct val="150000"/>
              </a:lnSpc>
              <a:buSzPts val="1000"/>
              <a:buFont typeface="Wingdings" panose="05000000000000000000" pitchFamily="2" charset="2"/>
              <a:buChar char=""/>
              <a:tabLst>
                <a:tab pos="457200" algn="l"/>
              </a:tabLst>
            </a:pPr>
            <a:r>
              <a:rPr lang="en-US" sz="1800" b="1" spc="10" dirty="0">
                <a:solidFill>
                  <a:srgbClr val="273239"/>
                </a:solidFill>
                <a:effectLst/>
                <a:latin typeface="Times New Roman" panose="02020603050405020304" pitchFamily="18" charset="0"/>
                <a:ea typeface=""/>
                <a:cs typeface="Times New Roman" panose="02020603050405020304" pitchFamily="18" charset="0"/>
              </a:rPr>
              <a:t>Char string type- </a:t>
            </a:r>
            <a:r>
              <a:rPr lang="en-US" sz="1800" i="1" spc="10" dirty="0">
                <a:solidFill>
                  <a:srgbClr val="273239"/>
                </a:solidFill>
                <a:effectLst/>
                <a:latin typeface="Times New Roman" panose="02020603050405020304" pitchFamily="18" charset="0"/>
                <a:ea typeface=""/>
                <a:cs typeface="Times New Roman" panose="02020603050405020304" pitchFamily="18" charset="0"/>
              </a:rPr>
              <a:t>Char</a:t>
            </a:r>
            <a:r>
              <a:rPr lang="en-US" sz="1800" spc="10" dirty="0">
                <a:solidFill>
                  <a:srgbClr val="273239"/>
                </a:solidFill>
                <a:effectLst/>
                <a:latin typeface="Times New Roman" panose="02020603050405020304" pitchFamily="18" charset="0"/>
                <a:ea typeface=""/>
                <a:cs typeface="Times New Roman" panose="02020603050405020304" pitchFamily="18" charset="0"/>
              </a:rPr>
              <a:t> data type normally stores alphanumeric data values having fixed lengths. If the user enters a string value which is greater than the fixed length of the </a:t>
            </a:r>
            <a:r>
              <a:rPr lang="en-US" sz="1800" i="1" spc="10" dirty="0">
                <a:solidFill>
                  <a:srgbClr val="273239"/>
                </a:solidFill>
                <a:effectLst/>
                <a:latin typeface="Times New Roman" panose="02020603050405020304" pitchFamily="18" charset="0"/>
                <a:ea typeface=""/>
                <a:cs typeface="Times New Roman" panose="02020603050405020304" pitchFamily="18" charset="0"/>
              </a:rPr>
              <a:t>Char</a:t>
            </a:r>
            <a:r>
              <a:rPr lang="en-US" sz="1800" spc="10" dirty="0">
                <a:solidFill>
                  <a:srgbClr val="273239"/>
                </a:solidFill>
                <a:effectLst/>
                <a:latin typeface="Times New Roman" panose="02020603050405020304" pitchFamily="18" charset="0"/>
                <a:ea typeface=""/>
                <a:cs typeface="Times New Roman" panose="02020603050405020304" pitchFamily="18" charset="0"/>
              </a:rPr>
              <a:t> data type, then the system returns an error.</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fontAlgn="base">
              <a:lnSpc>
                <a:spcPct val="150000"/>
              </a:lnSpc>
              <a:buSzPts val="1000"/>
              <a:buFont typeface="Wingdings" panose="05000000000000000000" pitchFamily="2" charset="2"/>
              <a:buChar char=""/>
              <a:tabLst>
                <a:tab pos="457200" algn="l"/>
              </a:tabLst>
            </a:pPr>
            <a:r>
              <a:rPr lang="en-US" sz="1800" b="1" spc="10" dirty="0">
                <a:solidFill>
                  <a:srgbClr val="273239"/>
                </a:solidFill>
                <a:effectLst/>
                <a:latin typeface="Times New Roman" panose="02020603050405020304" pitchFamily="18" charset="0"/>
                <a:ea typeface=""/>
                <a:cs typeface="Times New Roman" panose="02020603050405020304" pitchFamily="18" charset="0"/>
              </a:rPr>
              <a:t>Varchar string type- </a:t>
            </a:r>
            <a:r>
              <a:rPr lang="en-US" sz="1800" i="1" spc="10" dirty="0">
                <a:solidFill>
                  <a:srgbClr val="273239"/>
                </a:solidFill>
                <a:effectLst/>
                <a:latin typeface="Times New Roman" panose="02020603050405020304" pitchFamily="18" charset="0"/>
                <a:ea typeface=""/>
                <a:cs typeface="Times New Roman" panose="02020603050405020304" pitchFamily="18" charset="0"/>
              </a:rPr>
              <a:t>Varchar</a:t>
            </a:r>
            <a:r>
              <a:rPr lang="en-US" sz="1800" spc="10" dirty="0">
                <a:solidFill>
                  <a:srgbClr val="273239"/>
                </a:solidFill>
                <a:effectLst/>
                <a:latin typeface="Times New Roman" panose="02020603050405020304" pitchFamily="18" charset="0"/>
                <a:ea typeface=""/>
                <a:cs typeface="Times New Roman" panose="02020603050405020304" pitchFamily="18" charset="0"/>
              </a:rPr>
              <a:t> data type also stores alphanumeric data values. As the name suggests, </a:t>
            </a:r>
            <a:r>
              <a:rPr lang="en-US" sz="1800" i="1" spc="10" dirty="0">
                <a:solidFill>
                  <a:srgbClr val="273239"/>
                </a:solidFill>
                <a:effectLst/>
                <a:latin typeface="Times New Roman" panose="02020603050405020304" pitchFamily="18" charset="0"/>
                <a:ea typeface=""/>
                <a:cs typeface="Times New Roman" panose="02020603050405020304" pitchFamily="18" charset="0"/>
              </a:rPr>
              <a:t>Varchar</a:t>
            </a:r>
            <a:r>
              <a:rPr lang="en-US" sz="1800" spc="10" dirty="0">
                <a:solidFill>
                  <a:srgbClr val="273239"/>
                </a:solidFill>
                <a:effectLst/>
                <a:latin typeface="Times New Roman" panose="02020603050405020304" pitchFamily="18" charset="0"/>
                <a:ea typeface=""/>
                <a:cs typeface="Times New Roman" panose="02020603050405020304" pitchFamily="18" charset="0"/>
              </a:rPr>
              <a:t> stores data values having a variable length. So, the user can enter as many string values as they want, without facing any restriction from the system.</a:t>
            </a:r>
          </a:p>
          <a:p>
            <a:pPr marL="0" indent="0" algn="just" fontAlgn="base">
              <a:lnSpc>
                <a:spcPct val="150000"/>
              </a:lnSpc>
              <a:buSzPts val="1000"/>
              <a:buNone/>
              <a:tabLst>
                <a:tab pos="457200" algn="l"/>
              </a:tabLst>
            </a:pPr>
            <a:r>
              <a:rPr lang="en-US" sz="1800" b="1" spc="10" dirty="0">
                <a:solidFill>
                  <a:srgbClr val="273239"/>
                </a:solidFill>
                <a:effectLst/>
                <a:latin typeface="Times New Roman" panose="02020603050405020304" pitchFamily="18" charset="0"/>
                <a:ea typeface=""/>
                <a:cs typeface="Times New Roman" panose="02020603050405020304" pitchFamily="18" charset="0"/>
              </a:rPr>
              <a:t>2.Numeric Data type: </a:t>
            </a:r>
            <a:r>
              <a:rPr lang="en-US" sz="1800" spc="10" dirty="0">
                <a:solidFill>
                  <a:srgbClr val="273239"/>
                </a:solidFill>
                <a:effectLst/>
                <a:latin typeface="Times New Roman" panose="02020603050405020304" pitchFamily="18" charset="0"/>
                <a:ea typeface=""/>
                <a:cs typeface="Times New Roman" panose="02020603050405020304" pitchFamily="18" charset="0"/>
              </a:rPr>
              <a:t>This data type consists of both integer type or floating type. Out of which users prefer to use integer type over floating type, as it is difficult to accumulate the decimal point after a certain limit. It also contains a function known as the </a:t>
            </a:r>
            <a:r>
              <a:rPr lang="en-US" sz="1800" i="1" spc="10" dirty="0">
                <a:solidFill>
                  <a:srgbClr val="273239"/>
                </a:solidFill>
                <a:effectLst/>
                <a:latin typeface="Times New Roman" panose="02020603050405020304" pitchFamily="18" charset="0"/>
                <a:ea typeface=""/>
                <a:cs typeface="Times New Roman" panose="02020603050405020304" pitchFamily="18" charset="0"/>
              </a:rPr>
              <a:t>Round()</a:t>
            </a:r>
            <a:r>
              <a:rPr lang="en-US" sz="1800" spc="10" dirty="0">
                <a:solidFill>
                  <a:srgbClr val="273239"/>
                </a:solidFill>
                <a:effectLst/>
                <a:latin typeface="Times New Roman" panose="02020603050405020304" pitchFamily="18" charset="0"/>
                <a:ea typeface=""/>
                <a:cs typeface="Times New Roman" panose="02020603050405020304" pitchFamily="18" charset="0"/>
              </a:rPr>
              <a:t> function which can be used in rounding up float values.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lvl="0" indent="0" algn="just" fontAlgn="base">
              <a:lnSpc>
                <a:spcPct val="150000"/>
              </a:lnSpc>
              <a:buSzPts val="1000"/>
              <a:buNone/>
              <a:tabLst>
                <a:tab pos="457200" algn="l"/>
              </a:tabLst>
            </a:pPr>
            <a:r>
              <a:rPr lang="en-US" sz="1800" b="1" spc="10" dirty="0">
                <a:solidFill>
                  <a:srgbClr val="273239"/>
                </a:solidFill>
                <a:effectLst/>
                <a:latin typeface="Times New Roman" panose="02020603050405020304" pitchFamily="18" charset="0"/>
                <a:ea typeface=""/>
                <a:cs typeface="Times New Roman" panose="02020603050405020304" pitchFamily="18" charset="0"/>
              </a:rPr>
              <a:t>3.Date and Time Data type: </a:t>
            </a:r>
            <a:r>
              <a:rPr lang="en-US" sz="1800" spc="10" dirty="0">
                <a:solidFill>
                  <a:srgbClr val="273239"/>
                </a:solidFill>
                <a:effectLst/>
                <a:latin typeface="Times New Roman" panose="02020603050405020304" pitchFamily="18" charset="0"/>
                <a:ea typeface=""/>
                <a:cs typeface="Times New Roman" panose="02020603050405020304" pitchFamily="18" charset="0"/>
              </a:rPr>
              <a:t>Tableau supports all forms of date and time like dd-mm-</a:t>
            </a:r>
            <a:r>
              <a:rPr lang="en-US" sz="1800" spc="10" dirty="0" err="1">
                <a:solidFill>
                  <a:srgbClr val="273239"/>
                </a:solidFill>
                <a:effectLst/>
                <a:latin typeface="Times New Roman" panose="02020603050405020304" pitchFamily="18" charset="0"/>
                <a:ea typeface=""/>
                <a:cs typeface="Times New Roman" panose="02020603050405020304" pitchFamily="18" charset="0"/>
              </a:rPr>
              <a:t>yy</a:t>
            </a:r>
            <a:r>
              <a:rPr lang="en-US" sz="1800" spc="10" dirty="0">
                <a:solidFill>
                  <a:srgbClr val="273239"/>
                </a:solidFill>
                <a:effectLst/>
                <a:latin typeface="Times New Roman" panose="02020603050405020304" pitchFamily="18" charset="0"/>
                <a:ea typeface=""/>
                <a:cs typeface="Times New Roman" panose="02020603050405020304" pitchFamily="18" charset="0"/>
              </a:rPr>
              <a:t>, or mm-dd-</a:t>
            </a:r>
            <a:r>
              <a:rPr lang="en-US" sz="1800" spc="10" dirty="0" err="1">
                <a:solidFill>
                  <a:srgbClr val="273239"/>
                </a:solidFill>
                <a:effectLst/>
                <a:latin typeface="Times New Roman" panose="02020603050405020304" pitchFamily="18" charset="0"/>
                <a:ea typeface=""/>
                <a:cs typeface="Times New Roman" panose="02020603050405020304" pitchFamily="18" charset="0"/>
              </a:rPr>
              <a:t>yyyy</a:t>
            </a:r>
            <a:r>
              <a:rPr lang="en-US" sz="1800" spc="10" dirty="0">
                <a:solidFill>
                  <a:srgbClr val="273239"/>
                </a:solidFill>
                <a:effectLst/>
                <a:latin typeface="Times New Roman" panose="02020603050405020304" pitchFamily="18" charset="0"/>
                <a:ea typeface=""/>
                <a:cs typeface="Times New Roman" panose="02020603050405020304" pitchFamily="18" charset="0"/>
              </a:rPr>
              <a:t>, etc. And the time data values can be in the form of a decade, year, quarter, month, hour, minutes, seconds, etc. Whenever the user enters data and time values, Tableau automatically registers it under Date data type and Date &amp; Time data value. </a:t>
            </a:r>
          </a:p>
          <a:p>
            <a:pPr marL="0" indent="0" algn="just" fontAlgn="base">
              <a:lnSpc>
                <a:spcPct val="150000"/>
              </a:lnSpc>
              <a:buSzPts val="1000"/>
              <a:buNone/>
              <a:tabLst>
                <a:tab pos="457200" algn="l"/>
              </a:tabLst>
            </a:pPr>
            <a:r>
              <a:rPr lang="en-US" sz="1800" b="1" spc="10" dirty="0">
                <a:solidFill>
                  <a:srgbClr val="273239"/>
                </a:solidFill>
                <a:effectLst/>
                <a:latin typeface="Times New Roman" panose="02020603050405020304" pitchFamily="18" charset="0"/>
                <a:ea typeface=""/>
                <a:cs typeface="Times New Roman" panose="02020603050405020304" pitchFamily="18" charset="0"/>
              </a:rPr>
              <a:t>4.Boolean Data type: </a:t>
            </a:r>
            <a:r>
              <a:rPr lang="en-US" sz="1800" spc="10" dirty="0">
                <a:solidFill>
                  <a:srgbClr val="273239"/>
                </a:solidFill>
                <a:effectLst/>
                <a:latin typeface="Times New Roman" panose="02020603050405020304" pitchFamily="18" charset="0"/>
                <a:ea typeface=""/>
                <a:cs typeface="Times New Roman" panose="02020603050405020304" pitchFamily="18" charset="0"/>
              </a:rPr>
              <a:t>As a result of relational calculations, Boolean data type values are formed. The </a:t>
            </a:r>
            <a:r>
              <a:rPr lang="en-US" sz="1800" spc="10" dirty="0" err="1">
                <a:solidFill>
                  <a:srgbClr val="273239"/>
                </a:solidFill>
                <a:effectLst/>
                <a:latin typeface="Times New Roman" panose="02020603050405020304" pitchFamily="18" charset="0"/>
                <a:ea typeface=""/>
                <a:cs typeface="Times New Roman" panose="02020603050405020304" pitchFamily="18" charset="0"/>
              </a:rPr>
              <a:t>boolean</a:t>
            </a:r>
            <a:r>
              <a:rPr lang="en-US" sz="1800" spc="10" dirty="0">
                <a:solidFill>
                  <a:srgbClr val="273239"/>
                </a:solidFill>
                <a:effectLst/>
                <a:latin typeface="Times New Roman" panose="02020603050405020304" pitchFamily="18" charset="0"/>
                <a:ea typeface=""/>
                <a:cs typeface="Times New Roman" panose="02020603050405020304" pitchFamily="18" charset="0"/>
              </a:rPr>
              <a:t> data values are either True or False. Many a time the result of a relational calculation is unknown, in this situation Null data values are used. </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lvl="0" indent="0" algn="just" fontAlgn="base">
              <a:lnSpc>
                <a:spcPct val="150000"/>
              </a:lnSpc>
              <a:buSzPts val="1000"/>
              <a:buNone/>
              <a:tabLst>
                <a:tab pos="457200" algn="l"/>
              </a:tabLst>
            </a:pPr>
            <a:endParaRPr lang="en-US" sz="1800" spc="10" dirty="0">
              <a:solidFill>
                <a:srgbClr val="273239"/>
              </a:solidFill>
              <a:effectLst/>
              <a:latin typeface="Times New Roman" panose="02020603050405020304" pitchFamily="18" charset="0"/>
              <a:ea typeface=""/>
              <a:cs typeface="Times New Roman" panose="02020603050405020304" pitchFamily="18" charset="0"/>
            </a:endParaRPr>
          </a:p>
          <a:p>
            <a:pPr marL="342900" lvl="0" indent="-342900" fontAlgn="base">
              <a:buSzPts val="1000"/>
              <a:buFont typeface="Wingdings" panose="05000000000000000000" pitchFamily="2" charset="2"/>
              <a:buChar char=""/>
              <a:tabLst>
                <a:tab pos="457200" algn="l"/>
              </a:tabLst>
            </a:pPr>
            <a:endParaRPr lang="en-IN" sz="1800" dirty="0">
              <a:effectLst/>
              <a:latin typeface="Symbol" panose="05050102010706020507" pitchFamily="18" charset="2"/>
              <a:ea typeface="SimSun" panose="02010600030101010101" pitchFamily="2" charset="-122"/>
              <a:cs typeface="Symbol" panose="05050102010706020507" pitchFamily="18" charset="2"/>
            </a:endParaRPr>
          </a:p>
          <a:p>
            <a:pPr marL="0" indent="0">
              <a:buNone/>
            </a:pPr>
            <a:endParaRPr lang="en-IN" dirty="0"/>
          </a:p>
        </p:txBody>
      </p:sp>
    </p:spTree>
    <p:extLst>
      <p:ext uri="{BB962C8B-B14F-4D97-AF65-F5344CB8AC3E}">
        <p14:creationId xmlns:p14="http://schemas.microsoft.com/office/powerpoint/2010/main" val="2846131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ED05F8-8AC1-4AE3-9895-26DB63A75E6B}"/>
              </a:ext>
            </a:extLst>
          </p:cNvPr>
          <p:cNvSpPr>
            <a:spLocks noGrp="1"/>
          </p:cNvSpPr>
          <p:nvPr>
            <p:ph idx="1"/>
          </p:nvPr>
        </p:nvSpPr>
        <p:spPr>
          <a:xfrm>
            <a:off x="413359" y="488515"/>
            <a:ext cx="11398685" cy="6150280"/>
          </a:xfrm>
        </p:spPr>
        <p:txBody>
          <a:bodyPr/>
          <a:lstStyle/>
          <a:p>
            <a:pPr marL="0" indent="0" algn="just" fontAlgn="base">
              <a:lnSpc>
                <a:spcPct val="150000"/>
              </a:lnSpc>
              <a:spcAft>
                <a:spcPts val="750"/>
              </a:spcAft>
              <a:buNone/>
            </a:pPr>
            <a:r>
              <a:rPr lang="en-US" b="1" spc="10" dirty="0">
                <a:solidFill>
                  <a:srgbClr val="273239"/>
                </a:solidFill>
                <a:effectLst/>
                <a:latin typeface="Times New Roman" panose="02020603050405020304" pitchFamily="18" charset="0"/>
                <a:ea typeface=""/>
                <a:cs typeface="Times New Roman" panose="02020603050405020304" pitchFamily="18" charset="0"/>
              </a:rPr>
              <a:t>5.Geographic Data type: </a:t>
            </a:r>
            <a:r>
              <a:rPr lang="en-US" spc="10" dirty="0">
                <a:solidFill>
                  <a:srgbClr val="273239"/>
                </a:solidFill>
                <a:effectLst/>
                <a:latin typeface="Times New Roman" panose="02020603050405020304" pitchFamily="18" charset="0"/>
                <a:ea typeface=""/>
                <a:cs typeface="Times New Roman" panose="02020603050405020304" pitchFamily="18" charset="0"/>
              </a:rPr>
              <a:t>All values that are used in maps, comes under geographic data type. The example of geographic data values is country name, state name, city, region, postal codes, etc. </a:t>
            </a:r>
            <a:endParaRPr lang="en-IN"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fontAlgn="base">
              <a:lnSpc>
                <a:spcPct val="150000"/>
              </a:lnSpc>
              <a:spcAft>
                <a:spcPts val="750"/>
              </a:spcAft>
              <a:buNone/>
            </a:pPr>
            <a:r>
              <a:rPr lang="en-US" b="1" spc="10" dirty="0">
                <a:solidFill>
                  <a:srgbClr val="273239"/>
                </a:solidFill>
                <a:effectLst/>
                <a:latin typeface="Times New Roman" panose="02020603050405020304" pitchFamily="18" charset="0"/>
                <a:ea typeface=""/>
                <a:cs typeface="Times New Roman" panose="02020603050405020304" pitchFamily="18" charset="0"/>
              </a:rPr>
              <a:t>6.Cluster or Mixed Data type: </a:t>
            </a:r>
            <a:r>
              <a:rPr lang="en-US" spc="10" dirty="0">
                <a:solidFill>
                  <a:srgbClr val="273239"/>
                </a:solidFill>
                <a:effectLst/>
                <a:latin typeface="Times New Roman" panose="02020603050405020304" pitchFamily="18" charset="0"/>
                <a:ea typeface=""/>
                <a:cs typeface="Times New Roman" panose="02020603050405020304" pitchFamily="18" charset="0"/>
              </a:rPr>
              <a:t>Sometimes data set contains values having a mixture of data types. Such values are known as cluster group values or mixed data values. In such a situation, users have the option either to handle it manually or allow Tableau to operate on it. </a:t>
            </a:r>
            <a:endParaRPr lang="en-IN"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0120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79CC-BD29-4666-ACB7-335D1AAF15C6}"/>
              </a:ext>
            </a:extLst>
          </p:cNvPr>
          <p:cNvSpPr>
            <a:spLocks noGrp="1"/>
          </p:cNvSpPr>
          <p:nvPr>
            <p:ph type="title"/>
          </p:nvPr>
        </p:nvSpPr>
        <p:spPr>
          <a:xfrm>
            <a:off x="677334" y="609600"/>
            <a:ext cx="8596668" cy="630477"/>
          </a:xfrm>
        </p:spPr>
        <p:txBody>
          <a:bodyPr>
            <a:normAutofit fontScale="90000"/>
          </a:bodyPr>
          <a:lstStyle/>
          <a:p>
            <a:r>
              <a:rPr lang="en-US" b="1" i="0" dirty="0">
                <a:solidFill>
                  <a:srgbClr val="000000"/>
                </a:solidFill>
                <a:effectLst/>
                <a:latin typeface="Arial" panose="020B0604020202020204" pitchFamily="34" charset="0"/>
              </a:rPr>
              <a:t>Dimensions and Measures in Tableau</a:t>
            </a:r>
            <a:br>
              <a:rPr lang="en-US" b="1" i="0"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4B15E2D7-37B7-4D78-BA77-1B4738B65A11}"/>
              </a:ext>
            </a:extLst>
          </p:cNvPr>
          <p:cNvSpPr>
            <a:spLocks noGrp="1"/>
          </p:cNvSpPr>
          <p:nvPr>
            <p:ph idx="1"/>
          </p:nvPr>
        </p:nvSpPr>
        <p:spPr>
          <a:xfrm>
            <a:off x="677334" y="1240077"/>
            <a:ext cx="11134710" cy="5711868"/>
          </a:xfrm>
        </p:spPr>
        <p:txBody>
          <a:bodyPr/>
          <a:lstStyle/>
          <a:p>
            <a:pPr marL="0" indent="0" algn="l" fontAlgn="base">
              <a:buNone/>
            </a:pPr>
            <a:r>
              <a:rPr lang="en-US" b="1" i="0" dirty="0">
                <a:solidFill>
                  <a:srgbClr val="0F76DA"/>
                </a:solidFill>
                <a:effectLst/>
                <a:latin typeface="Arial" panose="020B0604020202020204" pitchFamily="34" charset="0"/>
              </a:rPr>
              <a:t>What are Dimensions in Tableau?</a:t>
            </a:r>
            <a:endParaRPr lang="en-US" b="0" i="0" dirty="0">
              <a:solidFill>
                <a:srgbClr val="0F76DA"/>
              </a:solidFill>
              <a:effectLst/>
              <a:latin typeface="Arial" panose="020B0604020202020204" pitchFamily="34" charset="0"/>
            </a:endParaRPr>
          </a:p>
          <a:p>
            <a:pPr algn="l" fontAlgn="base"/>
            <a:r>
              <a:rPr lang="en-US" b="0" i="0" dirty="0">
                <a:solidFill>
                  <a:srgbClr val="000000"/>
                </a:solidFill>
                <a:effectLst/>
                <a:latin typeface="Arial" panose="020B0604020202020204" pitchFamily="34" charset="0"/>
              </a:rPr>
              <a:t>A dimension is a field that can be considered an independent variable. Dimensions in Tableau produce headers when added to the </a:t>
            </a:r>
            <a:r>
              <a:rPr lang="en-US" b="1" i="0" dirty="0">
                <a:solidFill>
                  <a:srgbClr val="000000"/>
                </a:solidFill>
                <a:effectLst/>
                <a:latin typeface="Arial" panose="020B0604020202020204" pitchFamily="34" charset="0"/>
              </a:rPr>
              <a:t>Rows</a:t>
            </a:r>
            <a:r>
              <a:rPr lang="en-US" b="0" i="0" dirty="0">
                <a:solidFill>
                  <a:srgbClr val="000000"/>
                </a:solidFill>
                <a:effectLst/>
                <a:latin typeface="Arial" panose="020B0604020202020204" pitchFamily="34" charset="0"/>
              </a:rPr>
              <a:t> or </a:t>
            </a:r>
            <a:r>
              <a:rPr lang="en-US" b="1" i="0" dirty="0">
                <a:solidFill>
                  <a:srgbClr val="000000"/>
                </a:solidFill>
                <a:effectLst/>
                <a:latin typeface="Arial" panose="020B0604020202020204" pitchFamily="34" charset="0"/>
              </a:rPr>
              <a:t>Columns shelves</a:t>
            </a:r>
            <a:r>
              <a:rPr lang="en-US" b="0" i="0" dirty="0">
                <a:solidFill>
                  <a:srgbClr val="000000"/>
                </a:solidFill>
                <a:effectLst/>
                <a:latin typeface="Arial" panose="020B0604020202020204" pitchFamily="34" charset="0"/>
              </a:rPr>
              <a:t> in the view. By default, Tableau treats any field containing qualitative, categorical information as a dimension. However, in relational data sources, the actual definition of a Dimension is slightly more complex. </a:t>
            </a:r>
          </a:p>
          <a:p>
            <a:pPr marL="0" indent="0" algn="l" fontAlgn="base">
              <a:buNone/>
            </a:pPr>
            <a:r>
              <a:rPr lang="en-US" b="1" i="0" dirty="0">
                <a:solidFill>
                  <a:srgbClr val="0F76DA"/>
                </a:solidFill>
                <a:effectLst/>
                <a:latin typeface="Arial" panose="020B0604020202020204" pitchFamily="34" charset="0"/>
              </a:rPr>
              <a:t>What are Measures in Tableau?</a:t>
            </a:r>
            <a:endParaRPr lang="en-US" b="0" i="0" dirty="0">
              <a:solidFill>
                <a:srgbClr val="0F76DA"/>
              </a:solidFill>
              <a:effectLst/>
              <a:latin typeface="Arial" panose="020B0604020202020204" pitchFamily="34" charset="0"/>
            </a:endParaRPr>
          </a:p>
          <a:p>
            <a:pPr algn="l" fontAlgn="base"/>
            <a:r>
              <a:rPr lang="en-US" b="0" i="0" dirty="0">
                <a:solidFill>
                  <a:srgbClr val="000000"/>
                </a:solidFill>
                <a:effectLst/>
                <a:latin typeface="Arial" panose="020B0604020202020204" pitchFamily="34" charset="0"/>
              </a:rPr>
              <a:t>A measure is a field that is a dependent variable; that is, its value is a function of one or more dimensions. Measures typically produce axes when added to the rows or columns shelves. By default, Tableau treats any field containing numeric (quantitative) information as a measure. </a:t>
            </a:r>
          </a:p>
          <a:p>
            <a:pPr algn="l" fontAlgn="base"/>
            <a:endParaRPr lang="en-US" b="0" i="0" dirty="0">
              <a:solidFill>
                <a:srgbClr val="000000"/>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71664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5056-45A4-41F2-94DF-2E85AE08E1F8}"/>
              </a:ext>
            </a:extLst>
          </p:cNvPr>
          <p:cNvSpPr>
            <a:spLocks noGrp="1"/>
          </p:cNvSpPr>
          <p:nvPr>
            <p:ph type="title"/>
          </p:nvPr>
        </p:nvSpPr>
        <p:spPr>
          <a:xfrm>
            <a:off x="677334" y="609600"/>
            <a:ext cx="8596668" cy="775063"/>
          </a:xfrm>
        </p:spPr>
        <p:txBody>
          <a:bodyPr/>
          <a:lstStyle/>
          <a:p>
            <a:pPr algn="ctr"/>
            <a:r>
              <a:rPr lang="en-IN" dirty="0"/>
              <a:t>What is Tableau?</a:t>
            </a:r>
          </a:p>
        </p:txBody>
      </p:sp>
      <p:sp>
        <p:nvSpPr>
          <p:cNvPr id="3" name="Content Placeholder 2">
            <a:extLst>
              <a:ext uri="{FF2B5EF4-FFF2-40B4-BE49-F238E27FC236}">
                <a16:creationId xmlns:a16="http://schemas.microsoft.com/office/drawing/2014/main" id="{8E2CEEEF-3B04-43B8-B48F-DE93DCAA0CAD}"/>
              </a:ext>
            </a:extLst>
          </p:cNvPr>
          <p:cNvSpPr>
            <a:spLocks noGrp="1"/>
          </p:cNvSpPr>
          <p:nvPr>
            <p:ph idx="1"/>
          </p:nvPr>
        </p:nvSpPr>
        <p:spPr>
          <a:xfrm>
            <a:off x="209006" y="1384663"/>
            <a:ext cx="11547565" cy="4656699"/>
          </a:xfrm>
        </p:spPr>
        <p:txBody>
          <a:bodyPr>
            <a:normAutofit/>
          </a:bodyPr>
          <a:lstStyle/>
          <a:p>
            <a:pPr algn="just">
              <a:lnSpc>
                <a:spcPct val="150000"/>
              </a:lnSpc>
              <a:buClr>
                <a:srgbClr val="002060"/>
              </a:buClr>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Tableau</a:t>
            </a:r>
            <a:r>
              <a:rPr lang="en-US" sz="2000" b="0" i="0" dirty="0">
                <a:solidFill>
                  <a:schemeClr val="tx1"/>
                </a:solidFill>
                <a:effectLst/>
                <a:latin typeface="Times New Roman" panose="02020603050405020304" pitchFamily="18" charset="0"/>
                <a:cs typeface="Times New Roman" panose="02020603050405020304" pitchFamily="18" charset="0"/>
              </a:rPr>
              <a:t> is a very powerful data visualization tool that can be used by data analysts, scientists, statisticians, etc. to visualize the data and get a clear opinion based on the data analysis</a:t>
            </a:r>
          </a:p>
          <a:p>
            <a:pPr algn="just">
              <a:lnSpc>
                <a:spcPct val="150000"/>
              </a:lnSpc>
              <a:buClr>
                <a:srgbClr val="002060"/>
              </a:buClr>
              <a:buFont typeface="Wingdings" panose="05000000000000000000" pitchFamily="2" charset="2"/>
              <a:buChar char="q"/>
            </a:pPr>
            <a:r>
              <a:rPr lang="en-US" sz="2000" b="0" i="0" dirty="0">
                <a:solidFill>
                  <a:srgbClr val="273239"/>
                </a:solidFill>
                <a:effectLst/>
                <a:latin typeface="Times New Roman" panose="02020603050405020304" pitchFamily="18" charset="0"/>
                <a:cs typeface="Times New Roman" panose="02020603050405020304" pitchFamily="18" charset="0"/>
              </a:rPr>
              <a:t>Tableau is very famous as it can take in data and produce the required data visualization output in a very short time. Basically, it can elevate your data into insights that can be used to drive your action in the future.</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buClr>
                <a:srgbClr val="002060"/>
              </a:buClr>
              <a:buFont typeface="Wingdings" panose="05000000000000000000" pitchFamily="2" charset="2"/>
              <a:buChar char="q"/>
            </a:pPr>
            <a:r>
              <a:rPr lang="en-US" sz="2000" b="0" i="0" dirty="0">
                <a:solidFill>
                  <a:srgbClr val="273239"/>
                </a:solidFill>
                <a:effectLst/>
                <a:latin typeface="Times New Roman" panose="02020603050405020304" pitchFamily="18" charset="0"/>
                <a:cs typeface="Times New Roman" panose="02020603050405020304" pitchFamily="18" charset="0"/>
              </a:rPr>
              <a:t>.In fact, it is a lifesaver for many people in Business Intelligence as it allows you to handle data without having great technical knowledge. So you can use Tableau as an individual data analyst or at a large scale for your business team and organization. In fact, there are many organizations using Tableau such as Amazon, Lenovo, Walmart, Accenture, etc.</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376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7D3A-0A80-4A1B-9FA0-A524D467410B}"/>
              </a:ext>
            </a:extLst>
          </p:cNvPr>
          <p:cNvSpPr>
            <a:spLocks noGrp="1"/>
          </p:cNvSpPr>
          <p:nvPr>
            <p:ph type="title"/>
          </p:nvPr>
        </p:nvSpPr>
        <p:spPr>
          <a:xfrm>
            <a:off x="677334" y="609600"/>
            <a:ext cx="8596668" cy="505216"/>
          </a:xfrm>
        </p:spPr>
        <p:txBody>
          <a:bodyPr>
            <a:normAutofit fontScale="90000"/>
          </a:bodyPr>
          <a:lstStyle/>
          <a:p>
            <a:pPr algn="ctr"/>
            <a:r>
              <a:rPr lang="en-US" b="1" i="0" dirty="0">
                <a:solidFill>
                  <a:srgbClr val="0F76DA"/>
                </a:solidFill>
                <a:effectLst/>
                <a:latin typeface="Arial" panose="020B0604020202020204" pitchFamily="34" charset="0"/>
              </a:rPr>
              <a:t>Dimensions Vs Measures in Tableau</a:t>
            </a:r>
            <a:br>
              <a:rPr lang="en-US" b="1" i="0" dirty="0">
                <a:solidFill>
                  <a:srgbClr val="0F76DA"/>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A80B544-775E-4E25-8A0C-4DA71632ADBF}"/>
              </a:ext>
            </a:extLst>
          </p:cNvPr>
          <p:cNvSpPr>
            <a:spLocks noGrp="1"/>
          </p:cNvSpPr>
          <p:nvPr>
            <p:ph idx="1"/>
          </p:nvPr>
        </p:nvSpPr>
        <p:spPr>
          <a:xfrm>
            <a:off x="325677" y="1227551"/>
            <a:ext cx="11661731" cy="5361139"/>
          </a:xfrm>
        </p:spPr>
        <p:txBody>
          <a:bodyPr/>
          <a:lstStyle/>
          <a:p>
            <a:pPr algn="l" fontAlgn="base"/>
            <a:r>
              <a:rPr lang="en-US" b="0" i="0" dirty="0">
                <a:solidFill>
                  <a:srgbClr val="000000"/>
                </a:solidFill>
                <a:effectLst/>
                <a:latin typeface="Arial" panose="020B0604020202020204" pitchFamily="34" charset="0"/>
              </a:rPr>
              <a:t> A measure can be aggregated for each value of the dimension. For example, if we want to calculate the Sum of “Sales” for every “State in India”. In this scenario, the </a:t>
            </a:r>
            <a:r>
              <a:rPr lang="en-US" b="1" i="0" dirty="0">
                <a:solidFill>
                  <a:srgbClr val="000000"/>
                </a:solidFill>
                <a:effectLst/>
                <a:latin typeface="Arial" panose="020B0604020202020204" pitchFamily="34" charset="0"/>
              </a:rPr>
              <a:t>State field</a:t>
            </a:r>
            <a:r>
              <a:rPr lang="en-US" b="0" i="0" dirty="0">
                <a:solidFill>
                  <a:srgbClr val="000000"/>
                </a:solidFill>
                <a:effectLst/>
                <a:latin typeface="Arial" panose="020B0604020202020204" pitchFamily="34" charset="0"/>
              </a:rPr>
              <a:t> is acting as a</a:t>
            </a:r>
            <a:r>
              <a:rPr lang="en-US" b="1" i="0" dirty="0">
                <a:solidFill>
                  <a:srgbClr val="000000"/>
                </a:solidFill>
                <a:effectLst/>
                <a:latin typeface="Arial" panose="020B0604020202020204" pitchFamily="34" charset="0"/>
              </a:rPr>
              <a:t> Dimension</a:t>
            </a:r>
            <a:r>
              <a:rPr lang="en-US" b="0" i="0" dirty="0">
                <a:solidFill>
                  <a:srgbClr val="000000"/>
                </a:solidFill>
                <a:effectLst/>
                <a:latin typeface="Arial" panose="020B0604020202020204" pitchFamily="34" charset="0"/>
              </a:rPr>
              <a:t> because you want to aggregate sales for each state. The values of </a:t>
            </a:r>
            <a:r>
              <a:rPr lang="en-US" b="1" i="0" dirty="0">
                <a:solidFill>
                  <a:srgbClr val="000000"/>
                </a:solidFill>
                <a:effectLst/>
                <a:latin typeface="Arial" panose="020B0604020202020204" pitchFamily="34" charset="0"/>
              </a:rPr>
              <a:t>Sales fields (Measures)</a:t>
            </a:r>
            <a:r>
              <a:rPr lang="en-US" b="0" i="0" dirty="0">
                <a:solidFill>
                  <a:srgbClr val="000000"/>
                </a:solidFill>
                <a:effectLst/>
                <a:latin typeface="Arial" panose="020B0604020202020204" pitchFamily="34" charset="0"/>
              </a:rPr>
              <a:t> are dependent on the State, So State is an independent field and Sales is a dependent field.</a:t>
            </a:r>
          </a:p>
          <a:p>
            <a:pPr algn="l" fontAlgn="base"/>
            <a:r>
              <a:rPr lang="en-US" b="0" i="0" dirty="0">
                <a:solidFill>
                  <a:srgbClr val="000000"/>
                </a:solidFill>
                <a:effectLst/>
                <a:latin typeface="Arial" panose="020B0604020202020204" pitchFamily="34" charset="0"/>
              </a:rPr>
              <a:t>The values of </a:t>
            </a:r>
            <a:r>
              <a:rPr lang="en-US" b="1" i="0" dirty="0">
                <a:solidFill>
                  <a:srgbClr val="000000"/>
                </a:solidFill>
                <a:effectLst/>
                <a:latin typeface="Arial" panose="020B0604020202020204" pitchFamily="34" charset="0"/>
              </a:rPr>
              <a:t>Sales fields (Measures)</a:t>
            </a:r>
            <a:r>
              <a:rPr lang="en-US" b="0" i="0" dirty="0">
                <a:solidFill>
                  <a:srgbClr val="000000"/>
                </a:solidFill>
                <a:effectLst/>
                <a:latin typeface="Arial" panose="020B0604020202020204" pitchFamily="34" charset="0"/>
              </a:rPr>
              <a:t> are dependent on the State filed. This means that a measure is a function of other dimensions placed on the worksheet. In this case, the Sales field is acting as a measure because you want to aggregate the field for each state. But measures could also result in a non-numeric result.</a:t>
            </a:r>
          </a:p>
          <a:p>
            <a:pPr marL="0" indent="0" algn="l" fontAlgn="base">
              <a:buNone/>
            </a:pPr>
            <a:r>
              <a:rPr lang="en-US" b="0" i="0" dirty="0">
                <a:solidFill>
                  <a:srgbClr val="0F76DA"/>
                </a:solidFill>
                <a:effectLst/>
                <a:latin typeface="Arial" panose="020B0604020202020204" pitchFamily="34" charset="0"/>
              </a:rPr>
              <a:t>Discrete Vs continuous</a:t>
            </a:r>
          </a:p>
          <a:p>
            <a:pPr algn="l" fontAlgn="base"/>
            <a:r>
              <a:rPr lang="en-US" b="0" i="0" dirty="0">
                <a:solidFill>
                  <a:srgbClr val="000000"/>
                </a:solidFill>
                <a:effectLst/>
                <a:latin typeface="Arial" panose="020B0604020202020204" pitchFamily="34" charset="0"/>
              </a:rPr>
              <a:t>In Tableau, all relational fields containing numbers are treated as measures. However, you might decide that some of these fields should be treated as dimensions. In addition to dimensions and measures, each field in Tableau is categorized as either discrete or continuous. When a field is </a:t>
            </a:r>
            <a:r>
              <a:rPr lang="en-US" b="1" i="0" dirty="0">
                <a:solidFill>
                  <a:srgbClr val="000000"/>
                </a:solidFill>
                <a:effectLst/>
                <a:latin typeface="Arial" panose="020B0604020202020204" pitchFamily="34" charset="0"/>
              </a:rPr>
              <a:t>discrete</a:t>
            </a:r>
            <a:r>
              <a:rPr lang="en-US" b="0" i="0" dirty="0">
                <a:solidFill>
                  <a:srgbClr val="000000"/>
                </a:solidFill>
                <a:effectLst/>
                <a:latin typeface="Arial" panose="020B0604020202020204" pitchFamily="34" charset="0"/>
              </a:rPr>
              <a:t> it is shown in </a:t>
            </a:r>
            <a:r>
              <a:rPr lang="en-US" b="1" i="0" dirty="0">
                <a:solidFill>
                  <a:srgbClr val="000000"/>
                </a:solidFill>
                <a:effectLst/>
                <a:latin typeface="Arial" panose="020B0604020202020204" pitchFamily="34" charset="0"/>
              </a:rPr>
              <a:t>Blue color</a:t>
            </a:r>
            <a:r>
              <a:rPr lang="en-US" b="0" i="0" dirty="0">
                <a:solidFill>
                  <a:srgbClr val="000000"/>
                </a:solidFill>
                <a:effectLst/>
                <a:latin typeface="Arial" panose="020B0604020202020204" pitchFamily="34" charset="0"/>
              </a:rPr>
              <a:t> and when a </a:t>
            </a:r>
            <a:r>
              <a:rPr lang="en-US" b="1" i="0" dirty="0">
                <a:solidFill>
                  <a:srgbClr val="000000"/>
                </a:solidFill>
                <a:effectLst/>
                <a:latin typeface="Arial" panose="020B0604020202020204" pitchFamily="34" charset="0"/>
              </a:rPr>
              <a:t>field is continuous</a:t>
            </a:r>
            <a:r>
              <a:rPr lang="en-US" b="0" i="0" dirty="0">
                <a:solidFill>
                  <a:srgbClr val="000000"/>
                </a:solidFill>
                <a:effectLst/>
                <a:latin typeface="Arial" panose="020B0604020202020204" pitchFamily="34" charset="0"/>
              </a:rPr>
              <a:t> it is shown in </a:t>
            </a:r>
            <a:r>
              <a:rPr lang="en-US" b="1" i="0" dirty="0">
                <a:solidFill>
                  <a:srgbClr val="000000"/>
                </a:solidFill>
                <a:effectLst/>
                <a:latin typeface="Arial" panose="020B0604020202020204" pitchFamily="34" charset="0"/>
              </a:rPr>
              <a:t>Green color</a:t>
            </a:r>
            <a:r>
              <a:rPr lang="en-US" b="0" i="0" dirty="0">
                <a:solidFill>
                  <a:srgbClr val="000000"/>
                </a:solidFill>
                <a:effectLst/>
                <a:latin typeface="Arial" panose="020B0604020202020204" pitchFamily="34" charset="0"/>
              </a:rPr>
              <a:t>. </a:t>
            </a:r>
          </a:p>
          <a:p>
            <a:pPr marL="0" indent="0">
              <a:buNone/>
            </a:pPr>
            <a:endParaRPr lang="en-IN" dirty="0"/>
          </a:p>
        </p:txBody>
      </p:sp>
    </p:spTree>
    <p:extLst>
      <p:ext uri="{BB962C8B-B14F-4D97-AF65-F5344CB8AC3E}">
        <p14:creationId xmlns:p14="http://schemas.microsoft.com/office/powerpoint/2010/main" val="599665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276AF43-9824-4A85-8EB3-4C9AC598F6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2366" y="939452"/>
            <a:ext cx="6568379" cy="430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486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E8B0-8445-438B-86CF-BD1FCBC9D4EC}"/>
              </a:ext>
            </a:extLst>
          </p:cNvPr>
          <p:cNvSpPr>
            <a:spLocks noGrp="1"/>
          </p:cNvSpPr>
          <p:nvPr>
            <p:ph type="title"/>
          </p:nvPr>
        </p:nvSpPr>
        <p:spPr/>
        <p:txBody>
          <a:bodyPr/>
          <a:lstStyle/>
          <a:p>
            <a:r>
              <a:rPr lang="en-IN" b="1" i="0" dirty="0">
                <a:solidFill>
                  <a:srgbClr val="273239"/>
                </a:solidFill>
                <a:effectLst/>
                <a:latin typeface="sofia-pro"/>
              </a:rPr>
              <a:t>Show Me in Tableau</a:t>
            </a:r>
            <a:br>
              <a:rPr lang="en-IN"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9DA28E1B-F5D8-4117-8E46-88F01A4F64B7}"/>
              </a:ext>
            </a:extLst>
          </p:cNvPr>
          <p:cNvSpPr>
            <a:spLocks noGrp="1"/>
          </p:cNvSpPr>
          <p:nvPr>
            <p:ph idx="1"/>
          </p:nvPr>
        </p:nvSpPr>
        <p:spPr/>
        <p:txBody>
          <a:bodyPr/>
          <a:lstStyle/>
          <a:p>
            <a:pPr marL="0" indent="0">
              <a:buNone/>
            </a:pPr>
            <a:r>
              <a:rPr lang="en-US" b="1" i="0" dirty="0">
                <a:solidFill>
                  <a:srgbClr val="273239"/>
                </a:solidFill>
                <a:effectLst/>
                <a:latin typeface="urw-din"/>
              </a:rPr>
              <a:t>Show Me:</a:t>
            </a:r>
            <a:r>
              <a:rPr lang="en-US" b="0" i="0" dirty="0">
                <a:solidFill>
                  <a:srgbClr val="273239"/>
                </a:solidFill>
                <a:effectLst/>
                <a:latin typeface="urw-din"/>
              </a:rPr>
              <a:t> Show Me window holds the most commonly used charts in Tableau. You can use any of these charts to view the data. Click Show Me on the toolbar to open this window, as we have shown below.</a:t>
            </a:r>
          </a:p>
          <a:p>
            <a:pPr algn="l" fontAlgn="base"/>
            <a:r>
              <a:rPr lang="en-US" b="1" i="0" dirty="0">
                <a:solidFill>
                  <a:srgbClr val="273239"/>
                </a:solidFill>
                <a:effectLst/>
                <a:latin typeface="urw-din"/>
              </a:rPr>
              <a:t>Steps to generate various illustrations from </a:t>
            </a:r>
            <a:r>
              <a:rPr lang="en-US" b="1" i="1" dirty="0">
                <a:solidFill>
                  <a:srgbClr val="273239"/>
                </a:solidFill>
                <a:effectLst/>
                <a:latin typeface="urw-din"/>
              </a:rPr>
              <a:t>Show Me</a:t>
            </a:r>
            <a:r>
              <a:rPr lang="en-US" b="1" i="0" dirty="0">
                <a:solidFill>
                  <a:srgbClr val="273239"/>
                </a:solidFill>
                <a:effectLst/>
                <a:latin typeface="urw-din"/>
              </a:rPr>
              <a:t> window in Tableau:</a:t>
            </a:r>
            <a:endParaRPr lang="en-US" b="0" i="0" dirty="0">
              <a:solidFill>
                <a:srgbClr val="273239"/>
              </a:solidFill>
              <a:effectLst/>
              <a:latin typeface="urw-din"/>
            </a:endParaRPr>
          </a:p>
          <a:p>
            <a:pPr marL="0" indent="0" algn="ctr" fontAlgn="base">
              <a:buNone/>
            </a:pPr>
            <a:r>
              <a:rPr lang="en-US" b="1" i="0" dirty="0">
                <a:solidFill>
                  <a:srgbClr val="273239"/>
                </a:solidFill>
                <a:effectLst/>
                <a:latin typeface="urw-din"/>
              </a:rPr>
              <a:t>Open Tableau tool and click on </a:t>
            </a:r>
            <a:r>
              <a:rPr lang="en-US" b="1" i="1" dirty="0">
                <a:solidFill>
                  <a:srgbClr val="273239"/>
                </a:solidFill>
                <a:effectLst/>
                <a:latin typeface="urw-din"/>
              </a:rPr>
              <a:t>Show start Page</a:t>
            </a:r>
            <a:r>
              <a:rPr lang="en-US" b="1" i="0" dirty="0">
                <a:solidFill>
                  <a:srgbClr val="273239"/>
                </a:solidFill>
                <a:effectLst/>
                <a:latin typeface="urw-din"/>
              </a:rPr>
              <a:t>.</a:t>
            </a:r>
          </a:p>
          <a:p>
            <a:pPr marL="0" indent="0">
              <a:buNone/>
            </a:pPr>
            <a:endParaRPr lang="en-IN" dirty="0"/>
          </a:p>
        </p:txBody>
      </p:sp>
    </p:spTree>
    <p:extLst>
      <p:ext uri="{BB962C8B-B14F-4D97-AF65-F5344CB8AC3E}">
        <p14:creationId xmlns:p14="http://schemas.microsoft.com/office/powerpoint/2010/main" val="3392397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10D20BD-B964-415A-8AAF-913C62D9B9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2914" y="655604"/>
            <a:ext cx="6126478"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616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9F7F854D-38E7-454D-9858-29F939316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748" y="1261041"/>
            <a:ext cx="8163079" cy="4379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255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E492C13-9875-44AA-BAA2-A27FE386F60B}"/>
              </a:ext>
            </a:extLst>
          </p:cNvPr>
          <p:cNvGraphicFramePr>
            <a:graphicFrameLocks noGrp="1"/>
          </p:cNvGraphicFramePr>
          <p:nvPr>
            <p:ph idx="1"/>
            <p:extLst>
              <p:ext uri="{D42A27DB-BD31-4B8C-83A1-F6EECF244321}">
                <p14:modId xmlns:p14="http://schemas.microsoft.com/office/powerpoint/2010/main" val="3519601560"/>
              </p:ext>
            </p:extLst>
          </p:nvPr>
        </p:nvGraphicFramePr>
        <p:xfrm>
          <a:off x="526093" y="575228"/>
          <a:ext cx="10258818" cy="4785910"/>
        </p:xfrm>
        <a:graphic>
          <a:graphicData uri="http://schemas.openxmlformats.org/drawingml/2006/table">
            <a:tbl>
              <a:tblPr/>
              <a:tblGrid>
                <a:gridCol w="2535777">
                  <a:extLst>
                    <a:ext uri="{9D8B030D-6E8A-4147-A177-3AD203B41FA5}">
                      <a16:colId xmlns:a16="http://schemas.microsoft.com/office/drawing/2014/main" val="4209034336"/>
                    </a:ext>
                  </a:extLst>
                </a:gridCol>
                <a:gridCol w="2574347">
                  <a:extLst>
                    <a:ext uri="{9D8B030D-6E8A-4147-A177-3AD203B41FA5}">
                      <a16:colId xmlns:a16="http://schemas.microsoft.com/office/drawing/2014/main" val="3284363004"/>
                    </a:ext>
                  </a:extLst>
                </a:gridCol>
                <a:gridCol w="2574347">
                  <a:extLst>
                    <a:ext uri="{9D8B030D-6E8A-4147-A177-3AD203B41FA5}">
                      <a16:colId xmlns:a16="http://schemas.microsoft.com/office/drawing/2014/main" val="767287510"/>
                    </a:ext>
                  </a:extLst>
                </a:gridCol>
                <a:gridCol w="2574347">
                  <a:extLst>
                    <a:ext uri="{9D8B030D-6E8A-4147-A177-3AD203B41FA5}">
                      <a16:colId xmlns:a16="http://schemas.microsoft.com/office/drawing/2014/main" val="2972154987"/>
                    </a:ext>
                  </a:extLst>
                </a:gridCol>
              </a:tblGrid>
              <a:tr h="759234">
                <a:tc>
                  <a:txBody>
                    <a:bodyPr/>
                    <a:lstStyle/>
                    <a:p>
                      <a:pPr algn="l" fontAlgn="base"/>
                      <a:r>
                        <a:rPr lang="en-IN" sz="1800" b="0" dirty="0">
                          <a:effectLst/>
                          <a:latin typeface="Times New Roman" panose="02020603050405020304" pitchFamily="18" charset="0"/>
                          <a:cs typeface="Times New Roman" panose="02020603050405020304" pitchFamily="18" charset="0"/>
                        </a:rPr>
                        <a:t>Text Label</a:t>
                      </a:r>
                    </a:p>
                  </a:txBody>
                  <a:tcPr marL="95250" marR="95250" marT="133350" marB="133350" anchor="ctr">
                    <a:lnL>
                      <a:noFill/>
                    </a:lnL>
                    <a:lnR>
                      <a:noFill/>
                    </a:lnR>
                    <a:lnT>
                      <a:noFill/>
                    </a:lnT>
                    <a:lnB>
                      <a:noFill/>
                    </a:lnB>
                  </a:tcPr>
                </a:tc>
                <a:tc>
                  <a:txBody>
                    <a:bodyPr/>
                    <a:lstStyle/>
                    <a:p>
                      <a:pPr algn="l" fontAlgn="base"/>
                      <a:r>
                        <a:rPr lang="en-IN" sz="1800" b="0">
                          <a:effectLst/>
                          <a:latin typeface="Times New Roman" panose="02020603050405020304" pitchFamily="18" charset="0"/>
                          <a:cs typeface="Times New Roman" panose="02020603050405020304" pitchFamily="18" charset="0"/>
                        </a:rPr>
                        <a:t>Symbol Maps</a:t>
                      </a:r>
                    </a:p>
                  </a:txBody>
                  <a:tcPr marL="95250" marR="95250" marT="133350" marB="133350" anchor="ctr">
                    <a:lnL>
                      <a:noFill/>
                    </a:lnL>
                    <a:lnR>
                      <a:noFill/>
                    </a:lnR>
                    <a:lnT>
                      <a:noFill/>
                    </a:lnT>
                    <a:lnB>
                      <a:noFill/>
                    </a:lnB>
                  </a:tcPr>
                </a:tc>
                <a:tc>
                  <a:txBody>
                    <a:bodyPr/>
                    <a:lstStyle/>
                    <a:p>
                      <a:pPr algn="l" fontAlgn="base"/>
                      <a:r>
                        <a:rPr lang="en-IN" sz="1800" b="0">
                          <a:effectLst/>
                          <a:latin typeface="Times New Roman" panose="02020603050405020304" pitchFamily="18" charset="0"/>
                          <a:cs typeface="Times New Roman" panose="02020603050405020304" pitchFamily="18" charset="0"/>
                        </a:rPr>
                        <a:t>Horizontal Bars</a:t>
                      </a:r>
                    </a:p>
                  </a:txBody>
                  <a:tcPr marL="95250" marR="95250" marT="133350" marB="133350" anchor="ctr">
                    <a:lnL>
                      <a:noFill/>
                    </a:lnL>
                    <a:lnR>
                      <a:noFill/>
                    </a:lnR>
                    <a:lnT>
                      <a:noFill/>
                    </a:lnT>
                    <a:lnB>
                      <a:noFill/>
                    </a:lnB>
                  </a:tcPr>
                </a:tc>
                <a:tc>
                  <a:txBody>
                    <a:bodyPr/>
                    <a:lstStyle/>
                    <a:p>
                      <a:pPr algn="l" fontAlgn="base"/>
                      <a:r>
                        <a:rPr lang="en-IN" sz="1800" b="0">
                          <a:effectLst/>
                          <a:latin typeface="Times New Roman" panose="02020603050405020304" pitchFamily="18" charset="0"/>
                          <a:cs typeface="Times New Roman" panose="02020603050405020304" pitchFamily="18" charset="0"/>
                        </a:rPr>
                        <a:t>Tree Map</a:t>
                      </a:r>
                    </a:p>
                  </a:txBody>
                  <a:tcPr marL="95250" marR="95250" marT="133350" marB="133350" anchor="ctr">
                    <a:lnL>
                      <a:noFill/>
                    </a:lnL>
                    <a:lnR>
                      <a:noFill/>
                    </a:lnR>
                    <a:lnT>
                      <a:noFill/>
                    </a:lnT>
                    <a:lnB>
                      <a:noFill/>
                    </a:lnB>
                  </a:tcPr>
                </a:tc>
                <a:extLst>
                  <a:ext uri="{0D108BD9-81ED-4DB2-BD59-A6C34878D82A}">
                    <a16:rowId xmlns:a16="http://schemas.microsoft.com/office/drawing/2014/main" val="2669381339"/>
                  </a:ext>
                </a:extLst>
              </a:tr>
              <a:tr h="759234">
                <a:tc>
                  <a:txBody>
                    <a:bodyPr/>
                    <a:lstStyle/>
                    <a:p>
                      <a:pPr algn="l" fontAlgn="base"/>
                      <a:r>
                        <a:rPr lang="en-IN" sz="1800" b="0">
                          <a:effectLst/>
                          <a:latin typeface="Times New Roman" panose="02020603050405020304" pitchFamily="18" charset="0"/>
                          <a:cs typeface="Times New Roman" panose="02020603050405020304" pitchFamily="18" charset="0"/>
                        </a:rPr>
                        <a:t>Heat Map</a:t>
                      </a:r>
                    </a:p>
                  </a:txBody>
                  <a:tcPr marL="95250" marR="95250" marT="133350" marB="133350" anchor="ctr">
                    <a:lnL>
                      <a:noFill/>
                    </a:lnL>
                    <a:lnR>
                      <a:noFill/>
                    </a:lnR>
                    <a:lnT>
                      <a:noFill/>
                    </a:lnT>
                    <a:lnB>
                      <a:noFill/>
                    </a:lnB>
                  </a:tcPr>
                </a:tc>
                <a:tc>
                  <a:txBody>
                    <a:bodyPr/>
                    <a:lstStyle/>
                    <a:p>
                      <a:pPr algn="l" fontAlgn="base"/>
                      <a:r>
                        <a:rPr lang="en-IN" sz="1800" b="0">
                          <a:effectLst/>
                          <a:latin typeface="Times New Roman" panose="02020603050405020304" pitchFamily="18" charset="0"/>
                          <a:cs typeface="Times New Roman" panose="02020603050405020304" pitchFamily="18" charset="0"/>
                        </a:rPr>
                        <a:t>Maps</a:t>
                      </a:r>
                    </a:p>
                  </a:txBody>
                  <a:tcPr marL="95250" marR="95250" marT="133350" marB="133350" anchor="ctr">
                    <a:lnL>
                      <a:noFill/>
                    </a:lnL>
                    <a:lnR>
                      <a:noFill/>
                    </a:lnR>
                    <a:lnT>
                      <a:noFill/>
                    </a:lnT>
                    <a:lnB>
                      <a:noFill/>
                    </a:lnB>
                  </a:tcPr>
                </a:tc>
                <a:tc>
                  <a:txBody>
                    <a:bodyPr/>
                    <a:lstStyle/>
                    <a:p>
                      <a:pPr algn="l" fontAlgn="base"/>
                      <a:r>
                        <a:rPr lang="en-IN" sz="1800" b="0">
                          <a:effectLst/>
                          <a:latin typeface="Times New Roman" panose="02020603050405020304" pitchFamily="18" charset="0"/>
                          <a:cs typeface="Times New Roman" panose="02020603050405020304" pitchFamily="18" charset="0"/>
                        </a:rPr>
                        <a:t>Stacked Bars</a:t>
                      </a:r>
                    </a:p>
                  </a:txBody>
                  <a:tcPr marL="95250" marR="95250" marT="133350" marB="133350" anchor="ctr">
                    <a:lnL>
                      <a:noFill/>
                    </a:lnL>
                    <a:lnR>
                      <a:noFill/>
                    </a:lnR>
                    <a:lnT>
                      <a:noFill/>
                    </a:lnT>
                    <a:lnB>
                      <a:noFill/>
                    </a:lnB>
                  </a:tcPr>
                </a:tc>
                <a:tc>
                  <a:txBody>
                    <a:bodyPr/>
                    <a:lstStyle/>
                    <a:p>
                      <a:pPr algn="l" fontAlgn="base"/>
                      <a:r>
                        <a:rPr lang="en-IN" sz="1800" b="0">
                          <a:effectLst/>
                          <a:latin typeface="Times New Roman" panose="02020603050405020304" pitchFamily="18" charset="0"/>
                          <a:cs typeface="Times New Roman" panose="02020603050405020304" pitchFamily="18" charset="0"/>
                        </a:rPr>
                        <a:t>Circle Views</a:t>
                      </a:r>
                    </a:p>
                  </a:txBody>
                  <a:tcPr marL="95250" marR="95250" marT="133350" marB="133350" anchor="ctr">
                    <a:lnL>
                      <a:noFill/>
                    </a:lnL>
                    <a:lnR>
                      <a:noFill/>
                    </a:lnR>
                    <a:lnT>
                      <a:noFill/>
                    </a:lnT>
                    <a:lnB>
                      <a:noFill/>
                    </a:lnB>
                  </a:tcPr>
                </a:tc>
                <a:extLst>
                  <a:ext uri="{0D108BD9-81ED-4DB2-BD59-A6C34878D82A}">
                    <a16:rowId xmlns:a16="http://schemas.microsoft.com/office/drawing/2014/main" val="217304007"/>
                  </a:ext>
                </a:extLst>
              </a:tr>
              <a:tr h="874487">
                <a:tc>
                  <a:txBody>
                    <a:bodyPr/>
                    <a:lstStyle/>
                    <a:p>
                      <a:pPr algn="l" fontAlgn="base"/>
                      <a:r>
                        <a:rPr lang="en-IN" sz="1800" b="0">
                          <a:effectLst/>
                          <a:latin typeface="Times New Roman" panose="02020603050405020304" pitchFamily="18" charset="0"/>
                          <a:cs typeface="Times New Roman" panose="02020603050405020304" pitchFamily="18" charset="0"/>
                        </a:rPr>
                        <a:t>Highlight Table</a:t>
                      </a:r>
                    </a:p>
                  </a:txBody>
                  <a:tcPr marL="95250" marR="95250" marT="133350" marB="133350" anchor="ctr">
                    <a:lnL>
                      <a:noFill/>
                    </a:lnL>
                    <a:lnR>
                      <a:noFill/>
                    </a:lnR>
                    <a:lnT>
                      <a:noFill/>
                    </a:lnT>
                    <a:lnB>
                      <a:noFill/>
                    </a:lnB>
                  </a:tcPr>
                </a:tc>
                <a:tc>
                  <a:txBody>
                    <a:bodyPr/>
                    <a:lstStyle/>
                    <a:p>
                      <a:pPr algn="l" fontAlgn="base"/>
                      <a:r>
                        <a:rPr lang="en-IN" sz="1800" b="0" dirty="0">
                          <a:effectLst/>
                          <a:latin typeface="Times New Roman" panose="02020603050405020304" pitchFamily="18" charset="0"/>
                          <a:cs typeface="Times New Roman" panose="02020603050405020304" pitchFamily="18" charset="0"/>
                        </a:rPr>
                        <a:t>Pie Charts</a:t>
                      </a:r>
                    </a:p>
                  </a:txBody>
                  <a:tcPr marL="95250" marR="95250" marT="133350" marB="133350" anchor="ctr">
                    <a:lnL>
                      <a:noFill/>
                    </a:lnL>
                    <a:lnR>
                      <a:noFill/>
                    </a:lnR>
                    <a:lnT>
                      <a:noFill/>
                    </a:lnT>
                    <a:lnB>
                      <a:noFill/>
                    </a:lnB>
                  </a:tcPr>
                </a:tc>
                <a:tc>
                  <a:txBody>
                    <a:bodyPr/>
                    <a:lstStyle/>
                    <a:p>
                      <a:pPr algn="l" fontAlgn="base"/>
                      <a:r>
                        <a:rPr lang="en-IN" sz="1800" b="0">
                          <a:effectLst/>
                          <a:latin typeface="Times New Roman" panose="02020603050405020304" pitchFamily="18" charset="0"/>
                          <a:cs typeface="Times New Roman" panose="02020603050405020304" pitchFamily="18" charset="0"/>
                        </a:rPr>
                        <a:t>Side-by-Side Bars</a:t>
                      </a:r>
                    </a:p>
                  </a:txBody>
                  <a:tcPr marL="95250" marR="95250" marT="133350" marB="133350" anchor="ctr">
                    <a:lnL>
                      <a:noFill/>
                    </a:lnL>
                    <a:lnR>
                      <a:noFill/>
                    </a:lnR>
                    <a:lnT>
                      <a:noFill/>
                    </a:lnT>
                    <a:lnB>
                      <a:noFill/>
                    </a:lnB>
                  </a:tcPr>
                </a:tc>
                <a:tc>
                  <a:txBody>
                    <a:bodyPr/>
                    <a:lstStyle/>
                    <a:p>
                      <a:pPr algn="l" fontAlgn="base"/>
                      <a:r>
                        <a:rPr lang="en-IN" sz="1800" b="0">
                          <a:effectLst/>
                          <a:latin typeface="Times New Roman" panose="02020603050405020304" pitchFamily="18" charset="0"/>
                          <a:cs typeface="Times New Roman" panose="02020603050405020304" pitchFamily="18" charset="0"/>
                        </a:rPr>
                        <a:t>Side-by-Side Circle Views</a:t>
                      </a:r>
                    </a:p>
                  </a:txBody>
                  <a:tcPr marL="95250" marR="95250" marT="133350" marB="133350" anchor="ctr">
                    <a:lnL>
                      <a:noFill/>
                    </a:lnL>
                    <a:lnR>
                      <a:noFill/>
                    </a:lnR>
                    <a:lnT>
                      <a:noFill/>
                    </a:lnT>
                    <a:lnB>
                      <a:noFill/>
                    </a:lnB>
                  </a:tcPr>
                </a:tc>
                <a:extLst>
                  <a:ext uri="{0D108BD9-81ED-4DB2-BD59-A6C34878D82A}">
                    <a16:rowId xmlns:a16="http://schemas.microsoft.com/office/drawing/2014/main" val="2020946892"/>
                  </a:ext>
                </a:extLst>
              </a:tr>
              <a:tr h="759234">
                <a:tc>
                  <a:txBody>
                    <a:bodyPr/>
                    <a:lstStyle/>
                    <a:p>
                      <a:pPr algn="l" fontAlgn="base"/>
                      <a:r>
                        <a:rPr lang="en-IN" sz="1800" b="0">
                          <a:effectLst/>
                          <a:latin typeface="Times New Roman" panose="02020603050405020304" pitchFamily="18" charset="0"/>
                          <a:cs typeface="Times New Roman" panose="02020603050405020304" pitchFamily="18" charset="0"/>
                        </a:rPr>
                        <a:t>Line Chart</a:t>
                      </a:r>
                    </a:p>
                  </a:txBody>
                  <a:tcPr marL="95250" marR="95250" marT="133350" marB="133350" anchor="ctr">
                    <a:lnL>
                      <a:noFill/>
                    </a:lnL>
                    <a:lnR>
                      <a:noFill/>
                    </a:lnR>
                    <a:lnT>
                      <a:noFill/>
                    </a:lnT>
                    <a:lnB>
                      <a:noFill/>
                    </a:lnB>
                  </a:tcPr>
                </a:tc>
                <a:tc>
                  <a:txBody>
                    <a:bodyPr/>
                    <a:lstStyle/>
                    <a:p>
                      <a:pPr algn="l" fontAlgn="base"/>
                      <a:r>
                        <a:rPr lang="en-IN" sz="1800" b="0">
                          <a:effectLst/>
                          <a:latin typeface="Times New Roman" panose="02020603050405020304" pitchFamily="18" charset="0"/>
                          <a:cs typeface="Times New Roman" panose="02020603050405020304" pitchFamily="18" charset="0"/>
                        </a:rPr>
                        <a:t>Discrete Lines</a:t>
                      </a:r>
                    </a:p>
                  </a:txBody>
                  <a:tcPr marL="95250" marR="95250" marT="133350" marB="133350" anchor="ctr">
                    <a:lnL>
                      <a:noFill/>
                    </a:lnL>
                    <a:lnR>
                      <a:noFill/>
                    </a:lnR>
                    <a:lnT>
                      <a:noFill/>
                    </a:lnT>
                    <a:lnB>
                      <a:noFill/>
                    </a:lnB>
                  </a:tcPr>
                </a:tc>
                <a:tc>
                  <a:txBody>
                    <a:bodyPr/>
                    <a:lstStyle/>
                    <a:p>
                      <a:pPr algn="l" fontAlgn="base"/>
                      <a:r>
                        <a:rPr lang="en-IN" sz="1800" b="0">
                          <a:effectLst/>
                          <a:latin typeface="Times New Roman" panose="02020603050405020304" pitchFamily="18" charset="0"/>
                          <a:cs typeface="Times New Roman" panose="02020603050405020304" pitchFamily="18" charset="0"/>
                        </a:rPr>
                        <a:t>Dual Lines</a:t>
                      </a:r>
                    </a:p>
                  </a:txBody>
                  <a:tcPr marL="95250" marR="95250" marT="133350" marB="133350" anchor="ctr">
                    <a:lnL>
                      <a:noFill/>
                    </a:lnL>
                    <a:lnR>
                      <a:noFill/>
                    </a:lnR>
                    <a:lnT>
                      <a:noFill/>
                    </a:lnT>
                    <a:lnB>
                      <a:noFill/>
                    </a:lnB>
                  </a:tcPr>
                </a:tc>
                <a:tc>
                  <a:txBody>
                    <a:bodyPr/>
                    <a:lstStyle/>
                    <a:p>
                      <a:pPr algn="l" fontAlgn="base"/>
                      <a:r>
                        <a:rPr lang="en-IN" sz="1800" b="0">
                          <a:effectLst/>
                          <a:latin typeface="Times New Roman" panose="02020603050405020304" pitchFamily="18" charset="0"/>
                          <a:cs typeface="Times New Roman" panose="02020603050405020304" pitchFamily="18" charset="0"/>
                        </a:rPr>
                        <a:t>Area Chart</a:t>
                      </a:r>
                    </a:p>
                  </a:txBody>
                  <a:tcPr marL="95250" marR="95250" marT="133350" marB="133350" anchor="ctr">
                    <a:lnL>
                      <a:noFill/>
                    </a:lnL>
                    <a:lnR>
                      <a:noFill/>
                    </a:lnR>
                    <a:lnT>
                      <a:noFill/>
                    </a:lnT>
                    <a:lnB>
                      <a:noFill/>
                    </a:lnB>
                  </a:tcPr>
                </a:tc>
                <a:extLst>
                  <a:ext uri="{0D108BD9-81ED-4DB2-BD59-A6C34878D82A}">
                    <a16:rowId xmlns:a16="http://schemas.microsoft.com/office/drawing/2014/main" val="917271157"/>
                  </a:ext>
                </a:extLst>
              </a:tr>
              <a:tr h="874487">
                <a:tc>
                  <a:txBody>
                    <a:bodyPr/>
                    <a:lstStyle/>
                    <a:p>
                      <a:pPr algn="l" fontAlgn="base"/>
                      <a:r>
                        <a:rPr lang="en-IN" sz="1800" b="0">
                          <a:effectLst/>
                          <a:latin typeface="Times New Roman" panose="02020603050405020304" pitchFamily="18" charset="0"/>
                          <a:cs typeface="Times New Roman" panose="02020603050405020304" pitchFamily="18" charset="0"/>
                        </a:rPr>
                        <a:t>Discrete Area Chart</a:t>
                      </a:r>
                    </a:p>
                  </a:txBody>
                  <a:tcPr marL="95250" marR="95250" marT="133350" marB="133350" anchor="ctr">
                    <a:lnL>
                      <a:noFill/>
                    </a:lnL>
                    <a:lnR>
                      <a:noFill/>
                    </a:lnR>
                    <a:lnT>
                      <a:noFill/>
                    </a:lnT>
                    <a:lnB>
                      <a:noFill/>
                    </a:lnB>
                  </a:tcPr>
                </a:tc>
                <a:tc>
                  <a:txBody>
                    <a:bodyPr/>
                    <a:lstStyle/>
                    <a:p>
                      <a:pPr algn="l" fontAlgn="base"/>
                      <a:r>
                        <a:rPr lang="en-IN" sz="1800" b="0">
                          <a:effectLst/>
                          <a:latin typeface="Times New Roman" panose="02020603050405020304" pitchFamily="18" charset="0"/>
                          <a:cs typeface="Times New Roman" panose="02020603050405020304" pitchFamily="18" charset="0"/>
                        </a:rPr>
                        <a:t>Dual Combination Chart</a:t>
                      </a:r>
                    </a:p>
                  </a:txBody>
                  <a:tcPr marL="95250" marR="95250" marT="133350" marB="133350" anchor="ctr">
                    <a:lnL>
                      <a:noFill/>
                    </a:lnL>
                    <a:lnR>
                      <a:noFill/>
                    </a:lnR>
                    <a:lnT>
                      <a:noFill/>
                    </a:lnT>
                    <a:lnB>
                      <a:noFill/>
                    </a:lnB>
                  </a:tcPr>
                </a:tc>
                <a:tc>
                  <a:txBody>
                    <a:bodyPr/>
                    <a:lstStyle/>
                    <a:p>
                      <a:pPr algn="l" fontAlgn="base"/>
                      <a:r>
                        <a:rPr lang="en-IN" sz="1800" b="0">
                          <a:effectLst/>
                          <a:latin typeface="Times New Roman" panose="02020603050405020304" pitchFamily="18" charset="0"/>
                          <a:cs typeface="Times New Roman" panose="02020603050405020304" pitchFamily="18" charset="0"/>
                        </a:rPr>
                        <a:t>Scatter Plot</a:t>
                      </a:r>
                    </a:p>
                  </a:txBody>
                  <a:tcPr marL="95250" marR="95250" marT="133350" marB="133350" anchor="ctr">
                    <a:lnL>
                      <a:noFill/>
                    </a:lnL>
                    <a:lnR>
                      <a:noFill/>
                    </a:lnR>
                    <a:lnT>
                      <a:noFill/>
                    </a:lnT>
                    <a:lnB>
                      <a:noFill/>
                    </a:lnB>
                  </a:tcPr>
                </a:tc>
                <a:tc>
                  <a:txBody>
                    <a:bodyPr/>
                    <a:lstStyle/>
                    <a:p>
                      <a:pPr algn="l" fontAlgn="base"/>
                      <a:r>
                        <a:rPr lang="en-IN" sz="1800" b="0">
                          <a:effectLst/>
                          <a:latin typeface="Times New Roman" panose="02020603050405020304" pitchFamily="18" charset="0"/>
                          <a:cs typeface="Times New Roman" panose="02020603050405020304" pitchFamily="18" charset="0"/>
                        </a:rPr>
                        <a:t>Histograms</a:t>
                      </a:r>
                    </a:p>
                  </a:txBody>
                  <a:tcPr marL="95250" marR="95250" marT="133350" marB="133350" anchor="ctr">
                    <a:lnL>
                      <a:noFill/>
                    </a:lnL>
                    <a:lnR>
                      <a:noFill/>
                    </a:lnR>
                    <a:lnT>
                      <a:noFill/>
                    </a:lnT>
                    <a:lnB>
                      <a:noFill/>
                    </a:lnB>
                  </a:tcPr>
                </a:tc>
                <a:extLst>
                  <a:ext uri="{0D108BD9-81ED-4DB2-BD59-A6C34878D82A}">
                    <a16:rowId xmlns:a16="http://schemas.microsoft.com/office/drawing/2014/main" val="146116593"/>
                  </a:ext>
                </a:extLst>
              </a:tr>
              <a:tr h="759234">
                <a:tc>
                  <a:txBody>
                    <a:bodyPr/>
                    <a:lstStyle/>
                    <a:p>
                      <a:pPr algn="l" fontAlgn="base"/>
                      <a:r>
                        <a:rPr lang="en-IN" sz="1800" b="0" dirty="0">
                          <a:effectLst/>
                          <a:latin typeface="Times New Roman" panose="02020603050405020304" pitchFamily="18" charset="0"/>
                          <a:cs typeface="Times New Roman" panose="02020603050405020304" pitchFamily="18" charset="0"/>
                        </a:rPr>
                        <a:t>Box and Whisker Plots</a:t>
                      </a:r>
                    </a:p>
                  </a:txBody>
                  <a:tcPr marL="95250" marR="95250" marT="133350" marB="133350" anchor="ctr">
                    <a:lnL>
                      <a:noFill/>
                    </a:lnL>
                    <a:lnR>
                      <a:noFill/>
                    </a:lnR>
                    <a:lnT>
                      <a:noFill/>
                    </a:lnT>
                    <a:lnB>
                      <a:noFill/>
                    </a:lnB>
                  </a:tcPr>
                </a:tc>
                <a:tc>
                  <a:txBody>
                    <a:bodyPr/>
                    <a:lstStyle/>
                    <a:p>
                      <a:pPr algn="l" fontAlgn="base"/>
                      <a:r>
                        <a:rPr lang="en-IN" sz="1800" b="0">
                          <a:effectLst/>
                          <a:latin typeface="Times New Roman" panose="02020603050405020304" pitchFamily="18" charset="0"/>
                          <a:cs typeface="Times New Roman" panose="02020603050405020304" pitchFamily="18" charset="0"/>
                        </a:rPr>
                        <a:t>Gantt Chart</a:t>
                      </a:r>
                    </a:p>
                  </a:txBody>
                  <a:tcPr marL="95250" marR="95250" marT="133350" marB="133350" anchor="ctr">
                    <a:lnL>
                      <a:noFill/>
                    </a:lnL>
                    <a:lnR>
                      <a:noFill/>
                    </a:lnR>
                    <a:lnT>
                      <a:noFill/>
                    </a:lnT>
                    <a:lnB>
                      <a:noFill/>
                    </a:lnB>
                  </a:tcPr>
                </a:tc>
                <a:tc>
                  <a:txBody>
                    <a:bodyPr/>
                    <a:lstStyle/>
                    <a:p>
                      <a:pPr algn="l" fontAlgn="base"/>
                      <a:r>
                        <a:rPr lang="en-IN" sz="1800" b="0" dirty="0">
                          <a:effectLst/>
                          <a:latin typeface="Times New Roman" panose="02020603050405020304" pitchFamily="18" charset="0"/>
                          <a:cs typeface="Times New Roman" panose="02020603050405020304" pitchFamily="18" charset="0"/>
                        </a:rPr>
                        <a:t>Bullet Graph</a:t>
                      </a:r>
                    </a:p>
                  </a:txBody>
                  <a:tcPr marL="95250" marR="95250" marT="133350" marB="133350" anchor="ctr">
                    <a:lnL>
                      <a:noFill/>
                    </a:lnL>
                    <a:lnR>
                      <a:noFill/>
                    </a:lnR>
                    <a:lnT>
                      <a:noFill/>
                    </a:lnT>
                    <a:lnB>
                      <a:noFill/>
                    </a:lnB>
                  </a:tcPr>
                </a:tc>
                <a:tc>
                  <a:txBody>
                    <a:bodyPr/>
                    <a:lstStyle/>
                    <a:p>
                      <a:pPr algn="l" fontAlgn="base"/>
                      <a:r>
                        <a:rPr lang="en-IN" sz="1800" b="0" dirty="0">
                          <a:effectLst/>
                          <a:latin typeface="Times New Roman" panose="02020603050405020304" pitchFamily="18" charset="0"/>
                          <a:cs typeface="Times New Roman" panose="02020603050405020304" pitchFamily="18" charset="0"/>
                        </a:rPr>
                        <a:t>Packed Bubbles Chart</a:t>
                      </a:r>
                    </a:p>
                  </a:txBody>
                  <a:tcPr marL="95250" marR="95250" marT="133350" marB="133350" anchor="ctr">
                    <a:lnL>
                      <a:noFill/>
                    </a:lnL>
                    <a:lnR>
                      <a:noFill/>
                    </a:lnR>
                    <a:lnT>
                      <a:noFill/>
                    </a:lnT>
                    <a:lnB>
                      <a:noFill/>
                    </a:lnB>
                  </a:tcPr>
                </a:tc>
                <a:extLst>
                  <a:ext uri="{0D108BD9-81ED-4DB2-BD59-A6C34878D82A}">
                    <a16:rowId xmlns:a16="http://schemas.microsoft.com/office/drawing/2014/main" val="1017178449"/>
                  </a:ext>
                </a:extLst>
              </a:tr>
            </a:tbl>
          </a:graphicData>
        </a:graphic>
      </p:graphicFrame>
    </p:spTree>
    <p:extLst>
      <p:ext uri="{BB962C8B-B14F-4D97-AF65-F5344CB8AC3E}">
        <p14:creationId xmlns:p14="http://schemas.microsoft.com/office/powerpoint/2010/main" val="2583069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9A56-741D-4F14-9D55-97BB4780BD47}"/>
              </a:ext>
            </a:extLst>
          </p:cNvPr>
          <p:cNvSpPr>
            <a:spLocks noGrp="1"/>
          </p:cNvSpPr>
          <p:nvPr>
            <p:ph type="title"/>
          </p:nvPr>
        </p:nvSpPr>
        <p:spPr>
          <a:xfrm>
            <a:off x="1515649" y="609600"/>
            <a:ext cx="6951946" cy="517742"/>
          </a:xfrm>
        </p:spPr>
        <p:txBody>
          <a:bodyPr>
            <a:normAutofit fontScale="90000"/>
          </a:bodyPr>
          <a:lstStyle/>
          <a:p>
            <a:pPr algn="ctr"/>
            <a:r>
              <a:rPr lang="en-US" sz="3600" b="1" dirty="0">
                <a:solidFill>
                  <a:srgbClr val="FF0000"/>
                </a:solidFill>
                <a:effectLst/>
                <a:latin typeface="Arial Black" panose="020B0A04020102020204" pitchFamily="34" charset="0"/>
              </a:rPr>
              <a:t>Filters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Content Placeholder 5">
            <a:extLst>
              <a:ext uri="{FF2B5EF4-FFF2-40B4-BE49-F238E27FC236}">
                <a16:creationId xmlns:a16="http://schemas.microsoft.com/office/drawing/2014/main" id="{BB501454-3D1C-4026-9580-B3E4861A8746}"/>
              </a:ext>
            </a:extLst>
          </p:cNvPr>
          <p:cNvSpPr>
            <a:spLocks noGrp="1"/>
          </p:cNvSpPr>
          <p:nvPr>
            <p:ph idx="1"/>
          </p:nvPr>
        </p:nvSpPr>
        <p:spPr>
          <a:xfrm>
            <a:off x="195942" y="1240971"/>
            <a:ext cx="11996057" cy="5421086"/>
          </a:xfrm>
        </p:spPr>
        <p:txBody>
          <a:bodyPr/>
          <a:lstStyle/>
          <a:p>
            <a:pPr>
              <a:buFont typeface="+mj-lt"/>
              <a:buAutoNum type="arabicPeriod"/>
            </a:pPr>
            <a:r>
              <a:rPr lang="en-US" sz="1600" b="0" i="0" dirty="0">
                <a:solidFill>
                  <a:srgbClr val="333333"/>
                </a:solidFill>
                <a:effectLst/>
                <a:latin typeface="Merriweather" panose="00000500000000000000" pitchFamily="2" charset="0"/>
              </a:rPr>
              <a:t>In Tableau Desktop, open the workbook, or create a new one, and set up the connection to the data you want to filter.</a:t>
            </a:r>
            <a:br>
              <a:rPr lang="en-US" sz="1600" b="0" i="0" dirty="0">
                <a:solidFill>
                  <a:srgbClr val="333333"/>
                </a:solidFill>
                <a:effectLst/>
                <a:latin typeface="Merriweather" panose="00000500000000000000" pitchFamily="2" charset="0"/>
              </a:rPr>
            </a:br>
            <a:endParaRPr lang="en-US" sz="1600" b="0" i="0" dirty="0">
              <a:solidFill>
                <a:srgbClr val="333333"/>
              </a:solidFill>
              <a:effectLst/>
              <a:latin typeface="Merriweather" panose="00000500000000000000" pitchFamily="2" charset="0"/>
            </a:endParaRPr>
          </a:p>
          <a:p>
            <a:pPr algn="just">
              <a:buFont typeface="+mj-lt"/>
              <a:buAutoNum type="arabicPeriod" startAt="2"/>
            </a:pPr>
            <a:r>
              <a:rPr lang="en-US" sz="1600" b="0" i="0" dirty="0">
                <a:solidFill>
                  <a:srgbClr val="333333"/>
                </a:solidFill>
                <a:effectLst/>
                <a:latin typeface="Merriweather" panose="00000500000000000000" pitchFamily="2" charset="0"/>
              </a:rPr>
              <a:t>Navigate to the worksheet that you want to apply a filter to.</a:t>
            </a:r>
          </a:p>
          <a:p>
            <a:pPr algn="just">
              <a:buFont typeface="+mj-lt"/>
              <a:buAutoNum type="arabicPeriod" startAt="3"/>
            </a:pPr>
            <a:r>
              <a:rPr lang="en-US" sz="1600" b="0" i="0" dirty="0">
                <a:solidFill>
                  <a:srgbClr val="333333"/>
                </a:solidFill>
                <a:effectLst/>
                <a:latin typeface="Merriweather" panose="00000500000000000000" pitchFamily="2" charset="0"/>
              </a:rPr>
              <a:t>Select </a:t>
            </a:r>
            <a:r>
              <a:rPr lang="en-US" sz="1600" b="1" i="0" dirty="0">
                <a:solidFill>
                  <a:srgbClr val="333333"/>
                </a:solidFill>
                <a:effectLst/>
                <a:latin typeface="Merriweather" panose="00000500000000000000" pitchFamily="2" charset="0"/>
              </a:rPr>
              <a:t>Server</a:t>
            </a:r>
            <a:r>
              <a:rPr lang="en-US" sz="1600" b="0" i="0" dirty="0">
                <a:solidFill>
                  <a:srgbClr val="333333"/>
                </a:solidFill>
                <a:effectLst/>
                <a:latin typeface="Merriweather" panose="00000500000000000000" pitchFamily="2" charset="0"/>
              </a:rPr>
              <a:t> &gt; </a:t>
            </a:r>
            <a:r>
              <a:rPr lang="en-US" sz="1600" b="1" i="0" dirty="0">
                <a:solidFill>
                  <a:srgbClr val="333333"/>
                </a:solidFill>
                <a:effectLst/>
                <a:latin typeface="Merriweather" panose="00000500000000000000" pitchFamily="2" charset="0"/>
              </a:rPr>
              <a:t>Create User Filter</a:t>
            </a:r>
            <a:r>
              <a:rPr lang="en-US" sz="1600" b="0" i="0" dirty="0">
                <a:solidFill>
                  <a:srgbClr val="333333"/>
                </a:solidFill>
                <a:effectLst/>
                <a:latin typeface="Merriweather" panose="00000500000000000000" pitchFamily="2" charset="0"/>
              </a:rPr>
              <a:t>. Then select the field you want to use for filtering the view. This example uses </a:t>
            </a:r>
            <a:r>
              <a:rPr lang="en-US" sz="1600" b="1" i="0" dirty="0">
                <a:solidFill>
                  <a:srgbClr val="333333"/>
                </a:solidFill>
                <a:effectLst/>
                <a:latin typeface="Merriweather" panose="00000500000000000000" pitchFamily="2" charset="0"/>
              </a:rPr>
              <a:t>Region</a:t>
            </a:r>
            <a:r>
              <a:rPr lang="en-US" sz="1600" b="0" i="0" dirty="0">
                <a:solidFill>
                  <a:srgbClr val="333333"/>
                </a:solidFill>
                <a:effectLst/>
                <a:latin typeface="Merriweather" panose="00000500000000000000" pitchFamily="2" charset="0"/>
              </a:rPr>
              <a:t>.</a:t>
            </a:r>
          </a:p>
          <a:p>
            <a:pPr algn="just">
              <a:buFont typeface="+mj-lt"/>
              <a:buAutoNum type="arabicPeriod" startAt="4"/>
            </a:pPr>
            <a:r>
              <a:rPr lang="en-US" sz="1600" b="0" i="0" dirty="0">
                <a:solidFill>
                  <a:srgbClr val="333333"/>
                </a:solidFill>
                <a:effectLst/>
                <a:latin typeface="Merriweather" panose="00000500000000000000" pitchFamily="2" charset="0"/>
              </a:rPr>
              <a:t>If prompted, sign in to your server or site. For information, see </a:t>
            </a:r>
            <a:r>
              <a:rPr lang="en-US" sz="1600" b="0" i="0" u="none" strike="noStrike" dirty="0">
                <a:solidFill>
                  <a:srgbClr val="FF6D02"/>
                </a:solidFill>
                <a:effectLst/>
                <a:latin typeface="Merriweather" panose="00000500000000000000" pitchFamily="2" charset="0"/>
                <a:hlinkClick r:id="rId2"/>
              </a:rPr>
              <a:t>Sign in to Tableau Server or Tableau Online</a:t>
            </a:r>
            <a:r>
              <a:rPr lang="en-US" sz="1600" b="0" i="0" dirty="0">
                <a:solidFill>
                  <a:srgbClr val="333333"/>
                </a:solidFill>
                <a:effectLst/>
                <a:latin typeface="Merriweather" panose="00000500000000000000" pitchFamily="2" charset="0"/>
              </a:rPr>
              <a:t>.</a:t>
            </a:r>
          </a:p>
          <a:p>
            <a:pPr algn="just">
              <a:buFont typeface="+mj-lt"/>
              <a:buAutoNum type="arabicPeriod" startAt="5"/>
            </a:pPr>
            <a:r>
              <a:rPr lang="en-US" sz="1600" b="0" i="0" dirty="0">
                <a:solidFill>
                  <a:srgbClr val="333333"/>
                </a:solidFill>
                <a:effectLst/>
                <a:latin typeface="Merriweather" panose="00000500000000000000" pitchFamily="2" charset="0"/>
              </a:rPr>
              <a:t>In the </a:t>
            </a:r>
            <a:r>
              <a:rPr lang="en-US" sz="1600" b="1" i="0" dirty="0">
                <a:solidFill>
                  <a:srgbClr val="333333"/>
                </a:solidFill>
                <a:effectLst/>
                <a:latin typeface="Merriweather" panose="00000500000000000000" pitchFamily="2" charset="0"/>
              </a:rPr>
              <a:t>User Filter</a:t>
            </a:r>
            <a:r>
              <a:rPr lang="en-US" sz="1600" b="0" i="0" dirty="0">
                <a:solidFill>
                  <a:srgbClr val="333333"/>
                </a:solidFill>
                <a:effectLst/>
                <a:latin typeface="Merriweather" panose="00000500000000000000" pitchFamily="2" charset="0"/>
              </a:rPr>
              <a:t> dialog box, type a name for the set of rules you are creating.</a:t>
            </a:r>
          </a:p>
          <a:p>
            <a:pPr algn="just">
              <a:buFont typeface="+mj-lt"/>
              <a:buAutoNum type="arabicPeriod" startAt="5"/>
            </a:pPr>
            <a:r>
              <a:rPr lang="en-US" sz="1600" b="0" i="0" dirty="0">
                <a:solidFill>
                  <a:srgbClr val="333333"/>
                </a:solidFill>
                <a:effectLst/>
                <a:latin typeface="Merriweather" panose="00000500000000000000" pitchFamily="2" charset="0"/>
              </a:rPr>
              <a:t>In this example, we’ll use </a:t>
            </a:r>
            <a:r>
              <a:rPr lang="en-US" sz="1600" b="1" i="0" dirty="0">
                <a:solidFill>
                  <a:srgbClr val="333333"/>
                </a:solidFill>
                <a:effectLst/>
                <a:latin typeface="Merriweather" panose="00000500000000000000" pitchFamily="2" charset="0"/>
              </a:rPr>
              <a:t>Regional Managers</a:t>
            </a:r>
            <a:r>
              <a:rPr lang="en-US" sz="1600" b="0" i="0" dirty="0">
                <a:solidFill>
                  <a:srgbClr val="333333"/>
                </a:solidFill>
                <a:effectLst/>
                <a:latin typeface="Merriweather" panose="00000500000000000000" pitchFamily="2" charset="0"/>
              </a:rPr>
              <a:t>.</a:t>
            </a:r>
          </a:p>
          <a:p>
            <a:pPr algn="just">
              <a:buFont typeface="+mj-lt"/>
              <a:buAutoNum type="arabicPeriod" startAt="6"/>
            </a:pPr>
            <a:r>
              <a:rPr lang="en-US" sz="1600" b="0" i="0" dirty="0">
                <a:solidFill>
                  <a:srgbClr val="333333"/>
                </a:solidFill>
                <a:effectLst/>
                <a:latin typeface="Merriweather" panose="00000500000000000000" pitchFamily="2" charset="0"/>
              </a:rPr>
              <a:t>In the list on the left, select a user or group. On the right, select the individual members of the field you selected earlier, that you want the selected users to be able to see.</a:t>
            </a:r>
          </a:p>
          <a:p>
            <a:pPr algn="just">
              <a:buFont typeface="+mj-lt"/>
              <a:buAutoNum type="arabicPeriod" startAt="6"/>
            </a:pPr>
            <a:r>
              <a:rPr lang="en-US" sz="1600" b="0" i="0" dirty="0">
                <a:solidFill>
                  <a:srgbClr val="333333"/>
                </a:solidFill>
                <a:effectLst/>
                <a:latin typeface="Merriweather" panose="00000500000000000000" pitchFamily="2" charset="0"/>
              </a:rPr>
              <a:t>For this example, selected user Andrew Allen is the manager of the Eastern region, so in the field member list, you would select </a:t>
            </a:r>
            <a:r>
              <a:rPr lang="en-US" sz="1600" b="1" i="0" dirty="0">
                <a:solidFill>
                  <a:srgbClr val="333333"/>
                </a:solidFill>
                <a:effectLst/>
                <a:latin typeface="Merriweather" panose="00000500000000000000" pitchFamily="2" charset="0"/>
              </a:rPr>
              <a:t>East</a:t>
            </a:r>
            <a:r>
              <a:rPr lang="en-US" sz="1600" b="0" i="0" dirty="0">
                <a:solidFill>
                  <a:srgbClr val="333333"/>
                </a:solidFill>
                <a:effectLst/>
                <a:latin typeface="Merriweather" panose="00000500000000000000" pitchFamily="2" charset="0"/>
              </a:rPr>
              <a:t>.</a:t>
            </a:r>
          </a:p>
          <a:p>
            <a:pPr algn="l">
              <a:buFont typeface="+mj-lt"/>
              <a:buAutoNum type="arabicPeriod" startAt="3"/>
            </a:pPr>
            <a:endParaRPr lang="en-US" b="0" i="0" dirty="0">
              <a:solidFill>
                <a:srgbClr val="333333"/>
              </a:solidFill>
              <a:effectLst/>
              <a:latin typeface="Merriweather" panose="00000500000000000000" pitchFamily="2" charset="0"/>
            </a:endParaRPr>
          </a:p>
          <a:p>
            <a:pPr marL="0" indent="0">
              <a:buNone/>
            </a:pPr>
            <a:endParaRPr lang="en-IN" dirty="0"/>
          </a:p>
        </p:txBody>
      </p:sp>
    </p:spTree>
    <p:extLst>
      <p:ext uri="{BB962C8B-B14F-4D97-AF65-F5344CB8AC3E}">
        <p14:creationId xmlns:p14="http://schemas.microsoft.com/office/powerpoint/2010/main" val="3480693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C88C1F7-EF52-483B-9C00-AD08C95627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1904" y="207328"/>
            <a:ext cx="4895821" cy="3278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34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1EF60-E65D-4B91-A22F-6948B695B15E}"/>
              </a:ext>
            </a:extLst>
          </p:cNvPr>
          <p:cNvSpPr>
            <a:spLocks noGrp="1"/>
          </p:cNvSpPr>
          <p:nvPr>
            <p:ph idx="1"/>
          </p:nvPr>
        </p:nvSpPr>
        <p:spPr>
          <a:xfrm>
            <a:off x="137786" y="112734"/>
            <a:ext cx="11511420" cy="6745267"/>
          </a:xfrm>
        </p:spPr>
        <p:txBody>
          <a:bodyPr/>
          <a:lstStyle/>
          <a:p>
            <a:pPr algn="l">
              <a:buFont typeface="+mj-lt"/>
              <a:buAutoNum type="arabicPeriod" startAt="6"/>
            </a:pPr>
            <a:r>
              <a:rPr lang="en-US" b="0" i="0" dirty="0">
                <a:solidFill>
                  <a:srgbClr val="333333"/>
                </a:solidFill>
                <a:effectLst/>
                <a:latin typeface="Merriweather" panose="00000500000000000000" pitchFamily="2" charset="0"/>
              </a:rPr>
              <a:t>Repeat this process for each user or group, and click </a:t>
            </a:r>
            <a:r>
              <a:rPr lang="en-US" b="1" i="0" dirty="0">
                <a:solidFill>
                  <a:srgbClr val="333333"/>
                </a:solidFill>
                <a:effectLst/>
                <a:latin typeface="Merriweather" panose="00000500000000000000" pitchFamily="2" charset="0"/>
              </a:rPr>
              <a:t>OK</a:t>
            </a:r>
            <a:r>
              <a:rPr lang="en-US" b="0" i="0" dirty="0">
                <a:solidFill>
                  <a:srgbClr val="333333"/>
                </a:solidFill>
                <a:effectLst/>
                <a:latin typeface="Merriweather" panose="00000500000000000000" pitchFamily="2" charset="0"/>
              </a:rPr>
              <a:t> when you’re done mapping users to values.</a:t>
            </a:r>
          </a:p>
          <a:p>
            <a:pPr algn="l">
              <a:buFont typeface="+mj-lt"/>
              <a:buAutoNum type="arabicPeriod" startAt="6"/>
            </a:pPr>
            <a:r>
              <a:rPr lang="en-US" b="0" i="0" dirty="0">
                <a:solidFill>
                  <a:srgbClr val="333333"/>
                </a:solidFill>
                <a:effectLst/>
                <a:latin typeface="Merriweather" panose="00000500000000000000" pitchFamily="2" charset="0"/>
              </a:rPr>
              <a:t>After you create the user filter, it appears in the </a:t>
            </a:r>
            <a:r>
              <a:rPr lang="en-US" b="1" i="0" dirty="0">
                <a:solidFill>
                  <a:srgbClr val="333333"/>
                </a:solidFill>
                <a:effectLst/>
                <a:latin typeface="Merriweather" panose="00000500000000000000" pitchFamily="2" charset="0"/>
              </a:rPr>
              <a:t>Sets</a:t>
            </a:r>
            <a:r>
              <a:rPr lang="en-US" b="0" i="0" dirty="0">
                <a:solidFill>
                  <a:srgbClr val="333333"/>
                </a:solidFill>
                <a:effectLst/>
                <a:latin typeface="Merriweather" panose="00000500000000000000" pitchFamily="2" charset="0"/>
              </a:rPr>
              <a:t> area of the Data pane.</a:t>
            </a:r>
          </a:p>
          <a:p>
            <a:pPr algn="l">
              <a:buFont typeface="+mj-lt"/>
              <a:buAutoNum type="arabicPeriod" startAt="7"/>
            </a:pPr>
            <a:r>
              <a:rPr lang="en-US" b="0" i="0" dirty="0">
                <a:solidFill>
                  <a:srgbClr val="333333"/>
                </a:solidFill>
                <a:effectLst/>
                <a:latin typeface="Merriweather" panose="00000500000000000000" pitchFamily="2" charset="0"/>
              </a:rPr>
              <a:t>Drag the user filter to the </a:t>
            </a:r>
            <a:r>
              <a:rPr lang="en-US" b="1" i="0" dirty="0">
                <a:solidFill>
                  <a:srgbClr val="333333"/>
                </a:solidFill>
                <a:effectLst/>
                <a:latin typeface="Merriweather" panose="00000500000000000000" pitchFamily="2" charset="0"/>
              </a:rPr>
              <a:t>Filters</a:t>
            </a:r>
            <a:r>
              <a:rPr lang="en-US" b="0" i="0" dirty="0">
                <a:solidFill>
                  <a:srgbClr val="333333"/>
                </a:solidFill>
                <a:effectLst/>
                <a:latin typeface="Merriweather" panose="00000500000000000000" pitchFamily="2" charset="0"/>
              </a:rPr>
              <a:t> shelf.</a:t>
            </a:r>
          </a:p>
          <a:p>
            <a:pPr algn="l">
              <a:buFont typeface="+mj-lt"/>
              <a:buAutoNum type="arabicPeriod" startAt="7"/>
            </a:pPr>
            <a:endParaRPr lang="en-US" dirty="0">
              <a:solidFill>
                <a:srgbClr val="333333"/>
              </a:solidFill>
              <a:latin typeface="Merriweather" panose="00000500000000000000" pitchFamily="2" charset="0"/>
            </a:endParaRPr>
          </a:p>
          <a:p>
            <a:pPr marL="0" indent="0" algn="l">
              <a:buNone/>
            </a:pPr>
            <a:endParaRPr lang="en-US" b="0" i="0" dirty="0">
              <a:solidFill>
                <a:srgbClr val="333333"/>
              </a:solidFill>
              <a:effectLst/>
              <a:latin typeface="Merriweather" panose="00000500000000000000" pitchFamily="2" charset="0"/>
            </a:endParaRPr>
          </a:p>
          <a:p>
            <a:pPr algn="l">
              <a:buFont typeface="+mj-lt"/>
              <a:buAutoNum type="arabicPeriod" startAt="7"/>
            </a:pPr>
            <a:endParaRPr lang="en-US" dirty="0">
              <a:solidFill>
                <a:srgbClr val="333333"/>
              </a:solidFill>
              <a:latin typeface="Merriweather" panose="00000500000000000000" pitchFamily="2" charset="0"/>
            </a:endParaRPr>
          </a:p>
          <a:p>
            <a:pPr marL="0" indent="0" algn="l">
              <a:buNone/>
            </a:pPr>
            <a:endParaRPr lang="en-US" b="0" i="0" dirty="0">
              <a:solidFill>
                <a:srgbClr val="333333"/>
              </a:solidFill>
              <a:effectLst/>
              <a:latin typeface="Merriweather" panose="00000500000000000000" pitchFamily="2" charset="0"/>
            </a:endParaRPr>
          </a:p>
          <a:p>
            <a:pPr marL="0" indent="0">
              <a:buNone/>
            </a:pPr>
            <a:endParaRPr lang="en-IN" dirty="0"/>
          </a:p>
        </p:txBody>
      </p:sp>
      <p:pic>
        <p:nvPicPr>
          <p:cNvPr id="2050" name="Picture 2">
            <a:extLst>
              <a:ext uri="{FF2B5EF4-FFF2-40B4-BE49-F238E27FC236}">
                <a16:creationId xmlns:a16="http://schemas.microsoft.com/office/drawing/2014/main" id="{BE4ACE9C-E971-4AB2-8724-BBB675B3F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165" y="1862126"/>
            <a:ext cx="5621382" cy="4576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347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58BA3-4FEB-4D46-9AB8-8BEEE0A60109}"/>
              </a:ext>
            </a:extLst>
          </p:cNvPr>
          <p:cNvSpPr>
            <a:spLocks noGrp="1"/>
          </p:cNvSpPr>
          <p:nvPr>
            <p:ph idx="1"/>
          </p:nvPr>
        </p:nvSpPr>
        <p:spPr>
          <a:xfrm>
            <a:off x="342694" y="294084"/>
            <a:ext cx="11043464" cy="6768752"/>
          </a:xfrm>
        </p:spPr>
        <p:txBody>
          <a:bodyPr/>
          <a:lstStyle/>
          <a:p>
            <a:pPr algn="l">
              <a:buFont typeface="+mj-lt"/>
              <a:buAutoNum type="arabicPeriod" startAt="7"/>
            </a:pPr>
            <a:r>
              <a:rPr lang="en-US" b="0" i="0" dirty="0">
                <a:solidFill>
                  <a:srgbClr val="333333"/>
                </a:solidFill>
                <a:effectLst/>
                <a:latin typeface="Merriweather" panose="00000500000000000000" pitchFamily="2" charset="0"/>
              </a:rPr>
              <a:t>The filter becomes a context filter, and the view adjusts to show data that you are allowed to see.</a:t>
            </a:r>
          </a:p>
          <a:p>
            <a:pPr algn="l">
              <a:buFont typeface="+mj-lt"/>
              <a:buAutoNum type="arabicPeriod" startAt="8"/>
            </a:pPr>
            <a:r>
              <a:rPr lang="en-US" b="0" i="0" dirty="0">
                <a:solidFill>
                  <a:srgbClr val="333333"/>
                </a:solidFill>
                <a:effectLst/>
                <a:latin typeface="Merriweather" panose="00000500000000000000" pitchFamily="2" charset="0"/>
              </a:rPr>
              <a:t>Do any of the following to test or fine-tune the filter:</a:t>
            </a:r>
          </a:p>
          <a:p>
            <a:pPr lvl="1" algn="l">
              <a:buFont typeface="Wingdings" panose="05000000000000000000" pitchFamily="2" charset="2"/>
              <a:buChar char="v"/>
            </a:pPr>
            <a:r>
              <a:rPr lang="en-US" b="0" i="0" dirty="0">
                <a:solidFill>
                  <a:srgbClr val="333333"/>
                </a:solidFill>
                <a:effectLst/>
                <a:latin typeface="Merriweather" panose="00000500000000000000" pitchFamily="2" charset="0"/>
              </a:rPr>
              <a:t>If the view appears as a blank canvas, you need to allow yourself or a group you are a member of to see a region.</a:t>
            </a:r>
          </a:p>
          <a:p>
            <a:pPr lvl="1" algn="l">
              <a:buFont typeface="Wingdings" panose="05000000000000000000" pitchFamily="2" charset="2"/>
              <a:buChar char="v"/>
            </a:pPr>
            <a:r>
              <a:rPr lang="en-US" b="0" i="0" dirty="0">
                <a:solidFill>
                  <a:srgbClr val="333333"/>
                </a:solidFill>
                <a:effectLst/>
                <a:latin typeface="Merriweather" panose="00000500000000000000" pitchFamily="2" charset="0"/>
              </a:rPr>
              <a:t>In the </a:t>
            </a:r>
            <a:r>
              <a:rPr lang="en-US" b="1" i="0" dirty="0">
                <a:solidFill>
                  <a:srgbClr val="333333"/>
                </a:solidFill>
                <a:effectLst/>
                <a:latin typeface="Merriweather" panose="00000500000000000000" pitchFamily="2" charset="0"/>
              </a:rPr>
              <a:t>Sets</a:t>
            </a:r>
            <a:r>
              <a:rPr lang="en-US" b="0" i="0" dirty="0">
                <a:solidFill>
                  <a:srgbClr val="333333"/>
                </a:solidFill>
                <a:effectLst/>
                <a:latin typeface="Merriweather" panose="00000500000000000000" pitchFamily="2" charset="0"/>
              </a:rPr>
              <a:t> area of the </a:t>
            </a:r>
            <a:r>
              <a:rPr lang="en-US" b="1" i="0" dirty="0">
                <a:solidFill>
                  <a:srgbClr val="333333"/>
                </a:solidFill>
                <a:effectLst/>
                <a:latin typeface="Merriweather" panose="00000500000000000000" pitchFamily="2" charset="0"/>
              </a:rPr>
              <a:t>Data</a:t>
            </a:r>
            <a:r>
              <a:rPr lang="en-US" b="0" i="0" dirty="0">
                <a:solidFill>
                  <a:srgbClr val="333333"/>
                </a:solidFill>
                <a:effectLst/>
                <a:latin typeface="Merriweather" panose="00000500000000000000" pitchFamily="2" charset="0"/>
              </a:rPr>
              <a:t> pane, open the drop-down menu on the user filter, and then select </a:t>
            </a:r>
            <a:r>
              <a:rPr lang="en-US" b="1" i="0" dirty="0">
                <a:solidFill>
                  <a:srgbClr val="333333"/>
                </a:solidFill>
                <a:effectLst/>
                <a:latin typeface="Merriweather" panose="00000500000000000000" pitchFamily="2" charset="0"/>
              </a:rPr>
              <a:t>Edit Set</a:t>
            </a:r>
            <a:r>
              <a:rPr lang="en-US" b="0" i="0" dirty="0">
                <a:solidFill>
                  <a:srgbClr val="333333"/>
                </a:solidFill>
                <a:effectLst/>
                <a:latin typeface="Merriweather" panose="00000500000000000000" pitchFamily="2" charset="0"/>
              </a:rPr>
              <a:t>.</a:t>
            </a:r>
          </a:p>
          <a:p>
            <a:pPr lvl="1" algn="l">
              <a:buFont typeface="Wingdings" panose="05000000000000000000" pitchFamily="2" charset="2"/>
              <a:buChar char="v"/>
            </a:pPr>
            <a:r>
              <a:rPr lang="en-US" b="0" i="0" dirty="0">
                <a:solidFill>
                  <a:srgbClr val="333333"/>
                </a:solidFill>
                <a:effectLst/>
                <a:latin typeface="Merriweather" panose="00000500000000000000" pitchFamily="2" charset="0"/>
              </a:rPr>
              <a:t>To preview how the filter works in the published view, in the lower-right corner of the workbook, open the </a:t>
            </a:r>
            <a:r>
              <a:rPr lang="en-US" b="1" i="0" dirty="0">
                <a:solidFill>
                  <a:srgbClr val="333333"/>
                </a:solidFill>
                <a:effectLst/>
                <a:latin typeface="Merriweather" panose="00000500000000000000" pitchFamily="2" charset="0"/>
              </a:rPr>
              <a:t>Filter as User</a:t>
            </a:r>
            <a:r>
              <a:rPr lang="en-US" b="0" i="0" dirty="0">
                <a:solidFill>
                  <a:srgbClr val="333333"/>
                </a:solidFill>
                <a:effectLst/>
                <a:latin typeface="Merriweather" panose="00000500000000000000" pitchFamily="2" charset="0"/>
              </a:rPr>
              <a:t> menu, and select the user or group from the list.</a:t>
            </a:r>
          </a:p>
          <a:p>
            <a:pPr marL="0" indent="0">
              <a:buNone/>
            </a:pPr>
            <a:endParaRPr lang="en-IN" dirty="0"/>
          </a:p>
        </p:txBody>
      </p:sp>
      <p:pic>
        <p:nvPicPr>
          <p:cNvPr id="3074" name="Picture 2">
            <a:extLst>
              <a:ext uri="{FF2B5EF4-FFF2-40B4-BE49-F238E27FC236}">
                <a16:creationId xmlns:a16="http://schemas.microsoft.com/office/drawing/2014/main" id="{4A092EED-9998-4B8E-ABEA-CD55B6B10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896" y="3243213"/>
            <a:ext cx="2968668" cy="336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89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A055-7CD2-4326-B33A-0897F6238863}"/>
              </a:ext>
            </a:extLst>
          </p:cNvPr>
          <p:cNvSpPr>
            <a:spLocks noGrp="1"/>
          </p:cNvSpPr>
          <p:nvPr>
            <p:ph type="ctrTitle"/>
          </p:nvPr>
        </p:nvSpPr>
        <p:spPr>
          <a:xfrm>
            <a:off x="1507067" y="888274"/>
            <a:ext cx="7766936" cy="1918893"/>
          </a:xfrm>
        </p:spPr>
        <p:txBody>
          <a:bodyPr/>
          <a:lstStyle/>
          <a:p>
            <a:r>
              <a:rPr lang="en-IN"/>
              <a:t> </a:t>
            </a:r>
            <a:endParaRPr lang="en-IN" dirty="0"/>
          </a:p>
        </p:txBody>
      </p:sp>
      <p:sp>
        <p:nvSpPr>
          <p:cNvPr id="3" name="Subtitle 2">
            <a:extLst>
              <a:ext uri="{FF2B5EF4-FFF2-40B4-BE49-F238E27FC236}">
                <a16:creationId xmlns:a16="http://schemas.microsoft.com/office/drawing/2014/main" id="{61888162-D531-480E-8734-2AD66EDFC483}"/>
              </a:ext>
            </a:extLst>
          </p:cNvPr>
          <p:cNvSpPr>
            <a:spLocks noGrp="1"/>
          </p:cNvSpPr>
          <p:nvPr>
            <p:ph type="subTitle" idx="1"/>
          </p:nvPr>
        </p:nvSpPr>
        <p:spPr>
          <a:xfrm>
            <a:off x="517510" y="694526"/>
            <a:ext cx="11044013" cy="5881638"/>
          </a:xfrm>
        </p:spPr>
        <p:txBody>
          <a:bodyPr>
            <a:normAutofit lnSpcReduction="10000"/>
          </a:bodyPr>
          <a:lstStyle/>
          <a:p>
            <a:pPr algn="ctr"/>
            <a:endParaRPr lang="en-IN" b="1" i="0" dirty="0">
              <a:solidFill>
                <a:srgbClr val="273239"/>
              </a:solidFill>
              <a:effectLst/>
              <a:latin typeface="urw-din"/>
            </a:endParaRPr>
          </a:p>
          <a:p>
            <a:pPr algn="ctr"/>
            <a:r>
              <a:rPr lang="en-IN" sz="2400" b="1" i="0" dirty="0">
                <a:solidFill>
                  <a:srgbClr val="273239"/>
                </a:solidFill>
                <a:effectLst/>
                <a:latin typeface="Sitka Small" panose="02000505000000020004" pitchFamily="2" charset="0"/>
              </a:rPr>
              <a:t>Advantages of Tableau</a:t>
            </a:r>
          </a:p>
          <a:p>
            <a:pPr algn="just" fontAlgn="base">
              <a:lnSpc>
                <a:spcPct val="150000"/>
              </a:lnSpc>
            </a:pPr>
            <a:r>
              <a:rPr lang="en-US" sz="2000" b="1" i="0" dirty="0">
                <a:solidFill>
                  <a:srgbClr val="273239"/>
                </a:solidFill>
                <a:effectLst/>
                <a:latin typeface="Times New Roman" panose="02020603050405020304" pitchFamily="18" charset="0"/>
                <a:cs typeface="Times New Roman" panose="02020603050405020304" pitchFamily="18" charset="0"/>
              </a:rPr>
              <a:t>1. Create great visualizations</a:t>
            </a:r>
          </a:p>
          <a:p>
            <a:pPr algn="just" fontAlgn="base">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Of course, the first advantage of a data visualization tool is that you can create wonderful and detailed data visualizations using data that initially wasn’t very ordered. You can use Tableau Prep to shape, clean, and combine the data into desired forms so that it can be used for creating data charts, dashboards, visualizations, etc.</a:t>
            </a:r>
          </a:p>
          <a:p>
            <a:pPr algn="just" fontAlgn="base">
              <a:lnSpc>
                <a:spcPct val="150000"/>
              </a:lnSpc>
            </a:pPr>
            <a:r>
              <a:rPr lang="en-US" sz="2000" b="1" i="0" dirty="0">
                <a:solidFill>
                  <a:srgbClr val="273239"/>
                </a:solidFill>
                <a:effectLst/>
                <a:latin typeface="Times New Roman" panose="02020603050405020304" pitchFamily="18" charset="0"/>
                <a:cs typeface="Times New Roman" panose="02020603050405020304" pitchFamily="18" charset="0"/>
              </a:rPr>
              <a:t>2. Obtain detailed insights</a:t>
            </a:r>
          </a:p>
          <a:p>
            <a:pPr algn="just" fontAlgn="base">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You can obtain detailed and unexpected insights from the data using Tableau. You can explore the data from different angles to see if any patterns emerge or you can even ask open-ended questions from the data and perform various comparisons to obtain unexpected insights. This effect is heightened even more when you are using real-time data as it changes your viewpoint continuously.</a:t>
            </a:r>
          </a:p>
          <a:p>
            <a:pPr algn="just" fontAlgn="base">
              <a:lnSpc>
                <a:spcPct val="150000"/>
              </a:lnSpc>
            </a:pPr>
            <a:endParaRPr lang="en-US" sz="2000" b="0" i="0" dirty="0">
              <a:solidFill>
                <a:srgbClr val="27323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0679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B0C92-5184-4007-97EF-331BC58BBE63}"/>
              </a:ext>
            </a:extLst>
          </p:cNvPr>
          <p:cNvSpPr>
            <a:spLocks noGrp="1"/>
          </p:cNvSpPr>
          <p:nvPr>
            <p:ph idx="1"/>
          </p:nvPr>
        </p:nvSpPr>
        <p:spPr>
          <a:xfrm>
            <a:off x="677334" y="425885"/>
            <a:ext cx="11197340" cy="6175331"/>
          </a:xfrm>
        </p:spPr>
        <p:txBody>
          <a:bodyPr/>
          <a:lstStyle/>
          <a:p>
            <a:pPr algn="l">
              <a:buFont typeface="Arial" panose="020B0604020202020204" pitchFamily="34" charset="0"/>
              <a:buChar char="•"/>
            </a:pPr>
            <a:r>
              <a:rPr lang="en-US" b="0" i="0" dirty="0">
                <a:solidFill>
                  <a:srgbClr val="333333"/>
                </a:solidFill>
                <a:effectLst/>
                <a:latin typeface="Merriweather" panose="00000500000000000000" pitchFamily="2" charset="0"/>
              </a:rPr>
              <a:t>To return to viewing the workbook as yourself, in the top right corner of the </a:t>
            </a:r>
            <a:r>
              <a:rPr lang="en-US" b="1" i="0" dirty="0">
                <a:solidFill>
                  <a:srgbClr val="333333"/>
                </a:solidFill>
                <a:effectLst/>
                <a:latin typeface="Merriweather" panose="00000500000000000000" pitchFamily="2" charset="0"/>
              </a:rPr>
              <a:t>Filter as User</a:t>
            </a:r>
            <a:r>
              <a:rPr lang="en-US" b="0" i="0" dirty="0">
                <a:solidFill>
                  <a:srgbClr val="333333"/>
                </a:solidFill>
                <a:effectLst/>
                <a:latin typeface="Merriweather" panose="00000500000000000000" pitchFamily="2" charset="0"/>
              </a:rPr>
              <a:t> menu, select </a:t>
            </a:r>
            <a:r>
              <a:rPr lang="en-US" b="1" i="0" dirty="0">
                <a:solidFill>
                  <a:srgbClr val="333333"/>
                </a:solidFill>
                <a:effectLst/>
                <a:latin typeface="Merriweather" panose="00000500000000000000" pitchFamily="2" charset="0"/>
              </a:rPr>
              <a:t>Reset</a:t>
            </a:r>
            <a:r>
              <a:rPr lang="en-US" b="0" i="0" dirty="0">
                <a:solidFill>
                  <a:srgbClr val="333333"/>
                </a:solidFill>
                <a:effectLst/>
                <a:latin typeface="Merriweather" panose="00000500000000000000" pitchFamily="2" charset="0"/>
              </a:rPr>
              <a:t>.</a:t>
            </a:r>
          </a:p>
          <a:p>
            <a:pPr algn="l">
              <a:buFont typeface="Arial" panose="020B0604020202020204" pitchFamily="34" charset="0"/>
              <a:buChar char="•"/>
            </a:pPr>
            <a:r>
              <a:rPr lang="en-US" b="0" i="0" dirty="0">
                <a:solidFill>
                  <a:srgbClr val="333333"/>
                </a:solidFill>
                <a:effectLst/>
                <a:latin typeface="Merriweather" panose="00000500000000000000" pitchFamily="2" charset="0"/>
              </a:rPr>
              <a:t>To copy the mapping selections you set on one user or group to another (rather than manually mapping the same settings)</a:t>
            </a:r>
          </a:p>
          <a:p>
            <a:pPr marL="0" indent="0">
              <a:buNone/>
            </a:pPr>
            <a:endParaRPr lang="en-IN" dirty="0"/>
          </a:p>
        </p:txBody>
      </p:sp>
    </p:spTree>
    <p:extLst>
      <p:ext uri="{BB962C8B-B14F-4D97-AF65-F5344CB8AC3E}">
        <p14:creationId xmlns:p14="http://schemas.microsoft.com/office/powerpoint/2010/main" val="2814020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80C47-25CD-4B4D-A9CB-E982EB1CC712}"/>
              </a:ext>
            </a:extLst>
          </p:cNvPr>
          <p:cNvSpPr>
            <a:spLocks noGrp="1"/>
          </p:cNvSpPr>
          <p:nvPr>
            <p:ph idx="1"/>
          </p:nvPr>
        </p:nvSpPr>
        <p:spPr>
          <a:xfrm>
            <a:off x="187890" y="250521"/>
            <a:ext cx="11874674" cy="6513534"/>
          </a:xfrm>
        </p:spPr>
        <p:txBody>
          <a:bodyPr>
            <a:normAutofit lnSpcReduction="10000"/>
          </a:bodyPr>
          <a:lstStyle/>
          <a:p>
            <a:pPr marL="0" indent="0" algn="ctr">
              <a:buNone/>
            </a:pPr>
            <a:r>
              <a:rPr lang="en-US" sz="2400" b="1" i="0" dirty="0">
                <a:solidFill>
                  <a:srgbClr val="333333"/>
                </a:solidFill>
                <a:effectLst/>
                <a:latin typeface="Times New Roman" panose="02020603050405020304" pitchFamily="18" charset="0"/>
                <a:cs typeface="Times New Roman" panose="02020603050405020304" pitchFamily="18" charset="0"/>
              </a:rPr>
              <a:t>Connect to the data and set up the user filter</a:t>
            </a:r>
          </a:p>
          <a:p>
            <a:pPr algn="l">
              <a:buFont typeface="+mj-lt"/>
              <a:buAutoNum type="arabicPeriod"/>
            </a:pPr>
            <a:r>
              <a:rPr lang="en-US" sz="2400" b="0" i="0" dirty="0">
                <a:solidFill>
                  <a:srgbClr val="333333"/>
                </a:solidFill>
                <a:effectLst/>
                <a:latin typeface="Merriweather" panose="00000500000000000000" pitchFamily="2" charset="0"/>
              </a:rPr>
              <a:t>In Tableau Desktop, open the workbook you want to add user filtering to, or create a new one, connecting to the data you want to filter.</a:t>
            </a:r>
          </a:p>
          <a:p>
            <a:pPr algn="l">
              <a:buFont typeface="+mj-lt"/>
              <a:buAutoNum type="arabicPeriod"/>
            </a:pPr>
            <a:r>
              <a:rPr lang="en-US" sz="2400" b="0" i="0" dirty="0">
                <a:solidFill>
                  <a:srgbClr val="333333"/>
                </a:solidFill>
                <a:effectLst/>
                <a:latin typeface="Merriweather" panose="00000500000000000000" pitchFamily="2" charset="0"/>
              </a:rPr>
              <a:t>In this example, we use a table called </a:t>
            </a:r>
            <a:r>
              <a:rPr lang="en-US" sz="2400" b="1" i="0" dirty="0">
                <a:solidFill>
                  <a:srgbClr val="333333"/>
                </a:solidFill>
                <a:effectLst/>
                <a:latin typeface="Merriweather" panose="00000500000000000000" pitchFamily="2" charset="0"/>
              </a:rPr>
              <a:t>Orders</a:t>
            </a:r>
            <a:r>
              <a:rPr lang="en-US" sz="2400" b="0" i="0" dirty="0">
                <a:solidFill>
                  <a:srgbClr val="333333"/>
                </a:solidFill>
                <a:effectLst/>
                <a:latin typeface="Merriweather" panose="00000500000000000000" pitchFamily="2" charset="0"/>
              </a:rPr>
              <a:t>.</a:t>
            </a:r>
          </a:p>
          <a:p>
            <a:pPr algn="l">
              <a:buFont typeface="+mj-lt"/>
              <a:buAutoNum type="arabicPeriod" startAt="2"/>
            </a:pPr>
            <a:r>
              <a:rPr lang="en-US" sz="2400" b="0" i="0" dirty="0">
                <a:solidFill>
                  <a:srgbClr val="333333"/>
                </a:solidFill>
                <a:effectLst/>
                <a:latin typeface="Merriweather" panose="00000500000000000000" pitchFamily="2" charset="0"/>
              </a:rPr>
              <a:t>On the </a:t>
            </a:r>
            <a:r>
              <a:rPr lang="en-US" sz="2400" b="1" i="0" dirty="0">
                <a:solidFill>
                  <a:srgbClr val="333333"/>
                </a:solidFill>
                <a:effectLst/>
                <a:latin typeface="Merriweather" panose="00000500000000000000" pitchFamily="2" charset="0"/>
              </a:rPr>
              <a:t>Data Source</a:t>
            </a:r>
            <a:r>
              <a:rPr lang="en-US" sz="2400" b="0" i="0" dirty="0">
                <a:solidFill>
                  <a:srgbClr val="333333"/>
                </a:solidFill>
                <a:effectLst/>
                <a:latin typeface="Merriweather" panose="00000500000000000000" pitchFamily="2" charset="0"/>
              </a:rPr>
              <a:t> page, add the reference table, creating a left join. Here we add the </a:t>
            </a:r>
            <a:r>
              <a:rPr lang="en-US" sz="2400" b="1" i="0" dirty="0">
                <a:solidFill>
                  <a:srgbClr val="333333"/>
                </a:solidFill>
                <a:effectLst/>
                <a:latin typeface="Merriweather" panose="00000500000000000000" pitchFamily="2" charset="0"/>
              </a:rPr>
              <a:t>People</a:t>
            </a:r>
            <a:r>
              <a:rPr lang="en-US" sz="2400" b="0" i="0" dirty="0">
                <a:solidFill>
                  <a:srgbClr val="333333"/>
                </a:solidFill>
                <a:effectLst/>
                <a:latin typeface="Merriweather" panose="00000500000000000000" pitchFamily="2" charset="0"/>
              </a:rPr>
              <a:t> table and create a left join on the </a:t>
            </a:r>
            <a:r>
              <a:rPr lang="en-US" sz="2400" b="1" i="0" dirty="0">
                <a:solidFill>
                  <a:srgbClr val="333333"/>
                </a:solidFill>
                <a:effectLst/>
                <a:latin typeface="Merriweather" panose="00000500000000000000" pitchFamily="2" charset="0"/>
              </a:rPr>
              <a:t>Region</a:t>
            </a:r>
            <a:r>
              <a:rPr lang="en-US" sz="2400" b="0" i="0" dirty="0">
                <a:solidFill>
                  <a:srgbClr val="333333"/>
                </a:solidFill>
                <a:effectLst/>
                <a:latin typeface="Merriweather" panose="00000500000000000000" pitchFamily="2" charset="0"/>
              </a:rPr>
              <a:t> field.</a:t>
            </a:r>
          </a:p>
          <a:p>
            <a:pPr algn="l">
              <a:buFont typeface="+mj-lt"/>
              <a:buAutoNum type="arabicPeriod" startAt="3"/>
            </a:pPr>
            <a:r>
              <a:rPr lang="en-US" sz="2400" b="0" i="0" dirty="0">
                <a:solidFill>
                  <a:srgbClr val="333333"/>
                </a:solidFill>
                <a:effectLst/>
                <a:latin typeface="Merriweather" panose="00000500000000000000" pitchFamily="2" charset="0"/>
              </a:rPr>
              <a:t>Go to the worksheet, select </a:t>
            </a:r>
            <a:r>
              <a:rPr lang="en-US" sz="2400" b="1" i="0" dirty="0">
                <a:solidFill>
                  <a:srgbClr val="333333"/>
                </a:solidFill>
                <a:effectLst/>
                <a:latin typeface="Merriweather" panose="00000500000000000000" pitchFamily="2" charset="0"/>
              </a:rPr>
              <a:t>Analysis </a:t>
            </a:r>
            <a:r>
              <a:rPr lang="en-US" sz="2400" b="0" i="0" dirty="0">
                <a:solidFill>
                  <a:srgbClr val="333333"/>
                </a:solidFill>
                <a:effectLst/>
                <a:latin typeface="Merriweather" panose="00000500000000000000" pitchFamily="2" charset="0"/>
              </a:rPr>
              <a:t>&gt; </a:t>
            </a:r>
            <a:r>
              <a:rPr lang="en-US" sz="2400" b="1" i="0" dirty="0">
                <a:solidFill>
                  <a:srgbClr val="333333"/>
                </a:solidFill>
                <a:effectLst/>
                <a:latin typeface="Merriweather" panose="00000500000000000000" pitchFamily="2" charset="0"/>
              </a:rPr>
              <a:t>Create Calculated Field</a:t>
            </a:r>
            <a:r>
              <a:rPr lang="en-US" sz="2400" b="0" i="0" dirty="0">
                <a:solidFill>
                  <a:srgbClr val="333333"/>
                </a:solidFill>
                <a:effectLst/>
                <a:latin typeface="Merriweather" panose="00000500000000000000" pitchFamily="2" charset="0"/>
              </a:rPr>
              <a:t>, and create the following field:</a:t>
            </a:r>
          </a:p>
          <a:p>
            <a:pPr algn="l">
              <a:buFont typeface="+mj-lt"/>
              <a:buAutoNum type="arabicPeriod" startAt="3"/>
            </a:pPr>
            <a:endParaRPr lang="en-US" sz="2400" b="0" i="0" dirty="0">
              <a:solidFill>
                <a:srgbClr val="333333"/>
              </a:solidFill>
              <a:effectLst/>
              <a:latin typeface="Merriweather" panose="00000500000000000000" pitchFamily="2" charset="0"/>
            </a:endParaRPr>
          </a:p>
          <a:p>
            <a:pPr marL="0" marR="0" lvl="0" indent="0" algn="ctr"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333333"/>
                </a:solidFill>
                <a:effectLst/>
                <a:latin typeface="Merriweather" panose="00000500000000000000" pitchFamily="2" charset="0"/>
              </a:rPr>
              <a:t>Name: User is a manager</a:t>
            </a:r>
          </a:p>
          <a:p>
            <a:pPr marL="0" marR="0" lvl="0" indent="0" algn="ctr"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333333"/>
                </a:solidFill>
                <a:effectLst/>
                <a:latin typeface="Merriweather" panose="00000500000000000000" pitchFamily="2" charset="0"/>
              </a:rPr>
              <a:t>     Formula: </a:t>
            </a:r>
            <a:r>
              <a:rPr kumimoji="0" lang="en-US" altLang="en-US" sz="1600" b="0" i="0" u="none" strike="noStrike" cap="none" normalizeH="0" baseline="0" dirty="0">
                <a:ln>
                  <a:noFill/>
                </a:ln>
                <a:solidFill>
                  <a:srgbClr val="333333"/>
                </a:solidFill>
                <a:effectLst/>
                <a:latin typeface="Courier"/>
              </a:rPr>
              <a:t>USERNAME() = [Manager]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rPr>
            </a:b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rgbClr val="333333"/>
              </a:solidFill>
              <a:effectLst/>
              <a:latin typeface="Merriweather"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rPr>
            </a:b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algn="ctr">
              <a:buNone/>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US" b="0" i="0" dirty="0">
              <a:solidFill>
                <a:srgbClr val="333333"/>
              </a:solidFill>
              <a:effectLst/>
              <a:latin typeface="Benton Sans Book"/>
            </a:endParaRPr>
          </a:p>
          <a:p>
            <a:pPr marL="0" indent="0">
              <a:buNone/>
            </a:pPr>
            <a:endParaRPr lang="en-IN" dirty="0"/>
          </a:p>
        </p:txBody>
      </p:sp>
    </p:spTree>
    <p:extLst>
      <p:ext uri="{BB962C8B-B14F-4D97-AF65-F5344CB8AC3E}">
        <p14:creationId xmlns:p14="http://schemas.microsoft.com/office/powerpoint/2010/main" val="1136253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C70E07C-B8F6-72A8-0521-852D01AEDF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7429" y="416680"/>
            <a:ext cx="5405792" cy="191316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590B229-C956-71EF-8BAF-BC4B99EF3185}"/>
              </a:ext>
            </a:extLst>
          </p:cNvPr>
          <p:cNvSpPr/>
          <p:nvPr/>
        </p:nvSpPr>
        <p:spPr>
          <a:xfrm>
            <a:off x="187890" y="2743200"/>
            <a:ext cx="11649206" cy="39206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buFont typeface="+mj-lt"/>
              <a:buAutoNum type="arabicPeriod" startAt="3"/>
            </a:pPr>
            <a:r>
              <a:rPr lang="en-US" b="0" i="0" dirty="0">
                <a:solidFill>
                  <a:srgbClr val="333333"/>
                </a:solidFill>
                <a:effectLst/>
                <a:latin typeface="Merriweather" panose="00000500000000000000" pitchFamily="2" charset="0"/>
              </a:rPr>
              <a:t>This new true/false field appears in the Dimensions pane. The formula returns TRUE if the user name of the person signed in to the server exists in the manager column.</a:t>
            </a:r>
          </a:p>
          <a:p>
            <a:pPr algn="just">
              <a:lnSpc>
                <a:spcPct val="150000"/>
              </a:lnSpc>
              <a:buFont typeface="+mj-lt"/>
              <a:buAutoNum type="arabicPeriod" startAt="4"/>
            </a:pPr>
            <a:r>
              <a:rPr lang="en-US" b="0" i="0" dirty="0">
                <a:solidFill>
                  <a:srgbClr val="333333"/>
                </a:solidFill>
                <a:effectLst/>
                <a:latin typeface="Merriweather" panose="00000500000000000000" pitchFamily="2" charset="0"/>
              </a:rPr>
              <a:t>Add the </a:t>
            </a:r>
            <a:r>
              <a:rPr lang="en-US" b="1" i="0" dirty="0">
                <a:solidFill>
                  <a:srgbClr val="333333"/>
                </a:solidFill>
                <a:effectLst/>
                <a:latin typeface="Merriweather" panose="00000500000000000000" pitchFamily="2" charset="0"/>
              </a:rPr>
              <a:t>User is a manager</a:t>
            </a:r>
            <a:r>
              <a:rPr lang="en-US" b="0" i="0" dirty="0">
                <a:solidFill>
                  <a:srgbClr val="333333"/>
                </a:solidFill>
                <a:effectLst/>
                <a:latin typeface="Merriweather" panose="00000500000000000000" pitchFamily="2" charset="0"/>
              </a:rPr>
              <a:t> field to the </a:t>
            </a:r>
            <a:r>
              <a:rPr lang="en-US" b="1" i="0" dirty="0">
                <a:solidFill>
                  <a:srgbClr val="333333"/>
                </a:solidFill>
                <a:effectLst/>
                <a:latin typeface="Merriweather" panose="00000500000000000000" pitchFamily="2" charset="0"/>
              </a:rPr>
              <a:t>Filters</a:t>
            </a:r>
            <a:r>
              <a:rPr lang="en-US" b="0" i="0" dirty="0">
                <a:solidFill>
                  <a:srgbClr val="333333"/>
                </a:solidFill>
                <a:effectLst/>
                <a:latin typeface="Merriweather" panose="00000500000000000000" pitchFamily="2" charset="0"/>
              </a:rPr>
              <a:t> shelf.</a:t>
            </a:r>
          </a:p>
          <a:p>
            <a:pPr algn="just">
              <a:lnSpc>
                <a:spcPct val="150000"/>
              </a:lnSpc>
              <a:buFont typeface="+mj-lt"/>
              <a:buAutoNum type="arabicPeriod" startAt="5"/>
            </a:pPr>
            <a:r>
              <a:rPr lang="en-US" b="0" i="0" dirty="0">
                <a:solidFill>
                  <a:srgbClr val="333333"/>
                </a:solidFill>
                <a:effectLst/>
                <a:latin typeface="Merriweather" panose="00000500000000000000" pitchFamily="2" charset="0"/>
              </a:rPr>
              <a:t>In the </a:t>
            </a:r>
            <a:r>
              <a:rPr lang="en-US" b="1" i="0" dirty="0">
                <a:solidFill>
                  <a:srgbClr val="333333"/>
                </a:solidFill>
                <a:effectLst/>
                <a:latin typeface="Merriweather" panose="00000500000000000000" pitchFamily="2" charset="0"/>
              </a:rPr>
              <a:t>Filter</a:t>
            </a:r>
            <a:r>
              <a:rPr lang="en-US" b="0" i="0" dirty="0">
                <a:solidFill>
                  <a:srgbClr val="333333"/>
                </a:solidFill>
                <a:effectLst/>
                <a:latin typeface="Merriweather" panose="00000500000000000000" pitchFamily="2" charset="0"/>
              </a:rPr>
              <a:t> dialog box, select </a:t>
            </a:r>
            <a:r>
              <a:rPr lang="en-US" b="1" i="0" dirty="0">
                <a:solidFill>
                  <a:srgbClr val="333333"/>
                </a:solidFill>
                <a:effectLst/>
                <a:latin typeface="Merriweather" panose="00000500000000000000" pitchFamily="2" charset="0"/>
              </a:rPr>
              <a:t>True</a:t>
            </a:r>
            <a:r>
              <a:rPr lang="en-US" b="0" i="0" dirty="0">
                <a:solidFill>
                  <a:srgbClr val="333333"/>
                </a:solidFill>
                <a:effectLst/>
                <a:latin typeface="Merriweather" panose="00000500000000000000" pitchFamily="2" charset="0"/>
              </a:rPr>
              <a:t>, and then click </a:t>
            </a:r>
            <a:r>
              <a:rPr lang="en-US" b="1" i="0" dirty="0">
                <a:solidFill>
                  <a:srgbClr val="333333"/>
                </a:solidFill>
                <a:effectLst/>
                <a:latin typeface="Merriweather" panose="00000500000000000000" pitchFamily="2" charset="0"/>
              </a:rPr>
              <a:t>OK</a:t>
            </a:r>
            <a:r>
              <a:rPr lang="en-US" b="0" i="0" dirty="0">
                <a:solidFill>
                  <a:srgbClr val="333333"/>
                </a:solidFill>
                <a:effectLst/>
                <a:latin typeface="Merriweather" panose="00000500000000000000" pitchFamily="2" charset="0"/>
              </a:rPr>
              <a:t>.</a:t>
            </a:r>
          </a:p>
          <a:p>
            <a:pPr algn="just">
              <a:lnSpc>
                <a:spcPct val="150000"/>
              </a:lnSpc>
              <a:buFont typeface="+mj-lt"/>
              <a:buAutoNum type="arabicPeriod" startAt="5"/>
            </a:pPr>
            <a:r>
              <a:rPr lang="en-US" b="0" i="0" dirty="0">
                <a:solidFill>
                  <a:srgbClr val="333333"/>
                </a:solidFill>
                <a:effectLst/>
                <a:latin typeface="Merriweather" panose="00000500000000000000" pitchFamily="2" charset="0"/>
              </a:rPr>
              <a:t>This sets the filter so that only people who are managers can see the data in the view. </a:t>
            </a:r>
          </a:p>
          <a:p>
            <a:pPr algn="just">
              <a:lnSpc>
                <a:spcPct val="150000"/>
              </a:lnSpc>
              <a:buFont typeface="+mj-lt"/>
              <a:buAutoNum type="arabicPeriod" startAt="5"/>
            </a:pPr>
            <a:r>
              <a:rPr lang="en-US" b="0" i="0" dirty="0">
                <a:solidFill>
                  <a:srgbClr val="333333"/>
                </a:solidFill>
                <a:effectLst/>
                <a:latin typeface="Merriweather" panose="00000500000000000000" pitchFamily="2" charset="0"/>
              </a:rPr>
              <a:t>If you are not listed in the Manager field, your view might appear as a blank canvas.</a:t>
            </a:r>
          </a:p>
          <a:p>
            <a:pPr algn="just">
              <a:lnSpc>
                <a:spcPct val="150000"/>
              </a:lnSpc>
              <a:buFont typeface="+mj-lt"/>
              <a:buAutoNum type="arabicPeriod" startAt="6"/>
            </a:pPr>
            <a:r>
              <a:rPr lang="en-US" b="0" i="0" dirty="0">
                <a:solidFill>
                  <a:srgbClr val="333333"/>
                </a:solidFill>
                <a:effectLst/>
                <a:latin typeface="Merriweather" panose="00000500000000000000" pitchFamily="2" charset="0"/>
              </a:rPr>
              <a:t>See how the view looks to a particular person: in the lower-right, open the </a:t>
            </a:r>
            <a:r>
              <a:rPr lang="en-US" b="1" i="0" dirty="0">
                <a:solidFill>
                  <a:srgbClr val="333333"/>
                </a:solidFill>
                <a:effectLst/>
                <a:latin typeface="Merriweather" panose="00000500000000000000" pitchFamily="2" charset="0"/>
              </a:rPr>
              <a:t>Filter as User</a:t>
            </a:r>
            <a:r>
              <a:rPr lang="en-US" b="0" i="0" dirty="0">
                <a:solidFill>
                  <a:srgbClr val="333333"/>
                </a:solidFill>
                <a:effectLst/>
                <a:latin typeface="Merriweather" panose="00000500000000000000" pitchFamily="2" charset="0"/>
              </a:rPr>
              <a:t> menu, and select someone you know is a manager.</a:t>
            </a:r>
          </a:p>
          <a:p>
            <a:pPr algn="just">
              <a:lnSpc>
                <a:spcPct val="150000"/>
              </a:lnSpc>
              <a:buFont typeface="+mj-lt"/>
              <a:buAutoNum type="arabicPeriod" startAt="6"/>
            </a:pPr>
            <a:r>
              <a:rPr lang="en-US" b="0" i="0" dirty="0">
                <a:solidFill>
                  <a:srgbClr val="333333"/>
                </a:solidFill>
                <a:effectLst/>
                <a:latin typeface="Merriweather" panose="00000500000000000000" pitchFamily="2" charset="0"/>
              </a:rPr>
              <a:t>The following image shows how the view shown earlier would look if Andrew Allen were signed in.</a:t>
            </a:r>
          </a:p>
          <a:p>
            <a:pPr algn="ctr"/>
            <a:endParaRPr lang="en-IN" dirty="0"/>
          </a:p>
        </p:txBody>
      </p:sp>
    </p:spTree>
    <p:extLst>
      <p:ext uri="{BB962C8B-B14F-4D97-AF65-F5344CB8AC3E}">
        <p14:creationId xmlns:p14="http://schemas.microsoft.com/office/powerpoint/2010/main" val="3040798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7D85197-0BAE-3622-7018-8C81241F86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1480" y="924237"/>
            <a:ext cx="7038685" cy="335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853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04F6-669A-4D60-A744-860FE6350950}"/>
              </a:ext>
            </a:extLst>
          </p:cNvPr>
          <p:cNvSpPr>
            <a:spLocks noGrp="1"/>
          </p:cNvSpPr>
          <p:nvPr>
            <p:ph type="title"/>
          </p:nvPr>
        </p:nvSpPr>
        <p:spPr>
          <a:xfrm>
            <a:off x="990842" y="284339"/>
            <a:ext cx="8596668" cy="579120"/>
          </a:xfrm>
        </p:spPr>
        <p:txBody>
          <a:bodyPr>
            <a:normAutofit fontScale="90000"/>
          </a:bodyPr>
          <a:lstStyle/>
          <a:p>
            <a:pPr algn="ctr"/>
            <a:r>
              <a:rPr lang="en-IN" dirty="0"/>
              <a:t>GROUP</a:t>
            </a:r>
          </a:p>
        </p:txBody>
      </p:sp>
      <p:sp>
        <p:nvSpPr>
          <p:cNvPr id="3" name="Content Placeholder 2">
            <a:extLst>
              <a:ext uri="{FF2B5EF4-FFF2-40B4-BE49-F238E27FC236}">
                <a16:creationId xmlns:a16="http://schemas.microsoft.com/office/drawing/2014/main" id="{37F1FFB1-D1A2-44C5-B4C0-A2D7DADDD053}"/>
              </a:ext>
            </a:extLst>
          </p:cNvPr>
          <p:cNvSpPr>
            <a:spLocks noGrp="1"/>
          </p:cNvSpPr>
          <p:nvPr>
            <p:ph idx="1"/>
          </p:nvPr>
        </p:nvSpPr>
        <p:spPr>
          <a:xfrm>
            <a:off x="143691" y="418011"/>
            <a:ext cx="12187645" cy="6527074"/>
          </a:xfrm>
        </p:spPr>
        <p:txBody>
          <a:bodyPr/>
          <a:lstStyle/>
          <a:p>
            <a:pPr marL="0" indent="0" algn="l">
              <a:buNone/>
            </a:pPr>
            <a:r>
              <a:rPr lang="en-US" b="0" i="0" dirty="0">
                <a:solidFill>
                  <a:srgbClr val="333333"/>
                </a:solidFill>
                <a:effectLst/>
                <a:latin typeface="Benton Sans Book"/>
              </a:rPr>
              <a:t>Create a group</a:t>
            </a:r>
          </a:p>
          <a:p>
            <a:pPr algn="l"/>
            <a:r>
              <a:rPr lang="en-US" b="0" i="0" dirty="0">
                <a:solidFill>
                  <a:srgbClr val="333333"/>
                </a:solidFill>
                <a:effectLst/>
                <a:latin typeface="Merriweather" panose="00000500000000000000" pitchFamily="2" charset="0"/>
              </a:rPr>
              <a:t>There are multiple ways to create a group. You can create a group from a field in the </a:t>
            </a:r>
            <a:r>
              <a:rPr lang="en-US" b="1" i="0" dirty="0">
                <a:solidFill>
                  <a:srgbClr val="333333"/>
                </a:solidFill>
                <a:effectLst/>
                <a:latin typeface="Merriweather" panose="00000500000000000000" pitchFamily="2" charset="0"/>
              </a:rPr>
              <a:t>Data</a:t>
            </a:r>
            <a:r>
              <a:rPr lang="en-US" b="0" i="0" dirty="0">
                <a:solidFill>
                  <a:srgbClr val="333333"/>
                </a:solidFill>
                <a:effectLst/>
                <a:latin typeface="Merriweather" panose="00000500000000000000" pitchFamily="2" charset="0"/>
              </a:rPr>
              <a:t> pane, or by selecting data in the view and then clicking the group icon.</a:t>
            </a:r>
          </a:p>
          <a:p>
            <a:pPr marL="0" indent="0">
              <a:buNone/>
            </a:pPr>
            <a:endParaRPr lang="en-IN" dirty="0"/>
          </a:p>
        </p:txBody>
      </p:sp>
      <p:pic>
        <p:nvPicPr>
          <p:cNvPr id="1026" name="Picture 2">
            <a:extLst>
              <a:ext uri="{FF2B5EF4-FFF2-40B4-BE49-F238E27FC236}">
                <a16:creationId xmlns:a16="http://schemas.microsoft.com/office/drawing/2014/main" id="{CD9F2C90-F9C2-4C03-B771-416047A13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829107" y="1802674"/>
            <a:ext cx="372947" cy="2090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2971ACB-B9CA-4793-87C3-7EEBADBBE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412" y="-5146766"/>
            <a:ext cx="726577" cy="4324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6573B74-622A-43FF-8C1A-783AE1CC491A}"/>
              </a:ext>
            </a:extLst>
          </p:cNvPr>
          <p:cNvSpPr txBox="1"/>
          <p:nvPr/>
        </p:nvSpPr>
        <p:spPr>
          <a:xfrm>
            <a:off x="143691" y="1428443"/>
            <a:ext cx="11325497" cy="4801314"/>
          </a:xfrm>
          <a:prstGeom prst="rect">
            <a:avLst/>
          </a:prstGeom>
          <a:noFill/>
        </p:spPr>
        <p:txBody>
          <a:bodyPr wrap="square">
            <a:spAutoFit/>
          </a:bodyPr>
          <a:lstStyle/>
          <a:p>
            <a:r>
              <a:rPr lang="en-US" dirty="0"/>
              <a:t>Create a group by selecting data in the view</a:t>
            </a:r>
          </a:p>
          <a:p>
            <a:r>
              <a:rPr lang="en-US" dirty="0"/>
              <a:t>In the view, select one or more data points and then, on the tooltip that appears, click the group icon .</a:t>
            </a:r>
          </a:p>
          <a:p>
            <a:endParaRPr lang="en-US" dirty="0"/>
          </a:p>
          <a:p>
            <a:r>
              <a:rPr lang="en-US" dirty="0"/>
              <a:t>Note: You can also select the group icon on the toolbar at the top of the workspace.</a:t>
            </a:r>
          </a:p>
          <a:p>
            <a:endParaRPr lang="en-US" dirty="0"/>
          </a:p>
          <a:p>
            <a:r>
              <a:rPr lang="en-US" dirty="0"/>
              <a:t>If there are multiple levels of detail in the view, you must select a level to group the members. You can select to group all dimensions, or just one.</a:t>
            </a:r>
          </a:p>
          <a:p>
            <a:endParaRPr lang="en-US" dirty="0"/>
          </a:p>
          <a:p>
            <a:endParaRPr lang="en-US" dirty="0"/>
          </a:p>
          <a:p>
            <a:r>
              <a:rPr lang="en-US" b="0" i="0" dirty="0">
                <a:solidFill>
                  <a:srgbClr val="333333"/>
                </a:solidFill>
                <a:effectLst/>
                <a:latin typeface="Benton Sans Book"/>
              </a:rPr>
              <a:t>Create a group from a field in the Data pane</a:t>
            </a:r>
          </a:p>
          <a:p>
            <a:endParaRPr lang="en-US" dirty="0">
              <a:solidFill>
                <a:srgbClr val="333333"/>
              </a:solidFill>
              <a:latin typeface="Benton Sans Book"/>
            </a:endParaRPr>
          </a:p>
          <a:p>
            <a:r>
              <a:rPr lang="en-US" b="0" i="0" dirty="0">
                <a:solidFill>
                  <a:srgbClr val="333333"/>
                </a:solidFill>
                <a:effectLst/>
                <a:latin typeface="Merriweather" panose="00000500000000000000" pitchFamily="2" charset="0"/>
              </a:rPr>
              <a:t>In the </a:t>
            </a:r>
            <a:r>
              <a:rPr lang="en-US" b="1" i="0" dirty="0">
                <a:solidFill>
                  <a:srgbClr val="333333"/>
                </a:solidFill>
                <a:effectLst/>
                <a:latin typeface="Merriweather" panose="00000500000000000000" pitchFamily="2" charset="0"/>
              </a:rPr>
              <a:t>Data</a:t>
            </a:r>
            <a:r>
              <a:rPr lang="en-US" b="0" i="0" dirty="0">
                <a:solidFill>
                  <a:srgbClr val="333333"/>
                </a:solidFill>
                <a:effectLst/>
                <a:latin typeface="Merriweather" panose="00000500000000000000" pitchFamily="2" charset="0"/>
              </a:rPr>
              <a:t> pane, right-click a field and select </a:t>
            </a:r>
            <a:r>
              <a:rPr lang="en-US" b="1" i="0" dirty="0">
                <a:solidFill>
                  <a:srgbClr val="333333"/>
                </a:solidFill>
                <a:effectLst/>
                <a:latin typeface="Merriweather" panose="00000500000000000000" pitchFamily="2" charset="0"/>
              </a:rPr>
              <a:t>Create</a:t>
            </a:r>
            <a:r>
              <a:rPr lang="en-US" b="0" i="0" dirty="0">
                <a:solidFill>
                  <a:srgbClr val="333333"/>
                </a:solidFill>
                <a:effectLst/>
                <a:latin typeface="Merriweather" panose="00000500000000000000" pitchFamily="2" charset="0"/>
              </a:rPr>
              <a:t> &gt; </a:t>
            </a:r>
            <a:r>
              <a:rPr lang="en-US" b="1" i="0" dirty="0">
                <a:solidFill>
                  <a:srgbClr val="333333"/>
                </a:solidFill>
                <a:effectLst/>
                <a:latin typeface="Merriweather" panose="00000500000000000000" pitchFamily="2" charset="0"/>
              </a:rPr>
              <a:t>Group</a:t>
            </a:r>
            <a:r>
              <a:rPr lang="en-US" b="0" i="0" dirty="0">
                <a:solidFill>
                  <a:srgbClr val="333333"/>
                </a:solidFill>
                <a:effectLst/>
                <a:latin typeface="Merriweather" panose="00000500000000000000" pitchFamily="2" charset="0"/>
              </a:rPr>
              <a:t>.</a:t>
            </a:r>
          </a:p>
          <a:p>
            <a:endParaRPr lang="en-US" b="0" i="0" dirty="0">
              <a:solidFill>
                <a:srgbClr val="333333"/>
              </a:solidFill>
              <a:effectLst/>
              <a:latin typeface="Benton Sans Book"/>
            </a:endParaRPr>
          </a:p>
          <a:p>
            <a:endParaRPr lang="en-US" dirty="0">
              <a:solidFill>
                <a:srgbClr val="333333"/>
              </a:solidFill>
              <a:latin typeface="Benton Sans Book"/>
            </a:endParaRPr>
          </a:p>
          <a:p>
            <a:endParaRPr lang="en-US" b="0" i="0" dirty="0">
              <a:solidFill>
                <a:srgbClr val="333333"/>
              </a:solidFill>
              <a:effectLst/>
              <a:latin typeface="Benton Sans Book"/>
            </a:endParaRPr>
          </a:p>
          <a:p>
            <a:endParaRPr lang="en-US" b="0" i="0" dirty="0">
              <a:solidFill>
                <a:srgbClr val="333333"/>
              </a:solidFill>
              <a:effectLst/>
              <a:latin typeface="Benton Sans Book"/>
            </a:endParaRPr>
          </a:p>
          <a:p>
            <a:endParaRPr lang="en-IN" dirty="0"/>
          </a:p>
        </p:txBody>
      </p:sp>
    </p:spTree>
    <p:extLst>
      <p:ext uri="{BB962C8B-B14F-4D97-AF65-F5344CB8AC3E}">
        <p14:creationId xmlns:p14="http://schemas.microsoft.com/office/powerpoint/2010/main" val="2115698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7EF17F1-57DF-4FB1-B5A2-C130AF45D6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5452" y="606108"/>
            <a:ext cx="4983212" cy="440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234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E24F5-06B0-4264-AB14-13822EBBB6E5}"/>
              </a:ext>
            </a:extLst>
          </p:cNvPr>
          <p:cNvSpPr>
            <a:spLocks noGrp="1"/>
          </p:cNvSpPr>
          <p:nvPr>
            <p:ph idx="1"/>
          </p:nvPr>
        </p:nvSpPr>
        <p:spPr>
          <a:xfrm>
            <a:off x="1293956" y="796834"/>
            <a:ext cx="10070729" cy="6255365"/>
          </a:xfrm>
        </p:spPr>
        <p:txBody>
          <a:bodyPr/>
          <a:lstStyle/>
          <a:p>
            <a:pPr marL="0" indent="0">
              <a:buNone/>
            </a:pPr>
            <a:r>
              <a:rPr lang="en-US" b="0" i="0" dirty="0">
                <a:solidFill>
                  <a:srgbClr val="333333"/>
                </a:solidFill>
                <a:effectLst/>
                <a:latin typeface="Merriweather" panose="00000500000000000000" pitchFamily="2" charset="0"/>
              </a:rPr>
              <a:t>In the Create Group dialog box, select several members that you want to group, and then click </a:t>
            </a:r>
            <a:r>
              <a:rPr lang="en-US" b="1" i="0" dirty="0">
                <a:solidFill>
                  <a:srgbClr val="333333"/>
                </a:solidFill>
                <a:effectLst/>
                <a:latin typeface="Merriweather" panose="00000500000000000000" pitchFamily="2" charset="0"/>
              </a:rPr>
              <a:t>Group</a:t>
            </a:r>
            <a:r>
              <a:rPr lang="en-US" b="0" i="0" dirty="0">
                <a:solidFill>
                  <a:srgbClr val="333333"/>
                </a:solidFill>
                <a:effectLst/>
                <a:latin typeface="Merriweather" panose="00000500000000000000" pitchFamily="2" charset="0"/>
              </a:rPr>
              <a:t>.</a:t>
            </a:r>
            <a:endParaRPr lang="en-IN" dirty="0"/>
          </a:p>
        </p:txBody>
      </p:sp>
      <p:pic>
        <p:nvPicPr>
          <p:cNvPr id="3074" name="Picture 2">
            <a:extLst>
              <a:ext uri="{FF2B5EF4-FFF2-40B4-BE49-F238E27FC236}">
                <a16:creationId xmlns:a16="http://schemas.microsoft.com/office/drawing/2014/main" id="{070D4009-A95E-4557-A26B-15DF8A730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8497" y="2538819"/>
            <a:ext cx="5340410" cy="268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235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F8C7A-F988-4B56-989D-57B18725BA69}"/>
              </a:ext>
            </a:extLst>
          </p:cNvPr>
          <p:cNvSpPr>
            <a:spLocks noGrp="1"/>
          </p:cNvSpPr>
          <p:nvPr>
            <p:ph idx="1"/>
          </p:nvPr>
        </p:nvSpPr>
        <p:spPr>
          <a:xfrm>
            <a:off x="169817" y="-37138"/>
            <a:ext cx="11848011" cy="6895138"/>
          </a:xfrm>
        </p:spPr>
        <p:txBody>
          <a:bodyPr/>
          <a:lstStyle/>
          <a:p>
            <a:pPr algn="l"/>
            <a:r>
              <a:rPr lang="en-US" b="0" i="0" dirty="0">
                <a:solidFill>
                  <a:srgbClr val="333333"/>
                </a:solidFill>
                <a:effectLst/>
                <a:latin typeface="Merriweather" panose="00000500000000000000" pitchFamily="2" charset="0"/>
              </a:rPr>
              <a:t>The selected members are combined into a single group. A default name is created using the combined member names.</a:t>
            </a:r>
          </a:p>
          <a:p>
            <a:pPr algn="l"/>
            <a:r>
              <a:rPr lang="en-US" b="0" i="0" dirty="0">
                <a:solidFill>
                  <a:srgbClr val="333333"/>
                </a:solidFill>
                <a:effectLst/>
                <a:latin typeface="Merriweather" panose="00000500000000000000" pitchFamily="2" charset="0"/>
              </a:rPr>
              <a:t>To rename the group, select it in the list and click </a:t>
            </a:r>
            <a:r>
              <a:rPr lang="en-US" b="1" i="0" dirty="0">
                <a:solidFill>
                  <a:srgbClr val="333333"/>
                </a:solidFill>
                <a:effectLst/>
                <a:latin typeface="Merriweather" panose="00000500000000000000" pitchFamily="2" charset="0"/>
              </a:rPr>
              <a:t>Rename</a:t>
            </a:r>
            <a:r>
              <a:rPr lang="en-US" b="0" i="0" dirty="0">
                <a:solidFill>
                  <a:srgbClr val="333333"/>
                </a:solidFill>
                <a:effectLst/>
                <a:latin typeface="Merriweather" panose="00000500000000000000" pitchFamily="2" charset="0"/>
              </a:rPr>
              <a:t>.</a:t>
            </a:r>
          </a:p>
          <a:p>
            <a:pPr algn="l"/>
            <a:r>
              <a:rPr lang="en-US" b="1" i="0" dirty="0">
                <a:solidFill>
                  <a:srgbClr val="333333"/>
                </a:solidFill>
                <a:effectLst/>
                <a:latin typeface="Merriweather" panose="00000500000000000000" pitchFamily="2" charset="0"/>
              </a:rPr>
              <a:t>Tip</a:t>
            </a:r>
            <a:r>
              <a:rPr lang="en-US" b="0" i="0" dirty="0">
                <a:solidFill>
                  <a:srgbClr val="333333"/>
                </a:solidFill>
                <a:effectLst/>
                <a:latin typeface="Merriweather" panose="00000500000000000000" pitchFamily="2" charset="0"/>
              </a:rPr>
              <a:t>: You can search for members using the </a:t>
            </a:r>
            <a:r>
              <a:rPr lang="en-US" b="1" i="0" dirty="0">
                <a:solidFill>
                  <a:srgbClr val="333333"/>
                </a:solidFill>
                <a:effectLst/>
                <a:latin typeface="Merriweather" panose="00000500000000000000" pitchFamily="2" charset="0"/>
              </a:rPr>
              <a:t>Find</a:t>
            </a:r>
            <a:r>
              <a:rPr lang="en-US" b="0" i="0" dirty="0">
                <a:solidFill>
                  <a:srgbClr val="333333"/>
                </a:solidFill>
                <a:effectLst/>
                <a:latin typeface="Merriweather" panose="00000500000000000000" pitchFamily="2" charset="0"/>
              </a:rPr>
              <a:t> option near the bottom-right of the dialog box. (Tableau Desktop only)</a:t>
            </a:r>
          </a:p>
          <a:p>
            <a:pPr algn="l"/>
            <a:endParaRPr lang="en-US" dirty="0">
              <a:solidFill>
                <a:srgbClr val="333333"/>
              </a:solidFill>
              <a:latin typeface="Merriweather" panose="00000500000000000000" pitchFamily="2" charset="0"/>
            </a:endParaRPr>
          </a:p>
          <a:p>
            <a:pPr marL="0" indent="0" algn="l">
              <a:buNone/>
            </a:pPr>
            <a:endParaRPr lang="en-US" b="0" i="0" dirty="0">
              <a:solidFill>
                <a:srgbClr val="333333"/>
              </a:solidFill>
              <a:effectLst/>
              <a:latin typeface="Merriweather" panose="00000500000000000000" pitchFamily="2" charset="0"/>
            </a:endParaRPr>
          </a:p>
          <a:p>
            <a:pPr marL="0" indent="0">
              <a:buNone/>
            </a:pPr>
            <a:endParaRPr lang="en-IN" dirty="0"/>
          </a:p>
        </p:txBody>
      </p:sp>
      <p:pic>
        <p:nvPicPr>
          <p:cNvPr id="4098" name="Picture 2">
            <a:extLst>
              <a:ext uri="{FF2B5EF4-FFF2-40B4-BE49-F238E27FC236}">
                <a16:creationId xmlns:a16="http://schemas.microsoft.com/office/drawing/2014/main" id="{989EDB74-EE73-40C5-A845-AB3A58788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91" y="2117341"/>
            <a:ext cx="3939249" cy="413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759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1240C-F8E5-46CE-81DB-8E53F0F189E3}"/>
              </a:ext>
            </a:extLst>
          </p:cNvPr>
          <p:cNvSpPr>
            <a:spLocks noGrp="1"/>
          </p:cNvSpPr>
          <p:nvPr>
            <p:ph idx="1"/>
          </p:nvPr>
        </p:nvSpPr>
        <p:spPr>
          <a:xfrm>
            <a:off x="677334" y="274320"/>
            <a:ext cx="11327432" cy="6675119"/>
          </a:xfrm>
        </p:spPr>
        <p:txBody>
          <a:bodyPr/>
          <a:lstStyle/>
          <a:p>
            <a:r>
              <a:rPr lang="en-US" b="0" dirty="0">
                <a:effectLst/>
                <a:latin typeface="Benton Sans Book"/>
              </a:rPr>
              <a:t>Edit a Group</a:t>
            </a:r>
          </a:p>
          <a:p>
            <a:r>
              <a:rPr lang="en-US" dirty="0">
                <a:effectLst/>
              </a:rPr>
              <a:t>After you have created a grouped field, you can add and remove members from the groups, create new groups, change the default group names, and change the name of the grouped field. You can make some changes directly in the view, and others through the Edit Group dialog box.</a:t>
            </a:r>
          </a:p>
          <a:p>
            <a:r>
              <a:rPr lang="en-US" b="1" dirty="0">
                <a:effectLst/>
              </a:rPr>
              <a:t>To add members to an existing group:</a:t>
            </a:r>
            <a:endParaRPr lang="en-US" dirty="0">
              <a:effectLst/>
            </a:endParaRPr>
          </a:p>
          <a:p>
            <a:pPr marL="0" indent="0" algn="l">
              <a:buNone/>
            </a:pPr>
            <a:r>
              <a:rPr lang="en-US" b="0" i="0" dirty="0">
                <a:solidFill>
                  <a:srgbClr val="333333"/>
                </a:solidFill>
                <a:effectLst/>
                <a:latin typeface="Merriweather" panose="00000500000000000000" pitchFamily="2" charset="0"/>
              </a:rPr>
              <a:t>In the </a:t>
            </a:r>
            <a:r>
              <a:rPr lang="en-US" b="1" i="0" dirty="0">
                <a:solidFill>
                  <a:srgbClr val="333333"/>
                </a:solidFill>
                <a:effectLst/>
                <a:latin typeface="Merriweather" panose="00000500000000000000" pitchFamily="2" charset="0"/>
              </a:rPr>
              <a:t>Data</a:t>
            </a:r>
            <a:r>
              <a:rPr lang="en-US" b="0" i="0" dirty="0">
                <a:solidFill>
                  <a:srgbClr val="333333"/>
                </a:solidFill>
                <a:effectLst/>
                <a:latin typeface="Merriweather" panose="00000500000000000000" pitchFamily="2" charset="0"/>
              </a:rPr>
              <a:t> pane, right-click the group field, and then click </a:t>
            </a:r>
            <a:r>
              <a:rPr lang="en-US" b="1" i="0" dirty="0">
                <a:solidFill>
                  <a:srgbClr val="333333"/>
                </a:solidFill>
                <a:effectLst/>
                <a:latin typeface="Merriweather" panose="00000500000000000000" pitchFamily="2" charset="0"/>
              </a:rPr>
              <a:t>Edit Group</a:t>
            </a:r>
            <a:r>
              <a:rPr lang="en-US" b="0" i="0" dirty="0">
                <a:solidFill>
                  <a:srgbClr val="333333"/>
                </a:solidFill>
                <a:effectLst/>
                <a:latin typeface="Merriweather" panose="00000500000000000000" pitchFamily="2" charset="0"/>
              </a:rPr>
              <a:t>.</a:t>
            </a:r>
          </a:p>
        </p:txBody>
      </p:sp>
      <p:pic>
        <p:nvPicPr>
          <p:cNvPr id="5122" name="Picture 2">
            <a:extLst>
              <a:ext uri="{FF2B5EF4-FFF2-40B4-BE49-F238E27FC236}">
                <a16:creationId xmlns:a16="http://schemas.microsoft.com/office/drawing/2014/main" id="{B4B9C73E-E525-4CD1-87D5-A2E1068C3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039" y="2886891"/>
            <a:ext cx="3388995" cy="323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284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B79EB-728C-4D77-BBB2-C3544116C275}"/>
              </a:ext>
            </a:extLst>
          </p:cNvPr>
          <p:cNvSpPr>
            <a:spLocks noGrp="1"/>
          </p:cNvSpPr>
          <p:nvPr>
            <p:ph idx="1"/>
          </p:nvPr>
        </p:nvSpPr>
        <p:spPr>
          <a:xfrm>
            <a:off x="677334" y="339635"/>
            <a:ext cx="11275180" cy="6648994"/>
          </a:xfrm>
        </p:spPr>
        <p:txBody>
          <a:bodyPr>
            <a:normAutofit/>
          </a:bodyPr>
          <a:lstStyle/>
          <a:p>
            <a:pPr algn="l">
              <a:buFont typeface="Arial" panose="020B0604020202020204" pitchFamily="34" charset="0"/>
              <a:buChar char="•"/>
            </a:pPr>
            <a:r>
              <a:rPr lang="en-US" b="0" i="0" dirty="0">
                <a:solidFill>
                  <a:srgbClr val="333333"/>
                </a:solidFill>
                <a:effectLst/>
                <a:latin typeface="Merriweather" panose="00000500000000000000" pitchFamily="2" charset="0"/>
              </a:rPr>
              <a:t>In the Edit Group dialog box, select one or more members and drag them into the group you want.</a:t>
            </a:r>
          </a:p>
          <a:p>
            <a:pPr algn="l">
              <a:buFont typeface="Arial" panose="020B0604020202020204" pitchFamily="34" charset="0"/>
              <a:buChar char="•"/>
            </a:pPr>
            <a:r>
              <a:rPr lang="en-US" b="0" i="0" dirty="0">
                <a:solidFill>
                  <a:srgbClr val="333333"/>
                </a:solidFill>
                <a:effectLst/>
                <a:latin typeface="Merriweather" panose="00000500000000000000" pitchFamily="2" charset="0"/>
              </a:rPr>
              <a:t>Click </a:t>
            </a:r>
            <a:r>
              <a:rPr lang="en-US" b="1" i="0" dirty="0">
                <a:solidFill>
                  <a:srgbClr val="333333"/>
                </a:solidFill>
                <a:effectLst/>
                <a:latin typeface="Merriweather" panose="00000500000000000000" pitchFamily="2" charset="0"/>
              </a:rPr>
              <a:t>OK</a:t>
            </a:r>
            <a:r>
              <a:rPr lang="en-US" b="0" i="0" dirty="0">
                <a:solidFill>
                  <a:srgbClr val="333333"/>
                </a:solidFill>
                <a:effectLst/>
                <a:latin typeface="Merriweather" panose="00000500000000000000" pitchFamily="2" charset="0"/>
              </a:rPr>
              <a:t>.</a:t>
            </a:r>
          </a:p>
          <a:p>
            <a:pPr algn="l"/>
            <a:r>
              <a:rPr lang="en-US" b="1" i="0" dirty="0">
                <a:solidFill>
                  <a:srgbClr val="333333"/>
                </a:solidFill>
                <a:effectLst/>
                <a:latin typeface="Merriweather" panose="00000500000000000000" pitchFamily="2" charset="0"/>
              </a:rPr>
              <a:t>To remove members from an existing group:</a:t>
            </a:r>
            <a:endParaRPr lang="en-US" b="0" i="0" dirty="0">
              <a:solidFill>
                <a:srgbClr val="333333"/>
              </a:solidFill>
              <a:effectLst/>
              <a:latin typeface="Merriweather" panose="00000500000000000000" pitchFamily="2" charset="0"/>
            </a:endParaRPr>
          </a:p>
          <a:p>
            <a:pPr algn="l">
              <a:buFont typeface="Arial" panose="020B0604020202020204" pitchFamily="34" charset="0"/>
              <a:buChar char="•"/>
            </a:pPr>
            <a:r>
              <a:rPr lang="en-US" b="0" i="0" dirty="0">
                <a:solidFill>
                  <a:srgbClr val="333333"/>
                </a:solidFill>
                <a:effectLst/>
                <a:latin typeface="Merriweather" panose="00000500000000000000" pitchFamily="2" charset="0"/>
              </a:rPr>
              <a:t>In the </a:t>
            </a:r>
            <a:r>
              <a:rPr lang="en-US" b="1" i="0" dirty="0">
                <a:solidFill>
                  <a:srgbClr val="333333"/>
                </a:solidFill>
                <a:effectLst/>
                <a:latin typeface="Merriweather" panose="00000500000000000000" pitchFamily="2" charset="0"/>
              </a:rPr>
              <a:t>Data</a:t>
            </a:r>
            <a:r>
              <a:rPr lang="en-US" b="0" i="0" dirty="0">
                <a:solidFill>
                  <a:srgbClr val="333333"/>
                </a:solidFill>
                <a:effectLst/>
                <a:latin typeface="Merriweather" panose="00000500000000000000" pitchFamily="2" charset="0"/>
              </a:rPr>
              <a:t> pane, right-click the group field, and then click </a:t>
            </a:r>
            <a:r>
              <a:rPr lang="en-US" b="1" i="0" dirty="0">
                <a:solidFill>
                  <a:srgbClr val="333333"/>
                </a:solidFill>
                <a:effectLst/>
                <a:latin typeface="Merriweather" panose="00000500000000000000" pitchFamily="2" charset="0"/>
              </a:rPr>
              <a:t>Edit Group</a:t>
            </a:r>
            <a:r>
              <a:rPr lang="en-US" b="0" i="0" dirty="0">
                <a:solidFill>
                  <a:srgbClr val="333333"/>
                </a:solidFill>
                <a:effectLst/>
                <a:latin typeface="Merriweather" panose="00000500000000000000" pitchFamily="2" charset="0"/>
              </a:rPr>
              <a:t>.</a:t>
            </a:r>
          </a:p>
          <a:p>
            <a:pPr algn="l">
              <a:buFont typeface="Arial" panose="020B0604020202020204" pitchFamily="34" charset="0"/>
              <a:buChar char="•"/>
            </a:pPr>
            <a:r>
              <a:rPr lang="en-US" b="0" i="0" dirty="0">
                <a:solidFill>
                  <a:srgbClr val="333333"/>
                </a:solidFill>
                <a:effectLst/>
                <a:latin typeface="Merriweather" panose="00000500000000000000" pitchFamily="2" charset="0"/>
              </a:rPr>
              <a:t>In the Edit Group dialog box, select one or more members, and then click </a:t>
            </a:r>
            <a:r>
              <a:rPr lang="en-US" b="1" i="0" dirty="0">
                <a:solidFill>
                  <a:srgbClr val="333333"/>
                </a:solidFill>
                <a:effectLst/>
                <a:latin typeface="Merriweather" panose="00000500000000000000" pitchFamily="2" charset="0"/>
              </a:rPr>
              <a:t>Ungroup</a:t>
            </a:r>
            <a:r>
              <a:rPr lang="en-US" b="0" i="0" dirty="0">
                <a:solidFill>
                  <a:srgbClr val="333333"/>
                </a:solidFill>
                <a:effectLst/>
                <a:latin typeface="Merriweather" panose="00000500000000000000" pitchFamily="2" charset="0"/>
              </a:rPr>
              <a:t>.</a:t>
            </a:r>
          </a:p>
          <a:p>
            <a:pPr algn="l">
              <a:buFont typeface="Arial" panose="020B0604020202020204" pitchFamily="34" charset="0"/>
              <a:buChar char="•"/>
            </a:pPr>
            <a:r>
              <a:rPr lang="en-US" b="0" i="0" dirty="0">
                <a:solidFill>
                  <a:srgbClr val="333333"/>
                </a:solidFill>
                <a:effectLst/>
                <a:latin typeface="Merriweather" panose="00000500000000000000" pitchFamily="2" charset="0"/>
              </a:rPr>
              <a:t>The members are removed from the current group. If you have an Other group, the members are added to it.</a:t>
            </a:r>
          </a:p>
          <a:p>
            <a:pPr algn="l">
              <a:buFont typeface="Arial" panose="020B0604020202020204" pitchFamily="34" charset="0"/>
              <a:buChar char="•"/>
            </a:pPr>
            <a:r>
              <a:rPr lang="en-US" b="0" i="0" dirty="0">
                <a:solidFill>
                  <a:srgbClr val="333333"/>
                </a:solidFill>
                <a:effectLst/>
                <a:latin typeface="Merriweather" panose="00000500000000000000" pitchFamily="2" charset="0"/>
              </a:rPr>
              <a:t>Click </a:t>
            </a:r>
            <a:r>
              <a:rPr lang="en-US" b="1" i="0" dirty="0">
                <a:solidFill>
                  <a:srgbClr val="333333"/>
                </a:solidFill>
                <a:effectLst/>
                <a:latin typeface="Merriweather" panose="00000500000000000000" pitchFamily="2" charset="0"/>
              </a:rPr>
              <a:t>OK</a:t>
            </a:r>
            <a:r>
              <a:rPr lang="en-US" b="0" i="0" dirty="0">
                <a:solidFill>
                  <a:srgbClr val="333333"/>
                </a:solidFill>
                <a:effectLst/>
                <a:latin typeface="Merriweather" panose="00000500000000000000" pitchFamily="2" charset="0"/>
              </a:rPr>
              <a:t>.</a:t>
            </a:r>
          </a:p>
          <a:p>
            <a:pPr algn="l"/>
            <a:r>
              <a:rPr lang="en-US" b="1" i="0" dirty="0">
                <a:solidFill>
                  <a:srgbClr val="333333"/>
                </a:solidFill>
                <a:effectLst/>
                <a:latin typeface="Merriweather" panose="00000500000000000000" pitchFamily="2" charset="0"/>
              </a:rPr>
              <a:t>To create a new group in a group field:</a:t>
            </a:r>
          </a:p>
          <a:p>
            <a:pPr algn="l">
              <a:buFont typeface="Arial" panose="020B0604020202020204" pitchFamily="34" charset="0"/>
              <a:buChar char="•"/>
            </a:pPr>
            <a:r>
              <a:rPr lang="en-US" b="0" i="0" dirty="0">
                <a:solidFill>
                  <a:srgbClr val="333333"/>
                </a:solidFill>
                <a:effectLst/>
                <a:latin typeface="Merriweather" panose="00000500000000000000" pitchFamily="2" charset="0"/>
              </a:rPr>
              <a:t>In the </a:t>
            </a:r>
            <a:r>
              <a:rPr lang="en-US" b="1" i="0" dirty="0">
                <a:solidFill>
                  <a:srgbClr val="333333"/>
                </a:solidFill>
                <a:effectLst/>
                <a:latin typeface="Merriweather" panose="00000500000000000000" pitchFamily="2" charset="0"/>
              </a:rPr>
              <a:t>Data</a:t>
            </a:r>
            <a:r>
              <a:rPr lang="en-US" b="0" i="0" dirty="0">
                <a:solidFill>
                  <a:srgbClr val="333333"/>
                </a:solidFill>
                <a:effectLst/>
                <a:latin typeface="Merriweather" panose="00000500000000000000" pitchFamily="2" charset="0"/>
              </a:rPr>
              <a:t> pane, right-click the group field, and then click </a:t>
            </a:r>
            <a:r>
              <a:rPr lang="en-US" b="1" i="0" dirty="0">
                <a:solidFill>
                  <a:srgbClr val="333333"/>
                </a:solidFill>
                <a:effectLst/>
                <a:latin typeface="Merriweather" panose="00000500000000000000" pitchFamily="2" charset="0"/>
              </a:rPr>
              <a:t>Edit Group</a:t>
            </a:r>
            <a:r>
              <a:rPr lang="en-US" b="0" i="0" dirty="0">
                <a:solidFill>
                  <a:srgbClr val="333333"/>
                </a:solidFill>
                <a:effectLst/>
                <a:latin typeface="Merriweather" panose="00000500000000000000" pitchFamily="2" charset="0"/>
              </a:rPr>
              <a:t>.</a:t>
            </a:r>
          </a:p>
          <a:p>
            <a:pPr algn="l">
              <a:buFont typeface="Arial" panose="020B0604020202020204" pitchFamily="34" charset="0"/>
              <a:buChar char="•"/>
            </a:pPr>
            <a:r>
              <a:rPr lang="en-US" b="0" i="0" dirty="0">
                <a:solidFill>
                  <a:srgbClr val="333333"/>
                </a:solidFill>
                <a:effectLst/>
                <a:latin typeface="Merriweather" panose="00000500000000000000" pitchFamily="2" charset="0"/>
              </a:rPr>
              <a:t>In the Edit Group dialog box, select one or more members, and then click </a:t>
            </a:r>
            <a:r>
              <a:rPr lang="en-US" b="1" i="0" dirty="0">
                <a:solidFill>
                  <a:srgbClr val="333333"/>
                </a:solidFill>
                <a:effectLst/>
                <a:latin typeface="Merriweather" panose="00000500000000000000" pitchFamily="2" charset="0"/>
              </a:rPr>
              <a:t>Group</a:t>
            </a:r>
            <a:r>
              <a:rPr lang="en-US" b="0" i="0" dirty="0">
                <a:solidFill>
                  <a:srgbClr val="333333"/>
                </a:solidFill>
                <a:effectLst/>
                <a:latin typeface="Merriweather" panose="00000500000000000000" pitchFamily="2" charset="0"/>
              </a:rPr>
              <a:t>.</a:t>
            </a:r>
          </a:p>
          <a:p>
            <a:pPr algn="l">
              <a:buFont typeface="Arial" panose="020B0604020202020204" pitchFamily="34" charset="0"/>
              <a:buChar char="•"/>
            </a:pPr>
            <a:r>
              <a:rPr lang="en-US" b="0" i="0" dirty="0">
                <a:solidFill>
                  <a:srgbClr val="333333"/>
                </a:solidFill>
                <a:effectLst/>
                <a:latin typeface="Merriweather" panose="00000500000000000000" pitchFamily="2" charset="0"/>
              </a:rPr>
              <a:t>Click </a:t>
            </a:r>
            <a:r>
              <a:rPr lang="en-US" b="1" i="0" dirty="0">
                <a:solidFill>
                  <a:srgbClr val="333333"/>
                </a:solidFill>
                <a:effectLst/>
                <a:latin typeface="Merriweather" panose="00000500000000000000" pitchFamily="2" charset="0"/>
              </a:rPr>
              <a:t>OK</a:t>
            </a:r>
            <a:r>
              <a:rPr lang="en-US" b="0" i="0" dirty="0">
                <a:solidFill>
                  <a:srgbClr val="333333"/>
                </a:solidFill>
                <a:effectLst/>
                <a:latin typeface="Merriweather" panose="00000500000000000000" pitchFamily="2" charset="0"/>
              </a:rPr>
              <a:t>.</a:t>
            </a:r>
          </a:p>
          <a:p>
            <a:pPr algn="l"/>
            <a:r>
              <a:rPr lang="en-US" b="1" i="0" dirty="0">
                <a:solidFill>
                  <a:srgbClr val="333333"/>
                </a:solidFill>
                <a:effectLst/>
                <a:latin typeface="Merriweather" panose="00000500000000000000" pitchFamily="2" charset="0"/>
              </a:rPr>
              <a:t>Note:</a:t>
            </a:r>
            <a:r>
              <a:rPr lang="en-US" b="0" i="0" dirty="0">
                <a:solidFill>
                  <a:srgbClr val="333333"/>
                </a:solidFill>
                <a:effectLst/>
                <a:latin typeface="Merriweather" panose="00000500000000000000" pitchFamily="2" charset="0"/>
              </a:rPr>
              <a:t> To rename a group, select the group in the Edit Group dialog box, and then click </a:t>
            </a:r>
            <a:r>
              <a:rPr lang="en-US" b="1" i="0" dirty="0">
                <a:solidFill>
                  <a:srgbClr val="333333"/>
                </a:solidFill>
                <a:effectLst/>
                <a:latin typeface="Merriweather" panose="00000500000000000000" pitchFamily="2" charset="0"/>
              </a:rPr>
              <a:t>Rename</a:t>
            </a:r>
            <a:r>
              <a:rPr lang="en-US" b="0" i="0" dirty="0">
                <a:solidFill>
                  <a:srgbClr val="333333"/>
                </a:solidFill>
                <a:effectLst/>
                <a:latin typeface="Merriweather" panose="00000500000000000000" pitchFamily="2" charset="0"/>
              </a:rPr>
              <a:t>.</a:t>
            </a:r>
          </a:p>
          <a:p>
            <a:pPr marL="0" indent="0" algn="l">
              <a:buNone/>
            </a:pPr>
            <a:endParaRPr lang="en-US" b="0" i="0" dirty="0">
              <a:solidFill>
                <a:srgbClr val="333333"/>
              </a:solidFill>
              <a:effectLst/>
              <a:latin typeface="Benton Sans Book"/>
            </a:endParaRPr>
          </a:p>
          <a:p>
            <a:pPr marL="0" indent="0">
              <a:buNone/>
            </a:pPr>
            <a:endParaRPr lang="en-IN" dirty="0"/>
          </a:p>
        </p:txBody>
      </p:sp>
    </p:spTree>
    <p:extLst>
      <p:ext uri="{BB962C8B-B14F-4D97-AF65-F5344CB8AC3E}">
        <p14:creationId xmlns:p14="http://schemas.microsoft.com/office/powerpoint/2010/main" val="210862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14F017-B86B-49F6-B387-C96290B23BD1}"/>
              </a:ext>
            </a:extLst>
          </p:cNvPr>
          <p:cNvSpPr>
            <a:spLocks noGrp="1"/>
          </p:cNvSpPr>
          <p:nvPr>
            <p:ph idx="1"/>
          </p:nvPr>
        </p:nvSpPr>
        <p:spPr>
          <a:xfrm>
            <a:off x="677334" y="350729"/>
            <a:ext cx="11009450" cy="5690633"/>
          </a:xfrm>
        </p:spPr>
        <p:txBody>
          <a:bodyPr/>
          <a:lstStyle/>
          <a:p>
            <a:pPr marL="0" indent="0" algn="just" fontAlgn="base">
              <a:buNone/>
            </a:pPr>
            <a:endParaRPr lang="en-US" b="1" i="0" dirty="0">
              <a:solidFill>
                <a:srgbClr val="273239"/>
              </a:solidFill>
              <a:effectLst/>
              <a:latin typeface="urw-din"/>
            </a:endParaRPr>
          </a:p>
          <a:p>
            <a:pPr marL="0" indent="0" algn="just" fontAlgn="base">
              <a:lnSpc>
                <a:spcPct val="150000"/>
              </a:lnSpc>
              <a:buNone/>
            </a:pPr>
            <a:r>
              <a:rPr lang="en-US" sz="2000" b="1" dirty="0">
                <a:solidFill>
                  <a:srgbClr val="273239"/>
                </a:solidFill>
                <a:latin typeface="Times New Roman" panose="02020603050405020304" pitchFamily="18" charset="0"/>
                <a:cs typeface="Times New Roman" panose="02020603050405020304" pitchFamily="18" charset="0"/>
              </a:rPr>
              <a:t>3</a:t>
            </a:r>
            <a:r>
              <a:rPr lang="en-US" sz="2000" b="1" i="0" dirty="0">
                <a:solidFill>
                  <a:srgbClr val="273239"/>
                </a:solidFill>
                <a:effectLst/>
                <a:latin typeface="Times New Roman" panose="02020603050405020304" pitchFamily="18" charset="0"/>
                <a:cs typeface="Times New Roman" panose="02020603050405020304" pitchFamily="18" charset="0"/>
              </a:rPr>
              <a:t>. Support for Different Data Sources</a:t>
            </a:r>
          </a:p>
          <a:p>
            <a:pPr marL="0" indent="0" algn="just" fontAlgn="base">
              <a:lnSpc>
                <a:spcPct val="150000"/>
              </a:lnSpc>
              <a:buNone/>
            </a:pPr>
            <a:r>
              <a:rPr lang="en-US" sz="2000" b="0" i="0" dirty="0">
                <a:solidFill>
                  <a:srgbClr val="273239"/>
                </a:solidFill>
                <a:effectLst/>
                <a:latin typeface="Times New Roman" panose="02020603050405020304" pitchFamily="18" charset="0"/>
                <a:cs typeface="Times New Roman" panose="02020603050405020304" pitchFamily="18" charset="0"/>
              </a:rPr>
              <a:t>Tableau can connect to various data sources, data warehouses, and files that contain disparate data and exist in different kinds of storage mediums. Tableau can access data from the cloud, data that is available in spreadsheets, big data, non-relational data, etc. Tableau has the capacity to manage data from all these different data sources and blend these different types of data to create complex and detailed data visualizations that are an asset to IT companies.</a:t>
            </a:r>
          </a:p>
          <a:p>
            <a:pPr marL="0" indent="0">
              <a:buNone/>
            </a:pPr>
            <a:endParaRPr lang="en-IN" dirty="0"/>
          </a:p>
        </p:txBody>
      </p:sp>
    </p:spTree>
    <p:extLst>
      <p:ext uri="{BB962C8B-B14F-4D97-AF65-F5344CB8AC3E}">
        <p14:creationId xmlns:p14="http://schemas.microsoft.com/office/powerpoint/2010/main" val="2519379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AC5D5-BFDF-4520-9FBA-7D856DEA06B0}"/>
              </a:ext>
            </a:extLst>
          </p:cNvPr>
          <p:cNvSpPr>
            <a:spLocks noGrp="1"/>
          </p:cNvSpPr>
          <p:nvPr>
            <p:ph type="title"/>
          </p:nvPr>
        </p:nvSpPr>
        <p:spPr>
          <a:xfrm>
            <a:off x="677333" y="609600"/>
            <a:ext cx="10987797" cy="6130834"/>
          </a:xfrm>
        </p:spPr>
        <p:txBody>
          <a:bodyPr>
            <a:normAutofit fontScale="90000"/>
          </a:bodyPr>
          <a:lstStyle/>
          <a:p>
            <a:pPr marL="0" marR="0" lvl="0" indent="0" defTabSz="914400" rtl="0" eaLnBrk="0" fontAlgn="base" latinLnBrk="0" hangingPunct="0">
              <a:lnSpc>
                <a:spcPct val="150000"/>
              </a:lnSpc>
              <a:spcBef>
                <a:spcPct val="0"/>
              </a:spcBef>
              <a:spcAft>
                <a:spcPct val="0"/>
              </a:spcAft>
              <a:tabLst/>
            </a:pPr>
            <a:r>
              <a:rPr kumimoji="0" lang="en-US" altLang="en-US" sz="2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Create an aggregate calculation</a:t>
            </a:r>
            <a:b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Follow along with the steps below to learn how to create an aggregate calculation.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 Tableau Desktop, connect to the </a:t>
            </a:r>
            <a:r>
              <a:rPr kumimoji="0" lang="en-US" altLang="en-US" sz="1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Sample - Superstore</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saved data source, which comes with Tableau.</a:t>
            </a:r>
            <a:b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Navigate to a worksheet and select </a:t>
            </a:r>
            <a:r>
              <a:rPr kumimoji="0" lang="en-US" altLang="en-US" sz="1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Analysis </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&gt; </a:t>
            </a:r>
            <a:r>
              <a:rPr kumimoji="0" lang="en-US" altLang="en-US" sz="1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Create Calculated Field</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 the calculation editor that opens, do the following:</a:t>
            </a:r>
            <a:b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Name the calculated field </a:t>
            </a:r>
            <a:r>
              <a:rPr kumimoji="0" lang="en-US" altLang="en-US" sz="1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Margin</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Enter the following formula:</a:t>
            </a:r>
            <a:b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IIF(SUM([Sales]) !=0, SUM([Profit])/SUM([Sales]), 0)</a:t>
            </a:r>
            <a:br>
              <a:rPr kumimoji="0" lang="en-US" altLang="en-US" sz="1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br>
              <a:rPr kumimoji="0" lang="en-US" altLang="en-US" sz="1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Note</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You can use the function reference to find and add aggregate functions and other functions (like the logical IIF function in this example) to the calculation formula. For more information, see </a:t>
            </a:r>
            <a:r>
              <a:rPr kumimoji="0" lang="en-US" altLang="en-US" sz="1800" b="0" i="0" u="none" strike="noStrike" cap="none" normalizeH="0" baseline="0" dirty="0">
                <a:ln>
                  <a:noFill/>
                </a:ln>
                <a:solidFill>
                  <a:srgbClr val="FF6D02"/>
                </a:solidFill>
                <a:effectLst/>
                <a:latin typeface="Times New Roman" panose="02020603050405020304" pitchFamily="18" charset="0"/>
                <a:cs typeface="Times New Roman" panose="02020603050405020304" pitchFamily="18" charset="0"/>
                <a:hlinkClick r:id="rId2"/>
              </a:rPr>
              <a:t>Use the functions reference in the calculation editor</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When finished, click </a:t>
            </a:r>
            <a:r>
              <a:rPr kumimoji="0" lang="en-US" altLang="en-US" sz="1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OK</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new aggregate calculation appears under </a:t>
            </a:r>
            <a:r>
              <a:rPr kumimoji="0" lang="en-US" altLang="en-US" sz="1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Measures</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in the </a:t>
            </a:r>
            <a:r>
              <a:rPr kumimoji="0" lang="en-US" altLang="en-US" sz="1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Data</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pane. Just like your other fields, you can use it in one or more visualizations.</a:t>
            </a:r>
            <a:b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Note</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Aggregation calculations are always measures.</a:t>
            </a:r>
            <a:b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234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BA4E-669E-470A-A4FE-AD3ED9C748AA}"/>
              </a:ext>
            </a:extLst>
          </p:cNvPr>
          <p:cNvSpPr>
            <a:spLocks noGrp="1"/>
          </p:cNvSpPr>
          <p:nvPr>
            <p:ph type="title"/>
          </p:nvPr>
        </p:nvSpPr>
        <p:spPr>
          <a:xfrm>
            <a:off x="677334" y="609600"/>
            <a:ext cx="8596668" cy="409303"/>
          </a:xfrm>
        </p:spPr>
        <p:txBody>
          <a:bodyPr>
            <a:normAutofit fontScale="90000"/>
          </a:bodyPr>
          <a:lstStyle/>
          <a:p>
            <a:pPr algn="ctr"/>
            <a:r>
              <a:rPr lang="en-US" b="1" dirty="0"/>
              <a:t>Date Function</a:t>
            </a:r>
            <a:endParaRPr lang="en-IN" b="1" dirty="0"/>
          </a:p>
        </p:txBody>
      </p:sp>
      <p:sp>
        <p:nvSpPr>
          <p:cNvPr id="3" name="Content Placeholder 2">
            <a:extLst>
              <a:ext uri="{FF2B5EF4-FFF2-40B4-BE49-F238E27FC236}">
                <a16:creationId xmlns:a16="http://schemas.microsoft.com/office/drawing/2014/main" id="{4F9CD7D1-0199-4205-A94A-934941C354A9}"/>
              </a:ext>
            </a:extLst>
          </p:cNvPr>
          <p:cNvSpPr>
            <a:spLocks noGrp="1"/>
          </p:cNvSpPr>
          <p:nvPr>
            <p:ph idx="1"/>
          </p:nvPr>
        </p:nvSpPr>
        <p:spPr>
          <a:xfrm>
            <a:off x="677333" y="1149531"/>
            <a:ext cx="11262117" cy="5708469"/>
          </a:xfrm>
        </p:spPr>
        <p:txBody>
          <a:bodyPr/>
          <a:lstStyle/>
          <a:p>
            <a:pPr algn="l"/>
            <a:r>
              <a:rPr lang="en-US" b="0" i="0" dirty="0">
                <a:solidFill>
                  <a:srgbClr val="333333"/>
                </a:solidFill>
                <a:effectLst/>
                <a:latin typeface="Benton Sans Book"/>
              </a:rPr>
              <a:t>Create a date calculation</a:t>
            </a:r>
          </a:p>
          <a:p>
            <a:pPr algn="l"/>
            <a:r>
              <a:rPr lang="en-US" b="0" i="0" dirty="0">
                <a:solidFill>
                  <a:srgbClr val="333333"/>
                </a:solidFill>
                <a:effectLst/>
                <a:latin typeface="Merriweather" panose="00000500000000000000" pitchFamily="2" charset="0"/>
              </a:rPr>
              <a:t>Follow along with the steps below to learn how to create a date calculation.</a:t>
            </a:r>
          </a:p>
          <a:p>
            <a:pPr algn="l">
              <a:buFont typeface="+mj-lt"/>
              <a:buAutoNum type="arabicPeriod"/>
            </a:pPr>
            <a:r>
              <a:rPr lang="en-US" b="0" i="0" dirty="0">
                <a:solidFill>
                  <a:srgbClr val="333333"/>
                </a:solidFill>
                <a:effectLst/>
                <a:latin typeface="Merriweather" panose="00000500000000000000" pitchFamily="2" charset="0"/>
              </a:rPr>
              <a:t>In Tableau Desktop, connect to the </a:t>
            </a:r>
            <a:r>
              <a:rPr lang="en-US" b="1" i="0" dirty="0">
                <a:solidFill>
                  <a:srgbClr val="333333"/>
                </a:solidFill>
                <a:effectLst/>
                <a:latin typeface="Merriweather" panose="00000500000000000000" pitchFamily="2" charset="0"/>
              </a:rPr>
              <a:t>Sample-Superstore</a:t>
            </a:r>
            <a:r>
              <a:rPr lang="en-US" b="0" i="0" dirty="0">
                <a:solidFill>
                  <a:srgbClr val="333333"/>
                </a:solidFill>
                <a:effectLst/>
                <a:latin typeface="Merriweather" panose="00000500000000000000" pitchFamily="2" charset="0"/>
              </a:rPr>
              <a:t> saved data source, which comes with Tableau.</a:t>
            </a:r>
          </a:p>
          <a:p>
            <a:pPr algn="l">
              <a:buFont typeface="+mj-lt"/>
              <a:buAutoNum type="arabicPeriod" startAt="2"/>
            </a:pPr>
            <a:r>
              <a:rPr lang="en-US" b="0" i="0" dirty="0">
                <a:solidFill>
                  <a:srgbClr val="333333"/>
                </a:solidFill>
                <a:effectLst/>
                <a:latin typeface="Merriweather" panose="00000500000000000000" pitchFamily="2" charset="0"/>
              </a:rPr>
              <a:t>Navigate to a worksheet.</a:t>
            </a:r>
          </a:p>
          <a:p>
            <a:pPr algn="l">
              <a:buFont typeface="+mj-lt"/>
              <a:buAutoNum type="arabicPeriod" startAt="3"/>
            </a:pPr>
            <a:r>
              <a:rPr lang="en-US" b="0" i="0" dirty="0">
                <a:solidFill>
                  <a:srgbClr val="333333"/>
                </a:solidFill>
                <a:effectLst/>
                <a:latin typeface="Merriweather" panose="00000500000000000000" pitchFamily="2" charset="0"/>
              </a:rPr>
              <a:t>From the </a:t>
            </a:r>
            <a:r>
              <a:rPr lang="en-US" b="1" i="0" dirty="0">
                <a:solidFill>
                  <a:srgbClr val="333333"/>
                </a:solidFill>
                <a:effectLst/>
                <a:latin typeface="Merriweather" panose="00000500000000000000" pitchFamily="2" charset="0"/>
              </a:rPr>
              <a:t>Data</a:t>
            </a:r>
            <a:r>
              <a:rPr lang="en-US" b="0" i="0" dirty="0">
                <a:solidFill>
                  <a:srgbClr val="333333"/>
                </a:solidFill>
                <a:effectLst/>
                <a:latin typeface="Merriweather" panose="00000500000000000000" pitchFamily="2" charset="0"/>
              </a:rPr>
              <a:t> pane, under Dimensions, drag </a:t>
            </a:r>
            <a:r>
              <a:rPr lang="en-US" b="1" i="0" dirty="0">
                <a:solidFill>
                  <a:srgbClr val="333333"/>
                </a:solidFill>
                <a:effectLst/>
                <a:latin typeface="Merriweather" panose="00000500000000000000" pitchFamily="2" charset="0"/>
              </a:rPr>
              <a:t>Order Date</a:t>
            </a:r>
            <a:r>
              <a:rPr lang="en-US" b="0" i="0" dirty="0">
                <a:solidFill>
                  <a:srgbClr val="333333"/>
                </a:solidFill>
                <a:effectLst/>
                <a:latin typeface="Merriweather" panose="00000500000000000000" pitchFamily="2" charset="0"/>
              </a:rPr>
              <a:t> to the </a:t>
            </a:r>
            <a:r>
              <a:rPr lang="en-US" b="1" i="0" dirty="0">
                <a:solidFill>
                  <a:srgbClr val="333333"/>
                </a:solidFill>
                <a:effectLst/>
                <a:latin typeface="Merriweather" panose="00000500000000000000" pitchFamily="2" charset="0"/>
              </a:rPr>
              <a:t>Rows</a:t>
            </a:r>
            <a:r>
              <a:rPr lang="en-US" b="0" i="0" dirty="0">
                <a:solidFill>
                  <a:srgbClr val="333333"/>
                </a:solidFill>
                <a:effectLst/>
                <a:latin typeface="Merriweather" panose="00000500000000000000" pitchFamily="2" charset="0"/>
              </a:rPr>
              <a:t> shelf.</a:t>
            </a:r>
          </a:p>
          <a:p>
            <a:pPr algn="l">
              <a:buFont typeface="+mj-lt"/>
              <a:buAutoNum type="arabicPeriod" startAt="4"/>
            </a:pPr>
            <a:r>
              <a:rPr lang="en-US" b="0" i="0" dirty="0">
                <a:solidFill>
                  <a:srgbClr val="333333"/>
                </a:solidFill>
                <a:effectLst/>
                <a:latin typeface="Merriweather" panose="00000500000000000000" pitchFamily="2" charset="0"/>
              </a:rPr>
              <a:t>On the </a:t>
            </a:r>
            <a:r>
              <a:rPr lang="en-US" b="1" i="0" dirty="0">
                <a:solidFill>
                  <a:srgbClr val="333333"/>
                </a:solidFill>
                <a:effectLst/>
                <a:latin typeface="Merriweather" panose="00000500000000000000" pitchFamily="2" charset="0"/>
              </a:rPr>
              <a:t>Rows</a:t>
            </a:r>
            <a:r>
              <a:rPr lang="en-US" b="0" i="0" dirty="0">
                <a:solidFill>
                  <a:srgbClr val="333333"/>
                </a:solidFill>
                <a:effectLst/>
                <a:latin typeface="Merriweather" panose="00000500000000000000" pitchFamily="2" charset="0"/>
              </a:rPr>
              <a:t> shelf, click the plus icon (</a:t>
            </a:r>
            <a:r>
              <a:rPr lang="en-US" b="1" i="0" dirty="0">
                <a:solidFill>
                  <a:srgbClr val="333333"/>
                </a:solidFill>
                <a:effectLst/>
                <a:latin typeface="Merriweather" panose="00000500000000000000" pitchFamily="2" charset="0"/>
              </a:rPr>
              <a:t>+</a:t>
            </a:r>
            <a:r>
              <a:rPr lang="en-US" b="0" i="0" dirty="0">
                <a:solidFill>
                  <a:srgbClr val="333333"/>
                </a:solidFill>
                <a:effectLst/>
                <a:latin typeface="Merriweather" panose="00000500000000000000" pitchFamily="2" charset="0"/>
              </a:rPr>
              <a:t>) on the </a:t>
            </a:r>
            <a:r>
              <a:rPr lang="en-US" b="1" i="0" dirty="0">
                <a:solidFill>
                  <a:srgbClr val="333333"/>
                </a:solidFill>
                <a:effectLst/>
                <a:latin typeface="Merriweather" panose="00000500000000000000" pitchFamily="2" charset="0"/>
              </a:rPr>
              <a:t>YEAR(Order Date)</a:t>
            </a:r>
            <a:r>
              <a:rPr lang="en-US" b="0" i="0" dirty="0">
                <a:solidFill>
                  <a:srgbClr val="333333"/>
                </a:solidFill>
                <a:effectLst/>
                <a:latin typeface="Merriweather" panose="00000500000000000000" pitchFamily="2" charset="0"/>
              </a:rPr>
              <a:t> field.</a:t>
            </a:r>
          </a:p>
          <a:p>
            <a:pPr algn="l">
              <a:buFont typeface="+mj-lt"/>
              <a:buAutoNum type="arabicPeriod" startAt="4"/>
            </a:pPr>
            <a:r>
              <a:rPr lang="en-US" b="0" i="0" dirty="0">
                <a:solidFill>
                  <a:srgbClr val="333333"/>
                </a:solidFill>
                <a:effectLst/>
                <a:latin typeface="Merriweather" panose="00000500000000000000" pitchFamily="2" charset="0"/>
              </a:rPr>
              <a:t>QUARTER(Order Date) is added to the Rows shelf and the view updates.</a:t>
            </a:r>
          </a:p>
          <a:p>
            <a:pPr marL="0" indent="0">
              <a:buNone/>
            </a:pPr>
            <a:endParaRPr lang="en-IN" dirty="0"/>
          </a:p>
        </p:txBody>
      </p:sp>
    </p:spTree>
    <p:extLst>
      <p:ext uri="{BB962C8B-B14F-4D97-AF65-F5344CB8AC3E}">
        <p14:creationId xmlns:p14="http://schemas.microsoft.com/office/powerpoint/2010/main" val="3108019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88C0D90-FEE2-423F-9F56-326F91B3F1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6681" y="1463041"/>
            <a:ext cx="5729673" cy="4062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741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9AE8D-F226-428A-804B-93A75EC1CB04}"/>
              </a:ext>
            </a:extLst>
          </p:cNvPr>
          <p:cNvSpPr>
            <a:spLocks noGrp="1"/>
          </p:cNvSpPr>
          <p:nvPr>
            <p:ph idx="1"/>
          </p:nvPr>
        </p:nvSpPr>
        <p:spPr>
          <a:xfrm>
            <a:off x="889958" y="182880"/>
            <a:ext cx="11114807" cy="6178731"/>
          </a:xfrm>
        </p:spPr>
        <p:txBody>
          <a:bodyPr/>
          <a:lstStyle/>
          <a:p>
            <a:pPr marL="0" indent="0">
              <a:buNone/>
            </a:pPr>
            <a:r>
              <a:rPr lang="en-US" b="0" i="0" dirty="0">
                <a:solidFill>
                  <a:srgbClr val="333333"/>
                </a:solidFill>
                <a:effectLst/>
                <a:latin typeface="Merriweather" panose="00000500000000000000" pitchFamily="2" charset="0"/>
              </a:rPr>
              <a:t>On the </a:t>
            </a:r>
            <a:r>
              <a:rPr lang="en-US" b="1" i="0" dirty="0">
                <a:solidFill>
                  <a:srgbClr val="333333"/>
                </a:solidFill>
                <a:effectLst/>
                <a:latin typeface="Merriweather" panose="00000500000000000000" pitchFamily="2" charset="0"/>
              </a:rPr>
              <a:t>Rows </a:t>
            </a:r>
            <a:r>
              <a:rPr lang="en-US" b="0" i="0" dirty="0">
                <a:solidFill>
                  <a:srgbClr val="333333"/>
                </a:solidFill>
                <a:effectLst/>
                <a:latin typeface="Merriweather" panose="00000500000000000000" pitchFamily="2" charset="0"/>
              </a:rPr>
              <a:t>shelf, click the plus icon (</a:t>
            </a:r>
            <a:r>
              <a:rPr lang="en-US" b="1" i="0" dirty="0">
                <a:solidFill>
                  <a:srgbClr val="333333"/>
                </a:solidFill>
                <a:effectLst/>
                <a:latin typeface="Merriweather" panose="00000500000000000000" pitchFamily="2" charset="0"/>
              </a:rPr>
              <a:t>+</a:t>
            </a:r>
            <a:r>
              <a:rPr lang="en-US" b="0" i="0" dirty="0">
                <a:solidFill>
                  <a:srgbClr val="333333"/>
                </a:solidFill>
                <a:effectLst/>
                <a:latin typeface="Merriweather" panose="00000500000000000000" pitchFamily="2" charset="0"/>
              </a:rPr>
              <a:t>) on the </a:t>
            </a:r>
            <a:r>
              <a:rPr lang="en-US" b="1" i="0" dirty="0">
                <a:solidFill>
                  <a:srgbClr val="333333"/>
                </a:solidFill>
                <a:effectLst/>
                <a:latin typeface="Merriweather" panose="00000500000000000000" pitchFamily="2" charset="0"/>
              </a:rPr>
              <a:t>QUARTER(Order Date)</a:t>
            </a:r>
            <a:r>
              <a:rPr lang="en-US" b="0" i="0" dirty="0">
                <a:solidFill>
                  <a:srgbClr val="333333"/>
                </a:solidFill>
                <a:effectLst/>
                <a:latin typeface="Merriweather" panose="00000500000000000000" pitchFamily="2" charset="0"/>
              </a:rPr>
              <a:t> field to drill down to MONTH(Order Date).</a:t>
            </a:r>
          </a:p>
          <a:p>
            <a:pPr marL="0" indent="0">
              <a:buNone/>
            </a:pPr>
            <a:endParaRPr lang="en-IN" dirty="0"/>
          </a:p>
        </p:txBody>
      </p:sp>
      <p:pic>
        <p:nvPicPr>
          <p:cNvPr id="3074" name="Picture 2">
            <a:extLst>
              <a:ext uri="{FF2B5EF4-FFF2-40B4-BE49-F238E27FC236}">
                <a16:creationId xmlns:a16="http://schemas.microsoft.com/office/drawing/2014/main" id="{5A6434C8-3F1A-4155-BA38-AF9B599BB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970" y="1474334"/>
            <a:ext cx="5521779"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158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657D9B-0638-4E04-AF9E-638221899323}"/>
              </a:ext>
            </a:extLst>
          </p:cNvPr>
          <p:cNvSpPr>
            <a:spLocks noGrp="1"/>
          </p:cNvSpPr>
          <p:nvPr>
            <p:ph idx="1"/>
          </p:nvPr>
        </p:nvSpPr>
        <p:spPr>
          <a:xfrm>
            <a:off x="235131" y="313509"/>
            <a:ext cx="11678195" cy="572785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Select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Analysis </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&gt; </a:t>
            </a:r>
            <a:r>
              <a:rPr kumimoji="0" lang="en-US" altLang="en-US" sz="1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Create Calculated Field</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2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 the calculation editor that opens, do the following:</a:t>
            </a:r>
          </a:p>
          <a:p>
            <a:pPr marL="457200" marR="0" lvl="1"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Name the calculated field, Quarter Date.</a:t>
            </a:r>
          </a:p>
          <a:p>
            <a:pPr marL="457200" marR="0" lvl="1"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Enter the following formula:</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DATETRUNC('quarter', [Order Date])</a:t>
            </a:r>
          </a:p>
          <a:p>
            <a:pPr marL="0" indent="0" algn="ctr">
              <a:buNone/>
            </a:pPr>
            <a:r>
              <a:rPr lang="en-IN" b="1" i="0" dirty="0">
                <a:solidFill>
                  <a:srgbClr val="333333"/>
                </a:solidFill>
                <a:effectLst/>
                <a:latin typeface="Courier"/>
              </a:rPr>
              <a:t>DATETRUNC('quarter', [Order Date])</a:t>
            </a:r>
          </a:p>
          <a:p>
            <a:pPr algn="l">
              <a:buFont typeface="Arial" panose="020B0604020202020204" pitchFamily="34" charset="0"/>
              <a:buChar char="•"/>
            </a:pPr>
            <a:r>
              <a:rPr lang="en-US" b="0" i="0" dirty="0">
                <a:solidFill>
                  <a:srgbClr val="333333"/>
                </a:solidFill>
                <a:effectLst/>
                <a:latin typeface="Merriweather" panose="00000500000000000000" pitchFamily="2" charset="0"/>
              </a:rPr>
              <a:t>When finished, click </a:t>
            </a:r>
            <a:r>
              <a:rPr lang="en-US" b="1" i="0" dirty="0">
                <a:solidFill>
                  <a:srgbClr val="333333"/>
                </a:solidFill>
                <a:effectLst/>
                <a:latin typeface="Merriweather" panose="00000500000000000000" pitchFamily="2" charset="0"/>
              </a:rPr>
              <a:t>OK</a:t>
            </a:r>
            <a:r>
              <a:rPr lang="en-US" b="0" i="0" dirty="0">
                <a:solidFill>
                  <a:srgbClr val="333333"/>
                </a:solidFill>
                <a:effectLst/>
                <a:latin typeface="Merriweather" panose="00000500000000000000" pitchFamily="2" charset="0"/>
              </a:rPr>
              <a:t>.</a:t>
            </a:r>
          </a:p>
          <a:p>
            <a:pPr algn="l">
              <a:buFont typeface="Arial" panose="020B0604020202020204" pitchFamily="34" charset="0"/>
              <a:buChar char="•"/>
            </a:pPr>
            <a:r>
              <a:rPr lang="en-US" b="0" i="0" dirty="0">
                <a:solidFill>
                  <a:srgbClr val="333333"/>
                </a:solidFill>
                <a:effectLst/>
                <a:latin typeface="Merriweather" panose="00000500000000000000" pitchFamily="2" charset="0"/>
              </a:rPr>
              <a:t>The new date calculated field appears under </a:t>
            </a:r>
            <a:r>
              <a:rPr lang="en-US" b="1" i="0" dirty="0">
                <a:solidFill>
                  <a:srgbClr val="333333"/>
                </a:solidFill>
                <a:effectLst/>
                <a:latin typeface="Merriweather" panose="00000500000000000000" pitchFamily="2" charset="0"/>
              </a:rPr>
              <a:t>Dimensions</a:t>
            </a:r>
            <a:r>
              <a:rPr lang="en-US" b="0" i="0" dirty="0">
                <a:solidFill>
                  <a:srgbClr val="333333"/>
                </a:solidFill>
                <a:effectLst/>
                <a:latin typeface="Merriweather" panose="00000500000000000000" pitchFamily="2" charset="0"/>
              </a:rPr>
              <a:t> in the </a:t>
            </a:r>
            <a:r>
              <a:rPr lang="en-US" b="1" i="0" dirty="0">
                <a:solidFill>
                  <a:srgbClr val="333333"/>
                </a:solidFill>
                <a:effectLst/>
                <a:latin typeface="Merriweather" panose="00000500000000000000" pitchFamily="2" charset="0"/>
              </a:rPr>
              <a:t>Data</a:t>
            </a:r>
            <a:r>
              <a:rPr lang="en-US" b="0" i="0" dirty="0">
                <a:solidFill>
                  <a:srgbClr val="333333"/>
                </a:solidFill>
                <a:effectLst/>
                <a:latin typeface="Merriweather" panose="00000500000000000000" pitchFamily="2" charset="0"/>
              </a:rPr>
              <a:t> pane. Just like your other fields, you can use it in one or more visualizations.</a:t>
            </a:r>
          </a:p>
          <a:p>
            <a:pPr marL="0" indent="0" algn="ctr">
              <a:buNone/>
            </a:pPr>
            <a:endParaRPr lang="en-IN" b="1" i="0" dirty="0">
              <a:solidFill>
                <a:srgbClr val="333333"/>
              </a:solidFill>
              <a:effectLst/>
              <a:latin typeface="Courier"/>
            </a:endParaRPr>
          </a:p>
          <a:p>
            <a:pPr marL="0" indent="0" algn="ctr">
              <a:buNone/>
            </a:pPr>
            <a:endParaRPr lang="en-IN" b="1" dirty="0"/>
          </a:p>
        </p:txBody>
      </p:sp>
    </p:spTree>
    <p:extLst>
      <p:ext uri="{BB962C8B-B14F-4D97-AF65-F5344CB8AC3E}">
        <p14:creationId xmlns:p14="http://schemas.microsoft.com/office/powerpoint/2010/main" val="1320233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D11B4-D1E1-4647-9C64-50CAC52CADF7}"/>
              </a:ext>
            </a:extLst>
          </p:cNvPr>
          <p:cNvSpPr>
            <a:spLocks noGrp="1"/>
          </p:cNvSpPr>
          <p:nvPr>
            <p:ph idx="1"/>
          </p:nvPr>
        </p:nvSpPr>
        <p:spPr>
          <a:xfrm>
            <a:off x="209007" y="209006"/>
            <a:ext cx="11717382" cy="6374673"/>
          </a:xfrm>
        </p:spPr>
        <p:txBody>
          <a:bodyPr/>
          <a:lstStyle/>
          <a:p>
            <a:pPr algn="l">
              <a:buFont typeface="+mj-lt"/>
              <a:buAutoNum type="arabicPeriod" startAt="8"/>
            </a:pPr>
            <a:r>
              <a:rPr lang="en-US" b="0" i="0" dirty="0">
                <a:solidFill>
                  <a:srgbClr val="333333"/>
                </a:solidFill>
                <a:effectLst/>
                <a:latin typeface="Merriweather" panose="00000500000000000000" pitchFamily="2" charset="0"/>
              </a:rPr>
              <a:t>From the </a:t>
            </a:r>
            <a:r>
              <a:rPr lang="en-US" b="1" i="0" dirty="0">
                <a:solidFill>
                  <a:srgbClr val="333333"/>
                </a:solidFill>
                <a:effectLst/>
                <a:latin typeface="Merriweather" panose="00000500000000000000" pitchFamily="2" charset="0"/>
              </a:rPr>
              <a:t>Data</a:t>
            </a:r>
            <a:r>
              <a:rPr lang="en-US" b="0" i="0" dirty="0">
                <a:solidFill>
                  <a:srgbClr val="333333"/>
                </a:solidFill>
                <a:effectLst/>
                <a:latin typeface="Merriweather" panose="00000500000000000000" pitchFamily="2" charset="0"/>
              </a:rPr>
              <a:t> pane, under Dimensions, drag </a:t>
            </a:r>
            <a:r>
              <a:rPr lang="en-US" b="1" i="0" dirty="0">
                <a:solidFill>
                  <a:srgbClr val="333333"/>
                </a:solidFill>
                <a:effectLst/>
                <a:latin typeface="Merriweather" panose="00000500000000000000" pitchFamily="2" charset="0"/>
              </a:rPr>
              <a:t>Quarter Date</a:t>
            </a:r>
            <a:r>
              <a:rPr lang="en-US" b="0" i="0" dirty="0">
                <a:solidFill>
                  <a:srgbClr val="333333"/>
                </a:solidFill>
                <a:effectLst/>
                <a:latin typeface="Merriweather" panose="00000500000000000000" pitchFamily="2" charset="0"/>
              </a:rPr>
              <a:t> to the </a:t>
            </a:r>
            <a:r>
              <a:rPr lang="en-US" b="1" i="0" dirty="0">
                <a:solidFill>
                  <a:srgbClr val="333333"/>
                </a:solidFill>
                <a:effectLst/>
                <a:latin typeface="Merriweather" panose="00000500000000000000" pitchFamily="2" charset="0"/>
              </a:rPr>
              <a:t>Rows </a:t>
            </a:r>
            <a:r>
              <a:rPr lang="en-US" b="0" i="0" dirty="0">
                <a:solidFill>
                  <a:srgbClr val="333333"/>
                </a:solidFill>
                <a:effectLst/>
                <a:latin typeface="Merriweather" panose="00000500000000000000" pitchFamily="2" charset="0"/>
              </a:rPr>
              <a:t>shelf and place it to the right of MONTH(Order Date).</a:t>
            </a:r>
          </a:p>
          <a:p>
            <a:pPr algn="l">
              <a:buFont typeface="+mj-lt"/>
              <a:buAutoNum type="arabicPeriod" startAt="8"/>
            </a:pPr>
            <a:r>
              <a:rPr lang="en-US" b="0" i="0" dirty="0">
                <a:solidFill>
                  <a:srgbClr val="333333"/>
                </a:solidFill>
                <a:effectLst/>
                <a:latin typeface="Merriweather" panose="00000500000000000000" pitchFamily="2" charset="0"/>
              </a:rPr>
              <a:t>The visualization updates with year values. This is because Tableau rolls date data up to the highest level of detail.</a:t>
            </a:r>
          </a:p>
          <a:p>
            <a:pPr algn="l">
              <a:buFont typeface="+mj-lt"/>
              <a:buAutoNum type="arabicPeriod" startAt="9"/>
            </a:pPr>
            <a:r>
              <a:rPr lang="en-US" b="0" i="0" dirty="0">
                <a:solidFill>
                  <a:srgbClr val="333333"/>
                </a:solidFill>
                <a:effectLst/>
                <a:latin typeface="Merriweather" panose="00000500000000000000" pitchFamily="2" charset="0"/>
              </a:rPr>
              <a:t>On the Rows shelf, right-click </a:t>
            </a:r>
            <a:r>
              <a:rPr lang="en-US" b="1" i="0" dirty="0">
                <a:solidFill>
                  <a:srgbClr val="333333"/>
                </a:solidFill>
                <a:effectLst/>
                <a:latin typeface="Merriweather" panose="00000500000000000000" pitchFamily="2" charset="0"/>
              </a:rPr>
              <a:t>YEAR(Quarter Date)</a:t>
            </a:r>
            <a:r>
              <a:rPr lang="en-US" b="0" i="0" dirty="0">
                <a:solidFill>
                  <a:srgbClr val="333333"/>
                </a:solidFill>
                <a:effectLst/>
                <a:latin typeface="Merriweather" panose="00000500000000000000" pitchFamily="2" charset="0"/>
              </a:rPr>
              <a:t> and select </a:t>
            </a:r>
            <a:r>
              <a:rPr lang="en-US" b="1" i="0" dirty="0">
                <a:solidFill>
                  <a:srgbClr val="333333"/>
                </a:solidFill>
                <a:effectLst/>
                <a:latin typeface="Merriweather" panose="00000500000000000000" pitchFamily="2" charset="0"/>
              </a:rPr>
              <a:t>Exact Date</a:t>
            </a:r>
            <a:r>
              <a:rPr lang="en-US" b="0" i="0" dirty="0">
                <a:solidFill>
                  <a:srgbClr val="333333"/>
                </a:solidFill>
                <a:effectLst/>
                <a:latin typeface="Merriweather" panose="00000500000000000000" pitchFamily="2" charset="0"/>
              </a:rPr>
              <a:t>.</a:t>
            </a:r>
          </a:p>
          <a:p>
            <a:pPr algn="l">
              <a:buFont typeface="+mj-lt"/>
              <a:buAutoNum type="arabicPeriod" startAt="10"/>
            </a:pPr>
            <a:r>
              <a:rPr lang="en-US" b="0" i="0" dirty="0">
                <a:solidFill>
                  <a:srgbClr val="333333"/>
                </a:solidFill>
                <a:effectLst/>
                <a:latin typeface="Merriweather" panose="00000500000000000000" pitchFamily="2" charset="0"/>
              </a:rPr>
              <a:t>On the Rows shelf, right-click </a:t>
            </a:r>
            <a:r>
              <a:rPr lang="en-US" b="1" i="0" dirty="0">
                <a:solidFill>
                  <a:srgbClr val="333333"/>
                </a:solidFill>
                <a:effectLst/>
                <a:latin typeface="Merriweather" panose="00000500000000000000" pitchFamily="2" charset="0"/>
              </a:rPr>
              <a:t>YEAR(Quarter Date)</a:t>
            </a:r>
            <a:r>
              <a:rPr lang="en-US" b="0" i="0" dirty="0">
                <a:solidFill>
                  <a:srgbClr val="333333"/>
                </a:solidFill>
                <a:effectLst/>
                <a:latin typeface="Merriweather" panose="00000500000000000000" pitchFamily="2" charset="0"/>
              </a:rPr>
              <a:t> again and select </a:t>
            </a:r>
            <a:r>
              <a:rPr lang="en-US" b="1" i="0" dirty="0">
                <a:solidFill>
                  <a:srgbClr val="333333"/>
                </a:solidFill>
                <a:effectLst/>
                <a:latin typeface="Merriweather" panose="00000500000000000000" pitchFamily="2" charset="0"/>
              </a:rPr>
              <a:t>Discrete</a:t>
            </a:r>
            <a:r>
              <a:rPr lang="en-US" b="0" i="0" dirty="0">
                <a:solidFill>
                  <a:srgbClr val="333333"/>
                </a:solidFill>
                <a:effectLst/>
                <a:latin typeface="Merriweather" panose="00000500000000000000" pitchFamily="2" charset="0"/>
              </a:rPr>
              <a:t>.</a:t>
            </a:r>
          </a:p>
          <a:p>
            <a:pPr algn="l">
              <a:buFont typeface="+mj-lt"/>
              <a:buAutoNum type="arabicPeriod" startAt="10"/>
            </a:pPr>
            <a:r>
              <a:rPr lang="en-US" b="0" i="0" dirty="0">
                <a:solidFill>
                  <a:srgbClr val="333333"/>
                </a:solidFill>
                <a:effectLst/>
                <a:latin typeface="Merriweather" panose="00000500000000000000" pitchFamily="2" charset="0"/>
              </a:rPr>
              <a:t>The visualization updates with the exact quarter date for each row in the table.</a:t>
            </a:r>
          </a:p>
          <a:p>
            <a:pPr marL="0" indent="0">
              <a:buNone/>
            </a:pPr>
            <a:endParaRPr lang="en-IN" dirty="0"/>
          </a:p>
        </p:txBody>
      </p:sp>
      <p:pic>
        <p:nvPicPr>
          <p:cNvPr id="5122" name="Picture 2">
            <a:extLst>
              <a:ext uri="{FF2B5EF4-FFF2-40B4-BE49-F238E27FC236}">
                <a16:creationId xmlns:a16="http://schemas.microsoft.com/office/drawing/2014/main" id="{F77383CF-2712-49B7-933B-A3588F78B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2876512"/>
            <a:ext cx="6798264" cy="3344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544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1D62-A2F3-958F-FF11-39886AA054D7}"/>
              </a:ext>
            </a:extLst>
          </p:cNvPr>
          <p:cNvSpPr>
            <a:spLocks noGrp="1"/>
          </p:cNvSpPr>
          <p:nvPr>
            <p:ph type="title"/>
          </p:nvPr>
        </p:nvSpPr>
        <p:spPr>
          <a:xfrm>
            <a:off x="677334" y="225468"/>
            <a:ext cx="8596668" cy="450937"/>
          </a:xfrm>
        </p:spPr>
        <p:txBody>
          <a:bodyPr>
            <a:normAutofit fontScale="90000"/>
          </a:bodyPr>
          <a:lstStyle/>
          <a:p>
            <a:pPr algn="ctr"/>
            <a:r>
              <a:rPr lang="en-US" b="1" i="0" dirty="0">
                <a:solidFill>
                  <a:srgbClr val="273239"/>
                </a:solidFill>
                <a:effectLst/>
                <a:latin typeface="sofia-pro"/>
              </a:rPr>
              <a:t>Create Calculated Field in Tableau</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1E46C2D2-7FC9-6A1D-4D42-602AEA85A823}"/>
              </a:ext>
            </a:extLst>
          </p:cNvPr>
          <p:cNvSpPr>
            <a:spLocks noGrp="1"/>
          </p:cNvSpPr>
          <p:nvPr>
            <p:ph idx="1"/>
          </p:nvPr>
        </p:nvSpPr>
        <p:spPr>
          <a:xfrm>
            <a:off x="187890" y="864296"/>
            <a:ext cx="11874674" cy="5768235"/>
          </a:xfrm>
        </p:spPr>
        <p:txBody>
          <a:bodyPr/>
          <a:lstStyle/>
          <a:p>
            <a:pPr marL="0" indent="0" algn="l" fontAlgn="base">
              <a:buNone/>
            </a:pPr>
            <a:r>
              <a:rPr lang="en-US" b="0" i="0" dirty="0">
                <a:solidFill>
                  <a:srgbClr val="273239"/>
                </a:solidFill>
                <a:effectLst/>
                <a:latin typeface="urw-din"/>
              </a:rPr>
              <a:t>In this article we will learn how to create calculated field in tableau worksheet to do further operations. For this first look into these two terms:</a:t>
            </a:r>
          </a:p>
          <a:p>
            <a:pPr algn="l" fontAlgn="base">
              <a:buFont typeface="Arial" panose="020B0604020202020204" pitchFamily="34" charset="0"/>
              <a:buChar char="•"/>
            </a:pPr>
            <a:r>
              <a:rPr lang="en-US" b="1" i="0" dirty="0">
                <a:solidFill>
                  <a:srgbClr val="273239"/>
                </a:solidFill>
                <a:effectLst/>
                <a:latin typeface="urw-din"/>
              </a:rPr>
              <a:t>Tableau:</a:t>
            </a:r>
            <a:r>
              <a:rPr lang="en-US" b="0" i="0" dirty="0">
                <a:solidFill>
                  <a:srgbClr val="273239"/>
                </a:solidFill>
                <a:effectLst/>
                <a:latin typeface="urw-din"/>
              </a:rPr>
              <a:t> Tableau is a very powerful data visualization tool that will be employed by data analysts, scientists, statisticians, etc. to see the info and obtain a transparent opinion supported the info analysis. Tableau is extremely famous because it can absorb data and produce the specified data visualization output during a very short time.</a:t>
            </a:r>
          </a:p>
          <a:p>
            <a:pPr algn="l" fontAlgn="base">
              <a:buFont typeface="Arial" panose="020B0604020202020204" pitchFamily="34" charset="0"/>
              <a:buChar char="•"/>
            </a:pPr>
            <a:r>
              <a:rPr lang="en-US" b="1" i="0" dirty="0">
                <a:solidFill>
                  <a:srgbClr val="273239"/>
                </a:solidFill>
                <a:effectLst/>
                <a:latin typeface="urw-din"/>
              </a:rPr>
              <a:t>Field:</a:t>
            </a:r>
            <a:r>
              <a:rPr lang="en-US" b="0" i="0" dirty="0">
                <a:solidFill>
                  <a:srgbClr val="273239"/>
                </a:solidFill>
                <a:effectLst/>
                <a:latin typeface="urw-din"/>
              </a:rPr>
              <a:t> A knowledge field may be a place where you’ll store data. Commonly wont to ask a column during a database or a field during a data entry form or web form. The sector may contain data to be entered also as data to be displayed.</a:t>
            </a:r>
          </a:p>
          <a:p>
            <a:pPr marL="0" indent="0">
              <a:buNone/>
            </a:pPr>
            <a:endParaRPr lang="en-US" dirty="0">
              <a:solidFill>
                <a:srgbClr val="273239"/>
              </a:solidFill>
              <a:latin typeface="urw-din"/>
            </a:endParaRPr>
          </a:p>
          <a:p>
            <a:pPr marL="0" indent="0">
              <a:buNone/>
            </a:pPr>
            <a:r>
              <a:rPr lang="en-US" b="0" i="0" dirty="0">
                <a:solidFill>
                  <a:srgbClr val="273239"/>
                </a:solidFill>
                <a:effectLst/>
                <a:latin typeface="urw-din"/>
              </a:rPr>
              <a:t>Open the Tableau tool and connect a dataset into it. Drag and drop the one sheet of the connected dataset. Click on sheet1 to open the tableau worksheet. On clicking Sheet1 you will get whole dataset attributes on the left side and a worksheet for work.</a:t>
            </a:r>
            <a:endParaRPr lang="en-IN" dirty="0"/>
          </a:p>
        </p:txBody>
      </p:sp>
    </p:spTree>
    <p:extLst>
      <p:ext uri="{BB962C8B-B14F-4D97-AF65-F5344CB8AC3E}">
        <p14:creationId xmlns:p14="http://schemas.microsoft.com/office/powerpoint/2010/main" val="3273283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B3D351C-B416-C039-46BA-076FE97C0B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3124" y="663878"/>
            <a:ext cx="8531174" cy="4518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124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2534FA-FD24-04AD-2900-47A3F06FE5CC}"/>
              </a:ext>
            </a:extLst>
          </p:cNvPr>
          <p:cNvSpPr>
            <a:spLocks noGrp="1"/>
          </p:cNvSpPr>
          <p:nvPr>
            <p:ph idx="1"/>
          </p:nvPr>
        </p:nvSpPr>
        <p:spPr>
          <a:xfrm>
            <a:off x="175364" y="225469"/>
            <a:ext cx="11924778" cy="6388274"/>
          </a:xfrm>
        </p:spPr>
        <p:txBody>
          <a:bodyPr/>
          <a:lstStyle/>
          <a:p>
            <a:pPr algn="l" fontAlgn="base"/>
            <a:r>
              <a:rPr lang="en-US" b="0" i="0" dirty="0">
                <a:solidFill>
                  <a:srgbClr val="273239"/>
                </a:solidFill>
                <a:effectLst/>
                <a:latin typeface="urw-din"/>
              </a:rPr>
              <a:t>To create a calculated field you have to follow given instructions.</a:t>
            </a:r>
          </a:p>
          <a:p>
            <a:pPr algn="l" fontAlgn="base">
              <a:buFont typeface="Arial" panose="020B0604020202020204" pitchFamily="34" charset="0"/>
              <a:buChar char="•"/>
            </a:pPr>
            <a:r>
              <a:rPr lang="en-US" b="0" i="0" dirty="0">
                <a:solidFill>
                  <a:srgbClr val="273239"/>
                </a:solidFill>
                <a:effectLst/>
                <a:latin typeface="urw-din"/>
              </a:rPr>
              <a:t>Go to Analysis or down arrow.</a:t>
            </a:r>
          </a:p>
          <a:p>
            <a:pPr algn="l" fontAlgn="base">
              <a:buFont typeface="Arial" panose="020B0604020202020204" pitchFamily="34" charset="0"/>
              <a:buChar char="•"/>
            </a:pPr>
            <a:r>
              <a:rPr lang="en-US" b="0" i="0" dirty="0">
                <a:solidFill>
                  <a:srgbClr val="273239"/>
                </a:solidFill>
                <a:effectLst/>
                <a:latin typeface="urw-din"/>
              </a:rPr>
              <a:t>Click on create calculated field</a:t>
            </a:r>
          </a:p>
          <a:p>
            <a:pPr algn="l" fontAlgn="base">
              <a:buFont typeface="Arial" panose="020B0604020202020204" pitchFamily="34" charset="0"/>
              <a:buChar char="•"/>
            </a:pPr>
            <a:r>
              <a:rPr lang="en-US" b="0" i="0" dirty="0">
                <a:solidFill>
                  <a:srgbClr val="273239"/>
                </a:solidFill>
                <a:effectLst/>
                <a:latin typeface="urw-din"/>
              </a:rPr>
              <a:t>Write the field name</a:t>
            </a:r>
          </a:p>
          <a:p>
            <a:pPr algn="l" fontAlgn="base">
              <a:buFont typeface="Arial" panose="020B0604020202020204" pitchFamily="34" charset="0"/>
              <a:buChar char="•"/>
            </a:pPr>
            <a:r>
              <a:rPr lang="en-US" b="0" i="0" dirty="0">
                <a:solidFill>
                  <a:srgbClr val="273239"/>
                </a:solidFill>
                <a:effectLst/>
                <a:latin typeface="urw-din"/>
              </a:rPr>
              <a:t>Write the field formula for creation</a:t>
            </a:r>
          </a:p>
          <a:p>
            <a:pPr algn="l" fontAlgn="base">
              <a:buFont typeface="Arial" panose="020B0604020202020204" pitchFamily="34" charset="0"/>
              <a:buChar char="•"/>
            </a:pPr>
            <a:r>
              <a:rPr lang="en-US" b="0" i="0" dirty="0">
                <a:solidFill>
                  <a:srgbClr val="273239"/>
                </a:solidFill>
                <a:effectLst/>
                <a:latin typeface="urw-din"/>
              </a:rPr>
              <a:t>Click Apply button.</a:t>
            </a:r>
          </a:p>
          <a:p>
            <a:pPr algn="l" fontAlgn="base">
              <a:buFont typeface="Arial" panose="020B0604020202020204" pitchFamily="34" charset="0"/>
              <a:buChar char="•"/>
            </a:pPr>
            <a:r>
              <a:rPr lang="en-US" b="0" i="0" dirty="0">
                <a:solidFill>
                  <a:srgbClr val="273239"/>
                </a:solidFill>
                <a:effectLst/>
                <a:latin typeface="urw-din"/>
              </a:rPr>
              <a:t>You are done and see the data.</a:t>
            </a:r>
          </a:p>
          <a:p>
            <a:pPr marL="0" indent="0">
              <a:buNone/>
            </a:pPr>
            <a:endParaRPr lang="en-IN" dirty="0"/>
          </a:p>
        </p:txBody>
      </p:sp>
    </p:spTree>
    <p:extLst>
      <p:ext uri="{BB962C8B-B14F-4D97-AF65-F5344CB8AC3E}">
        <p14:creationId xmlns:p14="http://schemas.microsoft.com/office/powerpoint/2010/main" val="675409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F536D64-3F5F-D902-9C0A-50E2D01F4A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625" y="713984"/>
            <a:ext cx="11072965" cy="5549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16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D9941-8917-4109-8CF7-F92C45020E3A}"/>
              </a:ext>
            </a:extLst>
          </p:cNvPr>
          <p:cNvSpPr>
            <a:spLocks noGrp="1"/>
          </p:cNvSpPr>
          <p:nvPr>
            <p:ph type="title"/>
          </p:nvPr>
        </p:nvSpPr>
        <p:spPr>
          <a:xfrm>
            <a:off x="677334" y="183715"/>
            <a:ext cx="8596668" cy="505216"/>
          </a:xfrm>
        </p:spPr>
        <p:txBody>
          <a:bodyPr>
            <a:normAutofit fontScale="90000"/>
          </a:bodyPr>
          <a:lstStyle/>
          <a:p>
            <a:pPr algn="ctr"/>
            <a:r>
              <a:rPr lang="en-IN" sz="2800" b="1" i="0" dirty="0">
                <a:solidFill>
                  <a:srgbClr val="273239"/>
                </a:solidFill>
                <a:effectLst/>
                <a:latin typeface="Times New Roman" panose="02020603050405020304" pitchFamily="18" charset="0"/>
                <a:ea typeface="Segoe UI Emoji" panose="020B0502040204020203" pitchFamily="34" charset="0"/>
                <a:cs typeface="Times New Roman" panose="02020603050405020304" pitchFamily="18" charset="0"/>
              </a:rPr>
              <a:t>Tableau Installation</a:t>
            </a:r>
            <a:br>
              <a:rPr lang="en-IN" sz="2800" b="1" i="0" dirty="0">
                <a:solidFill>
                  <a:srgbClr val="273239"/>
                </a:solidFill>
                <a:effectLst/>
                <a:latin typeface="Segoe UI Emoji" panose="020B0502040204020203" pitchFamily="34" charset="0"/>
                <a:ea typeface="Segoe UI Emoji" panose="020B0502040204020203" pitchFamily="34" charset="0"/>
              </a:rPr>
            </a:br>
            <a:endParaRPr lang="en-IN" sz="2800" b="1" dirty="0">
              <a:latin typeface="Segoe UI Emoji" panose="020B0502040204020203" pitchFamily="34" charset="0"/>
              <a:ea typeface="Segoe UI Emoji" panose="020B0502040204020203" pitchFamily="34" charset="0"/>
            </a:endParaRPr>
          </a:p>
        </p:txBody>
      </p:sp>
      <p:sp>
        <p:nvSpPr>
          <p:cNvPr id="3" name="Content Placeholder 2">
            <a:extLst>
              <a:ext uri="{FF2B5EF4-FFF2-40B4-BE49-F238E27FC236}">
                <a16:creationId xmlns:a16="http://schemas.microsoft.com/office/drawing/2014/main" id="{73659782-1EE0-442D-ACD0-847B49F6A4B1}"/>
              </a:ext>
            </a:extLst>
          </p:cNvPr>
          <p:cNvSpPr>
            <a:spLocks noGrp="1"/>
          </p:cNvSpPr>
          <p:nvPr>
            <p:ph idx="1"/>
          </p:nvPr>
        </p:nvSpPr>
        <p:spPr>
          <a:xfrm>
            <a:off x="250521" y="688930"/>
            <a:ext cx="11411211" cy="6169069"/>
          </a:xfrm>
        </p:spPr>
        <p:txBody>
          <a:bodyPr>
            <a:noAutofit/>
          </a:bodyPr>
          <a:lstStyle/>
          <a:p>
            <a:pPr>
              <a:buFont typeface="Wingdings" panose="05000000000000000000" pitchFamily="2" charset="2"/>
              <a:buChar char="v"/>
            </a:pPr>
            <a:r>
              <a:rPr lang="en-US" sz="2000" b="0" i="0" dirty="0">
                <a:solidFill>
                  <a:srgbClr val="273239"/>
                </a:solidFill>
                <a:effectLst/>
                <a:latin typeface="Times New Roman" panose="02020603050405020304" pitchFamily="18" charset="0"/>
                <a:cs typeface="Times New Roman" panose="02020603050405020304" pitchFamily="18" charset="0"/>
              </a:rPr>
              <a:t>Tableau is a free software that allows user to easily create amazing and interactive visualizations and that too without any programming. Using this tool, one can simplify raw data into a much understandable form. Being easy and powerful, Tableau is a very popular data visualization tool in the Business industry.</a:t>
            </a:r>
          </a:p>
          <a:p>
            <a:pPr marL="0" indent="0">
              <a:buNone/>
            </a:pPr>
            <a:r>
              <a:rPr lang="en-US" sz="2000" b="1" i="0" dirty="0">
                <a:solidFill>
                  <a:srgbClr val="273239"/>
                </a:solidFill>
                <a:effectLst/>
                <a:latin typeface="Times New Roman" panose="02020603050405020304" pitchFamily="18" charset="0"/>
                <a:cs typeface="Times New Roman" panose="02020603050405020304" pitchFamily="18" charset="0"/>
              </a:rPr>
              <a:t>Prior knowledge to work on Tableau –</a:t>
            </a: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Basic Computer Knowledge: How to run a given program and interact with any computer application.</a:t>
            </a: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Experience with spreadsheet program</a:t>
            </a: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Open to experience and learning</a:t>
            </a:r>
          </a:p>
          <a:p>
            <a:pPr marL="0" indent="0" fontAlgn="base">
              <a:buNone/>
            </a:pPr>
            <a:r>
              <a:rPr lang="en-US" sz="2000" b="1" dirty="0">
                <a:effectLst/>
                <a:latin typeface="Times New Roman" panose="02020603050405020304" pitchFamily="18" charset="0"/>
                <a:cs typeface="Times New Roman" panose="02020603050405020304" pitchFamily="18" charset="0"/>
              </a:rPr>
              <a:t>Installation –</a:t>
            </a:r>
            <a:endParaRPr lang="en-US" sz="2000" dirty="0">
              <a:effectLst/>
              <a:latin typeface="Times New Roman" panose="02020603050405020304" pitchFamily="18" charset="0"/>
              <a:cs typeface="Times New Roman" panose="02020603050405020304" pitchFamily="18" charset="0"/>
            </a:endParaRPr>
          </a:p>
          <a:p>
            <a:r>
              <a:rPr lang="en-US" sz="2000" b="0" i="0" dirty="0">
                <a:solidFill>
                  <a:srgbClr val="273239"/>
                </a:solidFill>
                <a:effectLst/>
                <a:latin typeface="Times New Roman" panose="02020603050405020304" pitchFamily="18" charset="0"/>
                <a:cs typeface="Times New Roman" panose="02020603050405020304" pitchFamily="18" charset="0"/>
              </a:rPr>
              <a:t>Go to the link – </a:t>
            </a:r>
            <a:r>
              <a:rPr lang="en-US" sz="2000" b="0" i="0" u="sng" dirty="0">
                <a:effectLst/>
                <a:latin typeface="Times New Roman" panose="02020603050405020304" pitchFamily="18" charset="0"/>
                <a:cs typeface="Times New Roman" panose="02020603050405020304" pitchFamily="18" charset="0"/>
                <a:hlinkClick r:id="rId2"/>
              </a:rPr>
              <a:t>https://www.tableau.com</a:t>
            </a:r>
            <a:endParaRPr lang="en-US" sz="2000" b="0" i="0" u="sng" dirty="0">
              <a:effectLst/>
              <a:latin typeface="Times New Roman" panose="02020603050405020304" pitchFamily="18" charset="0"/>
              <a:cs typeface="Times New Roman" panose="02020603050405020304" pitchFamily="18" charset="0"/>
            </a:endParaRPr>
          </a:p>
          <a:p>
            <a:r>
              <a:rPr lang="en-US" sz="2000" b="0" i="0" dirty="0">
                <a:solidFill>
                  <a:srgbClr val="273239"/>
                </a:solidFill>
                <a:effectLst/>
                <a:latin typeface="Times New Roman" panose="02020603050405020304" pitchFamily="18" charset="0"/>
                <a:cs typeface="Times New Roman" panose="02020603050405020304" pitchFamily="18" charset="0"/>
              </a:rPr>
              <a:t>Go to the </a:t>
            </a:r>
            <a:r>
              <a:rPr lang="en-US" sz="2000" b="1" i="0" dirty="0">
                <a:solidFill>
                  <a:srgbClr val="273239"/>
                </a:solidFill>
                <a:effectLst/>
                <a:latin typeface="Times New Roman" panose="02020603050405020304" pitchFamily="18" charset="0"/>
                <a:cs typeface="Times New Roman" panose="02020603050405020304" pitchFamily="18" charset="0"/>
              </a:rPr>
              <a:t>Products</a:t>
            </a:r>
            <a:r>
              <a:rPr lang="en-US" sz="2000" b="0" i="0" dirty="0">
                <a:solidFill>
                  <a:srgbClr val="273239"/>
                </a:solidFill>
                <a:effectLst/>
                <a:latin typeface="Times New Roman" panose="02020603050405020304" pitchFamily="18" charset="0"/>
                <a:cs typeface="Times New Roman" panose="02020603050405020304" pitchFamily="18" charset="0"/>
              </a:rPr>
              <a:t>, there are four options</a:t>
            </a:r>
            <a:endParaRPr lang="en-US" sz="2000" u="sng" dirty="0">
              <a:solidFill>
                <a:srgbClr val="273239"/>
              </a:solidFill>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Tableau Desktop :</a:t>
            </a:r>
            <a:r>
              <a:rPr lang="en-US" sz="2000" b="0" i="0" dirty="0">
                <a:solidFill>
                  <a:srgbClr val="273239"/>
                </a:solidFill>
                <a:effectLst/>
                <a:latin typeface="Times New Roman" panose="02020603050405020304" pitchFamily="18" charset="0"/>
                <a:cs typeface="Times New Roman" panose="02020603050405020304" pitchFamily="18" charset="0"/>
              </a:rPr>
              <a:t> It is a desktop software for individual use.</a:t>
            </a:r>
          </a:p>
          <a:p>
            <a:pPr algn="l" fontAlgn="base">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Tableau Prep : </a:t>
            </a:r>
            <a:r>
              <a:rPr lang="en-US" sz="2000" b="0" i="0" dirty="0">
                <a:solidFill>
                  <a:srgbClr val="273239"/>
                </a:solidFill>
                <a:effectLst/>
                <a:latin typeface="Times New Roman" panose="02020603050405020304" pitchFamily="18" charset="0"/>
                <a:cs typeface="Times New Roman" panose="02020603050405020304" pitchFamily="18" charset="0"/>
              </a:rPr>
              <a:t>It has two products – Tableau Prep Builder and Tableau Prep Conductor to build the data flow and schedule, monitor and manage the work flows across the organization.</a:t>
            </a:r>
          </a:p>
          <a:p>
            <a:pPr algn="l" fontAlgn="base">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Tableau Server :</a:t>
            </a:r>
            <a:r>
              <a:rPr lang="en-US" sz="2000" b="0" i="0" dirty="0">
                <a:solidFill>
                  <a:srgbClr val="273239"/>
                </a:solidFill>
                <a:effectLst/>
                <a:latin typeface="Times New Roman" panose="02020603050405020304" pitchFamily="18" charset="0"/>
                <a:cs typeface="Times New Roman" panose="02020603050405020304" pitchFamily="18" charset="0"/>
              </a:rPr>
              <a:t> It is more of an enterprise application.</a:t>
            </a:r>
          </a:p>
          <a:p>
            <a:pPr algn="l" fontAlgn="base">
              <a:buFont typeface="+mj-lt"/>
              <a:buAutoNum type="arabicPeriod"/>
            </a:pPr>
            <a:endParaRPr lang="en-US" sz="2000" b="0" i="0" dirty="0">
              <a:solidFill>
                <a:srgbClr val="273239"/>
              </a:solidFill>
              <a:effectLst/>
              <a:latin typeface="Times New Roman" panose="02020603050405020304" pitchFamily="18" charset="0"/>
              <a:cs typeface="Times New Roman" panose="02020603050405020304" pitchFamily="18" charset="0"/>
            </a:endParaRPr>
          </a:p>
          <a:p>
            <a:endParaRPr lang="en-US" sz="2000" b="0" i="0" u="sng" dirty="0">
              <a:effectLst/>
              <a:latin typeface="Times New Roman" panose="02020603050405020304" pitchFamily="18" charset="0"/>
              <a:cs typeface="Times New Roman" panose="02020603050405020304" pitchFamily="18" charset="0"/>
            </a:endParaRPr>
          </a:p>
          <a:p>
            <a:pPr marL="0" indent="0">
              <a:buNone/>
            </a:pPr>
            <a:br>
              <a:rPr lang="en-US" sz="2000" dirty="0">
                <a:effectLst/>
                <a:latin typeface="Times New Roman" panose="02020603050405020304" pitchFamily="18" charset="0"/>
                <a:cs typeface="Times New Roman" panose="02020603050405020304" pitchFamily="18" charset="0"/>
              </a:rPr>
            </a:br>
            <a:endParaRPr lang="en-US" sz="2000" b="0" i="0" dirty="0">
              <a:solidFill>
                <a:srgbClr val="273239"/>
              </a:solidFill>
              <a:effectLst/>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0590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1089D-611E-C56F-7E40-97D01FC7BF50}"/>
              </a:ext>
            </a:extLst>
          </p:cNvPr>
          <p:cNvSpPr>
            <a:spLocks noGrp="1"/>
          </p:cNvSpPr>
          <p:nvPr>
            <p:ph idx="1"/>
          </p:nvPr>
        </p:nvSpPr>
        <p:spPr>
          <a:xfrm>
            <a:off x="212943" y="200417"/>
            <a:ext cx="11486368" cy="6450904"/>
          </a:xfrm>
        </p:spPr>
        <p:txBody>
          <a:bodyPr/>
          <a:lstStyle/>
          <a:p>
            <a:pPr algn="l"/>
            <a:r>
              <a:rPr lang="en-US" b="0" i="0" dirty="0">
                <a:solidFill>
                  <a:srgbClr val="333333"/>
                </a:solidFill>
                <a:effectLst/>
                <a:latin typeface="Benton Sans Book"/>
              </a:rPr>
              <a:t>Step 1: Create the calculated field</a:t>
            </a:r>
          </a:p>
          <a:p>
            <a:pPr algn="l">
              <a:buFont typeface="+mj-lt"/>
              <a:buAutoNum type="arabicPeriod"/>
            </a:pPr>
            <a:r>
              <a:rPr lang="en-US" b="0" i="0" dirty="0">
                <a:solidFill>
                  <a:srgbClr val="333333"/>
                </a:solidFill>
                <a:effectLst/>
                <a:latin typeface="Merriweather" panose="00000500000000000000" pitchFamily="2" charset="0"/>
              </a:rPr>
              <a:t>In a worksheet in Tableau, select </a:t>
            </a:r>
            <a:r>
              <a:rPr lang="en-US" b="1" i="0" dirty="0">
                <a:solidFill>
                  <a:srgbClr val="333333"/>
                </a:solidFill>
                <a:effectLst/>
                <a:latin typeface="Merriweather" panose="00000500000000000000" pitchFamily="2" charset="0"/>
              </a:rPr>
              <a:t>Analysis </a:t>
            </a:r>
            <a:r>
              <a:rPr lang="en-US" b="0" i="0" dirty="0">
                <a:solidFill>
                  <a:srgbClr val="333333"/>
                </a:solidFill>
                <a:effectLst/>
                <a:latin typeface="Merriweather" panose="00000500000000000000" pitchFamily="2" charset="0"/>
              </a:rPr>
              <a:t>&gt; </a:t>
            </a:r>
            <a:r>
              <a:rPr lang="en-US" b="1" i="0" dirty="0">
                <a:solidFill>
                  <a:srgbClr val="333333"/>
                </a:solidFill>
                <a:effectLst/>
                <a:latin typeface="Merriweather" panose="00000500000000000000" pitchFamily="2" charset="0"/>
              </a:rPr>
              <a:t>Create Calculated Field</a:t>
            </a:r>
            <a:r>
              <a:rPr lang="en-US" b="0" i="0" dirty="0">
                <a:solidFill>
                  <a:srgbClr val="333333"/>
                </a:solidFill>
                <a:effectLst/>
                <a:latin typeface="Merriweather" panose="00000500000000000000" pitchFamily="2" charset="0"/>
              </a:rPr>
              <a:t>.</a:t>
            </a:r>
          </a:p>
          <a:p>
            <a:pPr algn="l">
              <a:buFont typeface="+mj-lt"/>
              <a:buAutoNum type="arabicPeriod" startAt="2"/>
            </a:pPr>
            <a:r>
              <a:rPr lang="en-US" b="0" i="0" dirty="0">
                <a:solidFill>
                  <a:srgbClr val="333333"/>
                </a:solidFill>
                <a:effectLst/>
                <a:latin typeface="Merriweather" panose="00000500000000000000" pitchFamily="2" charset="0"/>
              </a:rPr>
              <a:t>In the Calculation Editor that opens, give the calculated field a name.</a:t>
            </a:r>
          </a:p>
          <a:p>
            <a:pPr algn="l">
              <a:buFont typeface="+mj-lt"/>
              <a:buAutoNum type="arabicPeriod" startAt="2"/>
            </a:pPr>
            <a:r>
              <a:rPr lang="en-US" b="0" i="0" dirty="0">
                <a:solidFill>
                  <a:srgbClr val="333333"/>
                </a:solidFill>
                <a:effectLst/>
                <a:latin typeface="Merriweather" panose="00000500000000000000" pitchFamily="2" charset="0"/>
              </a:rPr>
              <a:t>In this example, the calculated field is called Profit Ratio.</a:t>
            </a:r>
          </a:p>
          <a:p>
            <a:pPr algn="l"/>
            <a:r>
              <a:rPr lang="en-US" b="0" i="0" dirty="0">
                <a:solidFill>
                  <a:srgbClr val="333333"/>
                </a:solidFill>
                <a:effectLst/>
                <a:latin typeface="Benton Sans Book"/>
              </a:rPr>
              <a:t>Step 2: Enter a formula</a:t>
            </a:r>
          </a:p>
          <a:p>
            <a:pPr marL="0" indent="0" algn="l">
              <a:buNone/>
            </a:pPr>
            <a:r>
              <a:rPr lang="en-US" dirty="0">
                <a:solidFill>
                  <a:srgbClr val="333333"/>
                </a:solidFill>
                <a:latin typeface="Benton Sans Book"/>
              </a:rPr>
              <a:t>     </a:t>
            </a:r>
            <a:r>
              <a:rPr lang="en-US" b="0" i="0" dirty="0">
                <a:solidFill>
                  <a:srgbClr val="333333"/>
                </a:solidFill>
                <a:effectLst/>
                <a:latin typeface="Merriweather" panose="00000500000000000000" pitchFamily="2" charset="0"/>
              </a:rPr>
              <a:t>In the Calculation Editor, enter a formula.</a:t>
            </a:r>
          </a:p>
          <a:p>
            <a:pPr marL="0" indent="0" algn="l">
              <a:buNone/>
            </a:pPr>
            <a:r>
              <a:rPr lang="en-US" b="0" i="0" dirty="0">
                <a:solidFill>
                  <a:srgbClr val="333333"/>
                </a:solidFill>
                <a:effectLst/>
                <a:latin typeface="Merriweather" panose="00000500000000000000" pitchFamily="2" charset="0"/>
              </a:rPr>
              <a:t>      This example uses the following formula:</a:t>
            </a:r>
          </a:p>
          <a:p>
            <a:pPr marL="0" indent="0" algn="l">
              <a:buNone/>
            </a:pPr>
            <a:endParaRPr lang="en-US" b="0" i="0" dirty="0">
              <a:solidFill>
                <a:srgbClr val="333333"/>
              </a:solidFill>
              <a:effectLst/>
              <a:latin typeface="Benton Sans Book"/>
            </a:endParaRPr>
          </a:p>
          <a:p>
            <a:pPr marL="0" indent="0" algn="ctr">
              <a:buNone/>
            </a:pPr>
            <a:r>
              <a:rPr lang="en-IN" b="1" i="0" dirty="0">
                <a:solidFill>
                  <a:srgbClr val="333333"/>
                </a:solidFill>
                <a:effectLst/>
                <a:latin typeface="Courier"/>
              </a:rPr>
              <a:t>SUM([Profit])/SUM([Sales])</a:t>
            </a:r>
            <a:endParaRPr lang="en-IN" b="1" dirty="0"/>
          </a:p>
        </p:txBody>
      </p:sp>
    </p:spTree>
    <p:extLst>
      <p:ext uri="{BB962C8B-B14F-4D97-AF65-F5344CB8AC3E}">
        <p14:creationId xmlns:p14="http://schemas.microsoft.com/office/powerpoint/2010/main" val="1478178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035A9E2-45BF-8F31-635F-4E3DFC58CA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6980" y="869168"/>
            <a:ext cx="7993737" cy="517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639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E1FF-0259-AF18-1046-812C44F65A0F}"/>
              </a:ext>
            </a:extLst>
          </p:cNvPr>
          <p:cNvSpPr>
            <a:spLocks noGrp="1"/>
          </p:cNvSpPr>
          <p:nvPr>
            <p:ph type="title"/>
          </p:nvPr>
        </p:nvSpPr>
        <p:spPr>
          <a:xfrm>
            <a:off x="677334" y="112734"/>
            <a:ext cx="8596668" cy="576198"/>
          </a:xfrm>
        </p:spPr>
        <p:txBody>
          <a:bodyPr>
            <a:normAutofit fontScale="90000"/>
          </a:bodyPr>
          <a:lstStyle/>
          <a:p>
            <a:pPr algn="ctr"/>
            <a:r>
              <a:rPr lang="en-US" b="1" i="0" dirty="0">
                <a:solidFill>
                  <a:srgbClr val="273239"/>
                </a:solidFill>
                <a:effectLst/>
                <a:latin typeface="sofia-pro"/>
              </a:rPr>
              <a:t>Create a Dashboard in Tableau</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A438BFEC-1462-599C-0AC6-E13AFF65B6ED}"/>
              </a:ext>
            </a:extLst>
          </p:cNvPr>
          <p:cNvSpPr>
            <a:spLocks noGrp="1"/>
          </p:cNvSpPr>
          <p:nvPr>
            <p:ph idx="1"/>
          </p:nvPr>
        </p:nvSpPr>
        <p:spPr>
          <a:xfrm>
            <a:off x="225469" y="688933"/>
            <a:ext cx="11311002" cy="6056334"/>
          </a:xfrm>
        </p:spPr>
        <p:txBody>
          <a:bodyPr/>
          <a:lstStyle/>
          <a:p>
            <a:pPr algn="l" fontAlgn="base"/>
            <a:r>
              <a:rPr lang="en-US" b="0" i="0" dirty="0">
                <a:solidFill>
                  <a:srgbClr val="273239"/>
                </a:solidFill>
                <a:effectLst/>
                <a:latin typeface="urw-din"/>
              </a:rPr>
              <a:t>In this article, we will learn how to create a dashboard in tableau. For this first look into two terms :</a:t>
            </a:r>
          </a:p>
          <a:p>
            <a:pPr algn="l" fontAlgn="base">
              <a:buFont typeface="Arial" panose="020B0604020202020204" pitchFamily="34" charset="0"/>
              <a:buChar char="•"/>
            </a:pPr>
            <a:r>
              <a:rPr lang="en-US" b="1" i="0" dirty="0">
                <a:solidFill>
                  <a:srgbClr val="273239"/>
                </a:solidFill>
                <a:effectLst/>
                <a:latin typeface="urw-din"/>
              </a:rPr>
              <a:t>Tableau: </a:t>
            </a:r>
            <a:r>
              <a:rPr lang="en-US" b="0" i="0" dirty="0">
                <a:solidFill>
                  <a:srgbClr val="273239"/>
                </a:solidFill>
                <a:effectLst/>
                <a:latin typeface="urw-din"/>
              </a:rPr>
              <a:t>Tableau is a very powerful data visualization tool that can be used by data analysts, scientists, statisticians, etc. to visualize the data and get a clear opinion based on the data analysis. Tableau is very famous as it can take in data and produce the required data visualization output in a very short time.</a:t>
            </a:r>
          </a:p>
          <a:p>
            <a:pPr algn="l" fontAlgn="base">
              <a:buFont typeface="Arial" panose="020B0604020202020204" pitchFamily="34" charset="0"/>
              <a:buChar char="•"/>
            </a:pPr>
            <a:r>
              <a:rPr lang="en-US" b="1" i="0" dirty="0">
                <a:solidFill>
                  <a:srgbClr val="273239"/>
                </a:solidFill>
                <a:effectLst/>
                <a:latin typeface="urw-din"/>
              </a:rPr>
              <a:t>Dashboard: </a:t>
            </a:r>
            <a:r>
              <a:rPr lang="en-US" b="0" i="0" dirty="0">
                <a:solidFill>
                  <a:srgbClr val="273239"/>
                </a:solidFill>
                <a:effectLst/>
                <a:latin typeface="urw-din"/>
              </a:rPr>
              <a:t>A dashboard could also a set of several views, letting you compare a selection of data simultaneously. For example, if you’ve got a group of views that you simply review a day, you’ll create a dashboard that displays all the views directly, instead of navigating to separate worksheets. Like worksheets, you access dashboards from tabs at the lowest of a workbook. Data in sheets and dashboards are connected; once you modify a sheet, any dashboards containing it change, and therefore the other way around. Both sheets and dashboards update with the newest available data from the info source.</a:t>
            </a:r>
          </a:p>
          <a:p>
            <a:pPr>
              <a:buAutoNum type="arabicParenR"/>
            </a:pPr>
            <a:r>
              <a:rPr lang="en-US" b="0" i="0" dirty="0">
                <a:solidFill>
                  <a:srgbClr val="273239"/>
                </a:solidFill>
                <a:effectLst/>
                <a:latin typeface="urw-din"/>
              </a:rPr>
              <a:t>Open the Tableau tool and connect a dataset into it. Drag and drop the one sheet of the connected dataset. Click on sheet1 to open the tableau worksheet. On clicking Sheet1 you will get whole dataset attributes on the left side and a worksheet for work.</a:t>
            </a:r>
          </a:p>
          <a:p>
            <a:pPr>
              <a:buAutoNum type="arabicParenR"/>
            </a:pPr>
            <a:endParaRPr lang="en-IN" dirty="0"/>
          </a:p>
        </p:txBody>
      </p:sp>
    </p:spTree>
    <p:extLst>
      <p:ext uri="{BB962C8B-B14F-4D97-AF65-F5344CB8AC3E}">
        <p14:creationId xmlns:p14="http://schemas.microsoft.com/office/powerpoint/2010/main" val="24440144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51B81A4D-F927-2DBF-A488-6D22F17A78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797" y="776613"/>
            <a:ext cx="11091466" cy="5461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773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74831-EE5F-5F84-234D-9CE9212280A1}"/>
              </a:ext>
            </a:extLst>
          </p:cNvPr>
          <p:cNvSpPr>
            <a:spLocks noGrp="1"/>
          </p:cNvSpPr>
          <p:nvPr>
            <p:ph idx="1"/>
          </p:nvPr>
        </p:nvSpPr>
        <p:spPr>
          <a:xfrm>
            <a:off x="225469" y="313152"/>
            <a:ext cx="11411210" cy="6275538"/>
          </a:xfrm>
        </p:spPr>
        <p:txBody>
          <a:bodyPr/>
          <a:lstStyle/>
          <a:p>
            <a:pPr algn="l" fontAlgn="base"/>
            <a:r>
              <a:rPr lang="en-US" b="0" i="0" dirty="0">
                <a:solidFill>
                  <a:srgbClr val="273239"/>
                </a:solidFill>
                <a:effectLst/>
                <a:latin typeface="urw-din"/>
              </a:rPr>
              <a:t>To create a dashboard you have to form at least one worksheet of any information with any features like crosstab, maps, charts, graphs, etc. For this you have to follow some steps :</a:t>
            </a:r>
          </a:p>
          <a:p>
            <a:pPr algn="l" fontAlgn="base">
              <a:buFont typeface="Arial" panose="020B0604020202020204" pitchFamily="34" charset="0"/>
              <a:buChar char="•"/>
            </a:pPr>
            <a:r>
              <a:rPr lang="en-US" b="0" i="0" dirty="0">
                <a:solidFill>
                  <a:srgbClr val="273239"/>
                </a:solidFill>
                <a:effectLst/>
                <a:latin typeface="urw-din"/>
              </a:rPr>
              <a:t>Ready with the sheets and work for the dashboard.</a:t>
            </a:r>
          </a:p>
          <a:p>
            <a:pPr algn="l" fontAlgn="base">
              <a:buFont typeface="Arial" panose="020B0604020202020204" pitchFamily="34" charset="0"/>
              <a:buChar char="•"/>
            </a:pPr>
            <a:r>
              <a:rPr lang="en-US" b="0" i="0" dirty="0">
                <a:solidFill>
                  <a:srgbClr val="273239"/>
                </a:solidFill>
                <a:effectLst/>
                <a:latin typeface="urw-din"/>
              </a:rPr>
              <a:t>Click on the square+ sign to open a new dashboard.</a:t>
            </a:r>
          </a:p>
          <a:p>
            <a:pPr marL="0" indent="0">
              <a:buNone/>
            </a:pPr>
            <a:endParaRPr lang="en-IN" dirty="0"/>
          </a:p>
        </p:txBody>
      </p:sp>
      <p:pic>
        <p:nvPicPr>
          <p:cNvPr id="8194" name="Picture 2">
            <a:extLst>
              <a:ext uri="{FF2B5EF4-FFF2-40B4-BE49-F238E27FC236}">
                <a16:creationId xmlns:a16="http://schemas.microsoft.com/office/drawing/2014/main" id="{FA366FA4-2073-4981-5EF2-AE6784375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263" y="2043113"/>
            <a:ext cx="6467475"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6652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8FDD1-2977-6BA0-0A36-0D1DF2F0F818}"/>
              </a:ext>
            </a:extLst>
          </p:cNvPr>
          <p:cNvSpPr>
            <a:spLocks noGrp="1"/>
          </p:cNvSpPr>
          <p:nvPr>
            <p:ph idx="1"/>
          </p:nvPr>
        </p:nvSpPr>
        <p:spPr>
          <a:xfrm>
            <a:off x="187890" y="463463"/>
            <a:ext cx="11849622" cy="6150279"/>
          </a:xfrm>
        </p:spPr>
        <p:txBody>
          <a:bodyPr/>
          <a:lstStyle/>
          <a:p>
            <a:pPr algn="l" fontAlgn="base">
              <a:buFont typeface="Arial" panose="020B0604020202020204" pitchFamily="34" charset="0"/>
              <a:buChar char="•"/>
            </a:pPr>
            <a:r>
              <a:rPr lang="en-US" b="0" i="0" dirty="0">
                <a:solidFill>
                  <a:srgbClr val="273239"/>
                </a:solidFill>
                <a:effectLst/>
                <a:latin typeface="urw-din"/>
              </a:rPr>
              <a:t>Drag and drop the sheets according to your choice.</a:t>
            </a:r>
          </a:p>
          <a:p>
            <a:pPr algn="l" fontAlgn="base">
              <a:buFont typeface="Arial" panose="020B0604020202020204" pitchFamily="34" charset="0"/>
              <a:buChar char="•"/>
            </a:pPr>
            <a:r>
              <a:rPr lang="en-US" b="0" i="0" dirty="0">
                <a:solidFill>
                  <a:srgbClr val="273239"/>
                </a:solidFill>
                <a:effectLst/>
                <a:latin typeface="urw-din"/>
              </a:rPr>
              <a:t>Add some modifications (optional).</a:t>
            </a:r>
          </a:p>
          <a:p>
            <a:pPr algn="l" fontAlgn="base">
              <a:buFont typeface="Arial" panose="020B0604020202020204" pitchFamily="34" charset="0"/>
              <a:buChar char="•"/>
            </a:pPr>
            <a:endParaRPr lang="en-US" dirty="0">
              <a:solidFill>
                <a:srgbClr val="273239"/>
              </a:solidFill>
              <a:latin typeface="urw-din"/>
            </a:endParaRPr>
          </a:p>
          <a:p>
            <a:pPr marL="0" indent="0" algn="l" fontAlgn="base">
              <a:buNone/>
            </a:pPr>
            <a:r>
              <a:rPr lang="en-US" b="1" i="0" dirty="0">
                <a:solidFill>
                  <a:srgbClr val="273239"/>
                </a:solidFill>
                <a:effectLst/>
                <a:latin typeface="urw-din"/>
              </a:rPr>
              <a:t>Example 1: In this example, we simply create a dashboard with only one sheet</a:t>
            </a:r>
            <a:r>
              <a:rPr lang="en-US" b="0" i="0" dirty="0">
                <a:solidFill>
                  <a:srgbClr val="273239"/>
                </a:solidFill>
                <a:effectLst/>
                <a:latin typeface="urw-din"/>
              </a:rPr>
              <a:t>.</a:t>
            </a:r>
          </a:p>
          <a:p>
            <a:pPr marL="0" indent="0">
              <a:buNone/>
            </a:pPr>
            <a:endParaRPr lang="en-IN" dirty="0"/>
          </a:p>
        </p:txBody>
      </p:sp>
      <p:pic>
        <p:nvPicPr>
          <p:cNvPr id="5" name="Picture 4">
            <a:extLst>
              <a:ext uri="{FF2B5EF4-FFF2-40B4-BE49-F238E27FC236}">
                <a16:creationId xmlns:a16="http://schemas.microsoft.com/office/drawing/2014/main" id="{D36EFC41-009F-D879-79C2-EAE36D25E69F}"/>
              </a:ext>
            </a:extLst>
          </p:cNvPr>
          <p:cNvPicPr>
            <a:picLocks noChangeAspect="1"/>
          </p:cNvPicPr>
          <p:nvPr/>
        </p:nvPicPr>
        <p:blipFill>
          <a:blip r:embed="rId2"/>
          <a:stretch>
            <a:fillRect/>
          </a:stretch>
        </p:blipFill>
        <p:spPr>
          <a:xfrm>
            <a:off x="609600" y="2259904"/>
            <a:ext cx="9010389" cy="4598096"/>
          </a:xfrm>
          <a:prstGeom prst="rect">
            <a:avLst/>
          </a:prstGeom>
        </p:spPr>
      </p:pic>
    </p:spTree>
    <p:extLst>
      <p:ext uri="{BB962C8B-B14F-4D97-AF65-F5344CB8AC3E}">
        <p14:creationId xmlns:p14="http://schemas.microsoft.com/office/powerpoint/2010/main" val="221635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5DF0FA-4E55-4666-8072-9D04235219B4}"/>
              </a:ext>
            </a:extLst>
          </p:cNvPr>
          <p:cNvSpPr>
            <a:spLocks noGrp="1"/>
          </p:cNvSpPr>
          <p:nvPr>
            <p:ph idx="1"/>
          </p:nvPr>
        </p:nvSpPr>
        <p:spPr>
          <a:xfrm>
            <a:off x="464391" y="331789"/>
            <a:ext cx="10884189" cy="6069011"/>
          </a:xfrm>
        </p:spPr>
        <p:txBody>
          <a:bodyPr/>
          <a:lstStyle/>
          <a:p>
            <a:pPr marL="0" indent="0">
              <a:buNone/>
            </a:pPr>
            <a:endParaRPr lang="en-US" sz="1800" b="0" i="0" dirty="0">
              <a:solidFill>
                <a:srgbClr val="273239"/>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273239"/>
                </a:solidFill>
                <a:effectLst/>
                <a:latin typeface="Times New Roman" panose="02020603050405020304" pitchFamily="18" charset="0"/>
                <a:cs typeface="Times New Roman" panose="02020603050405020304" pitchFamily="18" charset="0"/>
              </a:rPr>
              <a:t>Tableau Online :</a:t>
            </a:r>
            <a:r>
              <a:rPr lang="en-US" b="0" i="0" dirty="0">
                <a:solidFill>
                  <a:srgbClr val="273239"/>
                </a:solidFill>
                <a:effectLst/>
                <a:latin typeface="Times New Roman" panose="02020603050405020304" pitchFamily="18" charset="0"/>
                <a:cs typeface="Times New Roman" panose="02020603050405020304" pitchFamily="18" charset="0"/>
              </a:rPr>
              <a:t> It is a public software so anything uploaded to it is available to others who are using this software. This means that your work is no more private and confidential.</a:t>
            </a:r>
            <a:endParaRPr lang="en-US" dirty="0">
              <a:solidFill>
                <a:srgbClr val="273239"/>
              </a:solidFill>
              <a:latin typeface="Times New Roman" panose="02020603050405020304" pitchFamily="18" charset="0"/>
              <a:cs typeface="Times New Roman" panose="02020603050405020304" pitchFamily="18" charset="0"/>
            </a:endParaRPr>
          </a:p>
          <a:p>
            <a:pPr marL="0" indent="0">
              <a:buNone/>
            </a:pPr>
            <a:r>
              <a:rPr lang="en-US" sz="1800" b="0" i="0" dirty="0">
                <a:solidFill>
                  <a:srgbClr val="273239"/>
                </a:solidFill>
                <a:effectLst/>
                <a:latin typeface="Times New Roman" panose="02020603050405020304" pitchFamily="18" charset="0"/>
                <a:cs typeface="Times New Roman" panose="02020603050405020304" pitchFamily="18" charset="0"/>
              </a:rPr>
              <a:t>Select </a:t>
            </a:r>
            <a:r>
              <a:rPr lang="en-US" sz="1800" b="1" i="0" dirty="0">
                <a:solidFill>
                  <a:srgbClr val="273239"/>
                </a:solidFill>
                <a:effectLst/>
                <a:latin typeface="Times New Roman" panose="02020603050405020304" pitchFamily="18" charset="0"/>
                <a:cs typeface="Times New Roman" panose="02020603050405020304" pitchFamily="18" charset="0"/>
              </a:rPr>
              <a:t>Tableau Desktop</a:t>
            </a:r>
            <a:r>
              <a:rPr lang="en-US" sz="1800" b="0" i="0" dirty="0">
                <a:solidFill>
                  <a:srgbClr val="273239"/>
                </a:solidFill>
                <a:effectLst/>
                <a:latin typeface="Times New Roman" panose="02020603050405020304" pitchFamily="18" charset="0"/>
                <a:cs typeface="Times New Roman" panose="02020603050405020304" pitchFamily="18" charset="0"/>
              </a:rPr>
              <a:t> &gt; </a:t>
            </a:r>
            <a:r>
              <a:rPr lang="en-US" sz="1800" b="1" i="0" dirty="0">
                <a:solidFill>
                  <a:srgbClr val="273239"/>
                </a:solidFill>
                <a:effectLst/>
                <a:latin typeface="Times New Roman" panose="02020603050405020304" pitchFamily="18" charset="0"/>
                <a:cs typeface="Times New Roman" panose="02020603050405020304" pitchFamily="18" charset="0"/>
              </a:rPr>
              <a:t>Try it for free</a:t>
            </a:r>
            <a:r>
              <a:rPr lang="en-US" sz="1800" b="0" i="0" dirty="0">
                <a:solidFill>
                  <a:srgbClr val="273239"/>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Selected the software version as per your system requirement. Download your free trial software.</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If you want to avoid trial then download </a:t>
            </a:r>
            <a:r>
              <a:rPr lang="en-US" b="1" i="0" dirty="0">
                <a:solidFill>
                  <a:srgbClr val="273239"/>
                </a:solidFill>
                <a:effectLst/>
                <a:latin typeface="Times New Roman" panose="02020603050405020304" pitchFamily="18" charset="0"/>
                <a:cs typeface="Times New Roman" panose="02020603050405020304" pitchFamily="18" charset="0"/>
              </a:rPr>
              <a:t>Tableau Public</a:t>
            </a:r>
            <a:endParaRPr lang="en-US" b="0" i="0" dirty="0">
              <a:solidFill>
                <a:srgbClr val="273239"/>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6190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A8D1-5D35-442C-A46B-07F95123C500}"/>
              </a:ext>
            </a:extLst>
          </p:cNvPr>
          <p:cNvSpPr>
            <a:spLocks noGrp="1"/>
          </p:cNvSpPr>
          <p:nvPr>
            <p:ph type="title"/>
          </p:nvPr>
        </p:nvSpPr>
        <p:spPr>
          <a:xfrm rot="10800000" flipV="1">
            <a:off x="2124625" y="115111"/>
            <a:ext cx="7034582" cy="417106"/>
          </a:xfrm>
        </p:spPr>
        <p:txBody>
          <a:bodyPr>
            <a:normAutofit fontScale="90000"/>
          </a:bodyPr>
          <a:lstStyle/>
          <a:p>
            <a:pPr algn="ctr"/>
            <a:r>
              <a:rPr lang="en-IN" b="1" i="0" dirty="0">
                <a:solidFill>
                  <a:srgbClr val="333333"/>
                </a:solidFill>
                <a:effectLst/>
                <a:latin typeface="Bell MT" panose="02020503060305020303" pitchFamily="18" charset="0"/>
              </a:rPr>
              <a:t>The Tableau Workspace/Interface</a:t>
            </a:r>
            <a:br>
              <a:rPr lang="en-IN" b="0" i="0" dirty="0">
                <a:solidFill>
                  <a:srgbClr val="333333"/>
                </a:solidFill>
                <a:effectLst/>
                <a:latin typeface="Benton Sans Book"/>
              </a:rPr>
            </a:br>
            <a:endParaRPr lang="en-IN" dirty="0"/>
          </a:p>
        </p:txBody>
      </p:sp>
      <p:sp>
        <p:nvSpPr>
          <p:cNvPr id="3" name="Content Placeholder 2">
            <a:extLst>
              <a:ext uri="{FF2B5EF4-FFF2-40B4-BE49-F238E27FC236}">
                <a16:creationId xmlns:a16="http://schemas.microsoft.com/office/drawing/2014/main" id="{0C7BF9D9-688E-4F17-9211-0989434C3712}"/>
              </a:ext>
            </a:extLst>
          </p:cNvPr>
          <p:cNvSpPr>
            <a:spLocks noGrp="1"/>
          </p:cNvSpPr>
          <p:nvPr>
            <p:ph idx="1"/>
          </p:nvPr>
        </p:nvSpPr>
        <p:spPr>
          <a:xfrm>
            <a:off x="515655" y="816638"/>
            <a:ext cx="11160689" cy="5757437"/>
          </a:xfrm>
        </p:spPr>
        <p:txBody>
          <a:bodyPr>
            <a:normAutofit fontScale="55000" lnSpcReduction="20000"/>
          </a:bodyPr>
          <a:lstStyle/>
          <a:p>
            <a:pPr marL="0" indent="0" algn="just">
              <a:lnSpc>
                <a:spcPct val="120000"/>
              </a:lnSpc>
              <a:buNone/>
            </a:pPr>
            <a:r>
              <a:rPr lang="en-US" sz="4200" b="0" i="0" dirty="0">
                <a:solidFill>
                  <a:srgbClr val="333333"/>
                </a:solidFill>
                <a:effectLst/>
                <a:latin typeface="Times New Roman" panose="02020603050405020304" pitchFamily="18" charset="0"/>
                <a:cs typeface="Times New Roman" panose="02020603050405020304" pitchFamily="18" charset="0"/>
              </a:rPr>
              <a:t>The Tableau workspace consists of menus, a toolbar, the Data pane, cards and shelves, and one or more sheets. Sheets can be worksheets, dashboards, or stories. For details on dashboard or story workspaces, see </a:t>
            </a:r>
            <a:r>
              <a:rPr lang="en-US" sz="4200" b="0" i="0" u="none" strike="noStrike" dirty="0">
                <a:solidFill>
                  <a:srgbClr val="FF6D02"/>
                </a:solidFill>
                <a:effectLst/>
                <a:latin typeface="Times New Roman" panose="02020603050405020304" pitchFamily="18" charset="0"/>
                <a:cs typeface="Times New Roman" panose="02020603050405020304" pitchFamily="18" charset="0"/>
                <a:hlinkClick r:id="rId2"/>
              </a:rPr>
              <a:t>Create a Dashboard</a:t>
            </a:r>
            <a:r>
              <a:rPr lang="en-US" sz="4200" b="0" i="0" dirty="0">
                <a:solidFill>
                  <a:srgbClr val="333333"/>
                </a:solidFill>
                <a:effectLst/>
                <a:latin typeface="Times New Roman" panose="02020603050405020304" pitchFamily="18" charset="0"/>
                <a:cs typeface="Times New Roman" panose="02020603050405020304" pitchFamily="18" charset="0"/>
              </a:rPr>
              <a:t> or </a:t>
            </a:r>
            <a:r>
              <a:rPr lang="en-US" sz="4200" b="0" i="0" u="none" strike="noStrike" dirty="0">
                <a:solidFill>
                  <a:srgbClr val="FF6D02"/>
                </a:solidFill>
                <a:effectLst/>
                <a:latin typeface="Times New Roman" panose="02020603050405020304" pitchFamily="18" charset="0"/>
                <a:cs typeface="Times New Roman" panose="02020603050405020304" pitchFamily="18" charset="0"/>
                <a:hlinkClick r:id="rId3"/>
              </a:rPr>
              <a:t>The Story Workspace</a:t>
            </a:r>
            <a:r>
              <a:rPr lang="en-US" sz="4200" b="0" i="0" dirty="0">
                <a:solidFill>
                  <a:srgbClr val="333333"/>
                </a:solidFill>
                <a:effectLst/>
                <a:latin typeface="Times New Roman" panose="02020603050405020304" pitchFamily="18" charset="0"/>
                <a:cs typeface="Times New Roman" panose="02020603050405020304" pitchFamily="18" charset="0"/>
              </a:rPr>
              <a:t>.</a:t>
            </a:r>
          </a:p>
          <a:p>
            <a:pPr marL="0" indent="0" algn="just">
              <a:lnSpc>
                <a:spcPct val="120000"/>
              </a:lnSpc>
              <a:buNone/>
            </a:pPr>
            <a:r>
              <a:rPr kumimoji="0" lang="en-US" altLang="en-US" sz="4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a:t>
            </a:r>
            <a:r>
              <a:rPr kumimoji="0" lang="en-US" altLang="en-US" sz="4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Workbook name. A workbook contains sheets. A sheet can be a worksheet, a dashboard, or a story. For more information, see </a:t>
            </a:r>
            <a:r>
              <a:rPr kumimoji="0" lang="en-US" altLang="en-US" sz="4200" b="0" i="0" u="none" strike="noStrike" cap="none" normalizeH="0" baseline="0" dirty="0">
                <a:ln>
                  <a:noFill/>
                </a:ln>
                <a:solidFill>
                  <a:srgbClr val="FF6D02"/>
                </a:solidFill>
                <a:effectLst/>
                <a:latin typeface="Times New Roman" panose="02020603050405020304" pitchFamily="18" charset="0"/>
                <a:cs typeface="Times New Roman" panose="02020603050405020304" pitchFamily="18" charset="0"/>
                <a:hlinkClick r:id="rId4"/>
              </a:rPr>
              <a:t>Workbooks and Sheets</a:t>
            </a:r>
            <a:r>
              <a:rPr kumimoji="0" lang="en-US" altLang="en-US" sz="4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4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lgn="just">
              <a:lnSpc>
                <a:spcPct val="120000"/>
              </a:lnSpc>
              <a:buNone/>
            </a:pPr>
            <a:r>
              <a:rPr kumimoji="0" lang="en-US" altLang="en-US" sz="4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
            </a:r>
            <a:r>
              <a:rPr kumimoji="0" lang="en-US" altLang="en-US" sz="4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4200" b="0" i="0" u="none" strike="noStrike" cap="none" normalizeH="0" baseline="0" dirty="0">
                <a:ln>
                  <a:noFill/>
                </a:ln>
                <a:solidFill>
                  <a:srgbClr val="FF6D02"/>
                </a:solidFill>
                <a:effectLst/>
                <a:latin typeface="Times New Roman" panose="02020603050405020304" pitchFamily="18" charset="0"/>
                <a:cs typeface="Times New Roman" panose="02020603050405020304" pitchFamily="18" charset="0"/>
                <a:hlinkClick r:id="rId5"/>
              </a:rPr>
              <a:t>Cards and shelves</a:t>
            </a:r>
            <a:r>
              <a:rPr kumimoji="0" lang="en-US" altLang="en-US" sz="4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Drag fields to the cards and shelves in the workspace to add data to your view.</a:t>
            </a:r>
            <a:r>
              <a:rPr kumimoji="0" lang="en-US" altLang="en-US" sz="4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lgn="just">
              <a:lnSpc>
                <a:spcPct val="120000"/>
              </a:lnSpc>
              <a:buNone/>
            </a:pPr>
            <a:r>
              <a:rPr kumimoji="0" lang="en-US" altLang="en-US" sz="4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r>
              <a:rPr kumimoji="0" lang="en-US" altLang="en-US" sz="4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4200" b="0" i="0" u="none" strike="noStrike" cap="none" normalizeH="0" baseline="0" dirty="0">
                <a:ln>
                  <a:noFill/>
                </a:ln>
                <a:solidFill>
                  <a:srgbClr val="FF6D02"/>
                </a:solidFill>
                <a:effectLst/>
                <a:latin typeface="Times New Roman" panose="02020603050405020304" pitchFamily="18" charset="0"/>
                <a:cs typeface="Times New Roman" panose="02020603050405020304" pitchFamily="18" charset="0"/>
                <a:hlinkClick r:id="rId6"/>
              </a:rPr>
              <a:t>Toolbar</a:t>
            </a:r>
            <a:r>
              <a:rPr kumimoji="0" lang="en-US" altLang="en-US" sz="4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Use the toolbar to access commands and analysis and navigation tools.</a:t>
            </a:r>
            <a:r>
              <a:rPr kumimoji="0" lang="en-US" altLang="en-US" sz="4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lgn="just">
              <a:lnSpc>
                <a:spcPct val="120000"/>
              </a:lnSpc>
              <a:buNone/>
            </a:pPr>
            <a:r>
              <a:rPr kumimoji="0" lang="en-US" altLang="en-US" sz="4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en-US" altLang="en-US" sz="4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4200" b="0" i="0" u="none" strike="noStrike" cap="none" normalizeH="0" baseline="0" dirty="0">
                <a:ln>
                  <a:noFill/>
                </a:ln>
                <a:solidFill>
                  <a:srgbClr val="FF6D02"/>
                </a:solidFill>
                <a:effectLst/>
                <a:latin typeface="Times New Roman" panose="02020603050405020304" pitchFamily="18" charset="0"/>
                <a:cs typeface="Times New Roman" panose="02020603050405020304" pitchFamily="18" charset="0"/>
                <a:hlinkClick r:id="rId7"/>
              </a:rPr>
              <a:t>View</a:t>
            </a:r>
            <a:r>
              <a:rPr kumimoji="0" lang="en-US" altLang="en-US" sz="4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This is the canvas in the workspace where you create a visualization (also referred to as a "viz").</a:t>
            </a:r>
          </a:p>
          <a:p>
            <a:pPr marL="0" indent="0" algn="just">
              <a:lnSpc>
                <a:spcPct val="120000"/>
              </a:lnSpc>
              <a:buNone/>
            </a:pPr>
            <a:r>
              <a:rPr kumimoji="0" lang="en-US" altLang="en-US" sz="4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t>
            </a:r>
            <a:r>
              <a:rPr kumimoji="0" lang="en-US" altLang="en-US" sz="4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Click this icon to go to the Start page, where you can connect to data. For more information, see </a:t>
            </a:r>
            <a:r>
              <a:rPr kumimoji="0" lang="en-US" altLang="en-US" sz="4200" b="0" i="0" u="none" strike="noStrike" cap="none" normalizeH="0" baseline="0" dirty="0">
                <a:ln>
                  <a:noFill/>
                </a:ln>
                <a:solidFill>
                  <a:srgbClr val="FF6D02"/>
                </a:solidFill>
                <a:effectLst/>
                <a:latin typeface="Times New Roman" panose="02020603050405020304" pitchFamily="18" charset="0"/>
                <a:cs typeface="Times New Roman" panose="02020603050405020304" pitchFamily="18" charset="0"/>
                <a:hlinkClick r:id="rId8"/>
              </a:rPr>
              <a:t>Start Page</a:t>
            </a:r>
            <a:r>
              <a:rPr kumimoji="0" lang="en-US" altLang="en-US" sz="4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4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lgn="just">
              <a:lnSpc>
                <a:spcPct val="120000"/>
              </a:lnSpc>
              <a:buNone/>
            </a:pPr>
            <a:endParaRPr kumimoji="0" lang="en-US" altLang="en-US" sz="4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nSpc>
                <a:spcPct val="120000"/>
              </a:lnSpc>
              <a:buNone/>
            </a:pPr>
            <a:endParaRPr kumimoji="0" lang="en-US" altLang="en-US" sz="5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333333"/>
              </a:solidFill>
              <a:latin typeface="Times New Roman" panose="02020603050405020304" pitchFamily="18" charset="0"/>
              <a:cs typeface="Times New Roman" panose="02020603050405020304" pitchFamily="18" charset="0"/>
            </a:endParaRPr>
          </a:p>
          <a:p>
            <a:pPr marL="0" indent="0">
              <a:buNone/>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01A50A90-3F4F-46B9-8CD3-80F5512F4523}"/>
              </a:ext>
            </a:extLst>
          </p:cNvPr>
          <p:cNvSpPr>
            <a:spLocks noChangeArrowheads="1"/>
          </p:cNvSpPr>
          <p:nvPr/>
        </p:nvSpPr>
        <p:spPr bwMode="auto">
          <a:xfrm>
            <a:off x="-515656" y="-212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rgbClr val="333333"/>
              </a:solidFill>
              <a:effectLst/>
              <a:latin typeface="Merriweather"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333333"/>
                </a:solidFill>
                <a:effectLst/>
                <a:latin typeface="Merriweather" panose="000005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462BC9A2-E9EE-4403-8385-64EC6BADE8C5}"/>
              </a:ext>
            </a:extLst>
          </p:cNvPr>
          <p:cNvSpPr>
            <a:spLocks noChangeArrowheads="1"/>
          </p:cNvSpPr>
          <p:nvPr/>
        </p:nvSpPr>
        <p:spPr bwMode="auto">
          <a:xfrm>
            <a:off x="12047730" y="136267"/>
            <a:ext cx="14427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Merriweather" panose="00000500000000000000" pitchFamily="2" charset="0"/>
              </a:rPr>
              <a:t>I.</a:t>
            </a:r>
            <a:r>
              <a:rPr kumimoji="0" lang="en-US" altLang="en-US" sz="1200" b="0" i="0" u="none" strike="noStrike" cap="none" normalizeH="0" baseline="0" dirty="0">
                <a:ln>
                  <a:noFill/>
                </a:ln>
                <a:solidFill>
                  <a:srgbClr val="333333"/>
                </a:solidFill>
                <a:effectLst/>
                <a:latin typeface="Merriweather" panose="00000500000000000000" pitchFamily="2"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9B06823A-AFAA-4BA0-907A-3A9E0E4536AC}"/>
              </a:ext>
            </a:extLst>
          </p:cNvPr>
          <p:cNvSpPr>
            <a:spLocks noChangeArrowheads="1"/>
          </p:cNvSpPr>
          <p:nvPr/>
        </p:nvSpPr>
        <p:spPr bwMode="auto">
          <a:xfrm>
            <a:off x="-25400" y="76756"/>
            <a:ext cx="12217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rgbClr val="333333"/>
              </a:solidFill>
              <a:effectLst/>
              <a:latin typeface="Merriweather"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333333"/>
                </a:solidFill>
                <a:effectLst/>
                <a:latin typeface="Merriweather" panose="000005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747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793C2D0-74FB-431B-851B-328B64652613}"/>
              </a:ext>
            </a:extLst>
          </p:cNvPr>
          <p:cNvSpPr>
            <a:spLocks noChangeArrowheads="1"/>
          </p:cNvSpPr>
          <p:nvPr/>
        </p:nvSpPr>
        <p:spPr bwMode="auto">
          <a:xfrm flipV="1">
            <a:off x="801666" y="718974"/>
            <a:ext cx="1139033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rgbClr val="333333"/>
              </a:solidFill>
              <a:effectLst/>
              <a:latin typeface="Merriweather"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333333"/>
                </a:solidFill>
                <a:effectLst/>
                <a:latin typeface="Merriweather" panose="000005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857FC1F-8D52-4450-B14F-CCA39C33E67D}"/>
              </a:ext>
            </a:extLst>
          </p:cNvPr>
          <p:cNvSpPr txBox="1"/>
          <p:nvPr/>
        </p:nvSpPr>
        <p:spPr>
          <a:xfrm>
            <a:off x="413359" y="551145"/>
            <a:ext cx="11110586" cy="2276072"/>
          </a:xfrm>
          <a:prstGeom prst="rect">
            <a:avLst/>
          </a:prstGeom>
          <a:noFill/>
        </p:spPr>
        <p:txBody>
          <a:bodyPr wrap="square">
            <a:spAutoFit/>
          </a:bodyPr>
          <a:lstStyle/>
          <a:p>
            <a:pPr marL="0" indent="0" algn="just">
              <a:lnSpc>
                <a:spcPct val="120000"/>
              </a:lnSpc>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FF6D02"/>
                </a:solidFill>
                <a:effectLst/>
                <a:latin typeface="Times New Roman" panose="02020603050405020304" pitchFamily="18" charset="0"/>
                <a:cs typeface="Times New Roman" panose="02020603050405020304" pitchFamily="18" charset="0"/>
                <a:hlinkClick r:id="rId2"/>
              </a:rPr>
              <a:t>Side Bar</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In a worksheet, the side bar area contains the </a:t>
            </a:r>
            <a:r>
              <a:rPr kumimoji="0" lang="en-US" altLang="en-US" sz="2000" b="0" i="0" u="none" strike="noStrike" cap="none" normalizeH="0" baseline="0" dirty="0">
                <a:ln>
                  <a:noFill/>
                </a:ln>
                <a:solidFill>
                  <a:srgbClr val="FF6D02"/>
                </a:solidFill>
                <a:effectLst/>
                <a:latin typeface="Times New Roman" panose="02020603050405020304" pitchFamily="18" charset="0"/>
                <a:cs typeface="Times New Roman" panose="02020603050405020304" pitchFamily="18" charset="0"/>
                <a:hlinkClick r:id="rId3"/>
              </a:rPr>
              <a:t>Data pane</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and the </a:t>
            </a:r>
            <a:r>
              <a:rPr kumimoji="0" lang="en-US" altLang="en-US" sz="2000" b="0" i="0" u="sng" strike="noStrike" cap="none" normalizeH="0" baseline="0" dirty="0">
                <a:ln>
                  <a:noFill/>
                </a:ln>
                <a:solidFill>
                  <a:srgbClr val="FF6D02"/>
                </a:solidFill>
                <a:effectLst/>
                <a:latin typeface="Times New Roman" panose="02020603050405020304" pitchFamily="18" charset="0"/>
                <a:cs typeface="Times New Roman" panose="02020603050405020304" pitchFamily="18" charset="0"/>
                <a:hlinkClick r:id="rId4"/>
              </a:rPr>
              <a:t>Analytics pane</a:t>
            </a:r>
            <a:endParaRPr kumimoji="0" lang="en-US" altLang="en-US" sz="2000" b="0" i="0" u="sng" strike="noStrike" cap="none" normalizeH="0" baseline="0" dirty="0">
              <a:ln>
                <a:noFill/>
              </a:ln>
              <a:solidFill>
                <a:srgbClr val="FF6D02"/>
              </a:solidFill>
              <a:effectLst/>
              <a:latin typeface="Times New Roman" panose="02020603050405020304" pitchFamily="18" charset="0"/>
              <a:cs typeface="Times New Roman" panose="02020603050405020304" pitchFamily="18" charset="0"/>
            </a:endParaRPr>
          </a:p>
          <a:p>
            <a:pPr marL="0" indent="0" algn="just">
              <a:lnSpc>
                <a:spcPct val="120000"/>
              </a:lnSpc>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Click this tab to go to the Data Source page and view your data. For more information, see </a:t>
            </a:r>
            <a:r>
              <a:rPr kumimoji="0" lang="en-US" altLang="en-US" sz="2000" b="0" i="0" u="none" strike="noStrike" cap="none" normalizeH="0" baseline="0" dirty="0">
                <a:ln>
                  <a:noFill/>
                </a:ln>
                <a:solidFill>
                  <a:srgbClr val="FF6D02"/>
                </a:solidFill>
                <a:effectLst/>
                <a:latin typeface="Times New Roman" panose="02020603050405020304" pitchFamily="18" charset="0"/>
                <a:cs typeface="Times New Roman" panose="02020603050405020304" pitchFamily="18" charset="0"/>
                <a:hlinkClick r:id="rId5"/>
              </a:rPr>
              <a:t>Data Source Page</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lgn="just">
              <a:lnSpc>
                <a:spcPct val="120000"/>
              </a:lnSpc>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FF6D02"/>
                </a:solidFill>
                <a:effectLst/>
                <a:latin typeface="Times New Roman" panose="02020603050405020304" pitchFamily="18" charset="0"/>
                <a:cs typeface="Times New Roman" panose="02020603050405020304" pitchFamily="18" charset="0"/>
                <a:hlinkClick r:id="rId6"/>
              </a:rPr>
              <a:t>Status bar</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Displays information about the current view.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lgn="just">
              <a:lnSpc>
                <a:spcPct val="120000"/>
              </a:lnSpc>
              <a:buNone/>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 </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Sheet tabs - Tabs represent each sheet in your workbook. This can include worksheets, dashboards, and stories.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62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69AC-C7C2-4692-A106-CB0B9C4D88DF}"/>
              </a:ext>
            </a:extLst>
          </p:cNvPr>
          <p:cNvSpPr>
            <a:spLocks noGrp="1"/>
          </p:cNvSpPr>
          <p:nvPr>
            <p:ph type="title"/>
          </p:nvPr>
        </p:nvSpPr>
        <p:spPr>
          <a:xfrm>
            <a:off x="677334" y="609600"/>
            <a:ext cx="8596668" cy="492690"/>
          </a:xfrm>
        </p:spPr>
        <p:txBody>
          <a:bodyPr>
            <a:normAutofit fontScale="90000"/>
          </a:bodyPr>
          <a:lstStyle/>
          <a:p>
            <a:pPr algn="ctr"/>
            <a:r>
              <a:rPr lang="en-US" sz="3600" b="1" dirty="0">
                <a:effectLst/>
                <a:latin typeface="Times New Roman" panose="02020603050405020304" pitchFamily="18" charset="0"/>
                <a:ea typeface="SimSun" panose="02010600030101010101" pitchFamily="2" charset="-122"/>
              </a:rPr>
              <a:t>Connecting Data</a:t>
            </a:r>
            <a:br>
              <a:rPr lang="en-IN" sz="3600" dirty="0">
                <a:effectLst/>
                <a:latin typeface="Times New Roman" panose="02020603050405020304" pitchFamily="18" charset="0"/>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CB728467-9F73-4127-B403-BDA80F0A0630}"/>
              </a:ext>
            </a:extLst>
          </p:cNvPr>
          <p:cNvSpPr>
            <a:spLocks noGrp="1"/>
          </p:cNvSpPr>
          <p:nvPr>
            <p:ph idx="1"/>
          </p:nvPr>
        </p:nvSpPr>
        <p:spPr>
          <a:xfrm>
            <a:off x="677333" y="1565753"/>
            <a:ext cx="10834085" cy="4682647"/>
          </a:xfrm>
        </p:spPr>
        <p:txBody>
          <a:bodyPr>
            <a:normAutofit/>
          </a:bodyPr>
          <a:lstStyle/>
          <a:p>
            <a:pPr marL="0" marR="26670" indent="0" algn="ctr">
              <a:spcBef>
                <a:spcPts val="525"/>
              </a:spcBef>
              <a:spcAft>
                <a:spcPts val="630"/>
              </a:spcAft>
              <a:buNone/>
            </a:pPr>
            <a:r>
              <a:rPr lang="en-US" sz="1800" b="1"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marL="0" marR="26670" indent="0" algn="just">
              <a:spcBef>
                <a:spcPts val="525"/>
              </a:spcBef>
              <a:spcAft>
                <a:spcPts val="630"/>
              </a:spcAft>
              <a:buNone/>
            </a:pPr>
            <a:r>
              <a:rPr lang="en-US" sz="1800" dirty="0">
                <a:solidFill>
                  <a:srgbClr val="000000"/>
                </a:solidFill>
                <a:effectLst/>
                <a:latin typeface="Times New Roman" panose="02020603050405020304" pitchFamily="18" charset="0"/>
                <a:ea typeface="SimSun" panose="02010600030101010101" pitchFamily="2" charset="-122"/>
              </a:rPr>
              <a:t>Tableau can connect to all the popular data sources which are widely used. Tableau’s native connectors can connect to the following types of data sources.</a:t>
            </a:r>
            <a:endParaRPr lang="en-IN" sz="1800" dirty="0">
              <a:effectLst/>
              <a:latin typeface="Times New Roman" panose="02020603050405020304" pitchFamily="18" charset="0"/>
              <a:ea typeface="SimSun" panose="02010600030101010101" pitchFamily="2" charset="-122"/>
            </a:endParaRPr>
          </a:p>
          <a:p>
            <a:pPr marL="0" indent="0">
              <a:spcAft>
                <a:spcPts val="375"/>
              </a:spcAft>
              <a:buNone/>
            </a:pP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483870" marR="26670" algn="just">
              <a:spcBef>
                <a:spcPts val="525"/>
              </a:spcBef>
              <a:spcAft>
                <a:spcPts val="630"/>
              </a:spcAft>
            </a:pPr>
            <a:r>
              <a:rPr lang="en-US" sz="1800" b="1" dirty="0">
                <a:solidFill>
                  <a:srgbClr val="000000"/>
                </a:solidFill>
                <a:effectLst/>
                <a:latin typeface="Times New Roman" panose="02020603050405020304" pitchFamily="18" charset="0"/>
                <a:ea typeface="SimSun" panose="02010600030101010101" pitchFamily="2" charset="-122"/>
              </a:rPr>
              <a:t>File Systems</a:t>
            </a:r>
            <a:r>
              <a:rPr lang="en-US" sz="1800" dirty="0">
                <a:solidFill>
                  <a:srgbClr val="000000"/>
                </a:solidFill>
                <a:effectLst/>
                <a:latin typeface="Times New Roman" panose="02020603050405020304" pitchFamily="18" charset="0"/>
                <a:ea typeface="SimSun" panose="02010600030101010101" pitchFamily="2" charset="-122"/>
              </a:rPr>
              <a:t> such as CSV, Excel, etc.</a:t>
            </a:r>
            <a:endParaRPr lang="en-IN" sz="1800" dirty="0">
              <a:effectLst/>
              <a:latin typeface="Times New Roman" panose="02020603050405020304" pitchFamily="18" charset="0"/>
              <a:ea typeface="SimSun" panose="02010600030101010101" pitchFamily="2" charset="-122"/>
            </a:endParaRPr>
          </a:p>
          <a:p>
            <a:pPr marL="483870" marR="26670" algn="just">
              <a:spcBef>
                <a:spcPts val="525"/>
              </a:spcBef>
              <a:spcAft>
                <a:spcPts val="630"/>
              </a:spcAft>
            </a:pPr>
            <a:r>
              <a:rPr lang="en-US" sz="1800" b="1" dirty="0">
                <a:solidFill>
                  <a:srgbClr val="000000"/>
                </a:solidFill>
                <a:effectLst/>
                <a:latin typeface="Times New Roman" panose="02020603050405020304" pitchFamily="18" charset="0"/>
                <a:ea typeface="SimSun" panose="02010600030101010101" pitchFamily="2" charset="-122"/>
              </a:rPr>
              <a:t>Relational Systems</a:t>
            </a:r>
            <a:r>
              <a:rPr lang="en-US" sz="1800" dirty="0">
                <a:solidFill>
                  <a:srgbClr val="000000"/>
                </a:solidFill>
                <a:effectLst/>
                <a:latin typeface="Times New Roman" panose="02020603050405020304" pitchFamily="18" charset="0"/>
                <a:ea typeface="SimSun" panose="02010600030101010101" pitchFamily="2" charset="-122"/>
              </a:rPr>
              <a:t> such as Oracle, </a:t>
            </a:r>
            <a:r>
              <a:rPr lang="en-US" sz="1800" dirty="0" err="1">
                <a:solidFill>
                  <a:srgbClr val="000000"/>
                </a:solidFill>
                <a:effectLst/>
                <a:latin typeface="Times New Roman" panose="02020603050405020304" pitchFamily="18" charset="0"/>
                <a:ea typeface="SimSun" panose="02010600030101010101" pitchFamily="2" charset="-122"/>
              </a:rPr>
              <a:t>Sql</a:t>
            </a:r>
            <a:r>
              <a:rPr lang="en-US" sz="1800" dirty="0">
                <a:solidFill>
                  <a:srgbClr val="000000"/>
                </a:solidFill>
                <a:effectLst/>
                <a:latin typeface="Times New Roman" panose="02020603050405020304" pitchFamily="18" charset="0"/>
                <a:ea typeface="SimSun" panose="02010600030101010101" pitchFamily="2" charset="-122"/>
              </a:rPr>
              <a:t> Server, DB2, etc.</a:t>
            </a:r>
            <a:endParaRPr lang="en-IN" sz="1800" dirty="0">
              <a:effectLst/>
              <a:latin typeface="Times New Roman" panose="02020603050405020304" pitchFamily="18" charset="0"/>
              <a:ea typeface="SimSun" panose="02010600030101010101" pitchFamily="2" charset="-122"/>
            </a:endParaRPr>
          </a:p>
          <a:p>
            <a:pPr marL="483870" marR="26670" algn="just">
              <a:spcBef>
                <a:spcPts val="525"/>
              </a:spcBef>
              <a:spcAft>
                <a:spcPts val="630"/>
              </a:spcAft>
            </a:pPr>
            <a:r>
              <a:rPr lang="en-US" sz="1800" b="1" dirty="0">
                <a:solidFill>
                  <a:srgbClr val="000000"/>
                </a:solidFill>
                <a:effectLst/>
                <a:latin typeface="Times New Roman" panose="02020603050405020304" pitchFamily="18" charset="0"/>
                <a:ea typeface="SimSun" panose="02010600030101010101" pitchFamily="2" charset="-122"/>
              </a:rPr>
              <a:t>Cloud Systems</a:t>
            </a:r>
            <a:r>
              <a:rPr lang="en-US" sz="1800" dirty="0">
                <a:solidFill>
                  <a:srgbClr val="000000"/>
                </a:solidFill>
                <a:effectLst/>
                <a:latin typeface="Times New Roman" panose="02020603050405020304" pitchFamily="18" charset="0"/>
                <a:ea typeface="SimSun" panose="02010600030101010101" pitchFamily="2" charset="-122"/>
              </a:rPr>
              <a:t> such as Windows Azure, Google </a:t>
            </a:r>
            <a:r>
              <a:rPr lang="en-US" sz="1800" dirty="0" err="1">
                <a:solidFill>
                  <a:srgbClr val="000000"/>
                </a:solidFill>
                <a:effectLst/>
                <a:latin typeface="Times New Roman" panose="02020603050405020304" pitchFamily="18" charset="0"/>
                <a:ea typeface="SimSun" panose="02010600030101010101" pitchFamily="2" charset="-122"/>
              </a:rPr>
              <a:t>BigQuery</a:t>
            </a:r>
            <a:r>
              <a:rPr lang="en-US" sz="1800" dirty="0">
                <a:solidFill>
                  <a:srgbClr val="000000"/>
                </a:solidFill>
                <a:effectLst/>
                <a:latin typeface="Times New Roman" panose="02020603050405020304" pitchFamily="18" charset="0"/>
                <a:ea typeface="SimSun" panose="02010600030101010101" pitchFamily="2" charset="-122"/>
              </a:rPr>
              <a:t>, etc.</a:t>
            </a:r>
            <a:endParaRPr lang="en-IN" sz="1800" dirty="0">
              <a:effectLst/>
              <a:latin typeface="Times New Roman" panose="02020603050405020304" pitchFamily="18" charset="0"/>
              <a:ea typeface="SimSun" panose="02010600030101010101" pitchFamily="2" charset="-122"/>
            </a:endParaRPr>
          </a:p>
          <a:p>
            <a:pPr marL="483870" marR="26670" algn="just">
              <a:spcBef>
                <a:spcPts val="525"/>
              </a:spcBef>
              <a:spcAft>
                <a:spcPts val="630"/>
              </a:spcAft>
            </a:pPr>
            <a:r>
              <a:rPr lang="en-US" sz="1800" b="1" dirty="0">
                <a:solidFill>
                  <a:srgbClr val="000000"/>
                </a:solidFill>
                <a:effectLst/>
                <a:latin typeface="Times New Roman" panose="02020603050405020304" pitchFamily="18" charset="0"/>
                <a:ea typeface="SimSun" panose="02010600030101010101" pitchFamily="2" charset="-122"/>
              </a:rPr>
              <a:t>Other Sources</a:t>
            </a:r>
            <a:r>
              <a:rPr lang="en-US" sz="1800" dirty="0">
                <a:solidFill>
                  <a:srgbClr val="000000"/>
                </a:solidFill>
                <a:effectLst/>
                <a:latin typeface="Times New Roman" panose="02020603050405020304" pitchFamily="18" charset="0"/>
                <a:ea typeface="SimSun" panose="02010600030101010101" pitchFamily="2" charset="-122"/>
              </a:rPr>
              <a:t> using ODBC</a:t>
            </a:r>
            <a:endParaRPr lang="en-IN" dirty="0">
              <a:latin typeface="Times New Roman" panose="02020603050405020304" pitchFamily="18" charset="0"/>
              <a:ea typeface="SimSun" panose="02010600030101010101" pitchFamily="2" charset="-122"/>
            </a:endParaRPr>
          </a:p>
          <a:p>
            <a:pPr marL="140970" marR="26670" indent="0" algn="just">
              <a:spcBef>
                <a:spcPts val="525"/>
              </a:spcBef>
              <a:spcAft>
                <a:spcPts val="630"/>
              </a:spcAft>
              <a:buNone/>
            </a:pPr>
            <a:r>
              <a:rPr lang="en-US" sz="1800" dirty="0">
                <a:solidFill>
                  <a:srgbClr val="000000"/>
                </a:solidFill>
                <a:effectLst/>
                <a:latin typeface="Times New Roman" panose="02020603050405020304" pitchFamily="18" charset="0"/>
                <a:ea typeface="SimSun" panose="02010600030101010101" pitchFamily="2" charset="-122"/>
              </a:rPr>
              <a:t>The following picture shows most of the data sources available through Tableau’s native data connectors.</a:t>
            </a:r>
            <a:endParaRPr lang="en-IN" sz="1800" dirty="0">
              <a:effectLst/>
              <a:latin typeface="Times New Roman" panose="02020603050405020304" pitchFamily="18" charset="0"/>
              <a:ea typeface="SimSun" panose="02010600030101010101" pitchFamily="2" charset="-122"/>
            </a:endParaRPr>
          </a:p>
          <a:p>
            <a:pPr marL="0" indent="0">
              <a:buNone/>
            </a:pPr>
            <a:endParaRPr lang="en-IN" dirty="0"/>
          </a:p>
        </p:txBody>
      </p:sp>
    </p:spTree>
    <p:extLst>
      <p:ext uri="{BB962C8B-B14F-4D97-AF65-F5344CB8AC3E}">
        <p14:creationId xmlns:p14="http://schemas.microsoft.com/office/powerpoint/2010/main" val="16292531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3890</TotalTime>
  <Words>5229</Words>
  <Application>Microsoft Office PowerPoint</Application>
  <PresentationFormat>Widescreen</PresentationFormat>
  <Paragraphs>313</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Facet</vt:lpstr>
      <vt:lpstr>TABleau </vt:lpstr>
      <vt:lpstr>What is Tableau?</vt:lpstr>
      <vt:lpstr> </vt:lpstr>
      <vt:lpstr>PowerPoint Presentation</vt:lpstr>
      <vt:lpstr>Tableau Installation </vt:lpstr>
      <vt:lpstr>PowerPoint Presentation</vt:lpstr>
      <vt:lpstr>The Tableau Workspace/Interface </vt:lpstr>
      <vt:lpstr>PowerPoint Presentation</vt:lpstr>
      <vt:lpstr>Connecting Data </vt:lpstr>
      <vt:lpstr>PowerPoint Presentation</vt:lpstr>
      <vt:lpstr>PowerPoint Presentation</vt:lpstr>
      <vt:lpstr>Join Your Data </vt:lpstr>
      <vt:lpstr>PowerPoint Presentation</vt:lpstr>
      <vt:lpstr>PowerPoint Presentation</vt:lpstr>
      <vt:lpstr>Tableau – Data Types </vt:lpstr>
      <vt:lpstr>PowerPoint Presentation</vt:lpstr>
      <vt:lpstr>PowerPoint Presentation</vt:lpstr>
      <vt:lpstr>PowerPoint Presentation</vt:lpstr>
      <vt:lpstr>Dimensions and Measures in Tableau </vt:lpstr>
      <vt:lpstr>Dimensions Vs Measures in Tableau </vt:lpstr>
      <vt:lpstr>PowerPoint Presentation</vt:lpstr>
      <vt:lpstr>Show Me in Tableau </vt:lpstr>
      <vt:lpstr>PowerPoint Presentation</vt:lpstr>
      <vt:lpstr>PowerPoint Presentation</vt:lpstr>
      <vt:lpstr>PowerPoint Presentation</vt:lpstr>
      <vt:lpstr>Filters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vt:lpstr>
      <vt:lpstr>PowerPoint Presentation</vt:lpstr>
      <vt:lpstr>PowerPoint Presentation</vt:lpstr>
      <vt:lpstr>PowerPoint Presentation</vt:lpstr>
      <vt:lpstr>PowerPoint Presentation</vt:lpstr>
      <vt:lpstr>PowerPoint Presentation</vt:lpstr>
      <vt:lpstr>Create an aggregate calculation Follow along with the steps below to learn how to create an aggregate calculation. In Tableau Desktop, connect to the Sample - Superstore saved data source, which comes with Tableau. Navigate to a worksheet and select Analysis &gt; Create Calculated Field. In the calculation editor that opens, do the following: Name the calculated field Margin. Enter the following formula:                                        IIF(SUM([Sales]) !=0, SUM([Profit])/SUM([Sales]), 0)  Note: You can use the function reference to find and add aggregate functions and other functions (like the logical IIF function in this example) to the calculation formula. For more information, see Use the functions reference in the calculation editor. When finished, click OK. The new aggregate calculation appears under Measures in the Data pane. Just like your other fields, you can use it in one or more visualizations. Note: Aggregation calculations are always measures. </vt:lpstr>
      <vt:lpstr>Date Function</vt:lpstr>
      <vt:lpstr>PowerPoint Presentation</vt:lpstr>
      <vt:lpstr>PowerPoint Presentation</vt:lpstr>
      <vt:lpstr>PowerPoint Presentation</vt:lpstr>
      <vt:lpstr>PowerPoint Presentation</vt:lpstr>
      <vt:lpstr>Create Calculated Field in Tableau </vt:lpstr>
      <vt:lpstr>PowerPoint Presentation</vt:lpstr>
      <vt:lpstr>PowerPoint Presentation</vt:lpstr>
      <vt:lpstr>PowerPoint Presentation</vt:lpstr>
      <vt:lpstr>PowerPoint Presentation</vt:lpstr>
      <vt:lpstr>PowerPoint Presentation</vt:lpstr>
      <vt:lpstr>Create a Dashboard in Tableau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Soften</dc:creator>
  <cp:lastModifiedBy>Unknown User</cp:lastModifiedBy>
  <cp:revision>29</cp:revision>
  <dcterms:created xsi:type="dcterms:W3CDTF">2022-04-09T09:29:49Z</dcterms:created>
  <dcterms:modified xsi:type="dcterms:W3CDTF">2022-07-15T05:36:17Z</dcterms:modified>
</cp:coreProperties>
</file>