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72" r:id="rId4"/>
    <p:sldId id="273" r:id="rId5"/>
    <p:sldId id="274" r:id="rId6"/>
    <p:sldId id="259" r:id="rId7"/>
    <p:sldId id="260" r:id="rId8"/>
    <p:sldId id="263" r:id="rId9"/>
    <p:sldId id="261" r:id="rId10"/>
    <p:sldId id="264" r:id="rId11"/>
    <p:sldId id="262" r:id="rId12"/>
    <p:sldId id="265" r:id="rId13"/>
    <p:sldId id="266" r:id="rId14"/>
    <p:sldId id="277" r:id="rId15"/>
    <p:sldId id="267" r:id="rId16"/>
    <p:sldId id="268" r:id="rId17"/>
    <p:sldId id="276" r:id="rId18"/>
    <p:sldId id="269" r:id="rId19"/>
    <p:sldId id="275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6344"/>
  </p:normalViewPr>
  <p:slideViewPr>
    <p:cSldViewPr snapToGrid="0">
      <p:cViewPr varScale="1">
        <p:scale>
          <a:sx n="156" d="100"/>
          <a:sy n="156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191CE7-E09E-4928-A8AB-6F9A66C29F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1273BC-BCD1-41E7-AF18-81F0F9298290}">
      <dgm:prSet custT="1"/>
      <dgm:spPr/>
      <dgm:t>
        <a:bodyPr/>
        <a:lstStyle/>
        <a:p>
          <a:r>
            <a:rPr lang="bg-BG" sz="1800" i="1" dirty="0"/>
            <a:t>За придобиване на образователна и </a:t>
          </a:r>
        </a:p>
        <a:p>
          <a:r>
            <a:rPr lang="bg-BG" sz="1800" i="1" dirty="0"/>
            <a:t>научна </a:t>
          </a:r>
        </a:p>
        <a:p>
          <a:r>
            <a:rPr lang="bg-BG" sz="1800" i="1" dirty="0"/>
            <a:t>степен „доктор”</a:t>
          </a:r>
          <a:endParaRPr lang="en-US" sz="1800" dirty="0"/>
        </a:p>
      </dgm:t>
    </dgm:pt>
    <dgm:pt modelId="{4AB0B2F3-EC08-434B-A4F4-04A4388764A8}" type="parTrans" cxnId="{3B1DC971-D95B-4007-B1DA-615BE8BEFC59}">
      <dgm:prSet/>
      <dgm:spPr/>
      <dgm:t>
        <a:bodyPr/>
        <a:lstStyle/>
        <a:p>
          <a:endParaRPr lang="en-US" sz="1800"/>
        </a:p>
      </dgm:t>
    </dgm:pt>
    <dgm:pt modelId="{F490994C-8C3F-424B-BD4F-07BE3D31E24B}" type="sibTrans" cxnId="{3B1DC971-D95B-4007-B1DA-615BE8BEFC59}">
      <dgm:prSet/>
      <dgm:spPr/>
      <dgm:t>
        <a:bodyPr/>
        <a:lstStyle/>
        <a:p>
          <a:endParaRPr lang="en-US" sz="1800"/>
        </a:p>
      </dgm:t>
    </dgm:pt>
    <dgm:pt modelId="{71963DF3-9C88-4BA9-89FE-AEF74E58D1C2}">
      <dgm:prSet custT="1"/>
      <dgm:spPr/>
      <dgm:t>
        <a:bodyPr/>
        <a:lstStyle/>
        <a:p>
          <a:r>
            <a:rPr lang="bg-BG" sz="1800" i="1" dirty="0"/>
            <a:t>Професионално направление: </a:t>
          </a:r>
          <a:br>
            <a:rPr lang="bg-BG" sz="1800" i="1" dirty="0"/>
          </a:br>
          <a:r>
            <a:rPr lang="bg-BG" sz="1800" i="1" dirty="0"/>
            <a:t>„Комуникационна и компютърна техника“ </a:t>
          </a:r>
          <a:endParaRPr lang="en-US" sz="1800" dirty="0"/>
        </a:p>
      </dgm:t>
    </dgm:pt>
    <dgm:pt modelId="{4C2C4528-B4DD-40EE-AB99-F1593ADC302E}" type="parTrans" cxnId="{CB3D5B00-06E5-42A8-89C7-09EDECFCF190}">
      <dgm:prSet/>
      <dgm:spPr/>
      <dgm:t>
        <a:bodyPr/>
        <a:lstStyle/>
        <a:p>
          <a:endParaRPr lang="en-US" sz="1800"/>
        </a:p>
      </dgm:t>
    </dgm:pt>
    <dgm:pt modelId="{EF6C4CED-C783-4C84-B2A3-85750AE890D8}" type="sibTrans" cxnId="{CB3D5B00-06E5-42A8-89C7-09EDECFCF190}">
      <dgm:prSet/>
      <dgm:spPr/>
      <dgm:t>
        <a:bodyPr/>
        <a:lstStyle/>
        <a:p>
          <a:endParaRPr lang="en-US" sz="1800"/>
        </a:p>
      </dgm:t>
    </dgm:pt>
    <dgm:pt modelId="{0A0AFB03-E858-4757-BEA7-C74C5E96208F}">
      <dgm:prSet custT="1"/>
      <dgm:spPr/>
      <dgm:t>
        <a:bodyPr/>
        <a:lstStyle/>
        <a:p>
          <a:r>
            <a:rPr lang="bg-BG" sz="1800" i="1" dirty="0"/>
            <a:t>Специалност: </a:t>
          </a:r>
        </a:p>
        <a:p>
          <a:r>
            <a:rPr lang="bg-BG" sz="1800" i="1" dirty="0"/>
            <a:t>„Системи с изкуствен интелект"</a:t>
          </a:r>
          <a:endParaRPr lang="en-US" sz="1800" dirty="0"/>
        </a:p>
      </dgm:t>
    </dgm:pt>
    <dgm:pt modelId="{95B16F74-D0B4-47E0-8FEF-75E9A825404C}" type="parTrans" cxnId="{EE2C8AD0-C2DC-4EEA-9073-6A3EDF9CA97F}">
      <dgm:prSet/>
      <dgm:spPr/>
      <dgm:t>
        <a:bodyPr/>
        <a:lstStyle/>
        <a:p>
          <a:endParaRPr lang="en-US" sz="1800"/>
        </a:p>
      </dgm:t>
    </dgm:pt>
    <dgm:pt modelId="{6F2390DB-CB47-45F3-93C8-C9E96A8D6580}" type="sibTrans" cxnId="{EE2C8AD0-C2DC-4EEA-9073-6A3EDF9CA97F}">
      <dgm:prSet/>
      <dgm:spPr/>
      <dgm:t>
        <a:bodyPr/>
        <a:lstStyle/>
        <a:p>
          <a:endParaRPr lang="en-US" sz="1800"/>
        </a:p>
      </dgm:t>
    </dgm:pt>
    <dgm:pt modelId="{456E8B2F-ABE4-CF40-90A3-79596726076A}" type="pres">
      <dgm:prSet presAssocID="{8E191CE7-E09E-4928-A8AB-6F9A66C29F6D}" presName="vert0" presStyleCnt="0">
        <dgm:presLayoutVars>
          <dgm:dir/>
          <dgm:animOne val="branch"/>
          <dgm:animLvl val="lvl"/>
        </dgm:presLayoutVars>
      </dgm:prSet>
      <dgm:spPr/>
    </dgm:pt>
    <dgm:pt modelId="{EDD7182D-E6C2-444F-88FF-753335B8825D}" type="pres">
      <dgm:prSet presAssocID="{A41273BC-BCD1-41E7-AF18-81F0F9298290}" presName="thickLine" presStyleLbl="alignNode1" presStyleIdx="0" presStyleCnt="3"/>
      <dgm:spPr/>
    </dgm:pt>
    <dgm:pt modelId="{43F6F16A-4A02-F744-A223-C5263A1D3CD7}" type="pres">
      <dgm:prSet presAssocID="{A41273BC-BCD1-41E7-AF18-81F0F9298290}" presName="horz1" presStyleCnt="0"/>
      <dgm:spPr/>
    </dgm:pt>
    <dgm:pt modelId="{D39738A5-073D-3248-A27A-CCE653D89F9A}" type="pres">
      <dgm:prSet presAssocID="{A41273BC-BCD1-41E7-AF18-81F0F9298290}" presName="tx1" presStyleLbl="revTx" presStyleIdx="0" presStyleCnt="3"/>
      <dgm:spPr/>
    </dgm:pt>
    <dgm:pt modelId="{0B86891A-9B75-E643-BB2B-6395E907AB56}" type="pres">
      <dgm:prSet presAssocID="{A41273BC-BCD1-41E7-AF18-81F0F9298290}" presName="vert1" presStyleCnt="0"/>
      <dgm:spPr/>
    </dgm:pt>
    <dgm:pt modelId="{B921D705-8932-0A40-814E-573A3DC2310A}" type="pres">
      <dgm:prSet presAssocID="{71963DF3-9C88-4BA9-89FE-AEF74E58D1C2}" presName="thickLine" presStyleLbl="alignNode1" presStyleIdx="1" presStyleCnt="3"/>
      <dgm:spPr/>
    </dgm:pt>
    <dgm:pt modelId="{07C0D312-5B52-7F40-8ECC-93C7FE97AA0E}" type="pres">
      <dgm:prSet presAssocID="{71963DF3-9C88-4BA9-89FE-AEF74E58D1C2}" presName="horz1" presStyleCnt="0"/>
      <dgm:spPr/>
    </dgm:pt>
    <dgm:pt modelId="{C629C989-23AE-EE42-911F-F16887994CF4}" type="pres">
      <dgm:prSet presAssocID="{71963DF3-9C88-4BA9-89FE-AEF74E58D1C2}" presName="tx1" presStyleLbl="revTx" presStyleIdx="1" presStyleCnt="3"/>
      <dgm:spPr/>
    </dgm:pt>
    <dgm:pt modelId="{85A4BDD2-BDFF-6E4A-946F-7A555FCB30C0}" type="pres">
      <dgm:prSet presAssocID="{71963DF3-9C88-4BA9-89FE-AEF74E58D1C2}" presName="vert1" presStyleCnt="0"/>
      <dgm:spPr/>
    </dgm:pt>
    <dgm:pt modelId="{1DA725DB-879D-FE48-8BDC-921779434723}" type="pres">
      <dgm:prSet presAssocID="{0A0AFB03-E858-4757-BEA7-C74C5E96208F}" presName="thickLine" presStyleLbl="alignNode1" presStyleIdx="2" presStyleCnt="3"/>
      <dgm:spPr/>
    </dgm:pt>
    <dgm:pt modelId="{008D0BD9-8B18-2C49-BE7C-7A5CB755A32E}" type="pres">
      <dgm:prSet presAssocID="{0A0AFB03-E858-4757-BEA7-C74C5E96208F}" presName="horz1" presStyleCnt="0"/>
      <dgm:spPr/>
    </dgm:pt>
    <dgm:pt modelId="{BD0C50D3-6002-684B-BB27-A857F18B45DA}" type="pres">
      <dgm:prSet presAssocID="{0A0AFB03-E858-4757-BEA7-C74C5E96208F}" presName="tx1" presStyleLbl="revTx" presStyleIdx="2" presStyleCnt="3"/>
      <dgm:spPr/>
    </dgm:pt>
    <dgm:pt modelId="{2601DD5E-4D48-864A-907F-9A50F48C661A}" type="pres">
      <dgm:prSet presAssocID="{0A0AFB03-E858-4757-BEA7-C74C5E96208F}" presName="vert1" presStyleCnt="0"/>
      <dgm:spPr/>
    </dgm:pt>
  </dgm:ptLst>
  <dgm:cxnLst>
    <dgm:cxn modelId="{CB3D5B00-06E5-42A8-89C7-09EDECFCF190}" srcId="{8E191CE7-E09E-4928-A8AB-6F9A66C29F6D}" destId="{71963DF3-9C88-4BA9-89FE-AEF74E58D1C2}" srcOrd="1" destOrd="0" parTransId="{4C2C4528-B4DD-40EE-AB99-F1593ADC302E}" sibTransId="{EF6C4CED-C783-4C84-B2A3-85750AE890D8}"/>
    <dgm:cxn modelId="{B0EC6B4A-9BBF-EA48-B0B2-8E219412002C}" type="presOf" srcId="{71963DF3-9C88-4BA9-89FE-AEF74E58D1C2}" destId="{C629C989-23AE-EE42-911F-F16887994CF4}" srcOrd="0" destOrd="0" presId="urn:microsoft.com/office/officeart/2008/layout/LinedList"/>
    <dgm:cxn modelId="{7D05DD58-2ACF-5343-9E02-CB804382DC7D}" type="presOf" srcId="{0A0AFB03-E858-4757-BEA7-C74C5E96208F}" destId="{BD0C50D3-6002-684B-BB27-A857F18B45DA}" srcOrd="0" destOrd="0" presId="urn:microsoft.com/office/officeart/2008/layout/LinedList"/>
    <dgm:cxn modelId="{3B1DC971-D95B-4007-B1DA-615BE8BEFC59}" srcId="{8E191CE7-E09E-4928-A8AB-6F9A66C29F6D}" destId="{A41273BC-BCD1-41E7-AF18-81F0F9298290}" srcOrd="0" destOrd="0" parTransId="{4AB0B2F3-EC08-434B-A4F4-04A4388764A8}" sibTransId="{F490994C-8C3F-424B-BD4F-07BE3D31E24B}"/>
    <dgm:cxn modelId="{98D8EBA8-3250-4F42-89B0-5FFB8EC21F34}" type="presOf" srcId="{8E191CE7-E09E-4928-A8AB-6F9A66C29F6D}" destId="{456E8B2F-ABE4-CF40-90A3-79596726076A}" srcOrd="0" destOrd="0" presId="urn:microsoft.com/office/officeart/2008/layout/LinedList"/>
    <dgm:cxn modelId="{EE2C8AD0-C2DC-4EEA-9073-6A3EDF9CA97F}" srcId="{8E191CE7-E09E-4928-A8AB-6F9A66C29F6D}" destId="{0A0AFB03-E858-4757-BEA7-C74C5E96208F}" srcOrd="2" destOrd="0" parTransId="{95B16F74-D0B4-47E0-8FEF-75E9A825404C}" sibTransId="{6F2390DB-CB47-45F3-93C8-C9E96A8D6580}"/>
    <dgm:cxn modelId="{89B5E1DB-C3C3-AE47-984A-7723E9C3B87F}" type="presOf" srcId="{A41273BC-BCD1-41E7-AF18-81F0F9298290}" destId="{D39738A5-073D-3248-A27A-CCE653D89F9A}" srcOrd="0" destOrd="0" presId="urn:microsoft.com/office/officeart/2008/layout/LinedList"/>
    <dgm:cxn modelId="{8A883FBC-0775-FE49-81BD-897C1546FC51}" type="presParOf" srcId="{456E8B2F-ABE4-CF40-90A3-79596726076A}" destId="{EDD7182D-E6C2-444F-88FF-753335B8825D}" srcOrd="0" destOrd="0" presId="urn:microsoft.com/office/officeart/2008/layout/LinedList"/>
    <dgm:cxn modelId="{9D41F074-6636-7041-B57A-C39D4D24633F}" type="presParOf" srcId="{456E8B2F-ABE4-CF40-90A3-79596726076A}" destId="{43F6F16A-4A02-F744-A223-C5263A1D3CD7}" srcOrd="1" destOrd="0" presId="urn:microsoft.com/office/officeart/2008/layout/LinedList"/>
    <dgm:cxn modelId="{EF6E4D28-8FCE-9641-BEBF-1575150A6C5D}" type="presParOf" srcId="{43F6F16A-4A02-F744-A223-C5263A1D3CD7}" destId="{D39738A5-073D-3248-A27A-CCE653D89F9A}" srcOrd="0" destOrd="0" presId="urn:microsoft.com/office/officeart/2008/layout/LinedList"/>
    <dgm:cxn modelId="{EE7BF732-876A-C649-B85B-D908B4D380EE}" type="presParOf" srcId="{43F6F16A-4A02-F744-A223-C5263A1D3CD7}" destId="{0B86891A-9B75-E643-BB2B-6395E907AB56}" srcOrd="1" destOrd="0" presId="urn:microsoft.com/office/officeart/2008/layout/LinedList"/>
    <dgm:cxn modelId="{B10F0A3A-F88A-6049-B18E-A3B4D7321AFA}" type="presParOf" srcId="{456E8B2F-ABE4-CF40-90A3-79596726076A}" destId="{B921D705-8932-0A40-814E-573A3DC2310A}" srcOrd="2" destOrd="0" presId="urn:microsoft.com/office/officeart/2008/layout/LinedList"/>
    <dgm:cxn modelId="{0B6ED22C-09C6-F54E-8D2B-EF9789A543C1}" type="presParOf" srcId="{456E8B2F-ABE4-CF40-90A3-79596726076A}" destId="{07C0D312-5B52-7F40-8ECC-93C7FE97AA0E}" srcOrd="3" destOrd="0" presId="urn:microsoft.com/office/officeart/2008/layout/LinedList"/>
    <dgm:cxn modelId="{AECC487B-2555-BC43-B48E-D7AD71193C07}" type="presParOf" srcId="{07C0D312-5B52-7F40-8ECC-93C7FE97AA0E}" destId="{C629C989-23AE-EE42-911F-F16887994CF4}" srcOrd="0" destOrd="0" presId="urn:microsoft.com/office/officeart/2008/layout/LinedList"/>
    <dgm:cxn modelId="{BC1F2733-F596-C145-B7A2-44DC36C8A571}" type="presParOf" srcId="{07C0D312-5B52-7F40-8ECC-93C7FE97AA0E}" destId="{85A4BDD2-BDFF-6E4A-946F-7A555FCB30C0}" srcOrd="1" destOrd="0" presId="urn:microsoft.com/office/officeart/2008/layout/LinedList"/>
    <dgm:cxn modelId="{BA4060B6-1635-BD4F-BE6B-47D0CB381B5D}" type="presParOf" srcId="{456E8B2F-ABE4-CF40-90A3-79596726076A}" destId="{1DA725DB-879D-FE48-8BDC-921779434723}" srcOrd="4" destOrd="0" presId="urn:microsoft.com/office/officeart/2008/layout/LinedList"/>
    <dgm:cxn modelId="{6F93F5AA-0792-D64C-9CBE-4E8D88589485}" type="presParOf" srcId="{456E8B2F-ABE4-CF40-90A3-79596726076A}" destId="{008D0BD9-8B18-2C49-BE7C-7A5CB755A32E}" srcOrd="5" destOrd="0" presId="urn:microsoft.com/office/officeart/2008/layout/LinedList"/>
    <dgm:cxn modelId="{F473A834-CDA7-5740-BDF2-FF2DA1D7001A}" type="presParOf" srcId="{008D0BD9-8B18-2C49-BE7C-7A5CB755A32E}" destId="{BD0C50D3-6002-684B-BB27-A857F18B45DA}" srcOrd="0" destOrd="0" presId="urn:microsoft.com/office/officeart/2008/layout/LinedList"/>
    <dgm:cxn modelId="{772C77BE-529A-B34D-9F75-B174B2EC5EC2}" type="presParOf" srcId="{008D0BD9-8B18-2C49-BE7C-7A5CB755A32E}" destId="{2601DD5E-4D48-864A-907F-9A50F48C66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74CDA-1B50-436E-A633-93805859D4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4E0F71-ADE7-43BC-B8CE-C3D8133E0762}">
      <dgm:prSet/>
      <dgm:spPr/>
      <dgm:t>
        <a:bodyPr/>
        <a:lstStyle/>
        <a:p>
          <a:r>
            <a:rPr lang="bg-BG" dirty="0"/>
            <a:t>Представя се същността, специфичните особености</a:t>
          </a:r>
          <a:r>
            <a:rPr lang="en-US" dirty="0"/>
            <a:t> </a:t>
          </a:r>
          <a:r>
            <a:rPr lang="bg-BG" dirty="0"/>
            <a:t>и основните понятия в областта на роботиката; </a:t>
          </a:r>
          <a:endParaRPr lang="en-US" dirty="0"/>
        </a:p>
      </dgm:t>
    </dgm:pt>
    <dgm:pt modelId="{9F9729CD-1083-4F9D-B9D7-FA33E0C4E732}" type="parTrans" cxnId="{53EAAA9D-6496-43B4-9813-60C86FF472F8}">
      <dgm:prSet/>
      <dgm:spPr/>
      <dgm:t>
        <a:bodyPr/>
        <a:lstStyle/>
        <a:p>
          <a:endParaRPr lang="en-US"/>
        </a:p>
      </dgm:t>
    </dgm:pt>
    <dgm:pt modelId="{A6629375-673C-40AE-AC54-9DD51282D597}" type="sibTrans" cxnId="{53EAAA9D-6496-43B4-9813-60C86FF472F8}">
      <dgm:prSet/>
      <dgm:spPr/>
      <dgm:t>
        <a:bodyPr/>
        <a:lstStyle/>
        <a:p>
          <a:endParaRPr lang="en-US"/>
        </a:p>
      </dgm:t>
    </dgm:pt>
    <dgm:pt modelId="{AC61AF7F-36B3-4EA1-BCF1-69ED521E447E}">
      <dgm:prSet/>
      <dgm:spPr/>
      <dgm:t>
        <a:bodyPr/>
        <a:lstStyle/>
        <a:p>
          <a:r>
            <a:rPr lang="bg-BG" dirty="0"/>
            <a:t>Дефинира се проблема, цели и задачите, както и обхвата и предмета на темата на изследването;</a:t>
          </a:r>
          <a:endParaRPr lang="en-US" dirty="0"/>
        </a:p>
      </dgm:t>
    </dgm:pt>
    <dgm:pt modelId="{CB089569-06D7-4C75-B214-76F84722227E}" type="parTrans" cxnId="{0EB7EF8A-9ED4-4BCB-B42D-685A20111B33}">
      <dgm:prSet/>
      <dgm:spPr/>
      <dgm:t>
        <a:bodyPr/>
        <a:lstStyle/>
        <a:p>
          <a:endParaRPr lang="en-US"/>
        </a:p>
      </dgm:t>
    </dgm:pt>
    <dgm:pt modelId="{A026F173-C6DD-4810-9AAB-F982E9D56C9D}" type="sibTrans" cxnId="{0EB7EF8A-9ED4-4BCB-B42D-685A20111B33}">
      <dgm:prSet/>
      <dgm:spPr/>
      <dgm:t>
        <a:bodyPr/>
        <a:lstStyle/>
        <a:p>
          <a:endParaRPr lang="en-US"/>
        </a:p>
      </dgm:t>
    </dgm:pt>
    <dgm:pt modelId="{C4F954F5-4FC8-4B61-ACF6-932A1964829D}">
      <dgm:prSet/>
      <dgm:spPr/>
      <dgm:t>
        <a:bodyPr/>
        <a:lstStyle/>
        <a:p>
          <a:r>
            <a:rPr lang="bg-BG" dirty="0"/>
            <a:t>Разглеждат се аспектите на навигацията за група МР в различни режими на управление – централизиран и децентрализиран;</a:t>
          </a:r>
          <a:endParaRPr lang="en-US" dirty="0"/>
        </a:p>
      </dgm:t>
    </dgm:pt>
    <dgm:pt modelId="{F95B1FDC-7529-4C91-9D33-0263BF75FBBE}" type="parTrans" cxnId="{C63E2666-19C9-4D93-9E85-D9878E2896F0}">
      <dgm:prSet/>
      <dgm:spPr/>
      <dgm:t>
        <a:bodyPr/>
        <a:lstStyle/>
        <a:p>
          <a:endParaRPr lang="en-US"/>
        </a:p>
      </dgm:t>
    </dgm:pt>
    <dgm:pt modelId="{21C54D6F-1BF5-4F7D-B242-F9C0E4DEEAE2}" type="sibTrans" cxnId="{C63E2666-19C9-4D93-9E85-D9878E2896F0}">
      <dgm:prSet/>
      <dgm:spPr/>
      <dgm:t>
        <a:bodyPr/>
        <a:lstStyle/>
        <a:p>
          <a:endParaRPr lang="en-US"/>
        </a:p>
      </dgm:t>
    </dgm:pt>
    <dgm:pt modelId="{A079A78E-7C54-45CA-8D6C-BFEBE89954EB}">
      <dgm:prSet/>
      <dgm:spPr/>
      <dgm:t>
        <a:bodyPr/>
        <a:lstStyle/>
        <a:p>
          <a:r>
            <a:rPr lang="bg-BG" dirty="0"/>
            <a:t>Представени са както традиционни подходи за решаване на задачите за намиране на най-кратък път, така и системи за колективна интелигентност;</a:t>
          </a:r>
          <a:endParaRPr lang="en-US" dirty="0"/>
        </a:p>
      </dgm:t>
    </dgm:pt>
    <dgm:pt modelId="{CD87A9A0-AA4F-4B86-B368-383C60BFFD59}" type="parTrans" cxnId="{ABC20586-8264-4872-8113-A56102C868E3}">
      <dgm:prSet/>
      <dgm:spPr/>
      <dgm:t>
        <a:bodyPr/>
        <a:lstStyle/>
        <a:p>
          <a:endParaRPr lang="en-US"/>
        </a:p>
      </dgm:t>
    </dgm:pt>
    <dgm:pt modelId="{A4E2EBC9-BCD0-41E5-ADA9-B63AA9802599}" type="sibTrans" cxnId="{ABC20586-8264-4872-8113-A56102C868E3}">
      <dgm:prSet/>
      <dgm:spPr/>
      <dgm:t>
        <a:bodyPr/>
        <a:lstStyle/>
        <a:p>
          <a:endParaRPr lang="en-US"/>
        </a:p>
      </dgm:t>
    </dgm:pt>
    <dgm:pt modelId="{DED8C2E7-D4CE-4BA0-BFBD-4B29BEC346CA}">
      <dgm:prSet/>
      <dgm:spPr/>
      <dgm:t>
        <a:bodyPr/>
        <a:lstStyle/>
        <a:p>
          <a:r>
            <a:rPr lang="bg-BG" dirty="0"/>
            <a:t>Направен е сравнителен анализ с предимства и недостатъци на подходите за навигация и координация на роботизираните мобилни системи опериращи в условия на група. </a:t>
          </a:r>
          <a:endParaRPr lang="en-US" dirty="0"/>
        </a:p>
      </dgm:t>
    </dgm:pt>
    <dgm:pt modelId="{36A2A354-9CFB-4249-A355-985C30C81B11}" type="parTrans" cxnId="{4EACC8A8-2B7D-4466-88D6-9909B034F57C}">
      <dgm:prSet/>
      <dgm:spPr/>
      <dgm:t>
        <a:bodyPr/>
        <a:lstStyle/>
        <a:p>
          <a:endParaRPr lang="en-US"/>
        </a:p>
      </dgm:t>
    </dgm:pt>
    <dgm:pt modelId="{183DA33A-0915-4286-93BC-063F74BB19DB}" type="sibTrans" cxnId="{4EACC8A8-2B7D-4466-88D6-9909B034F57C}">
      <dgm:prSet/>
      <dgm:spPr/>
      <dgm:t>
        <a:bodyPr/>
        <a:lstStyle/>
        <a:p>
          <a:endParaRPr lang="en-US"/>
        </a:p>
      </dgm:t>
    </dgm:pt>
    <dgm:pt modelId="{87CE7AD5-0EA5-B349-B5AF-B4021EE4874B}" type="pres">
      <dgm:prSet presAssocID="{AE774CDA-1B50-436E-A633-93805859D49D}" presName="vert0" presStyleCnt="0">
        <dgm:presLayoutVars>
          <dgm:dir/>
          <dgm:animOne val="branch"/>
          <dgm:animLvl val="lvl"/>
        </dgm:presLayoutVars>
      </dgm:prSet>
      <dgm:spPr/>
    </dgm:pt>
    <dgm:pt modelId="{C58B6565-0A12-B243-83DC-78520A933973}" type="pres">
      <dgm:prSet presAssocID="{444E0F71-ADE7-43BC-B8CE-C3D8133E0762}" presName="thickLine" presStyleLbl="alignNode1" presStyleIdx="0" presStyleCnt="5"/>
      <dgm:spPr/>
    </dgm:pt>
    <dgm:pt modelId="{259B94E8-9CED-274A-A99F-A13E19352443}" type="pres">
      <dgm:prSet presAssocID="{444E0F71-ADE7-43BC-B8CE-C3D8133E0762}" presName="horz1" presStyleCnt="0"/>
      <dgm:spPr/>
    </dgm:pt>
    <dgm:pt modelId="{D9BF06C3-E243-C144-A029-F75D4F15043F}" type="pres">
      <dgm:prSet presAssocID="{444E0F71-ADE7-43BC-B8CE-C3D8133E0762}" presName="tx1" presStyleLbl="revTx" presStyleIdx="0" presStyleCnt="5"/>
      <dgm:spPr/>
    </dgm:pt>
    <dgm:pt modelId="{1B9396D1-AC7C-184D-87B4-C4B5642611C5}" type="pres">
      <dgm:prSet presAssocID="{444E0F71-ADE7-43BC-B8CE-C3D8133E0762}" presName="vert1" presStyleCnt="0"/>
      <dgm:spPr/>
    </dgm:pt>
    <dgm:pt modelId="{0498F140-F680-7A47-84CA-728284893E73}" type="pres">
      <dgm:prSet presAssocID="{AC61AF7F-36B3-4EA1-BCF1-69ED521E447E}" presName="thickLine" presStyleLbl="alignNode1" presStyleIdx="1" presStyleCnt="5"/>
      <dgm:spPr/>
    </dgm:pt>
    <dgm:pt modelId="{5E3CDC70-9C22-E747-B3D9-53DEB04727C6}" type="pres">
      <dgm:prSet presAssocID="{AC61AF7F-36B3-4EA1-BCF1-69ED521E447E}" presName="horz1" presStyleCnt="0"/>
      <dgm:spPr/>
    </dgm:pt>
    <dgm:pt modelId="{57A51C8C-221F-F64E-8B55-5A6D8A34FC6A}" type="pres">
      <dgm:prSet presAssocID="{AC61AF7F-36B3-4EA1-BCF1-69ED521E447E}" presName="tx1" presStyleLbl="revTx" presStyleIdx="1" presStyleCnt="5"/>
      <dgm:spPr/>
    </dgm:pt>
    <dgm:pt modelId="{2E140338-D39C-554F-8164-7735579A8C5E}" type="pres">
      <dgm:prSet presAssocID="{AC61AF7F-36B3-4EA1-BCF1-69ED521E447E}" presName="vert1" presStyleCnt="0"/>
      <dgm:spPr/>
    </dgm:pt>
    <dgm:pt modelId="{CCF8C365-A8FA-674B-976A-0CF76E78814B}" type="pres">
      <dgm:prSet presAssocID="{C4F954F5-4FC8-4B61-ACF6-932A1964829D}" presName="thickLine" presStyleLbl="alignNode1" presStyleIdx="2" presStyleCnt="5"/>
      <dgm:spPr/>
    </dgm:pt>
    <dgm:pt modelId="{186CBCF6-13FD-C045-9394-7233252C15A1}" type="pres">
      <dgm:prSet presAssocID="{C4F954F5-4FC8-4B61-ACF6-932A1964829D}" presName="horz1" presStyleCnt="0"/>
      <dgm:spPr/>
    </dgm:pt>
    <dgm:pt modelId="{D53D9D45-75EE-FE4C-81E8-E2B928D2098C}" type="pres">
      <dgm:prSet presAssocID="{C4F954F5-4FC8-4B61-ACF6-932A1964829D}" presName="tx1" presStyleLbl="revTx" presStyleIdx="2" presStyleCnt="5"/>
      <dgm:spPr/>
    </dgm:pt>
    <dgm:pt modelId="{DA3D08E5-B1E9-BA4E-881E-D2B96E3196B2}" type="pres">
      <dgm:prSet presAssocID="{C4F954F5-4FC8-4B61-ACF6-932A1964829D}" presName="vert1" presStyleCnt="0"/>
      <dgm:spPr/>
    </dgm:pt>
    <dgm:pt modelId="{DB3ECF0C-C7FE-0B40-A2BC-721C73BC91BF}" type="pres">
      <dgm:prSet presAssocID="{A079A78E-7C54-45CA-8D6C-BFEBE89954EB}" presName="thickLine" presStyleLbl="alignNode1" presStyleIdx="3" presStyleCnt="5"/>
      <dgm:spPr/>
    </dgm:pt>
    <dgm:pt modelId="{E9FACCC8-1474-EC46-961E-490E4582B958}" type="pres">
      <dgm:prSet presAssocID="{A079A78E-7C54-45CA-8D6C-BFEBE89954EB}" presName="horz1" presStyleCnt="0"/>
      <dgm:spPr/>
    </dgm:pt>
    <dgm:pt modelId="{A03B55A3-C8DB-FD4A-98B5-E73647A07FDD}" type="pres">
      <dgm:prSet presAssocID="{A079A78E-7C54-45CA-8D6C-BFEBE89954EB}" presName="tx1" presStyleLbl="revTx" presStyleIdx="3" presStyleCnt="5" custScaleY="104801"/>
      <dgm:spPr/>
    </dgm:pt>
    <dgm:pt modelId="{18249B10-DCB7-854B-805A-9AC20605A086}" type="pres">
      <dgm:prSet presAssocID="{A079A78E-7C54-45CA-8D6C-BFEBE89954EB}" presName="vert1" presStyleCnt="0"/>
      <dgm:spPr/>
    </dgm:pt>
    <dgm:pt modelId="{716EC2EF-2EB8-614C-91A5-C424219334D3}" type="pres">
      <dgm:prSet presAssocID="{DED8C2E7-D4CE-4BA0-BFBD-4B29BEC346CA}" presName="thickLine" presStyleLbl="alignNode1" presStyleIdx="4" presStyleCnt="5"/>
      <dgm:spPr/>
    </dgm:pt>
    <dgm:pt modelId="{7E49BE66-D797-3B4E-B952-C73BE1B8EC8F}" type="pres">
      <dgm:prSet presAssocID="{DED8C2E7-D4CE-4BA0-BFBD-4B29BEC346CA}" presName="horz1" presStyleCnt="0"/>
      <dgm:spPr/>
    </dgm:pt>
    <dgm:pt modelId="{EAB8ECDC-8CD1-A64F-B836-71D1E118B5CE}" type="pres">
      <dgm:prSet presAssocID="{DED8C2E7-D4CE-4BA0-BFBD-4B29BEC346CA}" presName="tx1" presStyleLbl="revTx" presStyleIdx="4" presStyleCnt="5"/>
      <dgm:spPr/>
    </dgm:pt>
    <dgm:pt modelId="{E1928B2F-4BC5-1E4A-9851-388E613CC943}" type="pres">
      <dgm:prSet presAssocID="{DED8C2E7-D4CE-4BA0-BFBD-4B29BEC346CA}" presName="vert1" presStyleCnt="0"/>
      <dgm:spPr/>
    </dgm:pt>
  </dgm:ptLst>
  <dgm:cxnLst>
    <dgm:cxn modelId="{C2D0522E-26A0-0E48-851F-312058B48ACE}" type="presOf" srcId="{C4F954F5-4FC8-4B61-ACF6-932A1964829D}" destId="{D53D9D45-75EE-FE4C-81E8-E2B928D2098C}" srcOrd="0" destOrd="0" presId="urn:microsoft.com/office/officeart/2008/layout/LinedList"/>
    <dgm:cxn modelId="{C973442F-1A64-2C46-826E-842C107BCAD8}" type="presOf" srcId="{444E0F71-ADE7-43BC-B8CE-C3D8133E0762}" destId="{D9BF06C3-E243-C144-A029-F75D4F15043F}" srcOrd="0" destOrd="0" presId="urn:microsoft.com/office/officeart/2008/layout/LinedList"/>
    <dgm:cxn modelId="{4AC91E3A-558E-BD4D-862B-792279891548}" type="presOf" srcId="{DED8C2E7-D4CE-4BA0-BFBD-4B29BEC346CA}" destId="{EAB8ECDC-8CD1-A64F-B836-71D1E118B5CE}" srcOrd="0" destOrd="0" presId="urn:microsoft.com/office/officeart/2008/layout/LinedList"/>
    <dgm:cxn modelId="{00D95B53-D642-C748-90A2-D6FBBA286196}" type="presOf" srcId="{A079A78E-7C54-45CA-8D6C-BFEBE89954EB}" destId="{A03B55A3-C8DB-FD4A-98B5-E73647A07FDD}" srcOrd="0" destOrd="0" presId="urn:microsoft.com/office/officeart/2008/layout/LinedList"/>
    <dgm:cxn modelId="{C63E2666-19C9-4D93-9E85-D9878E2896F0}" srcId="{AE774CDA-1B50-436E-A633-93805859D49D}" destId="{C4F954F5-4FC8-4B61-ACF6-932A1964829D}" srcOrd="2" destOrd="0" parTransId="{F95B1FDC-7529-4C91-9D33-0263BF75FBBE}" sibTransId="{21C54D6F-1BF5-4F7D-B242-F9C0E4DEEAE2}"/>
    <dgm:cxn modelId="{ABC20586-8264-4872-8113-A56102C868E3}" srcId="{AE774CDA-1B50-436E-A633-93805859D49D}" destId="{A079A78E-7C54-45CA-8D6C-BFEBE89954EB}" srcOrd="3" destOrd="0" parTransId="{CD87A9A0-AA4F-4B86-B368-383C60BFFD59}" sibTransId="{A4E2EBC9-BCD0-41E5-ADA9-B63AA9802599}"/>
    <dgm:cxn modelId="{0EB7EF8A-9ED4-4BCB-B42D-685A20111B33}" srcId="{AE774CDA-1B50-436E-A633-93805859D49D}" destId="{AC61AF7F-36B3-4EA1-BCF1-69ED521E447E}" srcOrd="1" destOrd="0" parTransId="{CB089569-06D7-4C75-B214-76F84722227E}" sibTransId="{A026F173-C6DD-4810-9AAB-F982E9D56C9D}"/>
    <dgm:cxn modelId="{32E6FB9C-B2EA-F641-975B-C323B2E19287}" type="presOf" srcId="{AE774CDA-1B50-436E-A633-93805859D49D}" destId="{87CE7AD5-0EA5-B349-B5AF-B4021EE4874B}" srcOrd="0" destOrd="0" presId="urn:microsoft.com/office/officeart/2008/layout/LinedList"/>
    <dgm:cxn modelId="{53EAAA9D-6496-43B4-9813-60C86FF472F8}" srcId="{AE774CDA-1B50-436E-A633-93805859D49D}" destId="{444E0F71-ADE7-43BC-B8CE-C3D8133E0762}" srcOrd="0" destOrd="0" parTransId="{9F9729CD-1083-4F9D-B9D7-FA33E0C4E732}" sibTransId="{A6629375-673C-40AE-AC54-9DD51282D597}"/>
    <dgm:cxn modelId="{4EACC8A8-2B7D-4466-88D6-9909B034F57C}" srcId="{AE774CDA-1B50-436E-A633-93805859D49D}" destId="{DED8C2E7-D4CE-4BA0-BFBD-4B29BEC346CA}" srcOrd="4" destOrd="0" parTransId="{36A2A354-9CFB-4249-A355-985C30C81B11}" sibTransId="{183DA33A-0915-4286-93BC-063F74BB19DB}"/>
    <dgm:cxn modelId="{0ECADFBF-E774-C446-87CE-67834ADFA6E2}" type="presOf" srcId="{AC61AF7F-36B3-4EA1-BCF1-69ED521E447E}" destId="{57A51C8C-221F-F64E-8B55-5A6D8A34FC6A}" srcOrd="0" destOrd="0" presId="urn:microsoft.com/office/officeart/2008/layout/LinedList"/>
    <dgm:cxn modelId="{41A4EF1D-448C-B24A-8A8A-DC99D239FD5B}" type="presParOf" srcId="{87CE7AD5-0EA5-B349-B5AF-B4021EE4874B}" destId="{C58B6565-0A12-B243-83DC-78520A933973}" srcOrd="0" destOrd="0" presId="urn:microsoft.com/office/officeart/2008/layout/LinedList"/>
    <dgm:cxn modelId="{4F867DFD-9155-8346-9411-50C43F7765B2}" type="presParOf" srcId="{87CE7AD5-0EA5-B349-B5AF-B4021EE4874B}" destId="{259B94E8-9CED-274A-A99F-A13E19352443}" srcOrd="1" destOrd="0" presId="urn:microsoft.com/office/officeart/2008/layout/LinedList"/>
    <dgm:cxn modelId="{577B1160-05ED-E747-8A5C-DED839054CD9}" type="presParOf" srcId="{259B94E8-9CED-274A-A99F-A13E19352443}" destId="{D9BF06C3-E243-C144-A029-F75D4F15043F}" srcOrd="0" destOrd="0" presId="urn:microsoft.com/office/officeart/2008/layout/LinedList"/>
    <dgm:cxn modelId="{2D7CEC4B-0873-2E45-87FD-1061037FD658}" type="presParOf" srcId="{259B94E8-9CED-274A-A99F-A13E19352443}" destId="{1B9396D1-AC7C-184D-87B4-C4B5642611C5}" srcOrd="1" destOrd="0" presId="urn:microsoft.com/office/officeart/2008/layout/LinedList"/>
    <dgm:cxn modelId="{99928BC0-0BB9-E94E-868A-C927FF6D0300}" type="presParOf" srcId="{87CE7AD5-0EA5-B349-B5AF-B4021EE4874B}" destId="{0498F140-F680-7A47-84CA-728284893E73}" srcOrd="2" destOrd="0" presId="urn:microsoft.com/office/officeart/2008/layout/LinedList"/>
    <dgm:cxn modelId="{5C7D3F4E-3278-354D-A07C-A80066EDC304}" type="presParOf" srcId="{87CE7AD5-0EA5-B349-B5AF-B4021EE4874B}" destId="{5E3CDC70-9C22-E747-B3D9-53DEB04727C6}" srcOrd="3" destOrd="0" presId="urn:microsoft.com/office/officeart/2008/layout/LinedList"/>
    <dgm:cxn modelId="{B59F4E8E-9B74-9248-BDFC-3A0398E04B03}" type="presParOf" srcId="{5E3CDC70-9C22-E747-B3D9-53DEB04727C6}" destId="{57A51C8C-221F-F64E-8B55-5A6D8A34FC6A}" srcOrd="0" destOrd="0" presId="urn:microsoft.com/office/officeart/2008/layout/LinedList"/>
    <dgm:cxn modelId="{35ADD1FB-5909-9C4E-BE2B-02A5277FA09E}" type="presParOf" srcId="{5E3CDC70-9C22-E747-B3D9-53DEB04727C6}" destId="{2E140338-D39C-554F-8164-7735579A8C5E}" srcOrd="1" destOrd="0" presId="urn:microsoft.com/office/officeart/2008/layout/LinedList"/>
    <dgm:cxn modelId="{A21BC0C6-C6D4-CA46-A86F-B2D9A84482F6}" type="presParOf" srcId="{87CE7AD5-0EA5-B349-B5AF-B4021EE4874B}" destId="{CCF8C365-A8FA-674B-976A-0CF76E78814B}" srcOrd="4" destOrd="0" presId="urn:microsoft.com/office/officeart/2008/layout/LinedList"/>
    <dgm:cxn modelId="{A6FBC0F0-FAD0-C744-922D-BCA62FFB8423}" type="presParOf" srcId="{87CE7AD5-0EA5-B349-B5AF-B4021EE4874B}" destId="{186CBCF6-13FD-C045-9394-7233252C15A1}" srcOrd="5" destOrd="0" presId="urn:microsoft.com/office/officeart/2008/layout/LinedList"/>
    <dgm:cxn modelId="{4CB2B188-8846-E84C-A91D-A8D88E382B5C}" type="presParOf" srcId="{186CBCF6-13FD-C045-9394-7233252C15A1}" destId="{D53D9D45-75EE-FE4C-81E8-E2B928D2098C}" srcOrd="0" destOrd="0" presId="urn:microsoft.com/office/officeart/2008/layout/LinedList"/>
    <dgm:cxn modelId="{75DFE199-3F27-AC4B-AA6F-81D65B3F39DB}" type="presParOf" srcId="{186CBCF6-13FD-C045-9394-7233252C15A1}" destId="{DA3D08E5-B1E9-BA4E-881E-D2B96E3196B2}" srcOrd="1" destOrd="0" presId="urn:microsoft.com/office/officeart/2008/layout/LinedList"/>
    <dgm:cxn modelId="{3EC94C1F-6108-E140-9B96-BA0C7621D0F5}" type="presParOf" srcId="{87CE7AD5-0EA5-B349-B5AF-B4021EE4874B}" destId="{DB3ECF0C-C7FE-0B40-A2BC-721C73BC91BF}" srcOrd="6" destOrd="0" presId="urn:microsoft.com/office/officeart/2008/layout/LinedList"/>
    <dgm:cxn modelId="{5DA528A1-B9F6-164B-A69E-0AE982D3DB10}" type="presParOf" srcId="{87CE7AD5-0EA5-B349-B5AF-B4021EE4874B}" destId="{E9FACCC8-1474-EC46-961E-490E4582B958}" srcOrd="7" destOrd="0" presId="urn:microsoft.com/office/officeart/2008/layout/LinedList"/>
    <dgm:cxn modelId="{8974ADD4-7218-D24C-BB9E-39F06923876F}" type="presParOf" srcId="{E9FACCC8-1474-EC46-961E-490E4582B958}" destId="{A03B55A3-C8DB-FD4A-98B5-E73647A07FDD}" srcOrd="0" destOrd="0" presId="urn:microsoft.com/office/officeart/2008/layout/LinedList"/>
    <dgm:cxn modelId="{DADC298F-38E8-D64F-94B1-4F6CB945E3EA}" type="presParOf" srcId="{E9FACCC8-1474-EC46-961E-490E4582B958}" destId="{18249B10-DCB7-854B-805A-9AC20605A086}" srcOrd="1" destOrd="0" presId="urn:microsoft.com/office/officeart/2008/layout/LinedList"/>
    <dgm:cxn modelId="{6C9B7E33-7900-034D-BC12-D524C35E9D7D}" type="presParOf" srcId="{87CE7AD5-0EA5-B349-B5AF-B4021EE4874B}" destId="{716EC2EF-2EB8-614C-91A5-C424219334D3}" srcOrd="8" destOrd="0" presId="urn:microsoft.com/office/officeart/2008/layout/LinedList"/>
    <dgm:cxn modelId="{E3EF2D7F-B53C-5E43-938F-FC38E6F9E2C0}" type="presParOf" srcId="{87CE7AD5-0EA5-B349-B5AF-B4021EE4874B}" destId="{7E49BE66-D797-3B4E-B952-C73BE1B8EC8F}" srcOrd="9" destOrd="0" presId="urn:microsoft.com/office/officeart/2008/layout/LinedList"/>
    <dgm:cxn modelId="{D1C35D09-3864-EA4A-8297-BDE8114EA8AA}" type="presParOf" srcId="{7E49BE66-D797-3B4E-B952-C73BE1B8EC8F}" destId="{EAB8ECDC-8CD1-A64F-B836-71D1E118B5CE}" srcOrd="0" destOrd="0" presId="urn:microsoft.com/office/officeart/2008/layout/LinedList"/>
    <dgm:cxn modelId="{6FDC74BD-2700-9F40-B660-2B58EB21A038}" type="presParOf" srcId="{7E49BE66-D797-3B4E-B952-C73BE1B8EC8F}" destId="{E1928B2F-4BC5-1E4A-9851-388E613CC9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3F18E-A46F-4872-86D8-3D2BA26E4A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7D14C-B11A-4972-BA1E-D8E9380EB43D}">
      <dgm:prSet custT="1"/>
      <dgm:spPr/>
      <dgm:t>
        <a:bodyPr/>
        <a:lstStyle/>
        <a:p>
          <a:r>
            <a:rPr lang="bg-BG" sz="1600" dirty="0"/>
            <a:t>Повечето разгледани модели са или неефективни или твърде сложни в условия на </a:t>
          </a:r>
          <a:r>
            <a:rPr lang="bg-BG" sz="1600" dirty="0" err="1"/>
            <a:t>кооперативност</a:t>
          </a:r>
          <a:r>
            <a:rPr lang="bg-BG" sz="1600" dirty="0"/>
            <a:t>, координация и комуникация в реално време;</a:t>
          </a:r>
          <a:endParaRPr lang="en-US" sz="1600" dirty="0"/>
        </a:p>
      </dgm:t>
    </dgm:pt>
    <dgm:pt modelId="{77D2D2DE-259B-4278-BBC4-3E3174028F9F}" type="parTrans" cxnId="{D7C39006-0300-423D-B32C-5D992CF1473A}">
      <dgm:prSet/>
      <dgm:spPr/>
      <dgm:t>
        <a:bodyPr/>
        <a:lstStyle/>
        <a:p>
          <a:endParaRPr lang="en-US" sz="1600"/>
        </a:p>
      </dgm:t>
    </dgm:pt>
    <dgm:pt modelId="{1047BF41-C469-4F84-ACB7-3145FB7E4AFA}" type="sibTrans" cxnId="{D7C39006-0300-423D-B32C-5D992CF1473A}">
      <dgm:prSet/>
      <dgm:spPr/>
      <dgm:t>
        <a:bodyPr/>
        <a:lstStyle/>
        <a:p>
          <a:endParaRPr lang="en-US" sz="1600"/>
        </a:p>
      </dgm:t>
    </dgm:pt>
    <dgm:pt modelId="{DF702950-7972-4ED8-BA00-A1CAFC107BE7}">
      <dgm:prSet custT="1"/>
      <dgm:spPr/>
      <dgm:t>
        <a:bodyPr/>
        <a:lstStyle/>
        <a:p>
          <a:r>
            <a:rPr lang="bg-BG" sz="1600" dirty="0"/>
            <a:t>Най-сложната част от проблема на децентрализирано УДГМР е постигане на бързина за изчисление при ограничени ресурси - батерия, </a:t>
          </a:r>
          <a:r>
            <a:rPr lang="bg-BG" sz="1600" dirty="0" err="1"/>
            <a:t>процесорна</a:t>
          </a:r>
          <a:r>
            <a:rPr lang="bg-BG" sz="1600" dirty="0"/>
            <a:t> мощ, памет, комуникации и т.н.;</a:t>
          </a:r>
          <a:endParaRPr lang="en-US" sz="1600" dirty="0"/>
        </a:p>
      </dgm:t>
    </dgm:pt>
    <dgm:pt modelId="{623EAA0F-9BAD-4305-9A2D-1808FBDD09A8}" type="parTrans" cxnId="{AE90F10A-FC5E-4EAB-B209-E0AD46CAB7AD}">
      <dgm:prSet/>
      <dgm:spPr/>
      <dgm:t>
        <a:bodyPr/>
        <a:lstStyle/>
        <a:p>
          <a:endParaRPr lang="en-US" sz="1600"/>
        </a:p>
      </dgm:t>
    </dgm:pt>
    <dgm:pt modelId="{7745EFFB-DB8A-4147-904C-57077CE4BE9F}" type="sibTrans" cxnId="{AE90F10A-FC5E-4EAB-B209-E0AD46CAB7AD}">
      <dgm:prSet/>
      <dgm:spPr/>
      <dgm:t>
        <a:bodyPr/>
        <a:lstStyle/>
        <a:p>
          <a:endParaRPr lang="en-US" sz="1600"/>
        </a:p>
      </dgm:t>
    </dgm:pt>
    <dgm:pt modelId="{9020F794-A245-45D8-9C4E-C7D75E1E508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bg-BG" sz="1600" dirty="0"/>
            <a:t>Планирането на движения в група от роботи, с познатите традиционни подходи е сложна оптимизационна задача и изисква мощни платформи за извършване на изчисленията;</a:t>
          </a:r>
          <a:endParaRPr lang="en-US" sz="1600" dirty="0"/>
        </a:p>
      </dgm:t>
    </dgm:pt>
    <dgm:pt modelId="{7A4601D1-E50C-4E38-9BCB-D4BCFE8DA9DE}" type="parTrans" cxnId="{7C781B3F-C784-4BD5-A368-E5945CA04F18}">
      <dgm:prSet/>
      <dgm:spPr/>
      <dgm:t>
        <a:bodyPr/>
        <a:lstStyle/>
        <a:p>
          <a:endParaRPr lang="en-US" sz="1600"/>
        </a:p>
      </dgm:t>
    </dgm:pt>
    <dgm:pt modelId="{F7E37522-FB48-4A4E-BEEC-713B78CC4767}" type="sibTrans" cxnId="{7C781B3F-C784-4BD5-A368-E5945CA04F18}">
      <dgm:prSet/>
      <dgm:spPr/>
      <dgm:t>
        <a:bodyPr/>
        <a:lstStyle/>
        <a:p>
          <a:endParaRPr lang="en-US" sz="1600"/>
        </a:p>
      </dgm:t>
    </dgm:pt>
    <dgm:pt modelId="{D358C4CB-6BD1-4F96-BD07-C5CD0D60A5EA}">
      <dgm:prSet custT="1"/>
      <dgm:spPr/>
      <dgm:t>
        <a:bodyPr/>
        <a:lstStyle/>
        <a:p>
          <a:r>
            <a:rPr lang="bg-BG" sz="1600" dirty="0"/>
            <a:t>Обикновено за подобни калкулации се прилагат итеративни числени методи, оценяващи изходната неопределеност в множество точки;</a:t>
          </a:r>
          <a:endParaRPr lang="en-US" sz="1600" dirty="0"/>
        </a:p>
      </dgm:t>
    </dgm:pt>
    <dgm:pt modelId="{D18201B0-B9E6-44F0-9AB0-D81022E43E57}" type="parTrans" cxnId="{7B3F26A3-7ABF-46CF-9D6F-8CF8199373CD}">
      <dgm:prSet/>
      <dgm:spPr/>
      <dgm:t>
        <a:bodyPr/>
        <a:lstStyle/>
        <a:p>
          <a:endParaRPr lang="en-US" sz="1600"/>
        </a:p>
      </dgm:t>
    </dgm:pt>
    <dgm:pt modelId="{A3189CC0-5182-4AAC-8DE8-963E85BA8C60}" type="sibTrans" cxnId="{7B3F26A3-7ABF-46CF-9D6F-8CF8199373CD}">
      <dgm:prSet/>
      <dgm:spPr/>
      <dgm:t>
        <a:bodyPr/>
        <a:lstStyle/>
        <a:p>
          <a:endParaRPr lang="en-US" sz="1600"/>
        </a:p>
      </dgm:t>
    </dgm:pt>
    <dgm:pt modelId="{7B2A7DCC-D343-4070-A067-7C3439A1BE0C}">
      <dgm:prSet custT="1"/>
      <dgm:spPr/>
      <dgm:t>
        <a:bodyPr/>
        <a:lstStyle/>
        <a:p>
          <a:r>
            <a:rPr lang="bg-BG" sz="1600" b="0" i="0" u="none" dirty="0"/>
            <a:t>Решаването на навигационната задача с алгоритъма на НМХ покрива критериите, като бързина, малка грешка/отклонение, ограничени компютърни ресурси и добра устойчивост.</a:t>
          </a:r>
          <a:endParaRPr lang="en-US" sz="1600" dirty="0"/>
        </a:p>
      </dgm:t>
    </dgm:pt>
    <dgm:pt modelId="{326804AA-38A0-4D66-8E62-3E48B836D391}" type="parTrans" cxnId="{75B309D6-484D-43B7-80A3-02079818D8C4}">
      <dgm:prSet/>
      <dgm:spPr/>
      <dgm:t>
        <a:bodyPr/>
        <a:lstStyle/>
        <a:p>
          <a:endParaRPr lang="en-US" sz="1600"/>
        </a:p>
      </dgm:t>
    </dgm:pt>
    <dgm:pt modelId="{9644C195-A8D6-4FCB-BA06-948FE23A373F}" type="sibTrans" cxnId="{75B309D6-484D-43B7-80A3-02079818D8C4}">
      <dgm:prSet/>
      <dgm:spPr/>
      <dgm:t>
        <a:bodyPr/>
        <a:lstStyle/>
        <a:p>
          <a:endParaRPr lang="en-US" sz="1600"/>
        </a:p>
      </dgm:t>
    </dgm:pt>
    <dgm:pt modelId="{337CC59B-3AF6-044F-B894-AC4E28C05BD0}" type="pres">
      <dgm:prSet presAssocID="{4683F18E-A46F-4872-86D8-3D2BA26E4A64}" presName="vert0" presStyleCnt="0">
        <dgm:presLayoutVars>
          <dgm:dir/>
          <dgm:animOne val="branch"/>
          <dgm:animLvl val="lvl"/>
        </dgm:presLayoutVars>
      </dgm:prSet>
      <dgm:spPr/>
    </dgm:pt>
    <dgm:pt modelId="{02634CEC-D362-6440-9D8C-C553D07909A9}" type="pres">
      <dgm:prSet presAssocID="{8A67D14C-B11A-4972-BA1E-D8E9380EB43D}" presName="thickLine" presStyleLbl="alignNode1" presStyleIdx="0" presStyleCnt="5"/>
      <dgm:spPr/>
    </dgm:pt>
    <dgm:pt modelId="{10BB1EAA-BDC7-6D49-BBE2-90DDC796A800}" type="pres">
      <dgm:prSet presAssocID="{8A67D14C-B11A-4972-BA1E-D8E9380EB43D}" presName="horz1" presStyleCnt="0"/>
      <dgm:spPr/>
    </dgm:pt>
    <dgm:pt modelId="{018B6947-DB9E-9F47-8AF4-20529440A1C6}" type="pres">
      <dgm:prSet presAssocID="{8A67D14C-B11A-4972-BA1E-D8E9380EB43D}" presName="tx1" presStyleLbl="revTx" presStyleIdx="0" presStyleCnt="5" custScaleY="80066"/>
      <dgm:spPr/>
    </dgm:pt>
    <dgm:pt modelId="{0E4E1E38-A03D-E34F-A47C-E9A86AC16F0D}" type="pres">
      <dgm:prSet presAssocID="{8A67D14C-B11A-4972-BA1E-D8E9380EB43D}" presName="vert1" presStyleCnt="0"/>
      <dgm:spPr/>
    </dgm:pt>
    <dgm:pt modelId="{6CFD55D8-78B6-744C-BD8F-E8329871429B}" type="pres">
      <dgm:prSet presAssocID="{DF702950-7972-4ED8-BA00-A1CAFC107BE7}" presName="thickLine" presStyleLbl="alignNode1" presStyleIdx="1" presStyleCnt="5"/>
      <dgm:spPr/>
    </dgm:pt>
    <dgm:pt modelId="{095686FD-A383-8947-B9B5-F47EB338946E}" type="pres">
      <dgm:prSet presAssocID="{DF702950-7972-4ED8-BA00-A1CAFC107BE7}" presName="horz1" presStyleCnt="0"/>
      <dgm:spPr/>
    </dgm:pt>
    <dgm:pt modelId="{17114527-86AB-5F41-999C-7DC6230F4886}" type="pres">
      <dgm:prSet presAssocID="{DF702950-7972-4ED8-BA00-A1CAFC107BE7}" presName="tx1" presStyleLbl="revTx" presStyleIdx="1" presStyleCnt="5" custScaleY="82289"/>
      <dgm:spPr/>
    </dgm:pt>
    <dgm:pt modelId="{551C2CB5-30DA-1B40-948B-4EF11F24E101}" type="pres">
      <dgm:prSet presAssocID="{DF702950-7972-4ED8-BA00-A1CAFC107BE7}" presName="vert1" presStyleCnt="0"/>
      <dgm:spPr/>
    </dgm:pt>
    <dgm:pt modelId="{348AF7E3-5E10-0E44-A3F9-0A4DC0256B69}" type="pres">
      <dgm:prSet presAssocID="{9020F794-A245-45D8-9C4E-C7D75E1E508A}" presName="thickLine" presStyleLbl="alignNode1" presStyleIdx="2" presStyleCnt="5"/>
      <dgm:spPr/>
    </dgm:pt>
    <dgm:pt modelId="{4FCE9149-5D1D-E748-89C0-B7462922D293}" type="pres">
      <dgm:prSet presAssocID="{9020F794-A245-45D8-9C4E-C7D75E1E508A}" presName="horz1" presStyleCnt="0"/>
      <dgm:spPr/>
    </dgm:pt>
    <dgm:pt modelId="{98C33018-D6C7-F24B-B1C3-E311EBD46F5A}" type="pres">
      <dgm:prSet presAssocID="{9020F794-A245-45D8-9C4E-C7D75E1E508A}" presName="tx1" presStyleLbl="revTx" presStyleIdx="2" presStyleCnt="5" custScaleY="80111"/>
      <dgm:spPr/>
    </dgm:pt>
    <dgm:pt modelId="{44ABF234-E3A7-E845-9B7A-537F966620D9}" type="pres">
      <dgm:prSet presAssocID="{9020F794-A245-45D8-9C4E-C7D75E1E508A}" presName="vert1" presStyleCnt="0"/>
      <dgm:spPr/>
    </dgm:pt>
    <dgm:pt modelId="{755A95B1-2A9A-694F-AECC-96C40B7AE8E4}" type="pres">
      <dgm:prSet presAssocID="{D358C4CB-6BD1-4F96-BD07-C5CD0D60A5EA}" presName="thickLine" presStyleLbl="alignNode1" presStyleIdx="3" presStyleCnt="5"/>
      <dgm:spPr/>
    </dgm:pt>
    <dgm:pt modelId="{7E2E28F4-EB09-DC43-92E2-8AF0AAD5B65A}" type="pres">
      <dgm:prSet presAssocID="{D358C4CB-6BD1-4F96-BD07-C5CD0D60A5EA}" presName="horz1" presStyleCnt="0"/>
      <dgm:spPr/>
    </dgm:pt>
    <dgm:pt modelId="{764E1307-2C22-6B4C-910F-EFDA4E1E4AD8}" type="pres">
      <dgm:prSet presAssocID="{D358C4CB-6BD1-4F96-BD07-C5CD0D60A5EA}" presName="tx1" presStyleLbl="revTx" presStyleIdx="3" presStyleCnt="5" custScaleY="75373"/>
      <dgm:spPr/>
    </dgm:pt>
    <dgm:pt modelId="{6EAAC7A8-9E30-9B45-B985-35ABA696153F}" type="pres">
      <dgm:prSet presAssocID="{D358C4CB-6BD1-4F96-BD07-C5CD0D60A5EA}" presName="vert1" presStyleCnt="0"/>
      <dgm:spPr/>
    </dgm:pt>
    <dgm:pt modelId="{8219FA55-4883-724A-8235-1EAEE3BA1C81}" type="pres">
      <dgm:prSet presAssocID="{7B2A7DCC-D343-4070-A067-7C3439A1BE0C}" presName="thickLine" presStyleLbl="alignNode1" presStyleIdx="4" presStyleCnt="5"/>
      <dgm:spPr/>
    </dgm:pt>
    <dgm:pt modelId="{1581C288-5321-914C-9ABF-ADEEECEF1635}" type="pres">
      <dgm:prSet presAssocID="{7B2A7DCC-D343-4070-A067-7C3439A1BE0C}" presName="horz1" presStyleCnt="0"/>
      <dgm:spPr/>
    </dgm:pt>
    <dgm:pt modelId="{4CB1EAD5-A57A-7E4F-9FDB-40582371B6B8}" type="pres">
      <dgm:prSet presAssocID="{7B2A7DCC-D343-4070-A067-7C3439A1BE0C}" presName="tx1" presStyleLbl="revTx" presStyleIdx="4" presStyleCnt="5" custScaleY="75496"/>
      <dgm:spPr/>
    </dgm:pt>
    <dgm:pt modelId="{8ED3E0D0-7782-B44E-B162-7A3B4886F900}" type="pres">
      <dgm:prSet presAssocID="{7B2A7DCC-D343-4070-A067-7C3439A1BE0C}" presName="vert1" presStyleCnt="0"/>
      <dgm:spPr/>
    </dgm:pt>
  </dgm:ptLst>
  <dgm:cxnLst>
    <dgm:cxn modelId="{D7C39006-0300-423D-B32C-5D992CF1473A}" srcId="{4683F18E-A46F-4872-86D8-3D2BA26E4A64}" destId="{8A67D14C-B11A-4972-BA1E-D8E9380EB43D}" srcOrd="0" destOrd="0" parTransId="{77D2D2DE-259B-4278-BBC4-3E3174028F9F}" sibTransId="{1047BF41-C469-4F84-ACB7-3145FB7E4AFA}"/>
    <dgm:cxn modelId="{F8CEF009-5C3E-5D46-B99A-D7E11D7DD049}" type="presOf" srcId="{D358C4CB-6BD1-4F96-BD07-C5CD0D60A5EA}" destId="{764E1307-2C22-6B4C-910F-EFDA4E1E4AD8}" srcOrd="0" destOrd="0" presId="urn:microsoft.com/office/officeart/2008/layout/LinedList"/>
    <dgm:cxn modelId="{AE90F10A-FC5E-4EAB-B209-E0AD46CAB7AD}" srcId="{4683F18E-A46F-4872-86D8-3D2BA26E4A64}" destId="{DF702950-7972-4ED8-BA00-A1CAFC107BE7}" srcOrd="1" destOrd="0" parTransId="{623EAA0F-9BAD-4305-9A2D-1808FBDD09A8}" sibTransId="{7745EFFB-DB8A-4147-904C-57077CE4BE9F}"/>
    <dgm:cxn modelId="{C734E935-7237-BC4D-B913-AD34FD921543}" type="presOf" srcId="{7B2A7DCC-D343-4070-A067-7C3439A1BE0C}" destId="{4CB1EAD5-A57A-7E4F-9FDB-40582371B6B8}" srcOrd="0" destOrd="0" presId="urn:microsoft.com/office/officeart/2008/layout/LinedList"/>
    <dgm:cxn modelId="{7C781B3F-C784-4BD5-A368-E5945CA04F18}" srcId="{4683F18E-A46F-4872-86D8-3D2BA26E4A64}" destId="{9020F794-A245-45D8-9C4E-C7D75E1E508A}" srcOrd="2" destOrd="0" parTransId="{7A4601D1-E50C-4E38-9BCB-D4BCFE8DA9DE}" sibTransId="{F7E37522-FB48-4A4E-BEEC-713B78CC4767}"/>
    <dgm:cxn modelId="{44F1D348-ACC0-624F-B1E3-03AD6FD5D169}" type="presOf" srcId="{8A67D14C-B11A-4972-BA1E-D8E9380EB43D}" destId="{018B6947-DB9E-9F47-8AF4-20529440A1C6}" srcOrd="0" destOrd="0" presId="urn:microsoft.com/office/officeart/2008/layout/LinedList"/>
    <dgm:cxn modelId="{542FD0A0-66A1-AA4A-9062-61201DE082FB}" type="presOf" srcId="{DF702950-7972-4ED8-BA00-A1CAFC107BE7}" destId="{17114527-86AB-5F41-999C-7DC6230F4886}" srcOrd="0" destOrd="0" presId="urn:microsoft.com/office/officeart/2008/layout/LinedList"/>
    <dgm:cxn modelId="{7B3F26A3-7ABF-46CF-9D6F-8CF8199373CD}" srcId="{4683F18E-A46F-4872-86D8-3D2BA26E4A64}" destId="{D358C4CB-6BD1-4F96-BD07-C5CD0D60A5EA}" srcOrd="3" destOrd="0" parTransId="{D18201B0-B9E6-44F0-9AB0-D81022E43E57}" sibTransId="{A3189CC0-5182-4AAC-8DE8-963E85BA8C60}"/>
    <dgm:cxn modelId="{9095C0B8-33FD-B948-856A-F28226FC87C9}" type="presOf" srcId="{4683F18E-A46F-4872-86D8-3D2BA26E4A64}" destId="{337CC59B-3AF6-044F-B894-AC4E28C05BD0}" srcOrd="0" destOrd="0" presId="urn:microsoft.com/office/officeart/2008/layout/LinedList"/>
    <dgm:cxn modelId="{75B309D6-484D-43B7-80A3-02079818D8C4}" srcId="{4683F18E-A46F-4872-86D8-3D2BA26E4A64}" destId="{7B2A7DCC-D343-4070-A067-7C3439A1BE0C}" srcOrd="4" destOrd="0" parTransId="{326804AA-38A0-4D66-8E62-3E48B836D391}" sibTransId="{9644C195-A8D6-4FCB-BA06-948FE23A373F}"/>
    <dgm:cxn modelId="{D481AFFE-B7A9-E146-85B2-0BB2620F9330}" type="presOf" srcId="{9020F794-A245-45D8-9C4E-C7D75E1E508A}" destId="{98C33018-D6C7-F24B-B1C3-E311EBD46F5A}" srcOrd="0" destOrd="0" presId="urn:microsoft.com/office/officeart/2008/layout/LinedList"/>
    <dgm:cxn modelId="{BA8DDB8B-D73E-6D44-B7C8-88D10C1DBD15}" type="presParOf" srcId="{337CC59B-3AF6-044F-B894-AC4E28C05BD0}" destId="{02634CEC-D362-6440-9D8C-C553D07909A9}" srcOrd="0" destOrd="0" presId="urn:microsoft.com/office/officeart/2008/layout/LinedList"/>
    <dgm:cxn modelId="{CDD9A2A8-4C4A-B24F-99AF-6690BD230089}" type="presParOf" srcId="{337CC59B-3AF6-044F-B894-AC4E28C05BD0}" destId="{10BB1EAA-BDC7-6D49-BBE2-90DDC796A800}" srcOrd="1" destOrd="0" presId="urn:microsoft.com/office/officeart/2008/layout/LinedList"/>
    <dgm:cxn modelId="{1CE045B9-03D6-9C41-9A5D-C7B582C05863}" type="presParOf" srcId="{10BB1EAA-BDC7-6D49-BBE2-90DDC796A800}" destId="{018B6947-DB9E-9F47-8AF4-20529440A1C6}" srcOrd="0" destOrd="0" presId="urn:microsoft.com/office/officeart/2008/layout/LinedList"/>
    <dgm:cxn modelId="{D2BE4AE5-1E1C-C84E-919C-79E599C0F2F9}" type="presParOf" srcId="{10BB1EAA-BDC7-6D49-BBE2-90DDC796A800}" destId="{0E4E1E38-A03D-E34F-A47C-E9A86AC16F0D}" srcOrd="1" destOrd="0" presId="urn:microsoft.com/office/officeart/2008/layout/LinedList"/>
    <dgm:cxn modelId="{2570598E-8EF6-FA41-82E4-FDF938B2BA84}" type="presParOf" srcId="{337CC59B-3AF6-044F-B894-AC4E28C05BD0}" destId="{6CFD55D8-78B6-744C-BD8F-E8329871429B}" srcOrd="2" destOrd="0" presId="urn:microsoft.com/office/officeart/2008/layout/LinedList"/>
    <dgm:cxn modelId="{8714D936-B895-6340-9B01-615E39392F50}" type="presParOf" srcId="{337CC59B-3AF6-044F-B894-AC4E28C05BD0}" destId="{095686FD-A383-8947-B9B5-F47EB338946E}" srcOrd="3" destOrd="0" presId="urn:microsoft.com/office/officeart/2008/layout/LinedList"/>
    <dgm:cxn modelId="{30FE6A70-99D9-CB45-8338-9A77611A2C66}" type="presParOf" srcId="{095686FD-A383-8947-B9B5-F47EB338946E}" destId="{17114527-86AB-5F41-999C-7DC6230F4886}" srcOrd="0" destOrd="0" presId="urn:microsoft.com/office/officeart/2008/layout/LinedList"/>
    <dgm:cxn modelId="{C7401E85-033D-8E4B-9749-C76FA011D662}" type="presParOf" srcId="{095686FD-A383-8947-B9B5-F47EB338946E}" destId="{551C2CB5-30DA-1B40-948B-4EF11F24E101}" srcOrd="1" destOrd="0" presId="urn:microsoft.com/office/officeart/2008/layout/LinedList"/>
    <dgm:cxn modelId="{EA1D669D-8BDC-7541-9B4E-7BBCA54254D9}" type="presParOf" srcId="{337CC59B-3AF6-044F-B894-AC4E28C05BD0}" destId="{348AF7E3-5E10-0E44-A3F9-0A4DC0256B69}" srcOrd="4" destOrd="0" presId="urn:microsoft.com/office/officeart/2008/layout/LinedList"/>
    <dgm:cxn modelId="{CD8FE56D-4944-1344-AFD2-567ACB8F1B61}" type="presParOf" srcId="{337CC59B-3AF6-044F-B894-AC4E28C05BD0}" destId="{4FCE9149-5D1D-E748-89C0-B7462922D293}" srcOrd="5" destOrd="0" presId="urn:microsoft.com/office/officeart/2008/layout/LinedList"/>
    <dgm:cxn modelId="{EE891A18-A1C2-4046-8407-ED6599C48442}" type="presParOf" srcId="{4FCE9149-5D1D-E748-89C0-B7462922D293}" destId="{98C33018-D6C7-F24B-B1C3-E311EBD46F5A}" srcOrd="0" destOrd="0" presId="urn:microsoft.com/office/officeart/2008/layout/LinedList"/>
    <dgm:cxn modelId="{C198BB81-C6DF-254C-B9B2-3DFF7F5CC1CB}" type="presParOf" srcId="{4FCE9149-5D1D-E748-89C0-B7462922D293}" destId="{44ABF234-E3A7-E845-9B7A-537F966620D9}" srcOrd="1" destOrd="0" presId="urn:microsoft.com/office/officeart/2008/layout/LinedList"/>
    <dgm:cxn modelId="{FB40BA88-7F6D-C047-85C0-CA2CD83F5DE9}" type="presParOf" srcId="{337CC59B-3AF6-044F-B894-AC4E28C05BD0}" destId="{755A95B1-2A9A-694F-AECC-96C40B7AE8E4}" srcOrd="6" destOrd="0" presId="urn:microsoft.com/office/officeart/2008/layout/LinedList"/>
    <dgm:cxn modelId="{32FFBA90-8847-104F-9E0F-2A9547761A6C}" type="presParOf" srcId="{337CC59B-3AF6-044F-B894-AC4E28C05BD0}" destId="{7E2E28F4-EB09-DC43-92E2-8AF0AAD5B65A}" srcOrd="7" destOrd="0" presId="urn:microsoft.com/office/officeart/2008/layout/LinedList"/>
    <dgm:cxn modelId="{A2E9CD2D-3989-2845-B218-D755F85BB2A7}" type="presParOf" srcId="{7E2E28F4-EB09-DC43-92E2-8AF0AAD5B65A}" destId="{764E1307-2C22-6B4C-910F-EFDA4E1E4AD8}" srcOrd="0" destOrd="0" presId="urn:microsoft.com/office/officeart/2008/layout/LinedList"/>
    <dgm:cxn modelId="{81EF777F-673C-CE48-8130-FE36D2B35645}" type="presParOf" srcId="{7E2E28F4-EB09-DC43-92E2-8AF0AAD5B65A}" destId="{6EAAC7A8-9E30-9B45-B985-35ABA696153F}" srcOrd="1" destOrd="0" presId="urn:microsoft.com/office/officeart/2008/layout/LinedList"/>
    <dgm:cxn modelId="{AB24A5B5-B01D-E044-B63F-2A50028DCFBB}" type="presParOf" srcId="{337CC59B-3AF6-044F-B894-AC4E28C05BD0}" destId="{8219FA55-4883-724A-8235-1EAEE3BA1C81}" srcOrd="8" destOrd="0" presId="urn:microsoft.com/office/officeart/2008/layout/LinedList"/>
    <dgm:cxn modelId="{5D83CDFF-CDB0-2045-AEA9-58CE0B4608D9}" type="presParOf" srcId="{337CC59B-3AF6-044F-B894-AC4E28C05BD0}" destId="{1581C288-5321-914C-9ABF-ADEEECEF1635}" srcOrd="9" destOrd="0" presId="urn:microsoft.com/office/officeart/2008/layout/LinedList"/>
    <dgm:cxn modelId="{89E299D8-83F9-1742-878C-0F26FF730836}" type="presParOf" srcId="{1581C288-5321-914C-9ABF-ADEEECEF1635}" destId="{4CB1EAD5-A57A-7E4F-9FDB-40582371B6B8}" srcOrd="0" destOrd="0" presId="urn:microsoft.com/office/officeart/2008/layout/LinedList"/>
    <dgm:cxn modelId="{EC87FD66-3C9E-044F-9886-097D6D1AB399}" type="presParOf" srcId="{1581C288-5321-914C-9ABF-ADEEECEF1635}" destId="{8ED3E0D0-7782-B44E-B162-7A3B4886F9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83F18E-A46F-4872-86D8-3D2BA26E4A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7D14C-B11A-4972-BA1E-D8E9380EB43D}">
      <dgm:prSet custT="1"/>
      <dgm:spPr/>
      <dgm:t>
        <a:bodyPr/>
        <a:lstStyle/>
        <a:p>
          <a:r>
            <a:rPr lang="bg-BG" sz="1400" dirty="0"/>
            <a:t>Хибридната система за планиране траектории демонстрира значителни предимства при управлението на група мобилни роботи. Съчетава ефективността на централизираните и гъвкавостта на децентрализираните подходи и предлага баланс между показатели: скорост, сложност, консумация на енергия и надеждност;</a:t>
          </a:r>
          <a:endParaRPr lang="en-US" sz="1400" dirty="0"/>
        </a:p>
      </dgm:t>
    </dgm:pt>
    <dgm:pt modelId="{77D2D2DE-259B-4278-BBC4-3E3174028F9F}" type="parTrans" cxnId="{D7C39006-0300-423D-B32C-5D992CF1473A}">
      <dgm:prSet/>
      <dgm:spPr/>
      <dgm:t>
        <a:bodyPr/>
        <a:lstStyle/>
        <a:p>
          <a:endParaRPr lang="en-US"/>
        </a:p>
      </dgm:t>
    </dgm:pt>
    <dgm:pt modelId="{1047BF41-C469-4F84-ACB7-3145FB7E4AFA}" type="sibTrans" cxnId="{D7C39006-0300-423D-B32C-5D992CF1473A}">
      <dgm:prSet/>
      <dgm:spPr/>
      <dgm:t>
        <a:bodyPr/>
        <a:lstStyle/>
        <a:p>
          <a:endParaRPr lang="en-US"/>
        </a:p>
      </dgm:t>
    </dgm:pt>
    <dgm:pt modelId="{DF702950-7972-4ED8-BA00-A1CAFC107BE7}">
      <dgm:prSet custT="1"/>
      <dgm:spPr/>
      <dgm:t>
        <a:bodyPr/>
        <a:lstStyle/>
        <a:p>
          <a:r>
            <a:rPr lang="bg-BG" sz="1400" dirty="0"/>
            <a:t>Прилагането на паралелни изчислителни и добри комуникационни практики значително подобрява производителността на системата за навигация, като позволява сигурен обмен на данни и бърза обработка на информацията в реално време между отделните компоненти на системата;</a:t>
          </a:r>
          <a:endParaRPr lang="en-US" sz="1400" dirty="0"/>
        </a:p>
      </dgm:t>
    </dgm:pt>
    <dgm:pt modelId="{623EAA0F-9BAD-4305-9A2D-1808FBDD09A8}" type="parTrans" cxnId="{AE90F10A-FC5E-4EAB-B209-E0AD46CAB7AD}">
      <dgm:prSet/>
      <dgm:spPr/>
      <dgm:t>
        <a:bodyPr/>
        <a:lstStyle/>
        <a:p>
          <a:endParaRPr lang="en-US"/>
        </a:p>
      </dgm:t>
    </dgm:pt>
    <dgm:pt modelId="{7745EFFB-DB8A-4147-904C-57077CE4BE9F}" type="sibTrans" cxnId="{AE90F10A-FC5E-4EAB-B209-E0AD46CAB7AD}">
      <dgm:prSet/>
      <dgm:spPr/>
      <dgm:t>
        <a:bodyPr/>
        <a:lstStyle/>
        <a:p>
          <a:endParaRPr lang="en-US"/>
        </a:p>
      </dgm:t>
    </dgm:pt>
    <dgm:pt modelId="{9020F794-A245-45D8-9C4E-C7D75E1E508A}">
      <dgm:prSet custT="1"/>
      <dgm:spPr/>
      <dgm:t>
        <a:bodyPr/>
        <a:lstStyle/>
        <a:p>
          <a:pPr marL="0" lvl="0" indent="0" defTabSz="9144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bg-BG" sz="1400" dirty="0"/>
            <a:t>Анализът на невронна карта на основата на НМХ предлага възможности за подобряване на точността и ефективността при планирането на траектории;</a:t>
          </a:r>
          <a:endParaRPr lang="en-US" sz="1400" dirty="0"/>
        </a:p>
      </dgm:t>
    </dgm:pt>
    <dgm:pt modelId="{7A4601D1-E50C-4E38-9BCB-D4BCFE8DA9DE}" type="parTrans" cxnId="{7C781B3F-C784-4BD5-A368-E5945CA04F18}">
      <dgm:prSet/>
      <dgm:spPr/>
      <dgm:t>
        <a:bodyPr/>
        <a:lstStyle/>
        <a:p>
          <a:endParaRPr lang="en-US"/>
        </a:p>
      </dgm:t>
    </dgm:pt>
    <dgm:pt modelId="{F7E37522-FB48-4A4E-BEEC-713B78CC4767}" type="sibTrans" cxnId="{7C781B3F-C784-4BD5-A368-E5945CA04F18}">
      <dgm:prSet/>
      <dgm:spPr/>
      <dgm:t>
        <a:bodyPr/>
        <a:lstStyle/>
        <a:p>
          <a:endParaRPr lang="en-US"/>
        </a:p>
      </dgm:t>
    </dgm:pt>
    <dgm:pt modelId="{D358C4CB-6BD1-4F96-BD07-C5CD0D60A5EA}">
      <dgm:prSet custT="1"/>
      <dgm:spPr/>
      <dgm:t>
        <a:bodyPr/>
        <a:lstStyle/>
        <a:p>
          <a:r>
            <a:rPr lang="bg-BG" sz="1400" noProof="0" dirty="0" err="1"/>
            <a:t>Невродинамиката</a:t>
          </a:r>
          <a:r>
            <a:rPr lang="bg-BG" sz="1400" noProof="0" dirty="0"/>
            <a:t> на модела „</a:t>
          </a:r>
          <a:r>
            <a:rPr lang="bg-BG" sz="1400" noProof="0" dirty="0" err="1"/>
            <a:t>Хопфийлд</a:t>
          </a:r>
          <a:r>
            <a:rPr lang="bg-BG" sz="1400" noProof="0" dirty="0"/>
            <a:t>“ разкрива, че активирането на мрежата има </a:t>
          </a:r>
          <a:r>
            <a:rPr lang="bg-BG" sz="1400" b="0" noProof="0" dirty="0" err="1"/>
            <a:t>итерационен</a:t>
          </a:r>
          <a:r>
            <a:rPr lang="bg-BG" sz="1400" noProof="0" dirty="0"/>
            <a:t> характер. Колкото са по-големи стойностите на тегловните коефициенти на връзките между невроните, толкова е по-малък броят на итерациите необходими за активиране им;</a:t>
          </a:r>
        </a:p>
      </dgm:t>
    </dgm:pt>
    <dgm:pt modelId="{D18201B0-B9E6-44F0-9AB0-D81022E43E57}" type="parTrans" cxnId="{7B3F26A3-7ABF-46CF-9D6F-8CF8199373CD}">
      <dgm:prSet/>
      <dgm:spPr/>
      <dgm:t>
        <a:bodyPr/>
        <a:lstStyle/>
        <a:p>
          <a:endParaRPr lang="en-US"/>
        </a:p>
      </dgm:t>
    </dgm:pt>
    <dgm:pt modelId="{A3189CC0-5182-4AAC-8DE8-963E85BA8C60}" type="sibTrans" cxnId="{7B3F26A3-7ABF-46CF-9D6F-8CF8199373CD}">
      <dgm:prSet/>
      <dgm:spPr/>
      <dgm:t>
        <a:bodyPr/>
        <a:lstStyle/>
        <a:p>
          <a:endParaRPr lang="en-US"/>
        </a:p>
      </dgm:t>
    </dgm:pt>
    <dgm:pt modelId="{7B2A7DCC-D343-4070-A067-7C3439A1BE0C}">
      <dgm:prSet custT="1"/>
      <dgm:spPr/>
      <dgm:t>
        <a:bodyPr/>
        <a:lstStyle/>
        <a:p>
          <a:r>
            <a:rPr lang="bg-BG" sz="1400" dirty="0"/>
            <a:t>Изследването и моделирането с невронна карта демонстрира потенциал за оптимизиране. Въвеждане на частична корекция на картата, използване на активационна линейна предавателна функция с насищане и извършване на изчислителните процеси в паралелен и </a:t>
          </a:r>
          <a:r>
            <a:rPr lang="bg-BG" sz="1400" dirty="0" err="1"/>
            <a:t>многонишков</a:t>
          </a:r>
          <a:r>
            <a:rPr lang="bg-BG" sz="1400" dirty="0"/>
            <a:t> режим водят до подобряване на бързината на изпълнение на алгоритъма.</a:t>
          </a:r>
          <a:endParaRPr lang="en-US" sz="1400" dirty="0"/>
        </a:p>
      </dgm:t>
    </dgm:pt>
    <dgm:pt modelId="{326804AA-38A0-4D66-8E62-3E48B836D391}" type="parTrans" cxnId="{75B309D6-484D-43B7-80A3-02079818D8C4}">
      <dgm:prSet/>
      <dgm:spPr/>
      <dgm:t>
        <a:bodyPr/>
        <a:lstStyle/>
        <a:p>
          <a:endParaRPr lang="en-US"/>
        </a:p>
      </dgm:t>
    </dgm:pt>
    <dgm:pt modelId="{9644C195-A8D6-4FCB-BA06-948FE23A373F}" type="sibTrans" cxnId="{75B309D6-484D-43B7-80A3-02079818D8C4}">
      <dgm:prSet/>
      <dgm:spPr/>
      <dgm:t>
        <a:bodyPr/>
        <a:lstStyle/>
        <a:p>
          <a:endParaRPr lang="en-US"/>
        </a:p>
      </dgm:t>
    </dgm:pt>
    <dgm:pt modelId="{337CC59B-3AF6-044F-B894-AC4E28C05BD0}" type="pres">
      <dgm:prSet presAssocID="{4683F18E-A46F-4872-86D8-3D2BA26E4A64}" presName="vert0" presStyleCnt="0">
        <dgm:presLayoutVars>
          <dgm:dir/>
          <dgm:animOne val="branch"/>
          <dgm:animLvl val="lvl"/>
        </dgm:presLayoutVars>
      </dgm:prSet>
      <dgm:spPr/>
    </dgm:pt>
    <dgm:pt modelId="{02634CEC-D362-6440-9D8C-C553D07909A9}" type="pres">
      <dgm:prSet presAssocID="{8A67D14C-B11A-4972-BA1E-D8E9380EB43D}" presName="thickLine" presStyleLbl="alignNode1" presStyleIdx="0" presStyleCnt="5"/>
      <dgm:spPr/>
    </dgm:pt>
    <dgm:pt modelId="{10BB1EAA-BDC7-6D49-BBE2-90DDC796A800}" type="pres">
      <dgm:prSet presAssocID="{8A67D14C-B11A-4972-BA1E-D8E9380EB43D}" presName="horz1" presStyleCnt="0"/>
      <dgm:spPr/>
    </dgm:pt>
    <dgm:pt modelId="{018B6947-DB9E-9F47-8AF4-20529440A1C6}" type="pres">
      <dgm:prSet presAssocID="{8A67D14C-B11A-4972-BA1E-D8E9380EB43D}" presName="tx1" presStyleLbl="revTx" presStyleIdx="0" presStyleCnt="5"/>
      <dgm:spPr/>
    </dgm:pt>
    <dgm:pt modelId="{0E4E1E38-A03D-E34F-A47C-E9A86AC16F0D}" type="pres">
      <dgm:prSet presAssocID="{8A67D14C-B11A-4972-BA1E-D8E9380EB43D}" presName="vert1" presStyleCnt="0"/>
      <dgm:spPr/>
    </dgm:pt>
    <dgm:pt modelId="{6CFD55D8-78B6-744C-BD8F-E8329871429B}" type="pres">
      <dgm:prSet presAssocID="{DF702950-7972-4ED8-BA00-A1CAFC107BE7}" presName="thickLine" presStyleLbl="alignNode1" presStyleIdx="1" presStyleCnt="5"/>
      <dgm:spPr/>
    </dgm:pt>
    <dgm:pt modelId="{095686FD-A383-8947-B9B5-F47EB338946E}" type="pres">
      <dgm:prSet presAssocID="{DF702950-7972-4ED8-BA00-A1CAFC107BE7}" presName="horz1" presStyleCnt="0"/>
      <dgm:spPr/>
    </dgm:pt>
    <dgm:pt modelId="{17114527-86AB-5F41-999C-7DC6230F4886}" type="pres">
      <dgm:prSet presAssocID="{DF702950-7972-4ED8-BA00-A1CAFC107BE7}" presName="tx1" presStyleLbl="revTx" presStyleIdx="1" presStyleCnt="5" custScaleY="72550"/>
      <dgm:spPr/>
    </dgm:pt>
    <dgm:pt modelId="{551C2CB5-30DA-1B40-948B-4EF11F24E101}" type="pres">
      <dgm:prSet presAssocID="{DF702950-7972-4ED8-BA00-A1CAFC107BE7}" presName="vert1" presStyleCnt="0"/>
      <dgm:spPr/>
    </dgm:pt>
    <dgm:pt modelId="{348AF7E3-5E10-0E44-A3F9-0A4DC0256B69}" type="pres">
      <dgm:prSet presAssocID="{9020F794-A245-45D8-9C4E-C7D75E1E508A}" presName="thickLine" presStyleLbl="alignNode1" presStyleIdx="2" presStyleCnt="5"/>
      <dgm:spPr/>
    </dgm:pt>
    <dgm:pt modelId="{4FCE9149-5D1D-E748-89C0-B7462922D293}" type="pres">
      <dgm:prSet presAssocID="{9020F794-A245-45D8-9C4E-C7D75E1E508A}" presName="horz1" presStyleCnt="0"/>
      <dgm:spPr/>
    </dgm:pt>
    <dgm:pt modelId="{98C33018-D6C7-F24B-B1C3-E311EBD46F5A}" type="pres">
      <dgm:prSet presAssocID="{9020F794-A245-45D8-9C4E-C7D75E1E508A}" presName="tx1" presStyleLbl="revTx" presStyleIdx="2" presStyleCnt="5" custScaleY="55664"/>
      <dgm:spPr/>
    </dgm:pt>
    <dgm:pt modelId="{44ABF234-E3A7-E845-9B7A-537F966620D9}" type="pres">
      <dgm:prSet presAssocID="{9020F794-A245-45D8-9C4E-C7D75E1E508A}" presName="vert1" presStyleCnt="0"/>
      <dgm:spPr/>
    </dgm:pt>
    <dgm:pt modelId="{755A95B1-2A9A-694F-AECC-96C40B7AE8E4}" type="pres">
      <dgm:prSet presAssocID="{D358C4CB-6BD1-4F96-BD07-C5CD0D60A5EA}" presName="thickLine" presStyleLbl="alignNode1" presStyleIdx="3" presStyleCnt="5"/>
      <dgm:spPr/>
    </dgm:pt>
    <dgm:pt modelId="{7E2E28F4-EB09-DC43-92E2-8AF0AAD5B65A}" type="pres">
      <dgm:prSet presAssocID="{D358C4CB-6BD1-4F96-BD07-C5CD0D60A5EA}" presName="horz1" presStyleCnt="0"/>
      <dgm:spPr/>
    </dgm:pt>
    <dgm:pt modelId="{764E1307-2C22-6B4C-910F-EFDA4E1E4AD8}" type="pres">
      <dgm:prSet presAssocID="{D358C4CB-6BD1-4F96-BD07-C5CD0D60A5EA}" presName="tx1" presStyleLbl="revTx" presStyleIdx="3" presStyleCnt="5" custScaleY="80154"/>
      <dgm:spPr/>
    </dgm:pt>
    <dgm:pt modelId="{6EAAC7A8-9E30-9B45-B985-35ABA696153F}" type="pres">
      <dgm:prSet presAssocID="{D358C4CB-6BD1-4F96-BD07-C5CD0D60A5EA}" presName="vert1" presStyleCnt="0"/>
      <dgm:spPr/>
    </dgm:pt>
    <dgm:pt modelId="{8219FA55-4883-724A-8235-1EAEE3BA1C81}" type="pres">
      <dgm:prSet presAssocID="{7B2A7DCC-D343-4070-A067-7C3439A1BE0C}" presName="thickLine" presStyleLbl="alignNode1" presStyleIdx="4" presStyleCnt="5"/>
      <dgm:spPr/>
    </dgm:pt>
    <dgm:pt modelId="{1581C288-5321-914C-9ABF-ADEEECEF1635}" type="pres">
      <dgm:prSet presAssocID="{7B2A7DCC-D343-4070-A067-7C3439A1BE0C}" presName="horz1" presStyleCnt="0"/>
      <dgm:spPr/>
    </dgm:pt>
    <dgm:pt modelId="{4CB1EAD5-A57A-7E4F-9FDB-40582371B6B8}" type="pres">
      <dgm:prSet presAssocID="{7B2A7DCC-D343-4070-A067-7C3439A1BE0C}" presName="tx1" presStyleLbl="revTx" presStyleIdx="4" presStyleCnt="5"/>
      <dgm:spPr/>
    </dgm:pt>
    <dgm:pt modelId="{8ED3E0D0-7782-B44E-B162-7A3B4886F900}" type="pres">
      <dgm:prSet presAssocID="{7B2A7DCC-D343-4070-A067-7C3439A1BE0C}" presName="vert1" presStyleCnt="0"/>
      <dgm:spPr/>
    </dgm:pt>
  </dgm:ptLst>
  <dgm:cxnLst>
    <dgm:cxn modelId="{D7C39006-0300-423D-B32C-5D992CF1473A}" srcId="{4683F18E-A46F-4872-86D8-3D2BA26E4A64}" destId="{8A67D14C-B11A-4972-BA1E-D8E9380EB43D}" srcOrd="0" destOrd="0" parTransId="{77D2D2DE-259B-4278-BBC4-3E3174028F9F}" sibTransId="{1047BF41-C469-4F84-ACB7-3145FB7E4AFA}"/>
    <dgm:cxn modelId="{F8CEF009-5C3E-5D46-B99A-D7E11D7DD049}" type="presOf" srcId="{D358C4CB-6BD1-4F96-BD07-C5CD0D60A5EA}" destId="{764E1307-2C22-6B4C-910F-EFDA4E1E4AD8}" srcOrd="0" destOrd="0" presId="urn:microsoft.com/office/officeart/2008/layout/LinedList"/>
    <dgm:cxn modelId="{AE90F10A-FC5E-4EAB-B209-E0AD46CAB7AD}" srcId="{4683F18E-A46F-4872-86D8-3D2BA26E4A64}" destId="{DF702950-7972-4ED8-BA00-A1CAFC107BE7}" srcOrd="1" destOrd="0" parTransId="{623EAA0F-9BAD-4305-9A2D-1808FBDD09A8}" sibTransId="{7745EFFB-DB8A-4147-904C-57077CE4BE9F}"/>
    <dgm:cxn modelId="{C734E935-7237-BC4D-B913-AD34FD921543}" type="presOf" srcId="{7B2A7DCC-D343-4070-A067-7C3439A1BE0C}" destId="{4CB1EAD5-A57A-7E4F-9FDB-40582371B6B8}" srcOrd="0" destOrd="0" presId="urn:microsoft.com/office/officeart/2008/layout/LinedList"/>
    <dgm:cxn modelId="{7C781B3F-C784-4BD5-A368-E5945CA04F18}" srcId="{4683F18E-A46F-4872-86D8-3D2BA26E4A64}" destId="{9020F794-A245-45D8-9C4E-C7D75E1E508A}" srcOrd="2" destOrd="0" parTransId="{7A4601D1-E50C-4E38-9BCB-D4BCFE8DA9DE}" sibTransId="{F7E37522-FB48-4A4E-BEEC-713B78CC4767}"/>
    <dgm:cxn modelId="{44F1D348-ACC0-624F-B1E3-03AD6FD5D169}" type="presOf" srcId="{8A67D14C-B11A-4972-BA1E-D8E9380EB43D}" destId="{018B6947-DB9E-9F47-8AF4-20529440A1C6}" srcOrd="0" destOrd="0" presId="urn:microsoft.com/office/officeart/2008/layout/LinedList"/>
    <dgm:cxn modelId="{542FD0A0-66A1-AA4A-9062-61201DE082FB}" type="presOf" srcId="{DF702950-7972-4ED8-BA00-A1CAFC107BE7}" destId="{17114527-86AB-5F41-999C-7DC6230F4886}" srcOrd="0" destOrd="0" presId="urn:microsoft.com/office/officeart/2008/layout/LinedList"/>
    <dgm:cxn modelId="{7B3F26A3-7ABF-46CF-9D6F-8CF8199373CD}" srcId="{4683F18E-A46F-4872-86D8-3D2BA26E4A64}" destId="{D358C4CB-6BD1-4F96-BD07-C5CD0D60A5EA}" srcOrd="3" destOrd="0" parTransId="{D18201B0-B9E6-44F0-9AB0-D81022E43E57}" sibTransId="{A3189CC0-5182-4AAC-8DE8-963E85BA8C60}"/>
    <dgm:cxn modelId="{9095C0B8-33FD-B948-856A-F28226FC87C9}" type="presOf" srcId="{4683F18E-A46F-4872-86D8-3D2BA26E4A64}" destId="{337CC59B-3AF6-044F-B894-AC4E28C05BD0}" srcOrd="0" destOrd="0" presId="urn:microsoft.com/office/officeart/2008/layout/LinedList"/>
    <dgm:cxn modelId="{75B309D6-484D-43B7-80A3-02079818D8C4}" srcId="{4683F18E-A46F-4872-86D8-3D2BA26E4A64}" destId="{7B2A7DCC-D343-4070-A067-7C3439A1BE0C}" srcOrd="4" destOrd="0" parTransId="{326804AA-38A0-4D66-8E62-3E48B836D391}" sibTransId="{9644C195-A8D6-4FCB-BA06-948FE23A373F}"/>
    <dgm:cxn modelId="{D481AFFE-B7A9-E146-85B2-0BB2620F9330}" type="presOf" srcId="{9020F794-A245-45D8-9C4E-C7D75E1E508A}" destId="{98C33018-D6C7-F24B-B1C3-E311EBD46F5A}" srcOrd="0" destOrd="0" presId="urn:microsoft.com/office/officeart/2008/layout/LinedList"/>
    <dgm:cxn modelId="{BA8DDB8B-D73E-6D44-B7C8-88D10C1DBD15}" type="presParOf" srcId="{337CC59B-3AF6-044F-B894-AC4E28C05BD0}" destId="{02634CEC-D362-6440-9D8C-C553D07909A9}" srcOrd="0" destOrd="0" presId="urn:microsoft.com/office/officeart/2008/layout/LinedList"/>
    <dgm:cxn modelId="{CDD9A2A8-4C4A-B24F-99AF-6690BD230089}" type="presParOf" srcId="{337CC59B-3AF6-044F-B894-AC4E28C05BD0}" destId="{10BB1EAA-BDC7-6D49-BBE2-90DDC796A800}" srcOrd="1" destOrd="0" presId="urn:microsoft.com/office/officeart/2008/layout/LinedList"/>
    <dgm:cxn modelId="{1CE045B9-03D6-9C41-9A5D-C7B582C05863}" type="presParOf" srcId="{10BB1EAA-BDC7-6D49-BBE2-90DDC796A800}" destId="{018B6947-DB9E-9F47-8AF4-20529440A1C6}" srcOrd="0" destOrd="0" presId="urn:microsoft.com/office/officeart/2008/layout/LinedList"/>
    <dgm:cxn modelId="{D2BE4AE5-1E1C-C84E-919C-79E599C0F2F9}" type="presParOf" srcId="{10BB1EAA-BDC7-6D49-BBE2-90DDC796A800}" destId="{0E4E1E38-A03D-E34F-A47C-E9A86AC16F0D}" srcOrd="1" destOrd="0" presId="urn:microsoft.com/office/officeart/2008/layout/LinedList"/>
    <dgm:cxn modelId="{2570598E-8EF6-FA41-82E4-FDF938B2BA84}" type="presParOf" srcId="{337CC59B-3AF6-044F-B894-AC4E28C05BD0}" destId="{6CFD55D8-78B6-744C-BD8F-E8329871429B}" srcOrd="2" destOrd="0" presId="urn:microsoft.com/office/officeart/2008/layout/LinedList"/>
    <dgm:cxn modelId="{8714D936-B895-6340-9B01-615E39392F50}" type="presParOf" srcId="{337CC59B-3AF6-044F-B894-AC4E28C05BD0}" destId="{095686FD-A383-8947-B9B5-F47EB338946E}" srcOrd="3" destOrd="0" presId="urn:microsoft.com/office/officeart/2008/layout/LinedList"/>
    <dgm:cxn modelId="{30FE6A70-99D9-CB45-8338-9A77611A2C66}" type="presParOf" srcId="{095686FD-A383-8947-B9B5-F47EB338946E}" destId="{17114527-86AB-5F41-999C-7DC6230F4886}" srcOrd="0" destOrd="0" presId="urn:microsoft.com/office/officeart/2008/layout/LinedList"/>
    <dgm:cxn modelId="{C7401E85-033D-8E4B-9749-C76FA011D662}" type="presParOf" srcId="{095686FD-A383-8947-B9B5-F47EB338946E}" destId="{551C2CB5-30DA-1B40-948B-4EF11F24E101}" srcOrd="1" destOrd="0" presId="urn:microsoft.com/office/officeart/2008/layout/LinedList"/>
    <dgm:cxn modelId="{EA1D669D-8BDC-7541-9B4E-7BBCA54254D9}" type="presParOf" srcId="{337CC59B-3AF6-044F-B894-AC4E28C05BD0}" destId="{348AF7E3-5E10-0E44-A3F9-0A4DC0256B69}" srcOrd="4" destOrd="0" presId="urn:microsoft.com/office/officeart/2008/layout/LinedList"/>
    <dgm:cxn modelId="{CD8FE56D-4944-1344-AFD2-567ACB8F1B61}" type="presParOf" srcId="{337CC59B-3AF6-044F-B894-AC4E28C05BD0}" destId="{4FCE9149-5D1D-E748-89C0-B7462922D293}" srcOrd="5" destOrd="0" presId="urn:microsoft.com/office/officeart/2008/layout/LinedList"/>
    <dgm:cxn modelId="{EE891A18-A1C2-4046-8407-ED6599C48442}" type="presParOf" srcId="{4FCE9149-5D1D-E748-89C0-B7462922D293}" destId="{98C33018-D6C7-F24B-B1C3-E311EBD46F5A}" srcOrd="0" destOrd="0" presId="urn:microsoft.com/office/officeart/2008/layout/LinedList"/>
    <dgm:cxn modelId="{C198BB81-C6DF-254C-B9B2-3DFF7F5CC1CB}" type="presParOf" srcId="{4FCE9149-5D1D-E748-89C0-B7462922D293}" destId="{44ABF234-E3A7-E845-9B7A-537F966620D9}" srcOrd="1" destOrd="0" presId="urn:microsoft.com/office/officeart/2008/layout/LinedList"/>
    <dgm:cxn modelId="{FB40BA88-7F6D-C047-85C0-CA2CD83F5DE9}" type="presParOf" srcId="{337CC59B-3AF6-044F-B894-AC4E28C05BD0}" destId="{755A95B1-2A9A-694F-AECC-96C40B7AE8E4}" srcOrd="6" destOrd="0" presId="urn:microsoft.com/office/officeart/2008/layout/LinedList"/>
    <dgm:cxn modelId="{32FFBA90-8847-104F-9E0F-2A9547761A6C}" type="presParOf" srcId="{337CC59B-3AF6-044F-B894-AC4E28C05BD0}" destId="{7E2E28F4-EB09-DC43-92E2-8AF0AAD5B65A}" srcOrd="7" destOrd="0" presId="urn:microsoft.com/office/officeart/2008/layout/LinedList"/>
    <dgm:cxn modelId="{A2E9CD2D-3989-2845-B218-D755F85BB2A7}" type="presParOf" srcId="{7E2E28F4-EB09-DC43-92E2-8AF0AAD5B65A}" destId="{764E1307-2C22-6B4C-910F-EFDA4E1E4AD8}" srcOrd="0" destOrd="0" presId="urn:microsoft.com/office/officeart/2008/layout/LinedList"/>
    <dgm:cxn modelId="{81EF777F-673C-CE48-8130-FE36D2B35645}" type="presParOf" srcId="{7E2E28F4-EB09-DC43-92E2-8AF0AAD5B65A}" destId="{6EAAC7A8-9E30-9B45-B985-35ABA696153F}" srcOrd="1" destOrd="0" presId="urn:microsoft.com/office/officeart/2008/layout/LinedList"/>
    <dgm:cxn modelId="{AB24A5B5-B01D-E044-B63F-2A50028DCFBB}" type="presParOf" srcId="{337CC59B-3AF6-044F-B894-AC4E28C05BD0}" destId="{8219FA55-4883-724A-8235-1EAEE3BA1C81}" srcOrd="8" destOrd="0" presId="urn:microsoft.com/office/officeart/2008/layout/LinedList"/>
    <dgm:cxn modelId="{5D83CDFF-CDB0-2045-AEA9-58CE0B4608D9}" type="presParOf" srcId="{337CC59B-3AF6-044F-B894-AC4E28C05BD0}" destId="{1581C288-5321-914C-9ABF-ADEEECEF1635}" srcOrd="9" destOrd="0" presId="urn:microsoft.com/office/officeart/2008/layout/LinedList"/>
    <dgm:cxn modelId="{89E299D8-83F9-1742-878C-0F26FF730836}" type="presParOf" srcId="{1581C288-5321-914C-9ABF-ADEEECEF1635}" destId="{4CB1EAD5-A57A-7E4F-9FDB-40582371B6B8}" srcOrd="0" destOrd="0" presId="urn:microsoft.com/office/officeart/2008/layout/LinedList"/>
    <dgm:cxn modelId="{EC87FD66-3C9E-044F-9886-097D6D1AB399}" type="presParOf" srcId="{1581C288-5321-914C-9ABF-ADEEECEF1635}" destId="{8ED3E0D0-7782-B44E-B162-7A3B4886F9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83F18E-A46F-4872-86D8-3D2BA26E4A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7D14C-B11A-4972-BA1E-D8E9380EB43D}">
      <dgm:prSet custT="1"/>
      <dgm:spPr/>
      <dgm:t>
        <a:bodyPr/>
        <a:lstStyle/>
        <a:p>
          <a:r>
            <a:rPr lang="bg-BG" sz="1400" dirty="0"/>
            <a:t>Експерименталните резултати потвърждават ефективността на разработения алгоритъм за планиране на траектории в условия на динамична променяща се среда;</a:t>
          </a:r>
          <a:endParaRPr lang="en-US" sz="1400" dirty="0"/>
        </a:p>
      </dgm:t>
    </dgm:pt>
    <dgm:pt modelId="{77D2D2DE-259B-4278-BBC4-3E3174028F9F}" type="parTrans" cxnId="{D7C39006-0300-423D-B32C-5D992CF1473A}">
      <dgm:prSet/>
      <dgm:spPr/>
      <dgm:t>
        <a:bodyPr/>
        <a:lstStyle/>
        <a:p>
          <a:endParaRPr lang="en-US"/>
        </a:p>
      </dgm:t>
    </dgm:pt>
    <dgm:pt modelId="{1047BF41-C469-4F84-ACB7-3145FB7E4AFA}" type="sibTrans" cxnId="{D7C39006-0300-423D-B32C-5D992CF1473A}">
      <dgm:prSet/>
      <dgm:spPr/>
      <dgm:t>
        <a:bodyPr/>
        <a:lstStyle/>
        <a:p>
          <a:endParaRPr lang="en-US"/>
        </a:p>
      </dgm:t>
    </dgm:pt>
    <dgm:pt modelId="{DF702950-7972-4ED8-BA00-A1CAFC107BE7}">
      <dgm:prSet custT="1"/>
      <dgm:spPr/>
      <dgm:t>
        <a:bodyPr/>
        <a:lstStyle/>
        <a:p>
          <a:r>
            <a:rPr lang="bg-BG" sz="1400" dirty="0"/>
            <a:t>Доказа се експериментално, че математическия модел на модифицирана НМХ подобрява тривиалната задача за навигация чрез:</a:t>
          </a:r>
        </a:p>
        <a:p>
          <a:r>
            <a:rPr lang="bg-BG" sz="1400" dirty="0"/>
            <a:t>а/ активиране на невроните необходими за изчисляване на траекторията след засечена промяна в работното пространство;</a:t>
          </a:r>
        </a:p>
        <a:p>
          <a:r>
            <a:rPr lang="bg-BG" sz="1400" dirty="0" err="1"/>
            <a:t>б</a:t>
          </a:r>
          <a:r>
            <a:rPr lang="bg-BG" sz="1400" dirty="0"/>
            <a:t>/ използване на линейна активиращата функция;</a:t>
          </a:r>
        </a:p>
        <a:p>
          <a:r>
            <a:rPr lang="bg-BG" sz="1400" dirty="0"/>
            <a:t>в/ използване на многопроцесорна и много-</a:t>
          </a:r>
          <a:r>
            <a:rPr lang="bg-BG" sz="1400" dirty="0" err="1"/>
            <a:t>нишкова</a:t>
          </a:r>
          <a:r>
            <a:rPr lang="bg-BG" sz="1400" dirty="0"/>
            <a:t> хардуерна архитектура;</a:t>
          </a:r>
          <a:endParaRPr lang="en-US" sz="1400" dirty="0"/>
        </a:p>
      </dgm:t>
    </dgm:pt>
    <dgm:pt modelId="{623EAA0F-9BAD-4305-9A2D-1808FBDD09A8}" type="parTrans" cxnId="{AE90F10A-FC5E-4EAB-B209-E0AD46CAB7AD}">
      <dgm:prSet/>
      <dgm:spPr/>
      <dgm:t>
        <a:bodyPr/>
        <a:lstStyle/>
        <a:p>
          <a:endParaRPr lang="en-US"/>
        </a:p>
      </dgm:t>
    </dgm:pt>
    <dgm:pt modelId="{7745EFFB-DB8A-4147-904C-57077CE4BE9F}" type="sibTrans" cxnId="{AE90F10A-FC5E-4EAB-B209-E0AD46CAB7AD}">
      <dgm:prSet/>
      <dgm:spPr/>
      <dgm:t>
        <a:bodyPr/>
        <a:lstStyle/>
        <a:p>
          <a:endParaRPr lang="en-US"/>
        </a:p>
      </dgm:t>
    </dgm:pt>
    <dgm:pt modelId="{9020F794-A245-45D8-9C4E-C7D75E1E508A}">
      <dgm:prSet custT="1"/>
      <dgm:spPr/>
      <dgm:t>
        <a:bodyPr/>
        <a:lstStyle/>
        <a:p>
          <a:pPr marL="0" lvl="0" indent="0" defTabSz="91440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bg-BG" sz="1400" noProof="0" dirty="0"/>
            <a:t>Оценка на изчислителната сложност и възможност за подобряване на производителността на алгоритъма демонстрира добра възможност за оптимизация на времето при използване на </a:t>
          </a:r>
          <a:r>
            <a:rPr lang="bg-BG" sz="1400" noProof="0" dirty="0" err="1"/>
            <a:t>многонишково</a:t>
          </a:r>
          <a:r>
            <a:rPr lang="bg-BG" sz="1400" noProof="0" dirty="0"/>
            <a:t> програмиране и паралелни изчислителни операции;</a:t>
          </a:r>
        </a:p>
      </dgm:t>
    </dgm:pt>
    <dgm:pt modelId="{7A4601D1-E50C-4E38-9BCB-D4BCFE8DA9DE}" type="parTrans" cxnId="{7C781B3F-C784-4BD5-A368-E5945CA04F18}">
      <dgm:prSet/>
      <dgm:spPr/>
      <dgm:t>
        <a:bodyPr/>
        <a:lstStyle/>
        <a:p>
          <a:endParaRPr lang="en-US"/>
        </a:p>
      </dgm:t>
    </dgm:pt>
    <dgm:pt modelId="{F7E37522-FB48-4A4E-BEEC-713B78CC4767}" type="sibTrans" cxnId="{7C781B3F-C784-4BD5-A368-E5945CA04F18}">
      <dgm:prSet/>
      <dgm:spPr/>
      <dgm:t>
        <a:bodyPr/>
        <a:lstStyle/>
        <a:p>
          <a:endParaRPr lang="en-US"/>
        </a:p>
      </dgm:t>
    </dgm:pt>
    <dgm:pt modelId="{D358C4CB-6BD1-4F96-BD07-C5CD0D60A5EA}">
      <dgm:prSet custT="1"/>
      <dgm:spPr/>
      <dgm:t>
        <a:bodyPr/>
        <a:lstStyle/>
        <a:p>
          <a:r>
            <a:rPr lang="bg-BG" sz="1400" b="0" i="0" u="none" dirty="0"/>
            <a:t>Сравнението с традиционните алгоритми за търсене, като </a:t>
          </a:r>
          <a:r>
            <a:rPr lang="en-GB" sz="1400" b="0" i="0" u="none" dirty="0"/>
            <a:t>A*, </a:t>
          </a:r>
          <a:r>
            <a:rPr lang="bg-BG" sz="1400" b="0" i="0" u="none" dirty="0"/>
            <a:t>показва значителни предимства в скоростта и ефективността на планиране, което подчертава потенциала на използването на невронни мрежи в областта на роботиката​​</a:t>
          </a:r>
          <a:r>
            <a:rPr lang="bg-BG" sz="1400" dirty="0"/>
            <a:t>;</a:t>
          </a:r>
          <a:endParaRPr lang="en-US" sz="1400" dirty="0"/>
        </a:p>
      </dgm:t>
    </dgm:pt>
    <dgm:pt modelId="{D18201B0-B9E6-44F0-9AB0-D81022E43E57}" type="parTrans" cxnId="{7B3F26A3-7ABF-46CF-9D6F-8CF8199373CD}">
      <dgm:prSet/>
      <dgm:spPr/>
      <dgm:t>
        <a:bodyPr/>
        <a:lstStyle/>
        <a:p>
          <a:endParaRPr lang="en-US"/>
        </a:p>
      </dgm:t>
    </dgm:pt>
    <dgm:pt modelId="{A3189CC0-5182-4AAC-8DE8-963E85BA8C60}" type="sibTrans" cxnId="{7B3F26A3-7ABF-46CF-9D6F-8CF8199373CD}">
      <dgm:prSet/>
      <dgm:spPr/>
      <dgm:t>
        <a:bodyPr/>
        <a:lstStyle/>
        <a:p>
          <a:endParaRPr lang="en-US"/>
        </a:p>
      </dgm:t>
    </dgm:pt>
    <dgm:pt modelId="{7B2A7DCC-D343-4070-A067-7C3439A1BE0C}">
      <dgm:prSet custT="1"/>
      <dgm:spPr/>
      <dgm:t>
        <a:bodyPr/>
        <a:lstStyle/>
        <a:p>
          <a:r>
            <a:rPr lang="bg-BG" sz="1400" b="0" i="0" u="none" noProof="0" dirty="0"/>
            <a:t>В хода на експериментите се установи, че при кратък път и малки пространства, съвместното използване на "невронна карта" и невронната мрежа на </a:t>
          </a:r>
          <a:r>
            <a:rPr lang="bg-BG" sz="1400" b="0" i="0" u="none" noProof="0" dirty="0" err="1"/>
            <a:t>Хопфийлд</a:t>
          </a:r>
          <a:r>
            <a:rPr lang="bg-BG" sz="1400" b="0" i="0" u="none" noProof="0" dirty="0"/>
            <a:t> (НМХ) с други подходи (примерно "изкуствените потенциални полета“) може да улесни координацията и груповото придвижване на МР в сложни среди. </a:t>
          </a:r>
          <a:endParaRPr lang="bg-BG" sz="1400" noProof="0" dirty="0"/>
        </a:p>
      </dgm:t>
    </dgm:pt>
    <dgm:pt modelId="{326804AA-38A0-4D66-8E62-3E48B836D391}" type="parTrans" cxnId="{75B309D6-484D-43B7-80A3-02079818D8C4}">
      <dgm:prSet/>
      <dgm:spPr/>
      <dgm:t>
        <a:bodyPr/>
        <a:lstStyle/>
        <a:p>
          <a:endParaRPr lang="en-US"/>
        </a:p>
      </dgm:t>
    </dgm:pt>
    <dgm:pt modelId="{9644C195-A8D6-4FCB-BA06-948FE23A373F}" type="sibTrans" cxnId="{75B309D6-484D-43B7-80A3-02079818D8C4}">
      <dgm:prSet/>
      <dgm:spPr/>
      <dgm:t>
        <a:bodyPr/>
        <a:lstStyle/>
        <a:p>
          <a:endParaRPr lang="en-US"/>
        </a:p>
      </dgm:t>
    </dgm:pt>
    <dgm:pt modelId="{337CC59B-3AF6-044F-B894-AC4E28C05BD0}" type="pres">
      <dgm:prSet presAssocID="{4683F18E-A46F-4872-86D8-3D2BA26E4A64}" presName="vert0" presStyleCnt="0">
        <dgm:presLayoutVars>
          <dgm:dir/>
          <dgm:animOne val="branch"/>
          <dgm:animLvl val="lvl"/>
        </dgm:presLayoutVars>
      </dgm:prSet>
      <dgm:spPr/>
    </dgm:pt>
    <dgm:pt modelId="{02634CEC-D362-6440-9D8C-C553D07909A9}" type="pres">
      <dgm:prSet presAssocID="{8A67D14C-B11A-4972-BA1E-D8E9380EB43D}" presName="thickLine" presStyleLbl="alignNode1" presStyleIdx="0" presStyleCnt="5"/>
      <dgm:spPr/>
    </dgm:pt>
    <dgm:pt modelId="{10BB1EAA-BDC7-6D49-BBE2-90DDC796A800}" type="pres">
      <dgm:prSet presAssocID="{8A67D14C-B11A-4972-BA1E-D8E9380EB43D}" presName="horz1" presStyleCnt="0"/>
      <dgm:spPr/>
    </dgm:pt>
    <dgm:pt modelId="{018B6947-DB9E-9F47-8AF4-20529440A1C6}" type="pres">
      <dgm:prSet presAssocID="{8A67D14C-B11A-4972-BA1E-D8E9380EB43D}" presName="tx1" presStyleLbl="revTx" presStyleIdx="0" presStyleCnt="5" custScaleY="53560"/>
      <dgm:spPr/>
    </dgm:pt>
    <dgm:pt modelId="{0E4E1E38-A03D-E34F-A47C-E9A86AC16F0D}" type="pres">
      <dgm:prSet presAssocID="{8A67D14C-B11A-4972-BA1E-D8E9380EB43D}" presName="vert1" presStyleCnt="0"/>
      <dgm:spPr/>
    </dgm:pt>
    <dgm:pt modelId="{6CFD55D8-78B6-744C-BD8F-E8329871429B}" type="pres">
      <dgm:prSet presAssocID="{DF702950-7972-4ED8-BA00-A1CAFC107BE7}" presName="thickLine" presStyleLbl="alignNode1" presStyleIdx="1" presStyleCnt="5"/>
      <dgm:spPr/>
    </dgm:pt>
    <dgm:pt modelId="{095686FD-A383-8947-B9B5-F47EB338946E}" type="pres">
      <dgm:prSet presAssocID="{DF702950-7972-4ED8-BA00-A1CAFC107BE7}" presName="horz1" presStyleCnt="0"/>
      <dgm:spPr/>
    </dgm:pt>
    <dgm:pt modelId="{17114527-86AB-5F41-999C-7DC6230F4886}" type="pres">
      <dgm:prSet presAssocID="{DF702950-7972-4ED8-BA00-A1CAFC107BE7}" presName="tx1" presStyleLbl="revTx" presStyleIdx="1" presStyleCnt="5" custScaleY="106518"/>
      <dgm:spPr/>
    </dgm:pt>
    <dgm:pt modelId="{551C2CB5-30DA-1B40-948B-4EF11F24E101}" type="pres">
      <dgm:prSet presAssocID="{DF702950-7972-4ED8-BA00-A1CAFC107BE7}" presName="vert1" presStyleCnt="0"/>
      <dgm:spPr/>
    </dgm:pt>
    <dgm:pt modelId="{348AF7E3-5E10-0E44-A3F9-0A4DC0256B69}" type="pres">
      <dgm:prSet presAssocID="{9020F794-A245-45D8-9C4E-C7D75E1E508A}" presName="thickLine" presStyleLbl="alignNode1" presStyleIdx="2" presStyleCnt="5"/>
      <dgm:spPr/>
    </dgm:pt>
    <dgm:pt modelId="{4FCE9149-5D1D-E748-89C0-B7462922D293}" type="pres">
      <dgm:prSet presAssocID="{9020F794-A245-45D8-9C4E-C7D75E1E508A}" presName="horz1" presStyleCnt="0"/>
      <dgm:spPr/>
    </dgm:pt>
    <dgm:pt modelId="{98C33018-D6C7-F24B-B1C3-E311EBD46F5A}" type="pres">
      <dgm:prSet presAssocID="{9020F794-A245-45D8-9C4E-C7D75E1E508A}" presName="tx1" presStyleLbl="revTx" presStyleIdx="2" presStyleCnt="5" custScaleY="82529"/>
      <dgm:spPr/>
    </dgm:pt>
    <dgm:pt modelId="{44ABF234-E3A7-E845-9B7A-537F966620D9}" type="pres">
      <dgm:prSet presAssocID="{9020F794-A245-45D8-9C4E-C7D75E1E508A}" presName="vert1" presStyleCnt="0"/>
      <dgm:spPr/>
    </dgm:pt>
    <dgm:pt modelId="{755A95B1-2A9A-694F-AECC-96C40B7AE8E4}" type="pres">
      <dgm:prSet presAssocID="{D358C4CB-6BD1-4F96-BD07-C5CD0D60A5EA}" presName="thickLine" presStyleLbl="alignNode1" presStyleIdx="3" presStyleCnt="5"/>
      <dgm:spPr/>
    </dgm:pt>
    <dgm:pt modelId="{7E2E28F4-EB09-DC43-92E2-8AF0AAD5B65A}" type="pres">
      <dgm:prSet presAssocID="{D358C4CB-6BD1-4F96-BD07-C5CD0D60A5EA}" presName="horz1" presStyleCnt="0"/>
      <dgm:spPr/>
    </dgm:pt>
    <dgm:pt modelId="{764E1307-2C22-6B4C-910F-EFDA4E1E4AD8}" type="pres">
      <dgm:prSet presAssocID="{D358C4CB-6BD1-4F96-BD07-C5CD0D60A5EA}" presName="tx1" presStyleLbl="revTx" presStyleIdx="3" presStyleCnt="5" custScaleY="76790"/>
      <dgm:spPr/>
    </dgm:pt>
    <dgm:pt modelId="{6EAAC7A8-9E30-9B45-B985-35ABA696153F}" type="pres">
      <dgm:prSet presAssocID="{D358C4CB-6BD1-4F96-BD07-C5CD0D60A5EA}" presName="vert1" presStyleCnt="0"/>
      <dgm:spPr/>
    </dgm:pt>
    <dgm:pt modelId="{8219FA55-4883-724A-8235-1EAEE3BA1C81}" type="pres">
      <dgm:prSet presAssocID="{7B2A7DCC-D343-4070-A067-7C3439A1BE0C}" presName="thickLine" presStyleLbl="alignNode1" presStyleIdx="4" presStyleCnt="5"/>
      <dgm:spPr/>
    </dgm:pt>
    <dgm:pt modelId="{1581C288-5321-914C-9ABF-ADEEECEF1635}" type="pres">
      <dgm:prSet presAssocID="{7B2A7DCC-D343-4070-A067-7C3439A1BE0C}" presName="horz1" presStyleCnt="0"/>
      <dgm:spPr/>
    </dgm:pt>
    <dgm:pt modelId="{4CB1EAD5-A57A-7E4F-9FDB-40582371B6B8}" type="pres">
      <dgm:prSet presAssocID="{7B2A7DCC-D343-4070-A067-7C3439A1BE0C}" presName="tx1" presStyleLbl="revTx" presStyleIdx="4" presStyleCnt="5"/>
      <dgm:spPr/>
    </dgm:pt>
    <dgm:pt modelId="{8ED3E0D0-7782-B44E-B162-7A3B4886F900}" type="pres">
      <dgm:prSet presAssocID="{7B2A7DCC-D343-4070-A067-7C3439A1BE0C}" presName="vert1" presStyleCnt="0"/>
      <dgm:spPr/>
    </dgm:pt>
  </dgm:ptLst>
  <dgm:cxnLst>
    <dgm:cxn modelId="{D7C39006-0300-423D-B32C-5D992CF1473A}" srcId="{4683F18E-A46F-4872-86D8-3D2BA26E4A64}" destId="{8A67D14C-B11A-4972-BA1E-D8E9380EB43D}" srcOrd="0" destOrd="0" parTransId="{77D2D2DE-259B-4278-BBC4-3E3174028F9F}" sibTransId="{1047BF41-C469-4F84-ACB7-3145FB7E4AFA}"/>
    <dgm:cxn modelId="{F8CEF009-5C3E-5D46-B99A-D7E11D7DD049}" type="presOf" srcId="{D358C4CB-6BD1-4F96-BD07-C5CD0D60A5EA}" destId="{764E1307-2C22-6B4C-910F-EFDA4E1E4AD8}" srcOrd="0" destOrd="0" presId="urn:microsoft.com/office/officeart/2008/layout/LinedList"/>
    <dgm:cxn modelId="{AE90F10A-FC5E-4EAB-B209-E0AD46CAB7AD}" srcId="{4683F18E-A46F-4872-86D8-3D2BA26E4A64}" destId="{DF702950-7972-4ED8-BA00-A1CAFC107BE7}" srcOrd="1" destOrd="0" parTransId="{623EAA0F-9BAD-4305-9A2D-1808FBDD09A8}" sibTransId="{7745EFFB-DB8A-4147-904C-57077CE4BE9F}"/>
    <dgm:cxn modelId="{C734E935-7237-BC4D-B913-AD34FD921543}" type="presOf" srcId="{7B2A7DCC-D343-4070-A067-7C3439A1BE0C}" destId="{4CB1EAD5-A57A-7E4F-9FDB-40582371B6B8}" srcOrd="0" destOrd="0" presId="urn:microsoft.com/office/officeart/2008/layout/LinedList"/>
    <dgm:cxn modelId="{7C781B3F-C784-4BD5-A368-E5945CA04F18}" srcId="{4683F18E-A46F-4872-86D8-3D2BA26E4A64}" destId="{9020F794-A245-45D8-9C4E-C7D75E1E508A}" srcOrd="2" destOrd="0" parTransId="{7A4601D1-E50C-4E38-9BCB-D4BCFE8DA9DE}" sibTransId="{F7E37522-FB48-4A4E-BEEC-713B78CC4767}"/>
    <dgm:cxn modelId="{44F1D348-ACC0-624F-B1E3-03AD6FD5D169}" type="presOf" srcId="{8A67D14C-B11A-4972-BA1E-D8E9380EB43D}" destId="{018B6947-DB9E-9F47-8AF4-20529440A1C6}" srcOrd="0" destOrd="0" presId="urn:microsoft.com/office/officeart/2008/layout/LinedList"/>
    <dgm:cxn modelId="{542FD0A0-66A1-AA4A-9062-61201DE082FB}" type="presOf" srcId="{DF702950-7972-4ED8-BA00-A1CAFC107BE7}" destId="{17114527-86AB-5F41-999C-7DC6230F4886}" srcOrd="0" destOrd="0" presId="urn:microsoft.com/office/officeart/2008/layout/LinedList"/>
    <dgm:cxn modelId="{7B3F26A3-7ABF-46CF-9D6F-8CF8199373CD}" srcId="{4683F18E-A46F-4872-86D8-3D2BA26E4A64}" destId="{D358C4CB-6BD1-4F96-BD07-C5CD0D60A5EA}" srcOrd="3" destOrd="0" parTransId="{D18201B0-B9E6-44F0-9AB0-D81022E43E57}" sibTransId="{A3189CC0-5182-4AAC-8DE8-963E85BA8C60}"/>
    <dgm:cxn modelId="{9095C0B8-33FD-B948-856A-F28226FC87C9}" type="presOf" srcId="{4683F18E-A46F-4872-86D8-3D2BA26E4A64}" destId="{337CC59B-3AF6-044F-B894-AC4E28C05BD0}" srcOrd="0" destOrd="0" presId="urn:microsoft.com/office/officeart/2008/layout/LinedList"/>
    <dgm:cxn modelId="{75B309D6-484D-43B7-80A3-02079818D8C4}" srcId="{4683F18E-A46F-4872-86D8-3D2BA26E4A64}" destId="{7B2A7DCC-D343-4070-A067-7C3439A1BE0C}" srcOrd="4" destOrd="0" parTransId="{326804AA-38A0-4D66-8E62-3E48B836D391}" sibTransId="{9644C195-A8D6-4FCB-BA06-948FE23A373F}"/>
    <dgm:cxn modelId="{D481AFFE-B7A9-E146-85B2-0BB2620F9330}" type="presOf" srcId="{9020F794-A245-45D8-9C4E-C7D75E1E508A}" destId="{98C33018-D6C7-F24B-B1C3-E311EBD46F5A}" srcOrd="0" destOrd="0" presId="urn:microsoft.com/office/officeart/2008/layout/LinedList"/>
    <dgm:cxn modelId="{BA8DDB8B-D73E-6D44-B7C8-88D10C1DBD15}" type="presParOf" srcId="{337CC59B-3AF6-044F-B894-AC4E28C05BD0}" destId="{02634CEC-D362-6440-9D8C-C553D07909A9}" srcOrd="0" destOrd="0" presId="urn:microsoft.com/office/officeart/2008/layout/LinedList"/>
    <dgm:cxn modelId="{CDD9A2A8-4C4A-B24F-99AF-6690BD230089}" type="presParOf" srcId="{337CC59B-3AF6-044F-B894-AC4E28C05BD0}" destId="{10BB1EAA-BDC7-6D49-BBE2-90DDC796A800}" srcOrd="1" destOrd="0" presId="urn:microsoft.com/office/officeart/2008/layout/LinedList"/>
    <dgm:cxn modelId="{1CE045B9-03D6-9C41-9A5D-C7B582C05863}" type="presParOf" srcId="{10BB1EAA-BDC7-6D49-BBE2-90DDC796A800}" destId="{018B6947-DB9E-9F47-8AF4-20529440A1C6}" srcOrd="0" destOrd="0" presId="urn:microsoft.com/office/officeart/2008/layout/LinedList"/>
    <dgm:cxn modelId="{D2BE4AE5-1E1C-C84E-919C-79E599C0F2F9}" type="presParOf" srcId="{10BB1EAA-BDC7-6D49-BBE2-90DDC796A800}" destId="{0E4E1E38-A03D-E34F-A47C-E9A86AC16F0D}" srcOrd="1" destOrd="0" presId="urn:microsoft.com/office/officeart/2008/layout/LinedList"/>
    <dgm:cxn modelId="{2570598E-8EF6-FA41-82E4-FDF938B2BA84}" type="presParOf" srcId="{337CC59B-3AF6-044F-B894-AC4E28C05BD0}" destId="{6CFD55D8-78B6-744C-BD8F-E8329871429B}" srcOrd="2" destOrd="0" presId="urn:microsoft.com/office/officeart/2008/layout/LinedList"/>
    <dgm:cxn modelId="{8714D936-B895-6340-9B01-615E39392F50}" type="presParOf" srcId="{337CC59B-3AF6-044F-B894-AC4E28C05BD0}" destId="{095686FD-A383-8947-B9B5-F47EB338946E}" srcOrd="3" destOrd="0" presId="urn:microsoft.com/office/officeart/2008/layout/LinedList"/>
    <dgm:cxn modelId="{30FE6A70-99D9-CB45-8338-9A77611A2C66}" type="presParOf" srcId="{095686FD-A383-8947-B9B5-F47EB338946E}" destId="{17114527-86AB-5F41-999C-7DC6230F4886}" srcOrd="0" destOrd="0" presId="urn:microsoft.com/office/officeart/2008/layout/LinedList"/>
    <dgm:cxn modelId="{C7401E85-033D-8E4B-9749-C76FA011D662}" type="presParOf" srcId="{095686FD-A383-8947-B9B5-F47EB338946E}" destId="{551C2CB5-30DA-1B40-948B-4EF11F24E101}" srcOrd="1" destOrd="0" presId="urn:microsoft.com/office/officeart/2008/layout/LinedList"/>
    <dgm:cxn modelId="{EA1D669D-8BDC-7541-9B4E-7BBCA54254D9}" type="presParOf" srcId="{337CC59B-3AF6-044F-B894-AC4E28C05BD0}" destId="{348AF7E3-5E10-0E44-A3F9-0A4DC0256B69}" srcOrd="4" destOrd="0" presId="urn:microsoft.com/office/officeart/2008/layout/LinedList"/>
    <dgm:cxn modelId="{CD8FE56D-4944-1344-AFD2-567ACB8F1B61}" type="presParOf" srcId="{337CC59B-3AF6-044F-B894-AC4E28C05BD0}" destId="{4FCE9149-5D1D-E748-89C0-B7462922D293}" srcOrd="5" destOrd="0" presId="urn:microsoft.com/office/officeart/2008/layout/LinedList"/>
    <dgm:cxn modelId="{EE891A18-A1C2-4046-8407-ED6599C48442}" type="presParOf" srcId="{4FCE9149-5D1D-E748-89C0-B7462922D293}" destId="{98C33018-D6C7-F24B-B1C3-E311EBD46F5A}" srcOrd="0" destOrd="0" presId="urn:microsoft.com/office/officeart/2008/layout/LinedList"/>
    <dgm:cxn modelId="{C198BB81-C6DF-254C-B9B2-3DFF7F5CC1CB}" type="presParOf" srcId="{4FCE9149-5D1D-E748-89C0-B7462922D293}" destId="{44ABF234-E3A7-E845-9B7A-537F966620D9}" srcOrd="1" destOrd="0" presId="urn:microsoft.com/office/officeart/2008/layout/LinedList"/>
    <dgm:cxn modelId="{FB40BA88-7F6D-C047-85C0-CA2CD83F5DE9}" type="presParOf" srcId="{337CC59B-3AF6-044F-B894-AC4E28C05BD0}" destId="{755A95B1-2A9A-694F-AECC-96C40B7AE8E4}" srcOrd="6" destOrd="0" presId="urn:microsoft.com/office/officeart/2008/layout/LinedList"/>
    <dgm:cxn modelId="{32FFBA90-8847-104F-9E0F-2A9547761A6C}" type="presParOf" srcId="{337CC59B-3AF6-044F-B894-AC4E28C05BD0}" destId="{7E2E28F4-EB09-DC43-92E2-8AF0AAD5B65A}" srcOrd="7" destOrd="0" presId="urn:microsoft.com/office/officeart/2008/layout/LinedList"/>
    <dgm:cxn modelId="{A2E9CD2D-3989-2845-B218-D755F85BB2A7}" type="presParOf" srcId="{7E2E28F4-EB09-DC43-92E2-8AF0AAD5B65A}" destId="{764E1307-2C22-6B4C-910F-EFDA4E1E4AD8}" srcOrd="0" destOrd="0" presId="urn:microsoft.com/office/officeart/2008/layout/LinedList"/>
    <dgm:cxn modelId="{81EF777F-673C-CE48-8130-FE36D2B35645}" type="presParOf" srcId="{7E2E28F4-EB09-DC43-92E2-8AF0AAD5B65A}" destId="{6EAAC7A8-9E30-9B45-B985-35ABA696153F}" srcOrd="1" destOrd="0" presId="urn:microsoft.com/office/officeart/2008/layout/LinedList"/>
    <dgm:cxn modelId="{AB24A5B5-B01D-E044-B63F-2A50028DCFBB}" type="presParOf" srcId="{337CC59B-3AF6-044F-B894-AC4E28C05BD0}" destId="{8219FA55-4883-724A-8235-1EAEE3BA1C81}" srcOrd="8" destOrd="0" presId="urn:microsoft.com/office/officeart/2008/layout/LinedList"/>
    <dgm:cxn modelId="{5D83CDFF-CDB0-2045-AEA9-58CE0B4608D9}" type="presParOf" srcId="{337CC59B-3AF6-044F-B894-AC4E28C05BD0}" destId="{1581C288-5321-914C-9ABF-ADEEECEF1635}" srcOrd="9" destOrd="0" presId="urn:microsoft.com/office/officeart/2008/layout/LinedList"/>
    <dgm:cxn modelId="{89E299D8-83F9-1742-878C-0F26FF730836}" type="presParOf" srcId="{1581C288-5321-914C-9ABF-ADEEECEF1635}" destId="{4CB1EAD5-A57A-7E4F-9FDB-40582371B6B8}" srcOrd="0" destOrd="0" presId="urn:microsoft.com/office/officeart/2008/layout/LinedList"/>
    <dgm:cxn modelId="{EC87FD66-3C9E-044F-9886-097D6D1AB399}" type="presParOf" srcId="{1581C288-5321-914C-9ABF-ADEEECEF1635}" destId="{8ED3E0D0-7782-B44E-B162-7A3B4886F9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7182D-E6C2-444F-88FF-753335B8825D}">
      <dsp:nvSpPr>
        <dsp:cNvPr id="0" name=""/>
        <dsp:cNvSpPr/>
      </dsp:nvSpPr>
      <dsp:spPr>
        <a:xfrm>
          <a:off x="0" y="2082"/>
          <a:ext cx="4523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738A5-073D-3248-A27A-CCE653D89F9A}">
      <dsp:nvSpPr>
        <dsp:cNvPr id="0" name=""/>
        <dsp:cNvSpPr/>
      </dsp:nvSpPr>
      <dsp:spPr>
        <a:xfrm>
          <a:off x="0" y="2082"/>
          <a:ext cx="4523750" cy="141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i="1" kern="1200" dirty="0"/>
            <a:t>За придобиване на образователна и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i="1" kern="1200" dirty="0"/>
            <a:t>научна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i="1" kern="1200" dirty="0"/>
            <a:t>степен „доктор”</a:t>
          </a:r>
          <a:endParaRPr lang="en-US" sz="1800" kern="1200" dirty="0"/>
        </a:p>
      </dsp:txBody>
      <dsp:txXfrm>
        <a:off x="0" y="2082"/>
        <a:ext cx="4523750" cy="1419967"/>
      </dsp:txXfrm>
    </dsp:sp>
    <dsp:sp modelId="{B921D705-8932-0A40-814E-573A3DC2310A}">
      <dsp:nvSpPr>
        <dsp:cNvPr id="0" name=""/>
        <dsp:cNvSpPr/>
      </dsp:nvSpPr>
      <dsp:spPr>
        <a:xfrm>
          <a:off x="0" y="1422049"/>
          <a:ext cx="4523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9C989-23AE-EE42-911F-F16887994CF4}">
      <dsp:nvSpPr>
        <dsp:cNvPr id="0" name=""/>
        <dsp:cNvSpPr/>
      </dsp:nvSpPr>
      <dsp:spPr>
        <a:xfrm>
          <a:off x="0" y="1422049"/>
          <a:ext cx="4523750" cy="141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i="1" kern="1200" dirty="0"/>
            <a:t>Професионално направление: </a:t>
          </a:r>
          <a:br>
            <a:rPr lang="bg-BG" sz="1800" i="1" kern="1200" dirty="0"/>
          </a:br>
          <a:r>
            <a:rPr lang="bg-BG" sz="1800" i="1" kern="1200" dirty="0"/>
            <a:t>„Комуникационна и компютърна техника“ </a:t>
          </a:r>
          <a:endParaRPr lang="en-US" sz="1800" kern="1200" dirty="0"/>
        </a:p>
      </dsp:txBody>
      <dsp:txXfrm>
        <a:off x="0" y="1422049"/>
        <a:ext cx="4523750" cy="1419967"/>
      </dsp:txXfrm>
    </dsp:sp>
    <dsp:sp modelId="{1DA725DB-879D-FE48-8BDC-921779434723}">
      <dsp:nvSpPr>
        <dsp:cNvPr id="0" name=""/>
        <dsp:cNvSpPr/>
      </dsp:nvSpPr>
      <dsp:spPr>
        <a:xfrm>
          <a:off x="0" y="2842017"/>
          <a:ext cx="4523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50D3-6002-684B-BB27-A857F18B45DA}">
      <dsp:nvSpPr>
        <dsp:cNvPr id="0" name=""/>
        <dsp:cNvSpPr/>
      </dsp:nvSpPr>
      <dsp:spPr>
        <a:xfrm>
          <a:off x="0" y="2842017"/>
          <a:ext cx="4523750" cy="141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i="1" kern="1200" dirty="0"/>
            <a:t>Специалност: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i="1" kern="1200" dirty="0"/>
            <a:t>„Системи с изкуствен интелект"</a:t>
          </a:r>
          <a:endParaRPr lang="en-US" sz="1800" kern="1200" dirty="0"/>
        </a:p>
      </dsp:txBody>
      <dsp:txXfrm>
        <a:off x="0" y="2842017"/>
        <a:ext cx="4523750" cy="1419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6565-0A12-B243-83DC-78520A933973}">
      <dsp:nvSpPr>
        <dsp:cNvPr id="0" name=""/>
        <dsp:cNvSpPr/>
      </dsp:nvSpPr>
      <dsp:spPr>
        <a:xfrm>
          <a:off x="0" y="1207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F06C3-E243-C144-A029-F75D4F15043F}">
      <dsp:nvSpPr>
        <dsp:cNvPr id="0" name=""/>
        <dsp:cNvSpPr/>
      </dsp:nvSpPr>
      <dsp:spPr>
        <a:xfrm>
          <a:off x="0" y="1207"/>
          <a:ext cx="6595533" cy="94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Представя се същността, специфичните особености</a:t>
          </a:r>
          <a:r>
            <a:rPr lang="en-US" sz="1700" kern="1200" dirty="0"/>
            <a:t> </a:t>
          </a:r>
          <a:r>
            <a:rPr lang="bg-BG" sz="1700" kern="1200" dirty="0"/>
            <a:t>и основните понятия в областта на роботиката; </a:t>
          </a:r>
          <a:endParaRPr lang="en-US" sz="1700" kern="1200" dirty="0"/>
        </a:p>
      </dsp:txBody>
      <dsp:txXfrm>
        <a:off x="0" y="1207"/>
        <a:ext cx="6595533" cy="948698"/>
      </dsp:txXfrm>
    </dsp:sp>
    <dsp:sp modelId="{0498F140-F680-7A47-84CA-728284893E73}">
      <dsp:nvSpPr>
        <dsp:cNvPr id="0" name=""/>
        <dsp:cNvSpPr/>
      </dsp:nvSpPr>
      <dsp:spPr>
        <a:xfrm>
          <a:off x="0" y="949905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51C8C-221F-F64E-8B55-5A6D8A34FC6A}">
      <dsp:nvSpPr>
        <dsp:cNvPr id="0" name=""/>
        <dsp:cNvSpPr/>
      </dsp:nvSpPr>
      <dsp:spPr>
        <a:xfrm>
          <a:off x="0" y="949905"/>
          <a:ext cx="6595533" cy="94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Дефинира се проблема, цели и задачите, както и обхвата и предмета на темата на изследването;</a:t>
          </a:r>
          <a:endParaRPr lang="en-US" sz="1700" kern="1200" dirty="0"/>
        </a:p>
      </dsp:txBody>
      <dsp:txXfrm>
        <a:off x="0" y="949905"/>
        <a:ext cx="6595533" cy="948698"/>
      </dsp:txXfrm>
    </dsp:sp>
    <dsp:sp modelId="{CCF8C365-A8FA-674B-976A-0CF76E78814B}">
      <dsp:nvSpPr>
        <dsp:cNvPr id="0" name=""/>
        <dsp:cNvSpPr/>
      </dsp:nvSpPr>
      <dsp:spPr>
        <a:xfrm>
          <a:off x="0" y="1898604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D9D45-75EE-FE4C-81E8-E2B928D2098C}">
      <dsp:nvSpPr>
        <dsp:cNvPr id="0" name=""/>
        <dsp:cNvSpPr/>
      </dsp:nvSpPr>
      <dsp:spPr>
        <a:xfrm>
          <a:off x="0" y="1898604"/>
          <a:ext cx="6595533" cy="94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Разглеждат се аспектите на навигацията за група МР в различни режими на управление – централизиран и децентрализиран;</a:t>
          </a:r>
          <a:endParaRPr lang="en-US" sz="1700" kern="1200" dirty="0"/>
        </a:p>
      </dsp:txBody>
      <dsp:txXfrm>
        <a:off x="0" y="1898604"/>
        <a:ext cx="6595533" cy="948698"/>
      </dsp:txXfrm>
    </dsp:sp>
    <dsp:sp modelId="{DB3ECF0C-C7FE-0B40-A2BC-721C73BC91BF}">
      <dsp:nvSpPr>
        <dsp:cNvPr id="0" name=""/>
        <dsp:cNvSpPr/>
      </dsp:nvSpPr>
      <dsp:spPr>
        <a:xfrm>
          <a:off x="0" y="2847303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55A3-C8DB-FD4A-98B5-E73647A07FDD}">
      <dsp:nvSpPr>
        <dsp:cNvPr id="0" name=""/>
        <dsp:cNvSpPr/>
      </dsp:nvSpPr>
      <dsp:spPr>
        <a:xfrm>
          <a:off x="0" y="2847303"/>
          <a:ext cx="6582657" cy="99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Представени са както традиционни подходи за решаване на задачите за намиране на най-кратък път, така и системи за колективна интелигентност;</a:t>
          </a:r>
          <a:endParaRPr lang="en-US" sz="1700" kern="1200" dirty="0"/>
        </a:p>
      </dsp:txBody>
      <dsp:txXfrm>
        <a:off x="0" y="2847303"/>
        <a:ext cx="6582657" cy="994245"/>
      </dsp:txXfrm>
    </dsp:sp>
    <dsp:sp modelId="{716EC2EF-2EB8-614C-91A5-C424219334D3}">
      <dsp:nvSpPr>
        <dsp:cNvPr id="0" name=""/>
        <dsp:cNvSpPr/>
      </dsp:nvSpPr>
      <dsp:spPr>
        <a:xfrm>
          <a:off x="0" y="3841549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8ECDC-8CD1-A64F-B836-71D1E118B5CE}">
      <dsp:nvSpPr>
        <dsp:cNvPr id="0" name=""/>
        <dsp:cNvSpPr/>
      </dsp:nvSpPr>
      <dsp:spPr>
        <a:xfrm>
          <a:off x="0" y="3841549"/>
          <a:ext cx="6595533" cy="94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Направен е сравнителен анализ с предимства и недостатъци на подходите за навигация и координация на роботизираните мобилни системи опериращи в условия на група. </a:t>
          </a:r>
          <a:endParaRPr lang="en-US" sz="1700" kern="1200" dirty="0"/>
        </a:p>
      </dsp:txBody>
      <dsp:txXfrm>
        <a:off x="0" y="3841549"/>
        <a:ext cx="6595533" cy="948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34CEC-D362-6440-9D8C-C553D07909A9}">
      <dsp:nvSpPr>
        <dsp:cNvPr id="0" name=""/>
        <dsp:cNvSpPr/>
      </dsp:nvSpPr>
      <dsp:spPr>
        <a:xfrm>
          <a:off x="0" y="3102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B6947-DB9E-9F47-8AF4-20529440A1C6}">
      <dsp:nvSpPr>
        <dsp:cNvPr id="0" name=""/>
        <dsp:cNvSpPr/>
      </dsp:nvSpPr>
      <dsp:spPr>
        <a:xfrm>
          <a:off x="0" y="3102"/>
          <a:ext cx="6595533" cy="97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Повечето разгледани модели са или неефективни или твърде сложни в условия на </a:t>
          </a:r>
          <a:r>
            <a:rPr lang="bg-BG" sz="1600" kern="1200" dirty="0" err="1"/>
            <a:t>кооперативност</a:t>
          </a:r>
          <a:r>
            <a:rPr lang="bg-BG" sz="1600" kern="1200" dirty="0"/>
            <a:t>, координация и комуникация в реално време;</a:t>
          </a:r>
          <a:endParaRPr lang="en-US" sz="1600" kern="1200" dirty="0"/>
        </a:p>
      </dsp:txBody>
      <dsp:txXfrm>
        <a:off x="0" y="3102"/>
        <a:ext cx="6595533" cy="972053"/>
      </dsp:txXfrm>
    </dsp:sp>
    <dsp:sp modelId="{6CFD55D8-78B6-744C-BD8F-E8329871429B}">
      <dsp:nvSpPr>
        <dsp:cNvPr id="0" name=""/>
        <dsp:cNvSpPr/>
      </dsp:nvSpPr>
      <dsp:spPr>
        <a:xfrm>
          <a:off x="0" y="975156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14527-86AB-5F41-999C-7DC6230F4886}">
      <dsp:nvSpPr>
        <dsp:cNvPr id="0" name=""/>
        <dsp:cNvSpPr/>
      </dsp:nvSpPr>
      <dsp:spPr>
        <a:xfrm>
          <a:off x="0" y="975156"/>
          <a:ext cx="6595533" cy="999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Най-сложната част от проблема на децентрализирано УДГМР е постигане на бързина за изчисление при ограничени ресурси - батерия, </a:t>
          </a:r>
          <a:r>
            <a:rPr lang="bg-BG" sz="1600" kern="1200" dirty="0" err="1"/>
            <a:t>процесорна</a:t>
          </a:r>
          <a:r>
            <a:rPr lang="bg-BG" sz="1600" kern="1200" dirty="0"/>
            <a:t> мощ, памет, комуникации и т.н.;</a:t>
          </a:r>
          <a:endParaRPr lang="en-US" sz="1600" kern="1200" dirty="0"/>
        </a:p>
      </dsp:txBody>
      <dsp:txXfrm>
        <a:off x="0" y="975156"/>
        <a:ext cx="6595533" cy="999041"/>
      </dsp:txXfrm>
    </dsp:sp>
    <dsp:sp modelId="{348AF7E3-5E10-0E44-A3F9-0A4DC0256B69}">
      <dsp:nvSpPr>
        <dsp:cNvPr id="0" name=""/>
        <dsp:cNvSpPr/>
      </dsp:nvSpPr>
      <dsp:spPr>
        <a:xfrm>
          <a:off x="0" y="1974197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3018-D6C7-F24B-B1C3-E311EBD46F5A}">
      <dsp:nvSpPr>
        <dsp:cNvPr id="0" name=""/>
        <dsp:cNvSpPr/>
      </dsp:nvSpPr>
      <dsp:spPr>
        <a:xfrm>
          <a:off x="0" y="1974197"/>
          <a:ext cx="6595533" cy="97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bg-BG" sz="1600" kern="1200" dirty="0"/>
            <a:t>Планирането на движения в група от роботи, с познатите традиционни подходи е сложна оптимизационна задача и изисква мощни платформи за извършване на изчисленията;</a:t>
          </a:r>
          <a:endParaRPr lang="en-US" sz="1600" kern="1200" dirty="0"/>
        </a:p>
      </dsp:txBody>
      <dsp:txXfrm>
        <a:off x="0" y="1974197"/>
        <a:ext cx="6595533" cy="972599"/>
      </dsp:txXfrm>
    </dsp:sp>
    <dsp:sp modelId="{755A95B1-2A9A-694F-AECC-96C40B7AE8E4}">
      <dsp:nvSpPr>
        <dsp:cNvPr id="0" name=""/>
        <dsp:cNvSpPr/>
      </dsp:nvSpPr>
      <dsp:spPr>
        <a:xfrm>
          <a:off x="0" y="2946797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E1307-2C22-6B4C-910F-EFDA4E1E4AD8}">
      <dsp:nvSpPr>
        <dsp:cNvPr id="0" name=""/>
        <dsp:cNvSpPr/>
      </dsp:nvSpPr>
      <dsp:spPr>
        <a:xfrm>
          <a:off x="0" y="2946797"/>
          <a:ext cx="6595533" cy="915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Обикновено за подобни калкулации се прилагат итеративни числени методи, оценяващи изходната неопределеност в множество точки;</a:t>
          </a:r>
          <a:endParaRPr lang="en-US" sz="1600" kern="1200" dirty="0"/>
        </a:p>
      </dsp:txBody>
      <dsp:txXfrm>
        <a:off x="0" y="2946797"/>
        <a:ext cx="6595533" cy="915077"/>
      </dsp:txXfrm>
    </dsp:sp>
    <dsp:sp modelId="{8219FA55-4883-724A-8235-1EAEE3BA1C81}">
      <dsp:nvSpPr>
        <dsp:cNvPr id="0" name=""/>
        <dsp:cNvSpPr/>
      </dsp:nvSpPr>
      <dsp:spPr>
        <a:xfrm>
          <a:off x="0" y="3861874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EAD5-A57A-7E4F-9FDB-40582371B6B8}">
      <dsp:nvSpPr>
        <dsp:cNvPr id="0" name=""/>
        <dsp:cNvSpPr/>
      </dsp:nvSpPr>
      <dsp:spPr>
        <a:xfrm>
          <a:off x="0" y="3861874"/>
          <a:ext cx="6595533" cy="91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b="0" i="0" u="none" kern="1200" dirty="0"/>
            <a:t>Решаването на навигационната задача с алгоритъма на НМХ покрива критериите, като бързина, малка грешка/отклонение, ограничени компютърни ресурси и добра устойчивост.</a:t>
          </a:r>
          <a:endParaRPr lang="en-US" sz="1600" kern="1200" dirty="0"/>
        </a:p>
      </dsp:txBody>
      <dsp:txXfrm>
        <a:off x="0" y="3861874"/>
        <a:ext cx="6595533" cy="916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34CEC-D362-6440-9D8C-C553D07909A9}">
      <dsp:nvSpPr>
        <dsp:cNvPr id="0" name=""/>
        <dsp:cNvSpPr/>
      </dsp:nvSpPr>
      <dsp:spPr>
        <a:xfrm>
          <a:off x="0" y="44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B6947-DB9E-9F47-8AF4-20529440A1C6}">
      <dsp:nvSpPr>
        <dsp:cNvPr id="0" name=""/>
        <dsp:cNvSpPr/>
      </dsp:nvSpPr>
      <dsp:spPr>
        <a:xfrm>
          <a:off x="0" y="44"/>
          <a:ext cx="6595533" cy="128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Хибридната система за планиране траектории демонстрира значителни предимства при управлението на група мобилни роботи. Съчетава ефективността на централизираните и гъвкавостта на децентрализираните подходи и предлага баланс между показатели: скорост, сложност, консумация на енергия и надеждност;</a:t>
          </a:r>
          <a:endParaRPr lang="en-US" sz="1400" kern="1200" dirty="0"/>
        </a:p>
      </dsp:txBody>
      <dsp:txXfrm>
        <a:off x="0" y="44"/>
        <a:ext cx="6595533" cy="1288624"/>
      </dsp:txXfrm>
    </dsp:sp>
    <dsp:sp modelId="{6CFD55D8-78B6-744C-BD8F-E8329871429B}">
      <dsp:nvSpPr>
        <dsp:cNvPr id="0" name=""/>
        <dsp:cNvSpPr/>
      </dsp:nvSpPr>
      <dsp:spPr>
        <a:xfrm>
          <a:off x="0" y="1288668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14527-86AB-5F41-999C-7DC6230F4886}">
      <dsp:nvSpPr>
        <dsp:cNvPr id="0" name=""/>
        <dsp:cNvSpPr/>
      </dsp:nvSpPr>
      <dsp:spPr>
        <a:xfrm>
          <a:off x="0" y="1288668"/>
          <a:ext cx="6595533" cy="93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Прилагането на паралелни изчислителни и добри комуникационни практики значително подобрява производителността на системата за навигация, като позволява сигурен обмен на данни и бърза обработка на информацията в реално време между отделните компоненти на системата;</a:t>
          </a:r>
          <a:endParaRPr lang="en-US" sz="1400" kern="1200" dirty="0"/>
        </a:p>
      </dsp:txBody>
      <dsp:txXfrm>
        <a:off x="0" y="1288668"/>
        <a:ext cx="6595533" cy="934896"/>
      </dsp:txXfrm>
    </dsp:sp>
    <dsp:sp modelId="{348AF7E3-5E10-0E44-A3F9-0A4DC0256B69}">
      <dsp:nvSpPr>
        <dsp:cNvPr id="0" name=""/>
        <dsp:cNvSpPr/>
      </dsp:nvSpPr>
      <dsp:spPr>
        <a:xfrm>
          <a:off x="0" y="2223565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3018-D6C7-F24B-B1C3-E311EBD46F5A}">
      <dsp:nvSpPr>
        <dsp:cNvPr id="0" name=""/>
        <dsp:cNvSpPr/>
      </dsp:nvSpPr>
      <dsp:spPr>
        <a:xfrm>
          <a:off x="0" y="2223565"/>
          <a:ext cx="6595533" cy="71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bg-BG" sz="1400" kern="1200" dirty="0"/>
            <a:t>Анализът на невронна карта на основата на НМХ предлага възможности за подобряване на точността и ефективността при планирането на траектории;</a:t>
          </a:r>
          <a:endParaRPr lang="en-US" sz="1400" kern="1200" dirty="0"/>
        </a:p>
      </dsp:txBody>
      <dsp:txXfrm>
        <a:off x="0" y="2223565"/>
        <a:ext cx="6595533" cy="717299"/>
      </dsp:txXfrm>
    </dsp:sp>
    <dsp:sp modelId="{755A95B1-2A9A-694F-AECC-96C40B7AE8E4}">
      <dsp:nvSpPr>
        <dsp:cNvPr id="0" name=""/>
        <dsp:cNvSpPr/>
      </dsp:nvSpPr>
      <dsp:spPr>
        <a:xfrm>
          <a:off x="0" y="2940865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E1307-2C22-6B4C-910F-EFDA4E1E4AD8}">
      <dsp:nvSpPr>
        <dsp:cNvPr id="0" name=""/>
        <dsp:cNvSpPr/>
      </dsp:nvSpPr>
      <dsp:spPr>
        <a:xfrm>
          <a:off x="0" y="2940865"/>
          <a:ext cx="6595533" cy="1032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noProof="0" dirty="0" err="1"/>
            <a:t>Невродинамиката</a:t>
          </a:r>
          <a:r>
            <a:rPr lang="bg-BG" sz="1400" kern="1200" noProof="0" dirty="0"/>
            <a:t> на модела „</a:t>
          </a:r>
          <a:r>
            <a:rPr lang="bg-BG" sz="1400" kern="1200" noProof="0" dirty="0" err="1"/>
            <a:t>Хопфийлд</a:t>
          </a:r>
          <a:r>
            <a:rPr lang="bg-BG" sz="1400" kern="1200" noProof="0" dirty="0"/>
            <a:t>“ разкрива, че активирането на мрежата има </a:t>
          </a:r>
          <a:r>
            <a:rPr lang="bg-BG" sz="1400" b="0" kern="1200" noProof="0" dirty="0" err="1"/>
            <a:t>итерационен</a:t>
          </a:r>
          <a:r>
            <a:rPr lang="bg-BG" sz="1400" kern="1200" noProof="0" dirty="0"/>
            <a:t> характер. Колкото са по-големи стойностите на тегловните коефициенти на връзките между невроните, толкова е по-малък броят на итерациите необходими за активиране им;</a:t>
          </a:r>
        </a:p>
      </dsp:txBody>
      <dsp:txXfrm>
        <a:off x="0" y="2940865"/>
        <a:ext cx="6595533" cy="1032883"/>
      </dsp:txXfrm>
    </dsp:sp>
    <dsp:sp modelId="{8219FA55-4883-724A-8235-1EAEE3BA1C81}">
      <dsp:nvSpPr>
        <dsp:cNvPr id="0" name=""/>
        <dsp:cNvSpPr/>
      </dsp:nvSpPr>
      <dsp:spPr>
        <a:xfrm>
          <a:off x="0" y="3973749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EAD5-A57A-7E4F-9FDB-40582371B6B8}">
      <dsp:nvSpPr>
        <dsp:cNvPr id="0" name=""/>
        <dsp:cNvSpPr/>
      </dsp:nvSpPr>
      <dsp:spPr>
        <a:xfrm>
          <a:off x="0" y="3973749"/>
          <a:ext cx="6595533" cy="128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Изследването и моделирането с невронна карта демонстрира потенциал за оптимизиране. Въвеждане на частична корекция на картата, използване на активационна линейна предавателна функция с насищане и извършване на изчислителните процеси в паралелен и </a:t>
          </a:r>
          <a:r>
            <a:rPr lang="bg-BG" sz="1400" kern="1200" dirty="0" err="1"/>
            <a:t>многонишков</a:t>
          </a:r>
          <a:r>
            <a:rPr lang="bg-BG" sz="1400" kern="1200" dirty="0"/>
            <a:t> режим водят до подобряване на бързината на изпълнение на алгоритъма.</a:t>
          </a:r>
          <a:endParaRPr lang="en-US" sz="1400" kern="1200" dirty="0"/>
        </a:p>
      </dsp:txBody>
      <dsp:txXfrm>
        <a:off x="0" y="3973749"/>
        <a:ext cx="6595533" cy="1288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34CEC-D362-6440-9D8C-C553D07909A9}">
      <dsp:nvSpPr>
        <dsp:cNvPr id="0" name=""/>
        <dsp:cNvSpPr/>
      </dsp:nvSpPr>
      <dsp:spPr>
        <a:xfrm>
          <a:off x="0" y="1816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B6947-DB9E-9F47-8AF4-20529440A1C6}">
      <dsp:nvSpPr>
        <dsp:cNvPr id="0" name=""/>
        <dsp:cNvSpPr/>
      </dsp:nvSpPr>
      <dsp:spPr>
        <a:xfrm>
          <a:off x="0" y="1816"/>
          <a:ext cx="6595533" cy="707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Експерименталните резултати потвърждават ефективността на разработения алгоритъм за планиране на траектории в условия на динамична променяща се среда;</a:t>
          </a:r>
          <a:endParaRPr lang="en-US" sz="1400" kern="1200" dirty="0"/>
        </a:p>
      </dsp:txBody>
      <dsp:txXfrm>
        <a:off x="0" y="1816"/>
        <a:ext cx="6595533" cy="707413"/>
      </dsp:txXfrm>
    </dsp:sp>
    <dsp:sp modelId="{6CFD55D8-78B6-744C-BD8F-E8329871429B}">
      <dsp:nvSpPr>
        <dsp:cNvPr id="0" name=""/>
        <dsp:cNvSpPr/>
      </dsp:nvSpPr>
      <dsp:spPr>
        <a:xfrm>
          <a:off x="0" y="709230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14527-86AB-5F41-999C-7DC6230F4886}">
      <dsp:nvSpPr>
        <dsp:cNvPr id="0" name=""/>
        <dsp:cNvSpPr/>
      </dsp:nvSpPr>
      <dsp:spPr>
        <a:xfrm>
          <a:off x="0" y="709230"/>
          <a:ext cx="6589092" cy="140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Доказа се експериментално, че математическия модел на модифицирана НМХ подобрява тривиалната задача за навигация чрез: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а/ активиране на невроните необходими за изчисляване на траекторията след засечена промяна в работното пространство;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 err="1"/>
            <a:t>б</a:t>
          </a:r>
          <a:r>
            <a:rPr lang="bg-BG" sz="1400" kern="1200" dirty="0"/>
            <a:t>/ използване на линейна активиращата функция;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в/ използване на многопроцесорна и много-</a:t>
          </a:r>
          <a:r>
            <a:rPr lang="bg-BG" sz="1400" kern="1200" dirty="0" err="1"/>
            <a:t>нишкова</a:t>
          </a:r>
          <a:r>
            <a:rPr lang="bg-BG" sz="1400" kern="1200" dirty="0"/>
            <a:t> хардуерна архитектура;</a:t>
          </a:r>
          <a:endParaRPr lang="en-US" sz="1400" kern="1200" dirty="0"/>
        </a:p>
      </dsp:txBody>
      <dsp:txXfrm>
        <a:off x="0" y="709230"/>
        <a:ext cx="6589092" cy="1406875"/>
      </dsp:txXfrm>
    </dsp:sp>
    <dsp:sp modelId="{348AF7E3-5E10-0E44-A3F9-0A4DC0256B69}">
      <dsp:nvSpPr>
        <dsp:cNvPr id="0" name=""/>
        <dsp:cNvSpPr/>
      </dsp:nvSpPr>
      <dsp:spPr>
        <a:xfrm>
          <a:off x="0" y="2116105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3018-D6C7-F24B-B1C3-E311EBD46F5A}">
      <dsp:nvSpPr>
        <dsp:cNvPr id="0" name=""/>
        <dsp:cNvSpPr/>
      </dsp:nvSpPr>
      <dsp:spPr>
        <a:xfrm>
          <a:off x="0" y="2116105"/>
          <a:ext cx="6595533" cy="109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bg-BG" sz="1400" kern="1200" noProof="0" dirty="0"/>
            <a:t>Оценка на изчислителната сложност и възможност за подобряване на производителността на алгоритъма демонстрира добра възможност за оптимизация на времето при използване на </a:t>
          </a:r>
          <a:r>
            <a:rPr lang="bg-BG" sz="1400" kern="1200" noProof="0" dirty="0" err="1"/>
            <a:t>многонишково</a:t>
          </a:r>
          <a:r>
            <a:rPr lang="bg-BG" sz="1400" kern="1200" noProof="0" dirty="0"/>
            <a:t> програмиране и паралелни изчислителни операции;</a:t>
          </a:r>
        </a:p>
      </dsp:txBody>
      <dsp:txXfrm>
        <a:off x="0" y="2116105"/>
        <a:ext cx="6595533" cy="1090032"/>
      </dsp:txXfrm>
    </dsp:sp>
    <dsp:sp modelId="{755A95B1-2A9A-694F-AECC-96C40B7AE8E4}">
      <dsp:nvSpPr>
        <dsp:cNvPr id="0" name=""/>
        <dsp:cNvSpPr/>
      </dsp:nvSpPr>
      <dsp:spPr>
        <a:xfrm>
          <a:off x="0" y="3206138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E1307-2C22-6B4C-910F-EFDA4E1E4AD8}">
      <dsp:nvSpPr>
        <dsp:cNvPr id="0" name=""/>
        <dsp:cNvSpPr/>
      </dsp:nvSpPr>
      <dsp:spPr>
        <a:xfrm>
          <a:off x="0" y="3206138"/>
          <a:ext cx="6595533" cy="101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b="0" i="0" u="none" kern="1200" dirty="0"/>
            <a:t>Сравнението с традиционните алгоритми за търсене, като </a:t>
          </a:r>
          <a:r>
            <a:rPr lang="en-GB" sz="1400" b="0" i="0" u="none" kern="1200" dirty="0"/>
            <a:t>A*, </a:t>
          </a:r>
          <a:r>
            <a:rPr lang="bg-BG" sz="1400" b="0" i="0" u="none" kern="1200" dirty="0"/>
            <a:t>показва значителни предимства в скоростта и ефективността на планиране, което подчертава потенциала на използването на невронни мрежи в областта на роботиката​​</a:t>
          </a:r>
          <a:r>
            <a:rPr lang="bg-BG" sz="1400" kern="1200" dirty="0"/>
            <a:t>;</a:t>
          </a:r>
          <a:endParaRPr lang="en-US" sz="1400" kern="1200" dirty="0"/>
        </a:p>
      </dsp:txBody>
      <dsp:txXfrm>
        <a:off x="0" y="3206138"/>
        <a:ext cx="6595533" cy="1014232"/>
      </dsp:txXfrm>
    </dsp:sp>
    <dsp:sp modelId="{8219FA55-4883-724A-8235-1EAEE3BA1C81}">
      <dsp:nvSpPr>
        <dsp:cNvPr id="0" name=""/>
        <dsp:cNvSpPr/>
      </dsp:nvSpPr>
      <dsp:spPr>
        <a:xfrm>
          <a:off x="0" y="4220370"/>
          <a:ext cx="65955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EAD5-A57A-7E4F-9FDB-40582371B6B8}">
      <dsp:nvSpPr>
        <dsp:cNvPr id="0" name=""/>
        <dsp:cNvSpPr/>
      </dsp:nvSpPr>
      <dsp:spPr>
        <a:xfrm>
          <a:off x="0" y="4220370"/>
          <a:ext cx="6595533" cy="132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b="0" i="0" u="none" kern="1200" noProof="0" dirty="0"/>
            <a:t>В хода на експериментите се установи, че при кратък път и малки пространства, съвместното използване на "невронна карта" и невронната мрежа на </a:t>
          </a:r>
          <a:r>
            <a:rPr lang="bg-BG" sz="1400" b="0" i="0" u="none" kern="1200" noProof="0" dirty="0" err="1"/>
            <a:t>Хопфийлд</a:t>
          </a:r>
          <a:r>
            <a:rPr lang="bg-BG" sz="1400" b="0" i="0" u="none" kern="1200" noProof="0" dirty="0"/>
            <a:t> (НМХ) с други подходи (примерно "изкуствените потенциални полета“) може да улесни координацията и груповото придвижване на МР в сложни среди. </a:t>
          </a:r>
          <a:endParaRPr lang="bg-BG" sz="1400" kern="1200" noProof="0" dirty="0"/>
        </a:p>
      </dsp:txBody>
      <dsp:txXfrm>
        <a:off x="0" y="4220370"/>
        <a:ext cx="6595533" cy="1320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1988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-1440" y="4794723"/>
            <a:ext cx="12188160" cy="206327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CustomShape 2"/>
          <p:cNvSpPr txBox="1"/>
          <p:nvPr/>
        </p:nvSpPr>
        <p:spPr>
          <a:xfrm>
            <a:off x="478111" y="2874956"/>
            <a:ext cx="6570018" cy="1863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 anchor="ctr">
            <a:spAutoFit/>
          </a:bodyPr>
          <a:lstStyle/>
          <a:p>
            <a:pPr>
              <a:lnSpc>
                <a:spcPct val="90000"/>
              </a:lnSpc>
              <a:defRPr sz="3600" spc="-72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bg-BG" sz="3200" dirty="0">
                <a:solidFill>
                  <a:srgbClr val="000000"/>
                </a:solidFill>
              </a:rPr>
              <a:t>„Изследване приложението на оптимизационни модели за</a:t>
            </a:r>
          </a:p>
          <a:p>
            <a:pPr>
              <a:lnSpc>
                <a:spcPct val="90000"/>
              </a:lnSpc>
              <a:defRPr sz="3600" spc="-72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bg-BG" sz="3200" dirty="0">
                <a:solidFill>
                  <a:srgbClr val="000000"/>
                </a:solidFill>
              </a:rPr>
              <a:t>навигация при група мобилни роботи"</a:t>
            </a:r>
            <a:br>
              <a:rPr sz="3200" dirty="0">
                <a:solidFill>
                  <a:srgbClr val="000000"/>
                </a:solidFill>
              </a:rPr>
            </a:b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283" name="CustomShape 3"/>
          <p:cNvSpPr txBox="1"/>
          <p:nvPr/>
        </p:nvSpPr>
        <p:spPr>
          <a:xfrm>
            <a:off x="248357" y="5236672"/>
            <a:ext cx="5423394" cy="1065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 anchor="ctr">
            <a:spAutoFit/>
          </a:bodyPr>
          <a:lstStyle/>
          <a:p>
            <a:pPr algn="ctr">
              <a:spcBef>
                <a:spcPts val="1100"/>
              </a:spcBef>
              <a:defRPr sz="1500" cap="all" spc="197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b="1" dirty="0" err="1"/>
              <a:t>Научни</a:t>
            </a:r>
            <a:r>
              <a:rPr b="1" dirty="0"/>
              <a:t> </a:t>
            </a:r>
            <a:r>
              <a:rPr b="1" dirty="0" err="1"/>
              <a:t>Ръководители</a:t>
            </a:r>
            <a:r>
              <a:rPr b="1" dirty="0"/>
              <a:t>:</a:t>
            </a:r>
          </a:p>
          <a:p>
            <a:pPr algn="ctr">
              <a:spcBef>
                <a:spcPts val="1100"/>
              </a:spcBef>
              <a:defRPr sz="1500" cap="all" spc="197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bg-BG" dirty="0"/>
              <a:t>проф. д-р инж. Румен Иванов Трифонов</a:t>
            </a:r>
          </a:p>
          <a:p>
            <a:pPr algn="ctr">
              <a:spcBef>
                <a:spcPts val="1100"/>
              </a:spcBef>
              <a:defRPr sz="1500" cap="all" spc="197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bg-BG" dirty="0"/>
              <a:t>проф. д-р инж. Огнян Наков Наков</a:t>
            </a:r>
          </a:p>
        </p:txBody>
      </p:sp>
      <p:sp>
        <p:nvSpPr>
          <p:cNvPr id="284" name="Line 4"/>
          <p:cNvSpPr/>
          <p:nvPr/>
        </p:nvSpPr>
        <p:spPr>
          <a:xfrm flipV="1">
            <a:off x="6956854" y="5062778"/>
            <a:ext cx="4181" cy="1527167"/>
          </a:xfrm>
          <a:prstGeom prst="line">
            <a:avLst/>
          </a:prstGeom>
          <a:ln w="1908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E29E14B9-3D1C-F413-4281-291065CF5281}"/>
              </a:ext>
            </a:extLst>
          </p:cNvPr>
          <p:cNvSpPr txBox="1"/>
          <p:nvPr/>
        </p:nvSpPr>
        <p:spPr>
          <a:xfrm>
            <a:off x="715806" y="1271048"/>
            <a:ext cx="4634612" cy="138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ctr">
              <a:defRPr sz="2000" i="1" spc="-1">
                <a:solidFill>
                  <a:srgbClr val="525252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bg-BG" sz="2800" b="1" dirty="0"/>
              <a:t>ОФИЦИАЛНА ЗАЩИТА НА ДИСЕРТАЦИОНЕН ТРУД</a:t>
            </a:r>
          </a:p>
          <a:p>
            <a:pPr algn="ctr">
              <a:defRPr sz="2000" i="1" spc="-1">
                <a:solidFill>
                  <a:srgbClr val="525252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bg-BG" sz="2800" b="1" dirty="0"/>
              <a:t>НА ТЕМА:</a:t>
            </a:r>
            <a:endParaRPr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49B24-9CCF-1E7C-E55E-936251C3EE58}"/>
              </a:ext>
            </a:extLst>
          </p:cNvPr>
          <p:cNvSpPr txBox="1"/>
          <p:nvPr/>
        </p:nvSpPr>
        <p:spPr>
          <a:xfrm>
            <a:off x="248356" y="166568"/>
            <a:ext cx="556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Технически университет - София</a:t>
            </a:r>
            <a:br>
              <a:rPr lang="bg-BG" dirty="0"/>
            </a:br>
            <a:r>
              <a:rPr lang="bg-BG" dirty="0"/>
              <a:t>Факултет „Компютърни системи и технологии“</a:t>
            </a:r>
          </a:p>
        </p:txBody>
      </p:sp>
      <p:graphicFrame>
        <p:nvGraphicFramePr>
          <p:cNvPr id="289" name="CustomShape 5">
            <a:extLst>
              <a:ext uri="{FF2B5EF4-FFF2-40B4-BE49-F238E27FC236}">
                <a16:creationId xmlns:a16="http://schemas.microsoft.com/office/drawing/2014/main" id="{2240902F-60B1-7017-43CB-0D1F49588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943493"/>
              </p:ext>
            </p:extLst>
          </p:nvPr>
        </p:nvGraphicFramePr>
        <p:xfrm>
          <a:off x="7662970" y="489733"/>
          <a:ext cx="4523750" cy="426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stomShape 3">
            <a:extLst>
              <a:ext uri="{FF2B5EF4-FFF2-40B4-BE49-F238E27FC236}">
                <a16:creationId xmlns:a16="http://schemas.microsoft.com/office/drawing/2014/main" id="{8E8B203D-0F17-FE08-9851-FBC20C59B415}"/>
              </a:ext>
            </a:extLst>
          </p:cNvPr>
          <p:cNvSpPr txBox="1"/>
          <p:nvPr/>
        </p:nvSpPr>
        <p:spPr>
          <a:xfrm>
            <a:off x="7164911" y="5236672"/>
            <a:ext cx="4817932" cy="693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4999" tIns="44999" rIns="44999" bIns="44999" anchor="ctr">
            <a:spAutoFit/>
          </a:bodyPr>
          <a:lstStyle/>
          <a:p>
            <a:pPr algn="ctr">
              <a:spcBef>
                <a:spcPts val="1100"/>
              </a:spcBef>
              <a:defRPr sz="1500" cap="all" spc="197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bg-BG" b="1" dirty="0"/>
              <a:t>Докторант</a:t>
            </a:r>
            <a:r>
              <a:rPr b="1" dirty="0"/>
              <a:t>:</a:t>
            </a:r>
          </a:p>
          <a:p>
            <a:pPr algn="ctr">
              <a:spcBef>
                <a:spcPts val="1100"/>
              </a:spcBef>
              <a:defRPr sz="1500" cap="all" spc="197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bg-BG" dirty="0"/>
              <a:t>Маг. Инж. </a:t>
            </a:r>
            <a:r>
              <a:rPr lang="bg-BG" dirty="0" err="1"/>
              <a:t>Антуан</a:t>
            </a:r>
            <a:r>
              <a:rPr lang="bg-BG" dirty="0"/>
              <a:t> Христов Ангелов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9991408-CC9C-F777-85AA-D438238B4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61415"/>
              </p:ext>
            </p:extLst>
          </p:nvPr>
        </p:nvGraphicFramePr>
        <p:xfrm>
          <a:off x="574729" y="889000"/>
          <a:ext cx="6595533" cy="526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46DC-59A3-B0A3-5A72-794631A3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ИЗВОДИ</a:t>
            </a:r>
            <a:br>
              <a:rPr lang="bg-BG" dirty="0">
                <a:solidFill>
                  <a:schemeClr val="bg1"/>
                </a:solidFill>
              </a:rPr>
            </a:br>
            <a:br>
              <a:rPr lang="bg-BG" dirty="0">
                <a:solidFill>
                  <a:schemeClr val="bg1"/>
                </a:solidFill>
              </a:rPr>
            </a:br>
            <a:r>
              <a:rPr lang="bg-BG" i="1" dirty="0">
                <a:solidFill>
                  <a:schemeClr val="bg1"/>
                </a:solidFill>
              </a:rPr>
              <a:t>Глава </a:t>
            </a:r>
            <a:r>
              <a:rPr lang="bg-BG" i="1" u="sng" dirty="0">
                <a:solidFill>
                  <a:schemeClr val="bg1"/>
                </a:solidFill>
              </a:rPr>
              <a:t>ВТОРА</a:t>
            </a:r>
            <a:endParaRPr lang="en-BG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0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E2A9-7FA1-5F6A-973F-AFD8705B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381192"/>
            <a:ext cx="6839058" cy="5172611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Дефинират се техническите изисквания и ограничения в експерименталния подход;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Представена е архитектурата, средата и компонентите за провеждане на лабораторната обстановка като комуникационна инфраструктура, платформа за графична симулация, операционна система и др.; 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Представен е разработения на „</a:t>
            </a:r>
            <a:r>
              <a:rPr lang="en-US" dirty="0"/>
              <a:t>Python”</a:t>
            </a:r>
            <a:r>
              <a:rPr lang="en-GB" dirty="0"/>
              <a:t> </a:t>
            </a:r>
            <a:r>
              <a:rPr lang="bg-BG" dirty="0"/>
              <a:t>софтуерен контролер (нар. „</a:t>
            </a:r>
            <a:r>
              <a:rPr lang="en-GB" dirty="0"/>
              <a:t>HNAV”</a:t>
            </a:r>
            <a:r>
              <a:rPr lang="bg-BG" dirty="0"/>
              <a:t>) за управление на МР на основа на алгоритъма на модифицирана НМХ заедно с модул за „разрешаване на конфликтни ситуации“;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Контролера е интегриран и тестван в среда за 3</a:t>
            </a:r>
            <a:r>
              <a:rPr lang="en-US" dirty="0"/>
              <a:t>D</a:t>
            </a:r>
            <a:r>
              <a:rPr lang="bg-BG" dirty="0"/>
              <a:t> симулации на роботизирани системи “</a:t>
            </a:r>
            <a:r>
              <a:rPr lang="en-GB" dirty="0" err="1"/>
              <a:t>Webots</a:t>
            </a:r>
            <a:r>
              <a:rPr lang="en-GB" dirty="0"/>
              <a:t>”</a:t>
            </a:r>
            <a:r>
              <a:rPr lang="bg-BG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Направени са експерименти с конкретни входни данни и са визуализирани изходните резултати в табличен и графичен вид;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Извършено е експериментално сравнение на „</a:t>
            </a:r>
            <a:r>
              <a:rPr lang="en-GB" dirty="0"/>
              <a:t>HNAV</a:t>
            </a:r>
            <a:r>
              <a:rPr lang="bg-BG" dirty="0"/>
              <a:t>“</a:t>
            </a:r>
            <a:r>
              <a:rPr lang="en-GB" dirty="0"/>
              <a:t> </a:t>
            </a:r>
            <a:r>
              <a:rPr lang="bg-BG" dirty="0"/>
              <a:t>с класическият алгоритъм за търсене и намиране на най-кратък път </a:t>
            </a:r>
            <a:r>
              <a:rPr lang="en-US" dirty="0" err="1"/>
              <a:t>Astar</a:t>
            </a:r>
            <a:r>
              <a:rPr lang="bg-BG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Направени са изводи по отношение на направените изследвания като са отчетени подобрения по отношение на точността при планиране на пътя, успеваемостта при разпознаване на средата и ускорението на процеса на изчисление.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46DC-59A3-B0A3-5A72-794631A3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СТРУКТУРА И СЪДЪРЖАНИЕ</a:t>
            </a:r>
            <a:br>
              <a:rPr lang="bg-BG" dirty="0">
                <a:solidFill>
                  <a:schemeClr val="bg1"/>
                </a:solidFill>
              </a:rPr>
            </a:br>
            <a:br>
              <a:rPr lang="bg-BG" dirty="0">
                <a:solidFill>
                  <a:schemeClr val="bg1"/>
                </a:solidFill>
              </a:rPr>
            </a:br>
            <a:r>
              <a:rPr lang="bg-BG" i="1" dirty="0">
                <a:solidFill>
                  <a:schemeClr val="bg1"/>
                </a:solidFill>
              </a:rPr>
              <a:t>Глава </a:t>
            </a:r>
            <a:r>
              <a:rPr lang="bg-BG" i="1" u="sng" dirty="0">
                <a:solidFill>
                  <a:schemeClr val="bg1"/>
                </a:solidFill>
              </a:rPr>
              <a:t>ТРЕТА</a:t>
            </a:r>
            <a:endParaRPr lang="en-BG" i="1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C37D-B484-D32F-E559-E6A208B8D025}"/>
              </a:ext>
            </a:extLst>
          </p:cNvPr>
          <p:cNvSpPr txBox="1"/>
          <p:nvPr/>
        </p:nvSpPr>
        <p:spPr>
          <a:xfrm>
            <a:off x="469216" y="371791"/>
            <a:ext cx="62420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500" i="1" dirty="0">
                <a:solidFill>
                  <a:schemeClr val="accent2">
                    <a:lumMod val="75000"/>
                  </a:schemeClr>
                </a:solidFill>
              </a:rPr>
              <a:t>Глава 3 от дисертацията е посветена на експерименталната проверка на разработения прототипен алгоритъм за планиране на траекторията за група мобилни роботи (МР):</a:t>
            </a:r>
          </a:p>
        </p:txBody>
      </p:sp>
    </p:spTree>
    <p:extLst>
      <p:ext uri="{BB962C8B-B14F-4D97-AF65-F5344CB8AC3E}">
        <p14:creationId xmlns:p14="http://schemas.microsoft.com/office/powerpoint/2010/main" val="423536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9991408-CC9C-F777-85AA-D438238B4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217663"/>
              </p:ext>
            </p:extLst>
          </p:nvPr>
        </p:nvGraphicFramePr>
        <p:xfrm>
          <a:off x="490390" y="818380"/>
          <a:ext cx="6595533" cy="5542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46DC-59A3-B0A3-5A72-794631A3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ИЗВОДИ</a:t>
            </a:r>
            <a:br>
              <a:rPr lang="bg-BG" dirty="0">
                <a:solidFill>
                  <a:schemeClr val="bg1"/>
                </a:solidFill>
              </a:rPr>
            </a:br>
            <a:br>
              <a:rPr lang="bg-BG" dirty="0">
                <a:solidFill>
                  <a:schemeClr val="bg1"/>
                </a:solidFill>
              </a:rPr>
            </a:br>
            <a:r>
              <a:rPr lang="bg-BG" i="1" dirty="0">
                <a:solidFill>
                  <a:schemeClr val="bg1"/>
                </a:solidFill>
              </a:rPr>
              <a:t>Глава </a:t>
            </a:r>
            <a:r>
              <a:rPr lang="bg-BG" i="1" u="sng" dirty="0">
                <a:solidFill>
                  <a:schemeClr val="bg1"/>
                </a:solidFill>
              </a:rPr>
              <a:t>ТРЕТА</a:t>
            </a:r>
            <a:endParaRPr lang="en-BG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4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643466" y="816638"/>
            <a:ext cx="3537827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bg-BG" sz="2800" dirty="0"/>
              <a:t>БЪДЕЩО РАЗВИТИЕ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811" y="1310216"/>
            <a:ext cx="6100402" cy="42291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>
              <a:lnSpc>
                <a:spcPct val="900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Предложената в дисертационния труд архитектура за навигация предполага </a:t>
            </a:r>
            <a:b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бъдещо развитие, разработване и използване на:</a:t>
            </a:r>
          </a:p>
          <a:p>
            <a:pPr algn="l">
              <a:lnSpc>
                <a:spcPct val="90000"/>
              </a:lnSpc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по-ефективни математически модели и алгоритми за намаляване на изчислителната сложност и увеличаване на скоростта на обработка;</a:t>
            </a:r>
          </a:p>
          <a:p>
            <a:pPr algn="l">
              <a:lnSpc>
                <a:spcPct val="90000"/>
              </a:lnSpc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напреднали методи за паралелно програмиране и изчисления, за да се подобри обработката на данни и управлението на множество агенти в реално време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- 3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платформи за симулация за визуализиране на резултатите при различни сценарии и експерименти със софтуерните контролери за навигация.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643466" y="816638"/>
            <a:ext cx="3537827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bg-BG" sz="2800" dirty="0"/>
              <a:t>БЪДЕЩО РАЗВИТИЕ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36" y="610504"/>
            <a:ext cx="6485590" cy="56285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>
              <a:lnSpc>
                <a:spcPct val="900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bg-BG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Разширяване на приложното поле в посока:</a:t>
            </a:r>
          </a:p>
          <a:p>
            <a:pPr algn="l">
              <a:lnSpc>
                <a:spcPct val="90000"/>
              </a:lnSpc>
            </a:pPr>
            <a:r>
              <a:rPr lang="bg-BG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адаптация към различни типове среди и модификация на алгоритъма, за да може да се адаптира и работи ефективно в разнообразни и динамично променящи се среди;</a:t>
            </a:r>
          </a:p>
          <a:p>
            <a:pPr algn="l">
              <a:lnSpc>
                <a:spcPct val="90000"/>
              </a:lnSpc>
            </a:pPr>
            <a:r>
              <a:rPr lang="bg-BG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обработка на данни от многобройни сензори в реално време с цел подобряване на бързодействието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bg-BG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Бъдещо усъвършенстване на представената методология в условия на планиране траекторията в триизмерно работно пространство с потенциал за развитие в областта на безпилотните апарати</a:t>
            </a: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bg-BG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Възможно е бъдещо имплементиране на метода на ИПП съвместно с алгоритъма на „невронна карта“ при сценарии на локална навигация - придвижване и координация в група.</a:t>
            </a:r>
            <a:endParaRPr lang="en-U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643466" y="816638"/>
            <a:ext cx="3537827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bg-BG" sz="2800" dirty="0"/>
              <a:t>ПРИНОСИ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27" y="1756065"/>
            <a:ext cx="5796672" cy="364143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</a:t>
            </a:r>
            <a:r>
              <a:rPr lang="bg-BG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Предложен е метод за оптимизиране на обучението на НМХ, който е свързан със създаването на невронна карта (НК), приложим при ползване на навигационни задачи – Раздел 2.9.1;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Предложено е решение, което обединява универсалност, гъвкавост и </a:t>
            </a:r>
            <a:r>
              <a:rPr lang="bg-BG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r>
              <a:rPr lang="bg-BG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необходими за ефективно и бързо решаване на задачи за групов контрол и движение на "рояка“ там, където има различно съотношение между броя на целите и роботите – Раздел 2.10 и 2.11.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8BE32-B792-BDD1-B8D1-C0185479208A}"/>
              </a:ext>
            </a:extLst>
          </p:cNvPr>
          <p:cNvSpPr txBox="1"/>
          <p:nvPr/>
        </p:nvSpPr>
        <p:spPr>
          <a:xfrm>
            <a:off x="1152969" y="3773217"/>
            <a:ext cx="25374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i="1" u="sng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НАУЧНИ</a:t>
            </a:r>
            <a:endParaRPr lang="en-BG" sz="2000" i="1" u="sng" dirty="0">
              <a:effectLst/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9747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643466" y="816638"/>
            <a:ext cx="3537827" cy="4960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bg-BG" sz="2800" dirty="0"/>
              <a:t>ПРИНОСИ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9981" y="737755"/>
            <a:ext cx="6956502" cy="5247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Създаден е ефективен модел за навигация и координация на мобилни роботи (МР) в група с модифицирана НМХ -</a:t>
            </a:r>
          </a:p>
          <a:p>
            <a:pPr algn="l">
              <a:lnSpc>
                <a:spcPct val="90000"/>
              </a:lnSpc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Раздел 2.9, 2.10 и 2.11;</a:t>
            </a:r>
          </a:p>
          <a:p>
            <a:pPr algn="l">
              <a:lnSpc>
                <a:spcPct val="90000"/>
              </a:lnSpc>
            </a:pPr>
            <a:endParaRPr lang="bg-BG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Предложен е контролер за планиране на пътя на МР в група, който може да се изпълнява на многопроцесорни и многоядрени хардуерни платформи като: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ARM 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RISC-V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при разпределение на ресурсите, използвайки възможностите на </a:t>
            </a:r>
            <a:r>
              <a:rPr lang="bg-BG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многонишковото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и много ядрено програмиране на основата на събития (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event-driven)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</a:t>
            </a:r>
          </a:p>
          <a:p>
            <a:pPr algn="l">
              <a:lnSpc>
                <a:spcPct val="90000"/>
              </a:lnSpc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Раздел 2.4, Фигура 2-2, [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AARTON2021];</a:t>
            </a:r>
            <a:endParaRPr lang="bg-BG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8BE32-B792-BDD1-B8D1-C0185479208A}"/>
              </a:ext>
            </a:extLst>
          </p:cNvPr>
          <p:cNvSpPr txBox="1"/>
          <p:nvPr/>
        </p:nvSpPr>
        <p:spPr>
          <a:xfrm>
            <a:off x="1084616" y="3752849"/>
            <a:ext cx="27427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i="1" u="sng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НАУЧНО-ПРИЛОЖНИ </a:t>
            </a:r>
          </a:p>
          <a:p>
            <a:pPr algn="ctr"/>
            <a:r>
              <a:rPr lang="bg-BG" sz="1800" i="1" u="sng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 </a:t>
            </a:r>
            <a:endParaRPr lang="en-BG" sz="1800" i="1" u="sng" dirty="0">
              <a:effectLst/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algn="ctr"/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883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643466" y="816638"/>
            <a:ext cx="3537827" cy="4960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bg-BG" sz="2800" dirty="0"/>
              <a:t>ПРИНОСИ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9981" y="602673"/>
            <a:ext cx="7247446" cy="59325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Реализирания модел предлага използване на </a:t>
            </a:r>
            <a:r>
              <a:rPr lang="bg-B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автоасоциатор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– НМ "</a:t>
            </a:r>
            <a:r>
              <a:rPr lang="bg-B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Хопфийлд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 за намаляване сложността и справяне с възможните грешки по време на навигация чрез: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елиминира необходимостта от боравене с огромното количество данни, необходими при процеса на самообучение;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въвеждане на паралелна архитектура за изчисления на алгоритъма за навигация при конструиране на пътя -</a:t>
            </a:r>
          </a:p>
          <a:p>
            <a:pPr algn="l">
              <a:lnSpc>
                <a:spcPct val="90000"/>
              </a:lnSpc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Раздел 2.6 и 2.7;</a:t>
            </a:r>
          </a:p>
          <a:p>
            <a:pPr algn="l">
              <a:lnSpc>
                <a:spcPct val="900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Експериментално е установено, че усъвършенстването на НМХ води до значително подобрение на координацията между мобилните роботи (МР), бързодействието и времето за изпълнение на алгоритъма -</a:t>
            </a:r>
          </a:p>
          <a:p>
            <a:pPr algn="l">
              <a:lnSpc>
                <a:spcPct val="90000"/>
              </a:lnSpc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Раздел 2.8 и 2.9;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bg-BG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Разработен е алгоритъм, който може да бъде вграден в </a:t>
            </a:r>
            <a:r>
              <a:rPr lang="bg-B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симулационна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среда „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WEBOTS“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 ОС „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ROS”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</a:t>
            </a:r>
          </a:p>
          <a:p>
            <a:pPr algn="l">
              <a:lnSpc>
                <a:spcPct val="90000"/>
              </a:lnSpc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Глава 3.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8BE32-B792-BDD1-B8D1-C0185479208A}"/>
              </a:ext>
            </a:extLst>
          </p:cNvPr>
          <p:cNvSpPr txBox="1"/>
          <p:nvPr/>
        </p:nvSpPr>
        <p:spPr>
          <a:xfrm>
            <a:off x="1084616" y="3752849"/>
            <a:ext cx="27427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i="1" u="sng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НАУЧНО-ПРИЛОЖНИ </a:t>
            </a:r>
          </a:p>
          <a:p>
            <a:pPr algn="ctr"/>
            <a:r>
              <a:rPr lang="bg-BG" sz="1800" i="1" u="sng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 </a:t>
            </a:r>
            <a:endParaRPr lang="en-BG" sz="1800" i="1" u="sng" dirty="0">
              <a:effectLst/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algn="ctr"/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087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183880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bg-BG" sz="2800" dirty="0"/>
              <a:t>ПРИНОСИ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5803" y="92556"/>
            <a:ext cx="7256208" cy="64527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Архитектура и алгоритми за системата за планиране: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Представена е архитектура и алгоритми, които отчитат особеностите на движението на агента в условия на динамично променящо се работно пространство и висока информационна недостатъчност -</a:t>
            </a:r>
          </a:p>
          <a:p>
            <a:pPr algn="l">
              <a:lnSpc>
                <a:spcPct val="90000"/>
              </a:lnSpc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Фигури 2-3 и 2-15;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bg-B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Решение на навигационни задачи при разпределени цели: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Анализирани са възможностите за решаване на навигационни задачи с децентрализирано и хибридно управление на групи роботи, като се използва </a:t>
            </a:r>
            <a:r>
              <a:rPr lang="bg-B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симулационна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среда за оценка на ефективността на избраните траектории до целта - </a:t>
            </a:r>
          </a:p>
          <a:p>
            <a:pPr algn="l">
              <a:lnSpc>
                <a:spcPct val="90000"/>
              </a:lnSpc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2.8.5;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bg-B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 за синтезиране траектория: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 основа на представените правила за взаимодействие е получен универсален софтуерен модел, който позволява синтезиране на траектории с оптимизирано и намалено време на движение на МР до 10% - </a:t>
            </a:r>
          </a:p>
          <a:p>
            <a:pPr algn="l">
              <a:lnSpc>
                <a:spcPct val="90000"/>
              </a:lnSpc>
            </a:pP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Формула (3.7), Раздел 3.4.1, Фигура 3.10, Таблица 3.3.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8BE32-B792-BDD1-B8D1-C0185479208A}"/>
              </a:ext>
            </a:extLst>
          </p:cNvPr>
          <p:cNvSpPr txBox="1"/>
          <p:nvPr/>
        </p:nvSpPr>
        <p:spPr>
          <a:xfrm>
            <a:off x="801317" y="3710946"/>
            <a:ext cx="28878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i="1" u="sng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ПРИЛОЖНИ</a:t>
            </a:r>
            <a:endParaRPr lang="en-BG" sz="2000" i="1" u="sng" dirty="0">
              <a:effectLst/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algn="ctr"/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21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183880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bg-BG" sz="2800" dirty="0"/>
              <a:t>ПРИНОСИ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093" y="1091498"/>
            <a:ext cx="7256208" cy="46665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Модификацията на математическия модел на невронната мрежа „</a:t>
            </a:r>
            <a:r>
              <a:rPr lang="bg-BG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Хопфийлд</a:t>
            </a:r>
            <a:r>
              <a:rPr lang="bg-BG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демонстрира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90000"/>
              </a:lnSpc>
              <a:buFont typeface="Wingdings" pitchFamily="2" charset="2"/>
              <a:buChar char="§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намаляване на средната продължителност на цикъла на активиране (</a:t>
            </a:r>
            <a:r>
              <a:rPr lang="bg-BG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1,5–2,5 пъти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и броя на необходимите цикли за формиране на невронна карта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(до 3 пъти) поради въвеждане на частична активация на невроните в невронна карта - Глава 2, Фигура 2-1;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90000"/>
              </a:lnSpc>
              <a:buFont typeface="Wingdings" pitchFamily="2" charset="2"/>
              <a:buChar char="§"/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оптимизация на времето за изпълнение на алгоритъма до 20% при увеличаване броя на процесите в системата–</a:t>
            </a:r>
          </a:p>
          <a:p>
            <a:pPr algn="l">
              <a:lnSpc>
                <a:spcPct val="90000"/>
              </a:lnSpc>
            </a:pPr>
            <a:r>
              <a:rPr lang="bg-B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3.5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bg-B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8BE32-B792-BDD1-B8D1-C0185479208A}"/>
              </a:ext>
            </a:extLst>
          </p:cNvPr>
          <p:cNvSpPr txBox="1"/>
          <p:nvPr/>
        </p:nvSpPr>
        <p:spPr>
          <a:xfrm>
            <a:off x="801317" y="3710946"/>
            <a:ext cx="28878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i="1" u="sng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ПРИЛОЖНИ</a:t>
            </a:r>
            <a:endParaRPr lang="en-BG" sz="2000" i="1" u="sng" dirty="0">
              <a:effectLst/>
              <a:latin typeface="Times New Roman" panose="02020603050405020304" pitchFamily="18" charset="0"/>
              <a:ea typeface="Verdana" panose="020B0604030504040204" pitchFamily="34" charset="0"/>
            </a:endParaRPr>
          </a:p>
          <a:p>
            <a:pPr algn="ctr"/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2368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7832035" y="2117075"/>
            <a:ext cx="3700215" cy="224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 err="1"/>
              <a:t>Актуалност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проблема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96" y="240956"/>
            <a:ext cx="5777962" cy="63760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l">
              <a:lnSpc>
                <a:spcPct val="90000"/>
              </a:lnSpc>
              <a:buClrTx/>
              <a:buFont typeface="Wingdings" pitchFamily="2" charset="2"/>
              <a:buChar char="v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Темата е актуална, тъй като локализацията, навигацията и координацията са области, които занимават човечеството от ранни времена;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v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 от основните изисквания в роботиката е гарантиране на предсказуемостта при планиране движението и локализацията на роботизираните системи в реалното време;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90000"/>
              </a:lnSpc>
              <a:buClrTx/>
              <a:buFont typeface="Wingdings" pitchFamily="2" charset="2"/>
              <a:buChar char="v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Развитието на системите с изкуствен интелект и развоя на хардуерните архитектури в последните години предоставят актуални методики и алгоритми за подобряване на координацията и навигацията при мобилните роботи;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v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Нараства интереса към практическо приложение на мобилните роботи и безпилотните летателни апарати в условия на комплексни среди и </a:t>
            </a:r>
            <a:r>
              <a:rPr lang="bg-BG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кооперативност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498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2790300" y="388282"/>
            <a:ext cx="6487955" cy="803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Публикации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по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дисертацията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9242D62-BE86-409A-1F69-9304174E2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1433" r="42027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047" y="1191846"/>
            <a:ext cx="7978935" cy="5458335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[AARTON2019]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Antouan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Anguelov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Roumen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Trifonov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Nakov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Emerging and secured mobile ad-hoc wireless network (MANET) for swarm applications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BCI'19: Proceedings of the 9th Balkan Conference on Informatics. September 2019 Article No.: 9. Pages 1–4;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[AARTON2021]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Antouan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Anguelov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Roumen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Trifonov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Nakov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swarm application layer protocols (SALP) used in event-driven communication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30 Sept.-2 Oct. 2021, Varna. International Conference Automatics and Informatics (ICAI). DOI: 10.1109/ICAI52893.2021.9639663;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[AARTON2020]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Antouan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Anguelov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Roumen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Trifonov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Nakov,Colony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for Autonomous Wheeled Robot Path Planning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28th National Conference with International Participation (TELECOM). 29-30 Oct. 2020. DOI: 10.1109/TELECOM50385.2020.9299536; 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[AARTONCS2020]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Antouan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Anguelov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Roumen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Trifonov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Nakov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 Stack for Hybrid Short-Range Modular Wireless Transceiver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9th International Scientific Conference, CS-20: International Scientific Conference Computer Science'2020, 18-21 October, 2020; 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[AARTONTU2021]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Antouan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Anguelov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Roumen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Trifonov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Ognian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Nakov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 Analysis for Short-range Transceivers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Computer and communications engineering, Vol. 15, No. 1/2021.</a:t>
            </a:r>
          </a:p>
        </p:txBody>
      </p:sp>
    </p:spTree>
    <p:extLst>
      <p:ext uri="{BB962C8B-B14F-4D97-AF65-F5344CB8AC3E}">
        <p14:creationId xmlns:p14="http://schemas.microsoft.com/office/powerpoint/2010/main" val="27769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3067094" y="4191399"/>
            <a:ext cx="6874420" cy="707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bg-BG" sz="3600" dirty="0">
                <a:solidFill>
                  <a:schemeClr val="accent2">
                    <a:lumMod val="50000"/>
                  </a:schemeClr>
                </a:solidFill>
              </a:rPr>
              <a:t>БЛАГОДАРЯ ЗА ВНИМАНИЕТО !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9242D62-BE86-409A-1F69-9304174E2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1433" r="42027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D9A2D6-3FBC-4E6F-650E-C7015CD11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2253" y="365623"/>
            <a:ext cx="976630" cy="103124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3EC7E46-A184-4A82-9B54-AE8CF3A16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252" y="600921"/>
            <a:ext cx="46201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BG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Reference Sans Serif" panose="020B0604030504040204" pitchFamily="34" charset="0"/>
                <a:cs typeface="MS Reference Sans Serif" panose="020B0604030504040204" pitchFamily="34" charset="0"/>
              </a:rPr>
              <a:t>Технически университет – София</a:t>
            </a:r>
            <a:endParaRPr kumimoji="0" lang="bg-BG" altLang="en-BG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ED7EC5-34DB-B216-7EB2-3F87D8958820}"/>
              </a:ext>
            </a:extLst>
          </p:cNvPr>
          <p:cNvCxnSpPr/>
          <p:nvPr/>
        </p:nvCxnSpPr>
        <p:spPr>
          <a:xfrm>
            <a:off x="373463" y="4673177"/>
            <a:ext cx="2114929" cy="985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4D227C89-4C8A-48D3-3B31-226E30D8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33" y="1409885"/>
            <a:ext cx="7451382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BG" sz="1700" b="1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Професион</a:t>
            </a:r>
            <a:r>
              <a:rPr kumimoji="0" lang="en-GB" altLang="en-BG" sz="17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kumimoji="0" lang="bg-BG" altLang="en-BG" sz="1700" b="1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лно</a:t>
            </a:r>
            <a:r>
              <a:rPr kumimoji="0" lang="bg-BG" altLang="en-BG" sz="17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направление: 5.3 Комуникационна и компютърна техника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BG" sz="17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Научна специалност: Системи с изкуствен интелект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BG" sz="17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Катедра: Информационни технологии в индустрията</a:t>
            </a:r>
            <a:endParaRPr kumimoji="0" lang="bg-BG" altLang="en-BG" sz="17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AB8B2-4A14-68CA-C1B9-5A04F5207416}"/>
              </a:ext>
            </a:extLst>
          </p:cNvPr>
          <p:cNvSpPr txBox="1"/>
          <p:nvPr/>
        </p:nvSpPr>
        <p:spPr>
          <a:xfrm>
            <a:off x="2581529" y="2686296"/>
            <a:ext cx="613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rgbClr val="000000"/>
                </a:solidFill>
                <a:latin typeface="TimesNewRoman"/>
              </a:rPr>
              <a:t>Публична защита на д</a:t>
            </a:r>
            <a:r>
              <a:rPr lang="bg-BG" b="1" i="0" u="none" strike="noStrike" dirty="0">
                <a:solidFill>
                  <a:srgbClr val="000000"/>
                </a:solidFill>
                <a:effectLst/>
                <a:latin typeface="TimesNewRoman"/>
              </a:rPr>
              <a:t>исертационния труд</a:t>
            </a:r>
            <a:r>
              <a:rPr lang="bg-BG" b="1" dirty="0">
                <a:solidFill>
                  <a:srgbClr val="000000"/>
                </a:solidFill>
                <a:latin typeface="TimesNewRoman"/>
              </a:rPr>
              <a:t>: </a:t>
            </a:r>
          </a:p>
          <a:p>
            <a:r>
              <a:rPr lang="bg-BG" b="0" i="1" u="sng" strike="noStrike" dirty="0">
                <a:solidFill>
                  <a:srgbClr val="000000"/>
                </a:solidFill>
                <a:effectLst/>
                <a:latin typeface="TimesNewRoman"/>
              </a:rPr>
              <a:t>„Изследване приложението на оптимизационни модели за навигация при група мобилни роботи”</a:t>
            </a:r>
            <a:endParaRPr lang="en-BG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D9A8E-92E0-C67B-7CCB-339292FF223D}"/>
              </a:ext>
            </a:extLst>
          </p:cNvPr>
          <p:cNvSpPr txBox="1"/>
          <p:nvPr/>
        </p:nvSpPr>
        <p:spPr>
          <a:xfrm>
            <a:off x="6284769" y="5585764"/>
            <a:ext cx="6099462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100"/>
              </a:spcBef>
              <a:defRPr sz="1500" cap="all" spc="197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bg-BG" b="1" dirty="0">
                <a:solidFill>
                  <a:schemeClr val="accent2">
                    <a:lumMod val="50000"/>
                  </a:schemeClr>
                </a:solidFill>
              </a:rPr>
              <a:t>Научни Ръководители:</a:t>
            </a:r>
          </a:p>
          <a:p>
            <a:pPr>
              <a:spcBef>
                <a:spcPts val="1100"/>
              </a:spcBef>
              <a:defRPr sz="1500" cap="all" spc="197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bg-BG" dirty="0">
                <a:solidFill>
                  <a:schemeClr val="accent2">
                    <a:lumMod val="50000"/>
                  </a:schemeClr>
                </a:solidFill>
              </a:rPr>
              <a:t>проф. д-р инж. Румен Иванов Трифонов</a:t>
            </a:r>
          </a:p>
          <a:p>
            <a:pPr>
              <a:spcBef>
                <a:spcPts val="1100"/>
              </a:spcBef>
              <a:defRPr sz="1500" cap="all" spc="197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lang="bg-BG" dirty="0">
                <a:solidFill>
                  <a:schemeClr val="accent2">
                    <a:lumMod val="50000"/>
                  </a:schemeClr>
                </a:solidFill>
              </a:rPr>
              <a:t>проф. д-р инж. Огнян Наков Наков</a:t>
            </a:r>
          </a:p>
        </p:txBody>
      </p:sp>
    </p:spTree>
    <p:extLst>
      <p:ext uri="{BB962C8B-B14F-4D97-AF65-F5344CB8AC3E}">
        <p14:creationId xmlns:p14="http://schemas.microsoft.com/office/powerpoint/2010/main" val="37964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C0CD1-4CE7-382B-4804-F8C197C2C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E62F33D-DBA7-A502-2ADE-1071E8C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4F80DA-BD69-ED6B-3F3A-DBA08D34D101}"/>
              </a:ext>
            </a:extLst>
          </p:cNvPr>
          <p:cNvSpPr txBox="1">
            <a:spLocks/>
          </p:cNvSpPr>
          <p:nvPr/>
        </p:nvSpPr>
        <p:spPr>
          <a:xfrm>
            <a:off x="7886827" y="2211503"/>
            <a:ext cx="3883875" cy="2434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bg-BG" sz="3200" dirty="0">
                <a:solidFill>
                  <a:schemeClr val="accent2"/>
                </a:solidFill>
              </a:rPr>
              <a:t>ОБЕКТ</a:t>
            </a:r>
          </a:p>
          <a:p>
            <a:pPr algn="ctr">
              <a:spcAft>
                <a:spcPts val="600"/>
              </a:spcAft>
            </a:pPr>
            <a:r>
              <a:rPr lang="bg-BG" sz="3200" dirty="0">
                <a:solidFill>
                  <a:schemeClr val="accent2"/>
                </a:solidFill>
              </a:rPr>
              <a:t>НА</a:t>
            </a:r>
          </a:p>
          <a:p>
            <a:pPr algn="ctr">
              <a:spcAft>
                <a:spcPts val="600"/>
              </a:spcAft>
            </a:pPr>
            <a:r>
              <a:rPr lang="bg-BG" sz="3200" dirty="0">
                <a:solidFill>
                  <a:schemeClr val="accent2"/>
                </a:solidFill>
              </a:rPr>
              <a:t>ДИСЕРТАЦИОНИЯ</a:t>
            </a:r>
          </a:p>
          <a:p>
            <a:pPr algn="ctr">
              <a:spcAft>
                <a:spcPts val="600"/>
              </a:spcAft>
            </a:pPr>
            <a:r>
              <a:rPr lang="bg-BG" sz="3200" dirty="0">
                <a:solidFill>
                  <a:schemeClr val="accent2"/>
                </a:solidFill>
              </a:rPr>
              <a:t>ТРУД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CD34B474-7DE4-57DE-0ECC-FB09F1DA4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3E08D8-2068-86B5-9029-72F9D66DE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29C7C7BB-90D9-1E5C-A4F0-549ED00E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8A5626F-62C7-B6F2-6BC9-94B73BE62DE1}"/>
              </a:ext>
            </a:extLst>
          </p:cNvPr>
          <p:cNvSpPr txBox="1">
            <a:spLocks/>
          </p:cNvSpPr>
          <p:nvPr/>
        </p:nvSpPr>
        <p:spPr>
          <a:xfrm>
            <a:off x="6096000" y="430186"/>
            <a:ext cx="5892959" cy="599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90000"/>
              </a:lnSpc>
              <a:buFont typeface="Wingdings" pitchFamily="2" charset="2"/>
              <a:buChar char="q"/>
            </a:pPr>
            <a:endParaRPr lang="bg-BG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A2FF4-4E5D-6347-08D5-1DEE9D28A0ED}"/>
              </a:ext>
            </a:extLst>
          </p:cNvPr>
          <p:cNvSpPr txBox="1"/>
          <p:nvPr/>
        </p:nvSpPr>
        <p:spPr>
          <a:xfrm>
            <a:off x="720411" y="615732"/>
            <a:ext cx="581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90000"/>
              </a:lnSpc>
              <a:buFont typeface="Wingdings" pitchFamily="2" charset="2"/>
              <a:buChar char="q"/>
            </a:pPr>
            <a:r>
              <a:rPr lang="bg-BG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Обектът на дисертацията са системите за планиране на траекторията на мобилни роботи (МР) в двуизмерно работно пространство;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D25BD-D29F-2B34-3002-8ECC336F46C6}"/>
              </a:ext>
            </a:extLst>
          </p:cNvPr>
          <p:cNvSpPr txBox="1"/>
          <p:nvPr/>
        </p:nvSpPr>
        <p:spPr>
          <a:xfrm>
            <a:off x="717428" y="2569106"/>
            <a:ext cx="6097900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q"/>
            </a:pPr>
            <a:r>
              <a:rPr lang="bg-BG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Разглеждат се методът за подобряване на навигацията, координацията и локализацията чрез използването на децентрализиран подход, НМХ и техники за паралелност на процесите;</a:t>
            </a:r>
          </a:p>
          <a:p>
            <a:pPr marL="342900" indent="-342900" algn="l">
              <a:lnSpc>
                <a:spcPct val="90000"/>
              </a:lnSpc>
              <a:buFont typeface="Wingdings" pitchFamily="2" charset="2"/>
              <a:buChar char="q"/>
            </a:pPr>
            <a:endParaRPr lang="bg-BG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84A5F-5990-B325-C91A-3E54D598B0F9}"/>
              </a:ext>
            </a:extLst>
          </p:cNvPr>
          <p:cNvSpPr txBox="1"/>
          <p:nvPr/>
        </p:nvSpPr>
        <p:spPr>
          <a:xfrm>
            <a:off x="717428" y="4771232"/>
            <a:ext cx="6317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bg-BG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Изследва се подходът, архитектурата, моделите и алгоритмите на системите за планиране, които осигуряват безконфликтна траектория при движение в пространство с много препятствия и МР​​.</a:t>
            </a:r>
          </a:p>
        </p:txBody>
      </p:sp>
    </p:spTree>
    <p:extLst>
      <p:ext uri="{BB962C8B-B14F-4D97-AF65-F5344CB8AC3E}">
        <p14:creationId xmlns:p14="http://schemas.microsoft.com/office/powerpoint/2010/main" val="34176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6E911-28A5-74DF-5CD2-7B6BBC09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EB9A60-8565-6E7D-647C-79ACA3A8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B4DB9-B33E-AA0B-2E86-61BB9B00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48640"/>
            <a:ext cx="6206477" cy="59290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l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Обхватът на дисертацията включва изследване на оптимизационни методи, алгоритми, и системи от изкуствения интелект за управление на траекторията и движението при група мобилни роботи;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q"/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q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Дисертацията допринася за развитие в области от навигацията, комбинирайки децентрализирано планиране на траекторията с иновативни подходи за комуникация и поддържка на паралелност на процесите;</a:t>
            </a: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q"/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Направените изводи могат да служат като основа за предлагане на оптимизации и подобряване на вече съществуващи алгоритми свързани с ориентация, координация и придвижване в затворени пространства.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0C154A45-2B6B-5AB7-92EC-E56DE1F9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D542B3-0FE9-CB9D-2E22-0C626C372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AAE91AB9-A808-2900-3015-4CE56E586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8F6EA-12DF-FE71-97DB-46309B2FBD9B}"/>
              </a:ext>
            </a:extLst>
          </p:cNvPr>
          <p:cNvSpPr txBox="1"/>
          <p:nvPr/>
        </p:nvSpPr>
        <p:spPr>
          <a:xfrm>
            <a:off x="7603737" y="1962113"/>
            <a:ext cx="38310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3200" kern="1200" dirty="0">
                <a:solidFill>
                  <a:schemeClr val="accent2">
                    <a:lumMod val="75000"/>
                  </a:schemeClr>
                </a:solidFill>
              </a:rPr>
              <a:t>ОБХВАТ И ПРЕДМЕТ</a:t>
            </a:r>
          </a:p>
          <a:p>
            <a:pPr algn="ctr"/>
            <a:r>
              <a:rPr lang="bg-BG" sz="3200" dirty="0">
                <a:solidFill>
                  <a:schemeClr val="accent2">
                    <a:lumMod val="75000"/>
                  </a:schemeClr>
                </a:solidFill>
              </a:rPr>
              <a:t>НА</a:t>
            </a:r>
          </a:p>
          <a:p>
            <a:pPr algn="ctr"/>
            <a:r>
              <a:rPr lang="bg-BG" sz="3200" dirty="0">
                <a:solidFill>
                  <a:schemeClr val="accent2">
                    <a:lumMod val="75000"/>
                  </a:schemeClr>
                </a:solidFill>
              </a:rPr>
              <a:t>ДИСЕРТАЦИОНИЯ</a:t>
            </a:r>
          </a:p>
          <a:p>
            <a:pPr algn="ctr"/>
            <a:r>
              <a:rPr lang="bg-BG" sz="3200" dirty="0">
                <a:solidFill>
                  <a:schemeClr val="accent2">
                    <a:lumMod val="75000"/>
                  </a:schemeClr>
                </a:solidFill>
              </a:rPr>
              <a:t>ТРУД</a:t>
            </a:r>
          </a:p>
        </p:txBody>
      </p:sp>
    </p:spTree>
    <p:extLst>
      <p:ext uri="{BB962C8B-B14F-4D97-AF65-F5344CB8AC3E}">
        <p14:creationId xmlns:p14="http://schemas.microsoft.com/office/powerpoint/2010/main" val="11970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F5687-0C38-62CF-F96E-8B858F17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F71B15-AA77-66B1-D3B8-9F279436C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EB919-43AE-43F5-56CB-C228D7057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597" y="548640"/>
            <a:ext cx="6003960" cy="59290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algn="l">
              <a:lnSpc>
                <a:spcPct val="90000"/>
              </a:lnSpc>
              <a:buFont typeface="Wingdings" pitchFamily="2" charset="2"/>
              <a:buChar char="q"/>
            </a:pPr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Основна цел е да се допринесе за бъдещо развитие на управлението и навигацията при мобилни роботи, като се направи изследване на познатите оптимизационни методи, алгоритми и системи от ИИ;</a:t>
            </a:r>
          </a:p>
          <a:p>
            <a:pPr algn="l">
              <a:lnSpc>
                <a:spcPct val="90000"/>
              </a:lnSpc>
            </a:pP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q"/>
            </a:pPr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Резултатите и направените изводи целят предлагане на оптимизации и подобрения на вече съществуващи подходи и алгоритми;</a:t>
            </a:r>
          </a:p>
          <a:p>
            <a:pPr algn="l">
              <a:lnSpc>
                <a:spcPct val="90000"/>
              </a:lnSpc>
            </a:pP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lnSpc>
                <a:spcPct val="90000"/>
              </a:lnSpc>
              <a:buFont typeface="Wingdings" pitchFamily="2" charset="2"/>
              <a:buChar char="q"/>
            </a:pPr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Крайната цел е да бъде предложен подобрен алгоритъм на НМХ за децентрализирано планиране на траекторията с избягване на препятствия, реализирана като софтуерен конструктор на пътя в мултипроцесорна среда.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D56BE9D8-B95C-E258-65C1-84CA7C71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026126-5DDE-EB81-BBFD-500A06E9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9EBB311-0287-AD3A-D89C-EBEEC9559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EE81-ACBC-B390-C7C7-2CA074AEF6AA}"/>
              </a:ext>
            </a:extLst>
          </p:cNvPr>
          <p:cNvSpPr txBox="1"/>
          <p:nvPr/>
        </p:nvSpPr>
        <p:spPr>
          <a:xfrm>
            <a:off x="7720839" y="2454556"/>
            <a:ext cx="36285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3200" kern="1200" dirty="0">
                <a:solidFill>
                  <a:schemeClr val="accent2">
                    <a:lumMod val="50000"/>
                  </a:schemeClr>
                </a:solidFill>
              </a:rPr>
              <a:t>ЦЕЛИ</a:t>
            </a:r>
          </a:p>
          <a:p>
            <a:pPr algn="ctr"/>
            <a:r>
              <a:rPr lang="bg-BG" sz="3200" dirty="0">
                <a:solidFill>
                  <a:schemeClr val="accent2">
                    <a:lumMod val="50000"/>
                  </a:schemeClr>
                </a:solidFill>
              </a:rPr>
              <a:t>НА</a:t>
            </a:r>
          </a:p>
          <a:p>
            <a:pPr algn="ctr"/>
            <a:r>
              <a:rPr lang="bg-BG" sz="3200" dirty="0">
                <a:solidFill>
                  <a:schemeClr val="accent2">
                    <a:lumMod val="50000"/>
                  </a:schemeClr>
                </a:solidFill>
              </a:rPr>
              <a:t>ДИСЕРТАЦИОНИЯ</a:t>
            </a:r>
          </a:p>
          <a:p>
            <a:pPr algn="ctr"/>
            <a:r>
              <a:rPr lang="bg-BG" sz="3200" dirty="0">
                <a:solidFill>
                  <a:schemeClr val="accent2">
                    <a:lumMod val="50000"/>
                  </a:schemeClr>
                </a:solidFill>
              </a:rPr>
              <a:t>ТРУД</a:t>
            </a:r>
          </a:p>
        </p:txBody>
      </p:sp>
    </p:spTree>
    <p:extLst>
      <p:ext uri="{BB962C8B-B14F-4D97-AF65-F5344CB8AC3E}">
        <p14:creationId xmlns:p14="http://schemas.microsoft.com/office/powerpoint/2010/main" val="165925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2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57" name="Isosceles Triangle 12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58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5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6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61" name="Isosceles Triangle 12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  <p:sp>
          <p:nvSpPr>
            <p:cNvPr id="162" name="Isosceles Triangle 12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BG"/>
            </a:p>
          </p:txBody>
        </p:sp>
      </p:grp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C89A-8E88-B78F-D861-18018844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33" y="422910"/>
            <a:ext cx="7030427" cy="6275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Анализ на настоящото състояние и научните изследвания в областта на управление на навигацията в условията на непозната среда, координация и колективна работа от МР;</a:t>
            </a:r>
          </a:p>
          <a:p>
            <a:pPr algn="l">
              <a:lnSpc>
                <a:spcPct val="90000"/>
              </a:lnSpc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Анализ на съществуващите навигационни подходи;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Разработване на алгоритъм с модифицирана невронна мрежа „</a:t>
            </a:r>
            <a:r>
              <a:rPr lang="bg-BG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Хопфийлд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“, който се използва за създаване на софтуерен модел „конструктор на пътя“ за МР в група;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Избор на 3D графична платформа за симулиране и експериментиране с различни алгоритми и модели за навигация, включително разгледаната НМХ;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Създаване на виртуална постановка и среда за разработения алгоритъм и провеждане на експерименти с визуализиране на резултатите.</a:t>
            </a:r>
            <a:endParaRPr lang="bg-B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4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45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47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49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02EFDD-1100-F289-F8CB-EFF64E55F48A}"/>
              </a:ext>
            </a:extLst>
          </p:cNvPr>
          <p:cNvSpPr txBox="1">
            <a:spLocks/>
          </p:cNvSpPr>
          <p:nvPr/>
        </p:nvSpPr>
        <p:spPr>
          <a:xfrm>
            <a:off x="7600824" y="1253067"/>
            <a:ext cx="4588000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ИЗСЛЕДОВАТЕЛСКИ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57345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7D4B6EF0-F261-46AB-CFBB-1332E9C93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2531"/>
              </p:ext>
            </p:extLst>
          </p:nvPr>
        </p:nvGraphicFramePr>
        <p:xfrm>
          <a:off x="677333" y="1554480"/>
          <a:ext cx="6595533" cy="4791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46DC-59A3-B0A3-5A72-794631A3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СТРУКТУРА И СЪДЪРЖАНИЕ</a:t>
            </a:r>
            <a:br>
              <a:rPr lang="bg-BG" dirty="0">
                <a:solidFill>
                  <a:schemeClr val="bg1"/>
                </a:solidFill>
              </a:rPr>
            </a:br>
            <a:br>
              <a:rPr lang="bg-BG" dirty="0">
                <a:solidFill>
                  <a:schemeClr val="bg1"/>
                </a:solidFill>
              </a:rPr>
            </a:br>
            <a:r>
              <a:rPr lang="bg-BG" i="1" dirty="0">
                <a:solidFill>
                  <a:schemeClr val="bg1"/>
                </a:solidFill>
              </a:rPr>
              <a:t>Глава </a:t>
            </a:r>
            <a:r>
              <a:rPr lang="bg-BG" i="1" u="sng" dirty="0">
                <a:solidFill>
                  <a:schemeClr val="bg1"/>
                </a:solidFill>
              </a:rPr>
              <a:t>ПЪРВА</a:t>
            </a:r>
            <a:endParaRPr lang="en-BG" i="1" u="sn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441BA-7AEF-0023-0C86-8B4CE4998F62}"/>
              </a:ext>
            </a:extLst>
          </p:cNvPr>
          <p:cNvSpPr txBox="1"/>
          <p:nvPr/>
        </p:nvSpPr>
        <p:spPr>
          <a:xfrm>
            <a:off x="541867" y="361742"/>
            <a:ext cx="625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>
                <a:solidFill>
                  <a:schemeClr val="accent2">
                    <a:lumMod val="75000"/>
                  </a:schemeClr>
                </a:solidFill>
              </a:rPr>
              <a:t>Глава 1 на дисертацията е посветена на литературния обзор и въведението в проблематиката на управлението на движението при група мобилни роботи:</a:t>
            </a:r>
          </a:p>
        </p:txBody>
      </p:sp>
    </p:spTree>
    <p:extLst>
      <p:ext uri="{BB962C8B-B14F-4D97-AF65-F5344CB8AC3E}">
        <p14:creationId xmlns:p14="http://schemas.microsoft.com/office/powerpoint/2010/main" val="258365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9991408-CC9C-F777-85AA-D438238B4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44437"/>
              </p:ext>
            </p:extLst>
          </p:nvPr>
        </p:nvGraphicFramePr>
        <p:xfrm>
          <a:off x="676778" y="1199093"/>
          <a:ext cx="6595533" cy="4781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46DC-59A3-B0A3-5A72-794631A3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ИЗВОДИ</a:t>
            </a:r>
            <a:br>
              <a:rPr lang="bg-BG" dirty="0">
                <a:solidFill>
                  <a:schemeClr val="bg1"/>
                </a:solidFill>
              </a:rPr>
            </a:br>
            <a:br>
              <a:rPr lang="bg-BG" dirty="0">
                <a:solidFill>
                  <a:schemeClr val="bg1"/>
                </a:solidFill>
              </a:rPr>
            </a:br>
            <a:r>
              <a:rPr lang="bg-BG" i="1" dirty="0">
                <a:solidFill>
                  <a:schemeClr val="bg1"/>
                </a:solidFill>
              </a:rPr>
              <a:t>Глава </a:t>
            </a:r>
            <a:r>
              <a:rPr lang="bg-BG" i="1" u="sng" dirty="0">
                <a:solidFill>
                  <a:schemeClr val="bg1"/>
                </a:solidFill>
              </a:rPr>
              <a:t>ПЪРВА</a:t>
            </a:r>
            <a:endParaRPr lang="en-BG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4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E2A9-7FA1-5F6A-973F-AFD8705B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4480"/>
            <a:ext cx="6595533" cy="4791455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Определяне на критерии за оптималност при УДМР като най-кратко разстояние, минимално време и изчислителна бързина и възможно най-малко използвани ресурси;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Разгледани са централизиран, децентрализиран и хибриден подход като различни архитектури при планиране на траекторията;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Представена е методология за прилагане на паралелни изчислителни процеси, която ще се използва при софтуерната реализация; 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Представен е математически модел на алгоритъм за глобално и локално планиране за група МР с „невронна карта“ на основа на НМХ;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Предложено е въвеждане на частична корекция на невронната карта при откриване на промяна в работното пространство;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Представен е нов оптимизиран модел за изграждане на невронна карта с въвеждане на линейна предавателна функция за невронната мрежа „</a:t>
            </a:r>
            <a:r>
              <a:rPr lang="bg-BG" dirty="0" err="1"/>
              <a:t>Хопфийлд</a:t>
            </a:r>
            <a:r>
              <a:rPr lang="bg-BG" dirty="0"/>
              <a:t>“;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bg-BG" dirty="0"/>
              <a:t>Визуализирани са резултати от симулации на представения модел НМХ с помощта на програмния език „</a:t>
            </a:r>
            <a:r>
              <a:rPr lang="en-GB" dirty="0"/>
              <a:t>Python</a:t>
            </a:r>
            <a:r>
              <a:rPr lang="bg-BG" dirty="0"/>
              <a:t>“.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46DC-59A3-B0A3-5A72-794631A3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СТРУКТУРА И СЪДЪРЖАНИЕ</a:t>
            </a:r>
            <a:br>
              <a:rPr lang="bg-BG" dirty="0">
                <a:solidFill>
                  <a:schemeClr val="bg1"/>
                </a:solidFill>
              </a:rPr>
            </a:br>
            <a:br>
              <a:rPr lang="bg-BG" dirty="0">
                <a:solidFill>
                  <a:schemeClr val="bg1"/>
                </a:solidFill>
              </a:rPr>
            </a:br>
            <a:r>
              <a:rPr lang="bg-BG" i="1" dirty="0">
                <a:solidFill>
                  <a:schemeClr val="bg1"/>
                </a:solidFill>
              </a:rPr>
              <a:t>Глава </a:t>
            </a:r>
            <a:r>
              <a:rPr lang="bg-BG" i="1" u="sng" dirty="0">
                <a:solidFill>
                  <a:schemeClr val="bg1"/>
                </a:solidFill>
              </a:rPr>
              <a:t>ВТОРА</a:t>
            </a:r>
            <a:endParaRPr lang="en-BG" i="1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CE98F-D620-5B9C-7068-744DC0787519}"/>
              </a:ext>
            </a:extLst>
          </p:cNvPr>
          <p:cNvSpPr txBox="1"/>
          <p:nvPr/>
        </p:nvSpPr>
        <p:spPr>
          <a:xfrm>
            <a:off x="541867" y="512065"/>
            <a:ext cx="61598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500" i="1" dirty="0">
                <a:solidFill>
                  <a:schemeClr val="accent2">
                    <a:lumMod val="75000"/>
                  </a:schemeClr>
                </a:solidFill>
              </a:rPr>
              <a:t>В тази глава се анализира система за планиране на траектории на основата на интелигентен подход, използващ невронна мрежа „</a:t>
            </a:r>
            <a:r>
              <a:rPr lang="bg-BG" sz="1500" i="1" dirty="0" err="1">
                <a:solidFill>
                  <a:schemeClr val="accent2">
                    <a:lumMod val="75000"/>
                  </a:schemeClr>
                </a:solidFill>
              </a:rPr>
              <a:t>Хопфийлд</a:t>
            </a:r>
            <a:r>
              <a:rPr lang="bg-BG" sz="1500" i="1" dirty="0">
                <a:solidFill>
                  <a:schemeClr val="accent2">
                    <a:lumMod val="75000"/>
                  </a:schemeClr>
                </a:solidFill>
              </a:rPr>
              <a:t>“ и невронна карта:</a:t>
            </a:r>
          </a:p>
        </p:txBody>
      </p:sp>
    </p:spTree>
    <p:extLst>
      <p:ext uri="{BB962C8B-B14F-4D97-AF65-F5344CB8AC3E}">
        <p14:creationId xmlns:p14="http://schemas.microsoft.com/office/powerpoint/2010/main" val="3158357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13177</TotalTime>
  <Words>2519</Words>
  <Application>Microsoft Macintosh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Times New Roman</vt:lpstr>
      <vt:lpstr>TimesNewRoman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СТРУКТУРА И СЪДЪРЖАНИЕ  Глава ПЪРВА</vt:lpstr>
      <vt:lpstr>ИЗВОДИ  Глава ПЪРВА</vt:lpstr>
      <vt:lpstr>СТРУКТУРА И СЪДЪРЖАНИЕ  Глава ВТОРА</vt:lpstr>
      <vt:lpstr>ИЗВОДИ  Глава ВТОРА</vt:lpstr>
      <vt:lpstr>СТРУКТУРА И СЪДЪРЖАНИЕ  Глава ТРЕТА</vt:lpstr>
      <vt:lpstr>ИЗВОДИ  Глава ТРЕТА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 Antouan Anguelov 说一不二</dc:creator>
  <cp:lastModifiedBy> Antouan Anguelov 说一不二</cp:lastModifiedBy>
  <cp:revision>131</cp:revision>
  <cp:lastPrinted>2023-11-04T11:15:22Z</cp:lastPrinted>
  <dcterms:created xsi:type="dcterms:W3CDTF">2023-11-03T18:51:29Z</dcterms:created>
  <dcterms:modified xsi:type="dcterms:W3CDTF">2024-02-27T08:30:47Z</dcterms:modified>
</cp:coreProperties>
</file>