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1"/>
  </p:notesMasterIdLst>
  <p:sldIdLst>
    <p:sldId id="256" r:id="rId2"/>
    <p:sldId id="257" r:id="rId3"/>
    <p:sldId id="261" r:id="rId4"/>
    <p:sldId id="259" r:id="rId5"/>
    <p:sldId id="266" r:id="rId6"/>
    <p:sldId id="263" r:id="rId7"/>
    <p:sldId id="264" r:id="rId8"/>
    <p:sldId id="265" r:id="rId9"/>
    <p:sldId id="268" r:id="rId10"/>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670"/>
  </p:normalViewPr>
  <p:slideViewPr>
    <p:cSldViewPr snapToGrid="0" snapToObjects="1">
      <p:cViewPr varScale="1">
        <p:scale>
          <a:sx n="78" d="100"/>
          <a:sy n="78" d="100"/>
        </p:scale>
        <p:origin x="1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7D57F-176C-084A-99CE-9879CCB717A0}" type="doc">
      <dgm:prSet loTypeId="urn:microsoft.com/office/officeart/2005/8/layout/hChevron3" loCatId="" qsTypeId="urn:microsoft.com/office/officeart/2005/8/quickstyle/simple1" qsCatId="simple" csTypeId="urn:microsoft.com/office/officeart/2005/8/colors/accent4_2" csCatId="accent4" phldr="1"/>
      <dgm:spPr/>
      <dgm:t>
        <a:bodyPr/>
        <a:lstStyle/>
        <a:p>
          <a:endParaRPr lang="en-GB"/>
        </a:p>
      </dgm:t>
    </dgm:pt>
    <dgm:pt modelId="{90AC3693-4678-4640-91C4-C68E4508CCE4}">
      <dgm:prSet phldrT="[Text]" custT="1"/>
      <dgm:spPr/>
      <dgm:t>
        <a:bodyPr/>
        <a:lstStyle/>
        <a:p>
          <a:r>
            <a:rPr lang="en-GB" sz="1900" b="1" dirty="0" err="1"/>
            <a:t>Incapacidad</a:t>
          </a:r>
          <a:r>
            <a:rPr lang="en-GB" sz="1900" b="1" dirty="0"/>
            <a:t> para </a:t>
          </a:r>
          <a:r>
            <a:rPr lang="en-GB" sz="1900" b="1" dirty="0" err="1"/>
            <a:t>predecir</a:t>
          </a:r>
          <a:r>
            <a:rPr lang="en-GB" sz="1900" b="1" dirty="0"/>
            <a:t> </a:t>
          </a:r>
          <a:r>
            <a:rPr lang="en-GB" sz="1900" b="1" dirty="0" err="1"/>
            <a:t>cancelaciones</a:t>
          </a:r>
          <a:r>
            <a:rPr lang="en-GB" sz="1900" b="1" dirty="0"/>
            <a:t> y </a:t>
          </a:r>
          <a:r>
            <a:rPr lang="en-GB" sz="1900" b="1" dirty="0" err="1"/>
            <a:t>ausencias</a:t>
          </a:r>
          <a:endParaRPr lang="en-GB" sz="1900" b="1" dirty="0"/>
        </a:p>
      </dgm:t>
    </dgm:pt>
    <dgm:pt modelId="{0AFCD9CF-B7AD-774D-B26C-3904AA37EBF1}" type="parTrans" cxnId="{32BCBD82-CEB7-C14A-BDC9-4167813F1091}">
      <dgm:prSet/>
      <dgm:spPr/>
      <dgm:t>
        <a:bodyPr/>
        <a:lstStyle/>
        <a:p>
          <a:endParaRPr lang="en-GB"/>
        </a:p>
      </dgm:t>
    </dgm:pt>
    <dgm:pt modelId="{6B52AEB7-B309-9E4E-9001-96FF3B04C742}" type="sibTrans" cxnId="{32BCBD82-CEB7-C14A-BDC9-4167813F1091}">
      <dgm:prSet/>
      <dgm:spPr/>
      <dgm:t>
        <a:bodyPr/>
        <a:lstStyle/>
        <a:p>
          <a:endParaRPr lang="en-GB"/>
        </a:p>
      </dgm:t>
    </dgm:pt>
    <dgm:pt modelId="{E0230578-3C29-B843-819B-2EC503BE7BCE}">
      <dgm:prSet phldrT="[Text]" custT="1"/>
      <dgm:spPr/>
      <dgm:t>
        <a:bodyPr/>
        <a:lstStyle/>
        <a:p>
          <a:pPr algn="l"/>
          <a:r>
            <a:rPr lang="en-GB" sz="1900" b="1" dirty="0"/>
            <a:t>Mal  </a:t>
          </a:r>
          <a:r>
            <a:rPr lang="en-GB" sz="1900" b="1" dirty="0" err="1"/>
            <a:t>aprovechamiento</a:t>
          </a:r>
          <a:r>
            <a:rPr lang="en-GB" sz="1900" b="1" dirty="0"/>
            <a:t> de </a:t>
          </a:r>
          <a:r>
            <a:rPr lang="en-GB" sz="1900" b="1" dirty="0" err="1"/>
            <a:t>recursos</a:t>
          </a:r>
          <a:r>
            <a:rPr lang="en-GB" sz="1900" b="1" dirty="0"/>
            <a:t> y </a:t>
          </a:r>
          <a:r>
            <a:rPr lang="en-GB" sz="1900" b="1" dirty="0" err="1"/>
            <a:t>menores</a:t>
          </a:r>
          <a:r>
            <a:rPr lang="en-GB" sz="1900" b="1" dirty="0"/>
            <a:t> </a:t>
          </a:r>
          <a:r>
            <a:rPr lang="en-GB" sz="1900" b="1" dirty="0" err="1"/>
            <a:t>ingresos</a:t>
          </a:r>
          <a:endParaRPr lang="en-GB" sz="1900" b="1" dirty="0"/>
        </a:p>
      </dgm:t>
    </dgm:pt>
    <dgm:pt modelId="{FF8F6068-BB42-4B4F-A986-CBF0545CE31E}" type="parTrans" cxnId="{E65B875F-03C5-9B40-895D-902B9F58D542}">
      <dgm:prSet/>
      <dgm:spPr/>
      <dgm:t>
        <a:bodyPr/>
        <a:lstStyle/>
        <a:p>
          <a:endParaRPr lang="en-GB"/>
        </a:p>
      </dgm:t>
    </dgm:pt>
    <dgm:pt modelId="{13FC485E-6CDA-134A-9408-A0E1FFA7875C}" type="sibTrans" cxnId="{E65B875F-03C5-9B40-895D-902B9F58D542}">
      <dgm:prSet/>
      <dgm:spPr/>
      <dgm:t>
        <a:bodyPr/>
        <a:lstStyle/>
        <a:p>
          <a:endParaRPr lang="en-GB"/>
        </a:p>
      </dgm:t>
    </dgm:pt>
    <dgm:pt modelId="{B69DFD0E-03E0-4F4B-B5AC-028BE4F62F52}">
      <dgm:prSet phldrT="[Text]" custT="1"/>
      <dgm:spPr/>
      <dgm:t>
        <a:bodyPr/>
        <a:lstStyle/>
        <a:p>
          <a:endParaRPr lang="en-GB" sz="1800" b="1" dirty="0"/>
        </a:p>
        <a:p>
          <a:r>
            <a:rPr lang="en-GB" sz="1800" b="1" dirty="0" err="1"/>
            <a:t>Opciones</a:t>
          </a:r>
          <a:r>
            <a:rPr lang="en-GB" sz="1800" b="1" dirty="0"/>
            <a:t> para </a:t>
          </a:r>
          <a:r>
            <a:rPr lang="en-GB" sz="1800" b="1" dirty="0" err="1"/>
            <a:t>protegerse</a:t>
          </a:r>
          <a:r>
            <a:rPr lang="en-GB" sz="1800" b="1" dirty="0"/>
            <a:t>:</a:t>
          </a:r>
        </a:p>
        <a:p>
          <a:endParaRPr lang="en-GB" sz="1600" b="1" dirty="0"/>
        </a:p>
      </dgm:t>
    </dgm:pt>
    <dgm:pt modelId="{25688B80-4458-BD4E-BA84-3D8F38E6F5C3}" type="parTrans" cxnId="{E630BB65-7425-8B46-91D0-5706BF0D7A55}">
      <dgm:prSet/>
      <dgm:spPr/>
      <dgm:t>
        <a:bodyPr/>
        <a:lstStyle/>
        <a:p>
          <a:endParaRPr lang="en-GB"/>
        </a:p>
      </dgm:t>
    </dgm:pt>
    <dgm:pt modelId="{66122CA8-6306-7C45-967D-5416384B6059}" type="sibTrans" cxnId="{E630BB65-7425-8B46-91D0-5706BF0D7A55}">
      <dgm:prSet/>
      <dgm:spPr/>
      <dgm:t>
        <a:bodyPr/>
        <a:lstStyle/>
        <a:p>
          <a:endParaRPr lang="en-GB"/>
        </a:p>
      </dgm:t>
    </dgm:pt>
    <dgm:pt modelId="{3900E81C-9E59-9E4E-B6A6-AA833FD03719}">
      <dgm:prSet/>
      <dgm:spPr/>
      <dgm:t>
        <a:bodyPr/>
        <a:lstStyle/>
        <a:p>
          <a:endParaRPr lang="en-GB" dirty="0"/>
        </a:p>
      </dgm:t>
    </dgm:pt>
    <dgm:pt modelId="{C8F39F67-CA5F-AA45-8A08-C15E10BAB116}" type="parTrans" cxnId="{736B4165-0FA1-304E-B96D-8490C23C7203}">
      <dgm:prSet/>
      <dgm:spPr/>
      <dgm:t>
        <a:bodyPr/>
        <a:lstStyle/>
        <a:p>
          <a:endParaRPr lang="en-GB"/>
        </a:p>
      </dgm:t>
    </dgm:pt>
    <dgm:pt modelId="{BC7AB4DC-E3AE-344F-B10A-2CA7A8A0B55D}" type="sibTrans" cxnId="{736B4165-0FA1-304E-B96D-8490C23C7203}">
      <dgm:prSet/>
      <dgm:spPr/>
      <dgm:t>
        <a:bodyPr/>
        <a:lstStyle/>
        <a:p>
          <a:endParaRPr lang="en-GB"/>
        </a:p>
      </dgm:t>
    </dgm:pt>
    <dgm:pt modelId="{5E46A5CE-B2C6-664E-882D-2103BE40FB33}">
      <dgm:prSet phldrT="[Text]" custT="1"/>
      <dgm:spPr/>
      <dgm:t>
        <a:bodyPr/>
        <a:lstStyle/>
        <a:p>
          <a:r>
            <a:rPr lang="en-GB" sz="1800" b="1" dirty="0" err="1"/>
            <a:t>Políticas</a:t>
          </a:r>
          <a:r>
            <a:rPr lang="en-GB" sz="1800" b="1" dirty="0"/>
            <a:t> de </a:t>
          </a:r>
          <a:r>
            <a:rPr lang="en-GB" sz="1800" b="1" dirty="0" err="1"/>
            <a:t>cancelación</a:t>
          </a:r>
          <a:endParaRPr lang="en-GB" sz="1800" b="1" dirty="0"/>
        </a:p>
      </dgm:t>
    </dgm:pt>
    <dgm:pt modelId="{E1C68930-3EAE-3441-BEBD-AE41D5379AF2}" type="parTrans" cxnId="{A67A78FD-96BE-9C45-A08C-A6F7311CDD21}">
      <dgm:prSet/>
      <dgm:spPr/>
      <dgm:t>
        <a:bodyPr/>
        <a:lstStyle/>
        <a:p>
          <a:endParaRPr lang="en-GB"/>
        </a:p>
      </dgm:t>
    </dgm:pt>
    <dgm:pt modelId="{44741D82-56F5-764C-937B-669C30B4B50B}" type="sibTrans" cxnId="{A67A78FD-96BE-9C45-A08C-A6F7311CDD21}">
      <dgm:prSet/>
      <dgm:spPr/>
      <dgm:t>
        <a:bodyPr/>
        <a:lstStyle/>
        <a:p>
          <a:endParaRPr lang="en-GB"/>
        </a:p>
      </dgm:t>
    </dgm:pt>
    <dgm:pt modelId="{A681270F-7D23-7447-9726-91F9E931D7E0}">
      <dgm:prSet phldrT="[Text]" custT="1"/>
      <dgm:spPr/>
      <dgm:t>
        <a:bodyPr/>
        <a:lstStyle/>
        <a:p>
          <a:r>
            <a:rPr lang="en-GB" sz="1800" b="1" dirty="0" err="1"/>
            <a:t>Estrategias</a:t>
          </a:r>
          <a:r>
            <a:rPr lang="en-GB" sz="1800" b="1" dirty="0"/>
            <a:t> de overbooking</a:t>
          </a:r>
        </a:p>
      </dgm:t>
    </dgm:pt>
    <dgm:pt modelId="{6554ADF7-DF1A-6445-863B-9528C8CE89A9}" type="parTrans" cxnId="{DCCFFFCB-F4F1-E542-8D36-BDB2DDD5F43B}">
      <dgm:prSet/>
      <dgm:spPr/>
      <dgm:t>
        <a:bodyPr/>
        <a:lstStyle/>
        <a:p>
          <a:endParaRPr lang="en-GB"/>
        </a:p>
      </dgm:t>
    </dgm:pt>
    <dgm:pt modelId="{4936EAF0-FB09-A446-87DC-24E2B21EFEE6}" type="sibTrans" cxnId="{DCCFFFCB-F4F1-E542-8D36-BDB2DDD5F43B}">
      <dgm:prSet/>
      <dgm:spPr/>
      <dgm:t>
        <a:bodyPr/>
        <a:lstStyle/>
        <a:p>
          <a:endParaRPr lang="en-GB"/>
        </a:p>
      </dgm:t>
    </dgm:pt>
    <dgm:pt modelId="{C721F0B1-CED7-834F-8827-2E5483D082BE}">
      <dgm:prSet phldrT="[Text]" custT="1"/>
      <dgm:spPr/>
      <dgm:t>
        <a:bodyPr/>
        <a:lstStyle/>
        <a:p>
          <a:endParaRPr lang="en-GB" sz="1600" b="1" dirty="0"/>
        </a:p>
      </dgm:t>
    </dgm:pt>
    <dgm:pt modelId="{696F8788-BBC0-2F4B-ACFD-2ED30E5673C5}" type="parTrans" cxnId="{6EC8CA2C-13E5-6842-A2D1-4DCCA7795C52}">
      <dgm:prSet/>
      <dgm:spPr/>
      <dgm:t>
        <a:bodyPr/>
        <a:lstStyle/>
        <a:p>
          <a:endParaRPr lang="en-GB"/>
        </a:p>
      </dgm:t>
    </dgm:pt>
    <dgm:pt modelId="{99B1C3C3-FA34-B846-AB01-EBC50F403398}" type="sibTrans" cxnId="{6EC8CA2C-13E5-6842-A2D1-4DCCA7795C52}">
      <dgm:prSet/>
      <dgm:spPr/>
      <dgm:t>
        <a:bodyPr/>
        <a:lstStyle/>
        <a:p>
          <a:endParaRPr lang="en-GB"/>
        </a:p>
      </dgm:t>
    </dgm:pt>
    <dgm:pt modelId="{ABF158E2-2190-E046-9DBD-3583F0A26B5F}" type="pres">
      <dgm:prSet presAssocID="{CA37D57F-176C-084A-99CE-9879CCB717A0}" presName="Name0" presStyleCnt="0">
        <dgm:presLayoutVars>
          <dgm:dir/>
          <dgm:resizeHandles val="exact"/>
        </dgm:presLayoutVars>
      </dgm:prSet>
      <dgm:spPr/>
    </dgm:pt>
    <dgm:pt modelId="{5CF199C1-F00D-0A46-A877-797141E64153}" type="pres">
      <dgm:prSet presAssocID="{90AC3693-4678-4640-91C4-C68E4508CCE4}" presName="parAndChTx" presStyleLbl="node1" presStyleIdx="0" presStyleCnt="4">
        <dgm:presLayoutVars>
          <dgm:bulletEnabled val="1"/>
        </dgm:presLayoutVars>
      </dgm:prSet>
      <dgm:spPr/>
    </dgm:pt>
    <dgm:pt modelId="{19D97D48-6510-B843-8E6C-0B12BA3849F6}" type="pres">
      <dgm:prSet presAssocID="{6B52AEB7-B309-9E4E-9001-96FF3B04C742}" presName="parAndChSpace" presStyleCnt="0"/>
      <dgm:spPr/>
    </dgm:pt>
    <dgm:pt modelId="{9CA90C2B-7DBA-7E4A-B67E-D3F59FF9ED34}" type="pres">
      <dgm:prSet presAssocID="{E0230578-3C29-B843-819B-2EC503BE7BCE}" presName="parAndChTx" presStyleLbl="node1" presStyleIdx="1" presStyleCnt="4" custScaleX="108642">
        <dgm:presLayoutVars>
          <dgm:bulletEnabled val="1"/>
        </dgm:presLayoutVars>
      </dgm:prSet>
      <dgm:spPr/>
    </dgm:pt>
    <dgm:pt modelId="{9CB39F9F-639F-314E-8BF7-67E8EDF7E87E}" type="pres">
      <dgm:prSet presAssocID="{13FC485E-6CDA-134A-9408-A0E1FFA7875C}" presName="parAndChSpace" presStyleCnt="0"/>
      <dgm:spPr/>
    </dgm:pt>
    <dgm:pt modelId="{34DA61FE-1081-5C4E-AEAB-3574EDD44874}" type="pres">
      <dgm:prSet presAssocID="{B69DFD0E-03E0-4F4B-B5AC-028BE4F62F52}" presName="parAndChTx" presStyleLbl="node1" presStyleIdx="2" presStyleCnt="4">
        <dgm:presLayoutVars>
          <dgm:bulletEnabled val="1"/>
        </dgm:presLayoutVars>
      </dgm:prSet>
      <dgm:spPr/>
    </dgm:pt>
    <dgm:pt modelId="{F710BF4A-995D-F044-9094-CE8151994554}" type="pres">
      <dgm:prSet presAssocID="{66122CA8-6306-7C45-967D-5416384B6059}" presName="parAndChSpace" presStyleCnt="0"/>
      <dgm:spPr/>
    </dgm:pt>
    <dgm:pt modelId="{06BFCFFF-299B-A946-AACB-CF3F9F824AC7}" type="pres">
      <dgm:prSet presAssocID="{3900E81C-9E59-9E4E-B6A6-AA833FD03719}" presName="parAndChTx" presStyleLbl="node1" presStyleIdx="3" presStyleCnt="4" custScaleX="72110">
        <dgm:presLayoutVars>
          <dgm:bulletEnabled val="1"/>
        </dgm:presLayoutVars>
      </dgm:prSet>
      <dgm:spPr/>
    </dgm:pt>
  </dgm:ptLst>
  <dgm:cxnLst>
    <dgm:cxn modelId="{12FBC912-7D98-0149-9C97-6B7F11E06FB9}" type="presOf" srcId="{A681270F-7D23-7447-9726-91F9E931D7E0}" destId="{34DA61FE-1081-5C4E-AEAB-3574EDD44874}" srcOrd="0" destOrd="3" presId="urn:microsoft.com/office/officeart/2005/8/layout/hChevron3"/>
    <dgm:cxn modelId="{6EC8CA2C-13E5-6842-A2D1-4DCCA7795C52}" srcId="{B69DFD0E-03E0-4F4B-B5AC-028BE4F62F52}" destId="{C721F0B1-CED7-834F-8827-2E5483D082BE}" srcOrd="1" destOrd="0" parTransId="{696F8788-BBC0-2F4B-ACFD-2ED30E5673C5}" sibTransId="{99B1C3C3-FA34-B846-AB01-EBC50F403398}"/>
    <dgm:cxn modelId="{C5FC4232-DD50-2541-B89B-85FBFCDDCB47}" type="presOf" srcId="{B69DFD0E-03E0-4F4B-B5AC-028BE4F62F52}" destId="{34DA61FE-1081-5C4E-AEAB-3574EDD44874}" srcOrd="0" destOrd="0" presId="urn:microsoft.com/office/officeart/2005/8/layout/hChevron3"/>
    <dgm:cxn modelId="{FE112C39-5F12-C04E-8094-024815259183}" type="presOf" srcId="{3900E81C-9E59-9E4E-B6A6-AA833FD03719}" destId="{06BFCFFF-299B-A946-AACB-CF3F9F824AC7}" srcOrd="0" destOrd="0" presId="urn:microsoft.com/office/officeart/2005/8/layout/hChevron3"/>
    <dgm:cxn modelId="{0469764A-7EE7-6B4A-B84A-0199C97B590F}" type="presOf" srcId="{90AC3693-4678-4640-91C4-C68E4508CCE4}" destId="{5CF199C1-F00D-0A46-A877-797141E64153}" srcOrd="0" destOrd="0" presId="urn:microsoft.com/office/officeart/2005/8/layout/hChevron3"/>
    <dgm:cxn modelId="{E65B875F-03C5-9B40-895D-902B9F58D542}" srcId="{CA37D57F-176C-084A-99CE-9879CCB717A0}" destId="{E0230578-3C29-B843-819B-2EC503BE7BCE}" srcOrd="1" destOrd="0" parTransId="{FF8F6068-BB42-4B4F-A986-CBF0545CE31E}" sibTransId="{13FC485E-6CDA-134A-9408-A0E1FFA7875C}"/>
    <dgm:cxn modelId="{9B93E161-C965-4847-BC5C-2412022AB0EF}" type="presOf" srcId="{C721F0B1-CED7-834F-8827-2E5483D082BE}" destId="{34DA61FE-1081-5C4E-AEAB-3574EDD44874}" srcOrd="0" destOrd="2" presId="urn:microsoft.com/office/officeart/2005/8/layout/hChevron3"/>
    <dgm:cxn modelId="{736B4165-0FA1-304E-B96D-8490C23C7203}" srcId="{CA37D57F-176C-084A-99CE-9879CCB717A0}" destId="{3900E81C-9E59-9E4E-B6A6-AA833FD03719}" srcOrd="3" destOrd="0" parTransId="{C8F39F67-CA5F-AA45-8A08-C15E10BAB116}" sibTransId="{BC7AB4DC-E3AE-344F-B10A-2CA7A8A0B55D}"/>
    <dgm:cxn modelId="{84A68865-20E4-4F4E-858B-247A99475B28}" type="presOf" srcId="{E0230578-3C29-B843-819B-2EC503BE7BCE}" destId="{9CA90C2B-7DBA-7E4A-B67E-D3F59FF9ED34}" srcOrd="0" destOrd="0" presId="urn:microsoft.com/office/officeart/2005/8/layout/hChevron3"/>
    <dgm:cxn modelId="{E630BB65-7425-8B46-91D0-5706BF0D7A55}" srcId="{CA37D57F-176C-084A-99CE-9879CCB717A0}" destId="{B69DFD0E-03E0-4F4B-B5AC-028BE4F62F52}" srcOrd="2" destOrd="0" parTransId="{25688B80-4458-BD4E-BA84-3D8F38E6F5C3}" sibTransId="{66122CA8-6306-7C45-967D-5416384B6059}"/>
    <dgm:cxn modelId="{32BCBD82-CEB7-C14A-BDC9-4167813F1091}" srcId="{CA37D57F-176C-084A-99CE-9879CCB717A0}" destId="{90AC3693-4678-4640-91C4-C68E4508CCE4}" srcOrd="0" destOrd="0" parTransId="{0AFCD9CF-B7AD-774D-B26C-3904AA37EBF1}" sibTransId="{6B52AEB7-B309-9E4E-9001-96FF3B04C742}"/>
    <dgm:cxn modelId="{69655894-C356-F640-B604-75FCA9089FC6}" type="presOf" srcId="{5E46A5CE-B2C6-664E-882D-2103BE40FB33}" destId="{34DA61FE-1081-5C4E-AEAB-3574EDD44874}" srcOrd="0" destOrd="1" presId="urn:microsoft.com/office/officeart/2005/8/layout/hChevron3"/>
    <dgm:cxn modelId="{52C7A99E-0DC3-7744-A6BD-C49FAC7CA66B}" type="presOf" srcId="{CA37D57F-176C-084A-99CE-9879CCB717A0}" destId="{ABF158E2-2190-E046-9DBD-3583F0A26B5F}" srcOrd="0" destOrd="0" presId="urn:microsoft.com/office/officeart/2005/8/layout/hChevron3"/>
    <dgm:cxn modelId="{DCCFFFCB-F4F1-E542-8D36-BDB2DDD5F43B}" srcId="{B69DFD0E-03E0-4F4B-B5AC-028BE4F62F52}" destId="{A681270F-7D23-7447-9726-91F9E931D7E0}" srcOrd="2" destOrd="0" parTransId="{6554ADF7-DF1A-6445-863B-9528C8CE89A9}" sibTransId="{4936EAF0-FB09-A446-87DC-24E2B21EFEE6}"/>
    <dgm:cxn modelId="{A67A78FD-96BE-9C45-A08C-A6F7311CDD21}" srcId="{B69DFD0E-03E0-4F4B-B5AC-028BE4F62F52}" destId="{5E46A5CE-B2C6-664E-882D-2103BE40FB33}" srcOrd="0" destOrd="0" parTransId="{E1C68930-3EAE-3441-BEBD-AE41D5379AF2}" sibTransId="{44741D82-56F5-764C-937B-669C30B4B50B}"/>
    <dgm:cxn modelId="{5DDBF589-1B0F-7840-950D-43CE1EED9E18}" type="presParOf" srcId="{ABF158E2-2190-E046-9DBD-3583F0A26B5F}" destId="{5CF199C1-F00D-0A46-A877-797141E64153}" srcOrd="0" destOrd="0" presId="urn:microsoft.com/office/officeart/2005/8/layout/hChevron3"/>
    <dgm:cxn modelId="{78C5143E-046E-C84A-9061-C4D86619793C}" type="presParOf" srcId="{ABF158E2-2190-E046-9DBD-3583F0A26B5F}" destId="{19D97D48-6510-B843-8E6C-0B12BA3849F6}" srcOrd="1" destOrd="0" presId="urn:microsoft.com/office/officeart/2005/8/layout/hChevron3"/>
    <dgm:cxn modelId="{3A93CD2D-8536-B542-984C-E85A777B9FBD}" type="presParOf" srcId="{ABF158E2-2190-E046-9DBD-3583F0A26B5F}" destId="{9CA90C2B-7DBA-7E4A-B67E-D3F59FF9ED34}" srcOrd="2" destOrd="0" presId="urn:microsoft.com/office/officeart/2005/8/layout/hChevron3"/>
    <dgm:cxn modelId="{853F353B-D129-FB4B-BEB8-72E18868B132}" type="presParOf" srcId="{ABF158E2-2190-E046-9DBD-3583F0A26B5F}" destId="{9CB39F9F-639F-314E-8BF7-67E8EDF7E87E}" srcOrd="3" destOrd="0" presId="urn:microsoft.com/office/officeart/2005/8/layout/hChevron3"/>
    <dgm:cxn modelId="{5EC6F8D2-6E48-2B47-9EE0-AB98AAB4C990}" type="presParOf" srcId="{ABF158E2-2190-E046-9DBD-3583F0A26B5F}" destId="{34DA61FE-1081-5C4E-AEAB-3574EDD44874}" srcOrd="4" destOrd="0" presId="urn:microsoft.com/office/officeart/2005/8/layout/hChevron3"/>
    <dgm:cxn modelId="{0176437E-8C6F-F549-B7C1-BBB66F149C72}" type="presParOf" srcId="{ABF158E2-2190-E046-9DBD-3583F0A26B5F}" destId="{F710BF4A-995D-F044-9094-CE8151994554}" srcOrd="5" destOrd="0" presId="urn:microsoft.com/office/officeart/2005/8/layout/hChevron3"/>
    <dgm:cxn modelId="{157ACB65-34FB-2C42-A76A-1BB2DB2692F3}" type="presParOf" srcId="{ABF158E2-2190-E046-9DBD-3583F0A26B5F}" destId="{06BFCFFF-299B-A946-AACB-CF3F9F824AC7}"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A37D57F-176C-084A-99CE-9879CCB717A0}" type="doc">
      <dgm:prSet loTypeId="urn:microsoft.com/office/officeart/2005/8/layout/hChevron3" loCatId="" qsTypeId="urn:microsoft.com/office/officeart/2005/8/quickstyle/simple1" qsCatId="simple" csTypeId="urn:microsoft.com/office/officeart/2005/8/colors/accent3_2" csCatId="accent3" phldr="1"/>
      <dgm:spPr/>
      <dgm:t>
        <a:bodyPr/>
        <a:lstStyle/>
        <a:p>
          <a:endParaRPr lang="en-GB"/>
        </a:p>
      </dgm:t>
    </dgm:pt>
    <dgm:pt modelId="{90AC3693-4678-4640-91C4-C68E4508CCE4}">
      <dgm:prSet phldrT="[Text]" custT="1"/>
      <dgm:spPr/>
      <dgm:t>
        <a:bodyPr/>
        <a:lstStyle/>
        <a:p>
          <a:r>
            <a:rPr lang="en-GB" sz="2000" b="1" dirty="0" err="1"/>
            <a:t>Capacidad</a:t>
          </a:r>
          <a:r>
            <a:rPr lang="en-GB" sz="2000" b="1" dirty="0"/>
            <a:t> para </a:t>
          </a:r>
          <a:r>
            <a:rPr lang="en-GB" sz="2000" b="1" dirty="0" err="1"/>
            <a:t>anticipar</a:t>
          </a:r>
          <a:r>
            <a:rPr lang="en-GB" sz="2000" b="1" dirty="0"/>
            <a:t> con </a:t>
          </a:r>
          <a:r>
            <a:rPr lang="en-GB" sz="2000" b="1" dirty="0" err="1"/>
            <a:t>precisión</a:t>
          </a:r>
          <a:r>
            <a:rPr lang="en-GB" sz="2000" b="1" dirty="0"/>
            <a:t> </a:t>
          </a:r>
          <a:r>
            <a:rPr lang="en-GB" sz="2000" b="1" dirty="0" err="1"/>
            <a:t>si</a:t>
          </a:r>
          <a:r>
            <a:rPr lang="en-GB" sz="2000" b="1" dirty="0"/>
            <a:t> una </a:t>
          </a:r>
          <a:r>
            <a:rPr lang="en-GB" sz="2000" b="1" dirty="0" err="1"/>
            <a:t>reserva</a:t>
          </a:r>
          <a:r>
            <a:rPr lang="en-GB" sz="2000" b="1" dirty="0"/>
            <a:t> </a:t>
          </a:r>
          <a:r>
            <a:rPr lang="en-GB" sz="2000" b="1" dirty="0" err="1"/>
            <a:t>cancelará</a:t>
          </a:r>
          <a:r>
            <a:rPr lang="en-GB" sz="2000" b="1" dirty="0"/>
            <a:t>/no </a:t>
          </a:r>
          <a:r>
            <a:rPr lang="en-GB" sz="2000" b="1" dirty="0" err="1"/>
            <a:t>acudirá</a:t>
          </a:r>
          <a:r>
            <a:rPr lang="en-GB" sz="2000" b="1" dirty="0"/>
            <a:t> o </a:t>
          </a:r>
          <a:r>
            <a:rPr lang="en-GB" sz="2000" b="1" dirty="0" err="1"/>
            <a:t>vendrá</a:t>
          </a:r>
          <a:endParaRPr lang="en-GB" sz="2000" b="1" dirty="0"/>
        </a:p>
      </dgm:t>
    </dgm:pt>
    <dgm:pt modelId="{0AFCD9CF-B7AD-774D-B26C-3904AA37EBF1}" type="parTrans" cxnId="{32BCBD82-CEB7-C14A-BDC9-4167813F1091}">
      <dgm:prSet/>
      <dgm:spPr/>
      <dgm:t>
        <a:bodyPr/>
        <a:lstStyle/>
        <a:p>
          <a:endParaRPr lang="en-GB"/>
        </a:p>
      </dgm:t>
    </dgm:pt>
    <dgm:pt modelId="{6B52AEB7-B309-9E4E-9001-96FF3B04C742}" type="sibTrans" cxnId="{32BCBD82-CEB7-C14A-BDC9-4167813F1091}">
      <dgm:prSet/>
      <dgm:spPr/>
      <dgm:t>
        <a:bodyPr/>
        <a:lstStyle/>
        <a:p>
          <a:endParaRPr lang="en-GB"/>
        </a:p>
      </dgm:t>
    </dgm:pt>
    <dgm:pt modelId="{B69DFD0E-03E0-4F4B-B5AC-028BE4F62F52}">
      <dgm:prSet phldrT="[Text]" custT="1"/>
      <dgm:spPr/>
      <dgm:t>
        <a:bodyPr/>
        <a:lstStyle/>
        <a:p>
          <a:r>
            <a:rPr lang="en-GB" sz="1900" b="1" dirty="0"/>
            <a:t>Mayor </a:t>
          </a:r>
          <a:r>
            <a:rPr lang="en-GB" sz="1900" b="1" dirty="0" err="1"/>
            <a:t>aprovechamiento</a:t>
          </a:r>
          <a:r>
            <a:rPr lang="en-GB" sz="1900" b="1" dirty="0"/>
            <a:t> de </a:t>
          </a:r>
          <a:r>
            <a:rPr lang="en-GB" sz="1900" b="1" dirty="0" err="1"/>
            <a:t>recursos</a:t>
          </a:r>
          <a:r>
            <a:rPr lang="en-GB" sz="1900" b="1" dirty="0"/>
            <a:t>, mayor </a:t>
          </a:r>
          <a:r>
            <a:rPr lang="en-GB" sz="1900" b="1" dirty="0" err="1"/>
            <a:t>satisfacción</a:t>
          </a:r>
          <a:r>
            <a:rPr lang="en-GB" sz="1900" b="1" dirty="0"/>
            <a:t> del </a:t>
          </a:r>
          <a:r>
            <a:rPr lang="en-GB" sz="1900" b="1" dirty="0" err="1"/>
            <a:t>consumidor</a:t>
          </a:r>
          <a:endParaRPr lang="en-GB" sz="1900" b="1" dirty="0"/>
        </a:p>
      </dgm:t>
    </dgm:pt>
    <dgm:pt modelId="{25688B80-4458-BD4E-BA84-3D8F38E6F5C3}" type="parTrans" cxnId="{E630BB65-7425-8B46-91D0-5706BF0D7A55}">
      <dgm:prSet/>
      <dgm:spPr/>
      <dgm:t>
        <a:bodyPr/>
        <a:lstStyle/>
        <a:p>
          <a:endParaRPr lang="en-GB"/>
        </a:p>
      </dgm:t>
    </dgm:pt>
    <dgm:pt modelId="{66122CA8-6306-7C45-967D-5416384B6059}" type="sibTrans" cxnId="{E630BB65-7425-8B46-91D0-5706BF0D7A55}">
      <dgm:prSet/>
      <dgm:spPr/>
      <dgm:t>
        <a:bodyPr/>
        <a:lstStyle/>
        <a:p>
          <a:endParaRPr lang="en-GB"/>
        </a:p>
      </dgm:t>
    </dgm:pt>
    <dgm:pt modelId="{3900E81C-9E59-9E4E-B6A6-AA833FD03719}">
      <dgm:prSet/>
      <dgm:spPr/>
      <dgm:t>
        <a:bodyPr/>
        <a:lstStyle/>
        <a:p>
          <a:endParaRPr lang="en-GB" dirty="0"/>
        </a:p>
      </dgm:t>
    </dgm:pt>
    <dgm:pt modelId="{C8F39F67-CA5F-AA45-8A08-C15E10BAB116}" type="parTrans" cxnId="{736B4165-0FA1-304E-B96D-8490C23C7203}">
      <dgm:prSet/>
      <dgm:spPr/>
      <dgm:t>
        <a:bodyPr/>
        <a:lstStyle/>
        <a:p>
          <a:endParaRPr lang="en-GB"/>
        </a:p>
      </dgm:t>
    </dgm:pt>
    <dgm:pt modelId="{BC7AB4DC-E3AE-344F-B10A-2CA7A8A0B55D}" type="sibTrans" cxnId="{736B4165-0FA1-304E-B96D-8490C23C7203}">
      <dgm:prSet/>
      <dgm:spPr/>
      <dgm:t>
        <a:bodyPr/>
        <a:lstStyle/>
        <a:p>
          <a:endParaRPr lang="en-GB"/>
        </a:p>
      </dgm:t>
    </dgm:pt>
    <dgm:pt modelId="{6B1D6149-4003-9D4C-917F-77B6339B1237}">
      <dgm:prSet phldrT="[Text]" custT="1"/>
      <dgm:spPr/>
      <dgm:t>
        <a:bodyPr anchor="ctr"/>
        <a:lstStyle/>
        <a:p>
          <a:pPr algn="l"/>
          <a:endParaRPr lang="en-GB" sz="1600" b="1" dirty="0"/>
        </a:p>
      </dgm:t>
    </dgm:pt>
    <dgm:pt modelId="{45747BB4-46B8-6E47-A84F-6319E7219E9B}" type="parTrans" cxnId="{75A8A980-DAAC-204C-8268-E05BE4E2FEB3}">
      <dgm:prSet/>
      <dgm:spPr/>
      <dgm:t>
        <a:bodyPr/>
        <a:lstStyle/>
        <a:p>
          <a:endParaRPr lang="en-GB"/>
        </a:p>
      </dgm:t>
    </dgm:pt>
    <dgm:pt modelId="{EC3BBD33-39AA-C043-B014-AEC212497874}" type="sibTrans" cxnId="{75A8A980-DAAC-204C-8268-E05BE4E2FEB3}">
      <dgm:prSet/>
      <dgm:spPr/>
      <dgm:t>
        <a:bodyPr/>
        <a:lstStyle/>
        <a:p>
          <a:endParaRPr lang="en-GB"/>
        </a:p>
      </dgm:t>
    </dgm:pt>
    <dgm:pt modelId="{0F2B9522-3813-DF4B-BDB6-A3CE3C0D6DC3}">
      <dgm:prSet phldrT="[Text]" custT="1"/>
      <dgm:spPr/>
      <dgm:t>
        <a:bodyPr anchor="ctr"/>
        <a:lstStyle/>
        <a:p>
          <a:pPr algn="just"/>
          <a:r>
            <a:rPr lang="en-GB" sz="1600" b="1" dirty="0" err="1"/>
            <a:t>Posibilidad</a:t>
          </a:r>
          <a:r>
            <a:rPr lang="en-GB" sz="1600" b="1" dirty="0"/>
            <a:t> de </a:t>
          </a:r>
          <a:r>
            <a:rPr lang="en-GB" sz="1600" b="1" dirty="0" err="1"/>
            <a:t>ofrecer</a:t>
          </a:r>
          <a:r>
            <a:rPr lang="en-GB" sz="1600" b="1" dirty="0"/>
            <a:t> </a:t>
          </a:r>
          <a:r>
            <a:rPr lang="en-GB" sz="1600" b="1" dirty="0" err="1"/>
            <a:t>políticas</a:t>
          </a:r>
          <a:r>
            <a:rPr lang="en-GB" sz="1600" b="1" dirty="0"/>
            <a:t> de </a:t>
          </a:r>
          <a:r>
            <a:rPr lang="en-GB" sz="1600" b="1" dirty="0" err="1"/>
            <a:t>cancelación</a:t>
          </a:r>
          <a:r>
            <a:rPr lang="en-GB" sz="1600" b="1" dirty="0"/>
            <a:t> </a:t>
          </a:r>
          <a:r>
            <a:rPr lang="en-GB" sz="1600" b="1" dirty="0" err="1"/>
            <a:t>más</a:t>
          </a:r>
          <a:r>
            <a:rPr lang="en-GB" sz="1600" b="1" dirty="0"/>
            <a:t> </a:t>
          </a:r>
          <a:r>
            <a:rPr lang="en-GB" sz="1600" b="1" dirty="0" err="1"/>
            <a:t>laxas</a:t>
          </a:r>
          <a:r>
            <a:rPr lang="en-GB" sz="1600" b="1" dirty="0"/>
            <a:t>.</a:t>
          </a:r>
        </a:p>
      </dgm:t>
    </dgm:pt>
    <dgm:pt modelId="{AD2551AC-8455-B244-8D5F-CEB43950B1F3}" type="parTrans" cxnId="{7E4993E0-617D-824D-827A-063C43DFE9D0}">
      <dgm:prSet/>
      <dgm:spPr/>
      <dgm:t>
        <a:bodyPr/>
        <a:lstStyle/>
        <a:p>
          <a:endParaRPr lang="en-GB"/>
        </a:p>
      </dgm:t>
    </dgm:pt>
    <dgm:pt modelId="{3DEE9FC2-56C4-A647-B8F0-53C873FEFD8C}" type="sibTrans" cxnId="{7E4993E0-617D-824D-827A-063C43DFE9D0}">
      <dgm:prSet/>
      <dgm:spPr/>
      <dgm:t>
        <a:bodyPr/>
        <a:lstStyle/>
        <a:p>
          <a:endParaRPr lang="en-GB"/>
        </a:p>
      </dgm:t>
    </dgm:pt>
    <dgm:pt modelId="{F0654F7D-7DF5-2A43-BEAA-33ABFBB4AD0A}">
      <dgm:prSet phldrT="[Text]" custT="1"/>
      <dgm:spPr/>
      <dgm:t>
        <a:bodyPr anchor="ctr"/>
        <a:lstStyle/>
        <a:p>
          <a:pPr algn="just"/>
          <a:r>
            <a:rPr lang="en-GB" sz="1600" b="1" dirty="0"/>
            <a:t>Desarrollo de </a:t>
          </a:r>
          <a:r>
            <a:rPr lang="en-GB" sz="1600" b="1" dirty="0" err="1"/>
            <a:t>estrategias</a:t>
          </a:r>
          <a:r>
            <a:rPr lang="en-GB" sz="1600" b="1" dirty="0"/>
            <a:t> de overbooking con </a:t>
          </a:r>
          <a:r>
            <a:rPr lang="en-GB" sz="1600" b="1" dirty="0" err="1"/>
            <a:t>menor</a:t>
          </a:r>
          <a:r>
            <a:rPr lang="en-GB" sz="1600" b="1" dirty="0"/>
            <a:t> </a:t>
          </a:r>
          <a:r>
            <a:rPr lang="en-GB" sz="1600" b="1" dirty="0" err="1"/>
            <a:t>probabilidad</a:t>
          </a:r>
          <a:r>
            <a:rPr lang="en-GB" sz="1600" b="1" dirty="0"/>
            <a:t> de </a:t>
          </a:r>
          <a:r>
            <a:rPr lang="en-GB" sz="1600" b="1" dirty="0" err="1"/>
            <a:t>fracasar</a:t>
          </a:r>
          <a:r>
            <a:rPr lang="en-GB" sz="1600" b="1" dirty="0"/>
            <a:t>     </a:t>
          </a:r>
        </a:p>
      </dgm:t>
    </dgm:pt>
    <dgm:pt modelId="{05001D32-5027-E74C-B846-7ACA381E2F8D}" type="sibTrans" cxnId="{03F18389-A238-F44A-B6AD-AF76D798D943}">
      <dgm:prSet/>
      <dgm:spPr/>
      <dgm:t>
        <a:bodyPr/>
        <a:lstStyle/>
        <a:p>
          <a:endParaRPr lang="en-GB"/>
        </a:p>
      </dgm:t>
    </dgm:pt>
    <dgm:pt modelId="{F964AD11-EC58-2845-B854-8359D558B8FB}" type="parTrans" cxnId="{03F18389-A238-F44A-B6AD-AF76D798D943}">
      <dgm:prSet/>
      <dgm:spPr/>
      <dgm:t>
        <a:bodyPr/>
        <a:lstStyle/>
        <a:p>
          <a:endParaRPr lang="en-GB"/>
        </a:p>
      </dgm:t>
    </dgm:pt>
    <dgm:pt modelId="{BEB1709B-9737-0B40-A9CE-6703A0F153F2}">
      <dgm:prSet phldrT="[Text]" custT="1"/>
      <dgm:spPr/>
      <dgm:t>
        <a:bodyPr anchor="ctr"/>
        <a:lstStyle/>
        <a:p>
          <a:endParaRPr lang="en-GB" sz="2000" b="1" dirty="0"/>
        </a:p>
      </dgm:t>
    </dgm:pt>
    <dgm:pt modelId="{ED4E2CBF-8EC2-1642-ADB8-D06589D82876}" type="parTrans" cxnId="{8344EE1B-A52B-6D47-BBA1-7F9057D057C6}">
      <dgm:prSet/>
      <dgm:spPr/>
      <dgm:t>
        <a:bodyPr/>
        <a:lstStyle/>
        <a:p>
          <a:endParaRPr lang="en-GB"/>
        </a:p>
      </dgm:t>
    </dgm:pt>
    <dgm:pt modelId="{29C7FE77-1ED2-574C-A692-D711339EEB59}" type="sibTrans" cxnId="{8344EE1B-A52B-6D47-BBA1-7F9057D057C6}">
      <dgm:prSet/>
      <dgm:spPr/>
      <dgm:t>
        <a:bodyPr/>
        <a:lstStyle/>
        <a:p>
          <a:endParaRPr lang="en-GB"/>
        </a:p>
      </dgm:t>
    </dgm:pt>
    <dgm:pt modelId="{949453A9-2656-FE4D-B996-76DF0EB6C4D8}">
      <dgm:prSet phldrT="[Text]" custT="1"/>
      <dgm:spPr/>
      <dgm:t>
        <a:bodyPr anchor="ctr"/>
        <a:lstStyle/>
        <a:p>
          <a:pPr algn="just"/>
          <a:endParaRPr lang="en-GB" sz="1600" b="1" dirty="0"/>
        </a:p>
      </dgm:t>
    </dgm:pt>
    <dgm:pt modelId="{F4D27BE6-7EE7-8342-ACF6-F8FFC09841B7}" type="parTrans" cxnId="{CFA4D46D-ADC1-AB40-A688-549709AB2262}">
      <dgm:prSet/>
      <dgm:spPr/>
      <dgm:t>
        <a:bodyPr/>
        <a:lstStyle/>
        <a:p>
          <a:endParaRPr lang="en-GB"/>
        </a:p>
      </dgm:t>
    </dgm:pt>
    <dgm:pt modelId="{5268D429-ACA9-964D-84FA-8693EA795392}" type="sibTrans" cxnId="{CFA4D46D-ADC1-AB40-A688-549709AB2262}">
      <dgm:prSet/>
      <dgm:spPr/>
      <dgm:t>
        <a:bodyPr/>
        <a:lstStyle/>
        <a:p>
          <a:endParaRPr lang="en-GB"/>
        </a:p>
      </dgm:t>
    </dgm:pt>
    <dgm:pt modelId="{ABF158E2-2190-E046-9DBD-3583F0A26B5F}" type="pres">
      <dgm:prSet presAssocID="{CA37D57F-176C-084A-99CE-9879CCB717A0}" presName="Name0" presStyleCnt="0">
        <dgm:presLayoutVars>
          <dgm:dir/>
          <dgm:resizeHandles val="exact"/>
        </dgm:presLayoutVars>
      </dgm:prSet>
      <dgm:spPr/>
    </dgm:pt>
    <dgm:pt modelId="{5CF199C1-F00D-0A46-A877-797141E64153}" type="pres">
      <dgm:prSet presAssocID="{90AC3693-4678-4640-91C4-C68E4508CCE4}" presName="parAndChTx" presStyleLbl="node1" presStyleIdx="0" presStyleCnt="4">
        <dgm:presLayoutVars>
          <dgm:bulletEnabled val="1"/>
        </dgm:presLayoutVars>
      </dgm:prSet>
      <dgm:spPr/>
    </dgm:pt>
    <dgm:pt modelId="{19D97D48-6510-B843-8E6C-0B12BA3849F6}" type="pres">
      <dgm:prSet presAssocID="{6B52AEB7-B309-9E4E-9001-96FF3B04C742}" presName="parAndChSpace" presStyleCnt="0"/>
      <dgm:spPr/>
    </dgm:pt>
    <dgm:pt modelId="{E81EF3CB-6177-9640-A0E8-6D791A32E749}" type="pres">
      <dgm:prSet presAssocID="{BEB1709B-9737-0B40-A9CE-6703A0F153F2}" presName="parAndChTx" presStyleLbl="node1" presStyleIdx="1" presStyleCnt="4">
        <dgm:presLayoutVars>
          <dgm:bulletEnabled val="1"/>
        </dgm:presLayoutVars>
      </dgm:prSet>
      <dgm:spPr/>
    </dgm:pt>
    <dgm:pt modelId="{DFC67E51-1DEF-C84D-A46F-066185D92DE6}" type="pres">
      <dgm:prSet presAssocID="{29C7FE77-1ED2-574C-A692-D711339EEB59}" presName="parAndChSpace" presStyleCnt="0"/>
      <dgm:spPr/>
    </dgm:pt>
    <dgm:pt modelId="{34DA61FE-1081-5C4E-AEAB-3574EDD44874}" type="pres">
      <dgm:prSet presAssocID="{B69DFD0E-03E0-4F4B-B5AC-028BE4F62F52}" presName="parAndChTx" presStyleLbl="node1" presStyleIdx="2" presStyleCnt="4" custScaleX="110225">
        <dgm:presLayoutVars>
          <dgm:bulletEnabled val="1"/>
        </dgm:presLayoutVars>
      </dgm:prSet>
      <dgm:spPr/>
    </dgm:pt>
    <dgm:pt modelId="{F710BF4A-995D-F044-9094-CE8151994554}" type="pres">
      <dgm:prSet presAssocID="{66122CA8-6306-7C45-967D-5416384B6059}" presName="parAndChSpace" presStyleCnt="0"/>
      <dgm:spPr/>
    </dgm:pt>
    <dgm:pt modelId="{06BFCFFF-299B-A946-AACB-CF3F9F824AC7}" type="pres">
      <dgm:prSet presAssocID="{3900E81C-9E59-9E4E-B6A6-AA833FD03719}" presName="parAndChTx" presStyleLbl="node1" presStyleIdx="3" presStyleCnt="4" custScaleX="70549">
        <dgm:presLayoutVars>
          <dgm:bulletEnabled val="1"/>
        </dgm:presLayoutVars>
      </dgm:prSet>
      <dgm:spPr/>
    </dgm:pt>
  </dgm:ptLst>
  <dgm:cxnLst>
    <dgm:cxn modelId="{8344EE1B-A52B-6D47-BBA1-7F9057D057C6}" srcId="{CA37D57F-176C-084A-99CE-9879CCB717A0}" destId="{BEB1709B-9737-0B40-A9CE-6703A0F153F2}" srcOrd="1" destOrd="0" parTransId="{ED4E2CBF-8EC2-1642-ADB8-D06589D82876}" sibTransId="{29C7FE77-1ED2-574C-A692-D711339EEB59}"/>
    <dgm:cxn modelId="{C5FC4232-DD50-2541-B89B-85FBFCDDCB47}" type="presOf" srcId="{B69DFD0E-03E0-4F4B-B5AC-028BE4F62F52}" destId="{34DA61FE-1081-5C4E-AEAB-3574EDD44874}" srcOrd="0" destOrd="0" presId="urn:microsoft.com/office/officeart/2005/8/layout/hChevron3"/>
    <dgm:cxn modelId="{F7A5DA37-2628-A645-B3FE-CAD955B59CB0}" type="presOf" srcId="{949453A9-2656-FE4D-B996-76DF0EB6C4D8}" destId="{E81EF3CB-6177-9640-A0E8-6D791A32E749}" srcOrd="0" destOrd="2" presId="urn:microsoft.com/office/officeart/2005/8/layout/hChevron3"/>
    <dgm:cxn modelId="{FE112C39-5F12-C04E-8094-024815259183}" type="presOf" srcId="{3900E81C-9E59-9E4E-B6A6-AA833FD03719}" destId="{06BFCFFF-299B-A946-AACB-CF3F9F824AC7}" srcOrd="0" destOrd="0" presId="urn:microsoft.com/office/officeart/2005/8/layout/hChevron3"/>
    <dgm:cxn modelId="{554FE53A-E76E-EE4E-9678-B56981D20C31}" type="presOf" srcId="{0F2B9522-3813-DF4B-BDB6-A3CE3C0D6DC3}" destId="{E81EF3CB-6177-9640-A0E8-6D791A32E749}" srcOrd="0" destOrd="3" presId="urn:microsoft.com/office/officeart/2005/8/layout/hChevron3"/>
    <dgm:cxn modelId="{0469764A-7EE7-6B4A-B84A-0199C97B590F}" type="presOf" srcId="{90AC3693-4678-4640-91C4-C68E4508CCE4}" destId="{5CF199C1-F00D-0A46-A877-797141E64153}" srcOrd="0" destOrd="0" presId="urn:microsoft.com/office/officeart/2005/8/layout/hChevron3"/>
    <dgm:cxn modelId="{736B4165-0FA1-304E-B96D-8490C23C7203}" srcId="{CA37D57F-176C-084A-99CE-9879CCB717A0}" destId="{3900E81C-9E59-9E4E-B6A6-AA833FD03719}" srcOrd="3" destOrd="0" parTransId="{C8F39F67-CA5F-AA45-8A08-C15E10BAB116}" sibTransId="{BC7AB4DC-E3AE-344F-B10A-2CA7A8A0B55D}"/>
    <dgm:cxn modelId="{E630BB65-7425-8B46-91D0-5706BF0D7A55}" srcId="{CA37D57F-176C-084A-99CE-9879CCB717A0}" destId="{B69DFD0E-03E0-4F4B-B5AC-028BE4F62F52}" srcOrd="2" destOrd="0" parTransId="{25688B80-4458-BD4E-BA84-3D8F38E6F5C3}" sibTransId="{66122CA8-6306-7C45-967D-5416384B6059}"/>
    <dgm:cxn modelId="{CFA4D46D-ADC1-AB40-A688-549709AB2262}" srcId="{BEB1709B-9737-0B40-A9CE-6703A0F153F2}" destId="{949453A9-2656-FE4D-B996-76DF0EB6C4D8}" srcOrd="1" destOrd="0" parTransId="{F4D27BE6-7EE7-8342-ACF6-F8FFC09841B7}" sibTransId="{5268D429-ACA9-964D-84FA-8693EA795392}"/>
    <dgm:cxn modelId="{75A8A980-DAAC-204C-8268-E05BE4E2FEB3}" srcId="{BEB1709B-9737-0B40-A9CE-6703A0F153F2}" destId="{6B1D6149-4003-9D4C-917F-77B6339B1237}" srcOrd="3" destOrd="0" parTransId="{45747BB4-46B8-6E47-A84F-6319E7219E9B}" sibTransId="{EC3BBD33-39AA-C043-B014-AEC212497874}"/>
    <dgm:cxn modelId="{32BCBD82-CEB7-C14A-BDC9-4167813F1091}" srcId="{CA37D57F-176C-084A-99CE-9879CCB717A0}" destId="{90AC3693-4678-4640-91C4-C68E4508CCE4}" srcOrd="0" destOrd="0" parTransId="{0AFCD9CF-B7AD-774D-B26C-3904AA37EBF1}" sibTransId="{6B52AEB7-B309-9E4E-9001-96FF3B04C742}"/>
    <dgm:cxn modelId="{03F18389-A238-F44A-B6AD-AF76D798D943}" srcId="{BEB1709B-9737-0B40-A9CE-6703A0F153F2}" destId="{F0654F7D-7DF5-2A43-BEAA-33ABFBB4AD0A}" srcOrd="0" destOrd="0" parTransId="{F964AD11-EC58-2845-B854-8359D558B8FB}" sibTransId="{05001D32-5027-E74C-B846-7ACA381E2F8D}"/>
    <dgm:cxn modelId="{52C7A99E-0DC3-7744-A6BD-C49FAC7CA66B}" type="presOf" srcId="{CA37D57F-176C-084A-99CE-9879CCB717A0}" destId="{ABF158E2-2190-E046-9DBD-3583F0A26B5F}" srcOrd="0" destOrd="0" presId="urn:microsoft.com/office/officeart/2005/8/layout/hChevron3"/>
    <dgm:cxn modelId="{1099BEB6-24F1-6647-B6E2-FA8C28580363}" type="presOf" srcId="{F0654F7D-7DF5-2A43-BEAA-33ABFBB4AD0A}" destId="{E81EF3CB-6177-9640-A0E8-6D791A32E749}" srcOrd="0" destOrd="1" presId="urn:microsoft.com/office/officeart/2005/8/layout/hChevron3"/>
    <dgm:cxn modelId="{4F8951BC-BAF8-EB4D-A00A-FC6D6F741903}" type="presOf" srcId="{BEB1709B-9737-0B40-A9CE-6703A0F153F2}" destId="{E81EF3CB-6177-9640-A0E8-6D791A32E749}" srcOrd="0" destOrd="0" presId="urn:microsoft.com/office/officeart/2005/8/layout/hChevron3"/>
    <dgm:cxn modelId="{EBBA2DCD-36D8-D444-AC69-7F252E4EF03A}" type="presOf" srcId="{6B1D6149-4003-9D4C-917F-77B6339B1237}" destId="{E81EF3CB-6177-9640-A0E8-6D791A32E749}" srcOrd="0" destOrd="4" presId="urn:microsoft.com/office/officeart/2005/8/layout/hChevron3"/>
    <dgm:cxn modelId="{7E4993E0-617D-824D-827A-063C43DFE9D0}" srcId="{BEB1709B-9737-0B40-A9CE-6703A0F153F2}" destId="{0F2B9522-3813-DF4B-BDB6-A3CE3C0D6DC3}" srcOrd="2" destOrd="0" parTransId="{AD2551AC-8455-B244-8D5F-CEB43950B1F3}" sibTransId="{3DEE9FC2-56C4-A647-B8F0-53C873FEFD8C}"/>
    <dgm:cxn modelId="{5DDBF589-1B0F-7840-950D-43CE1EED9E18}" type="presParOf" srcId="{ABF158E2-2190-E046-9DBD-3583F0A26B5F}" destId="{5CF199C1-F00D-0A46-A877-797141E64153}" srcOrd="0" destOrd="0" presId="urn:microsoft.com/office/officeart/2005/8/layout/hChevron3"/>
    <dgm:cxn modelId="{78C5143E-046E-C84A-9061-C4D86619793C}" type="presParOf" srcId="{ABF158E2-2190-E046-9DBD-3583F0A26B5F}" destId="{19D97D48-6510-B843-8E6C-0B12BA3849F6}" srcOrd="1" destOrd="0" presId="urn:microsoft.com/office/officeart/2005/8/layout/hChevron3"/>
    <dgm:cxn modelId="{4860D4B1-6D9E-6949-92CA-0A3312C9E786}" type="presParOf" srcId="{ABF158E2-2190-E046-9DBD-3583F0A26B5F}" destId="{E81EF3CB-6177-9640-A0E8-6D791A32E749}" srcOrd="2" destOrd="0" presId="urn:microsoft.com/office/officeart/2005/8/layout/hChevron3"/>
    <dgm:cxn modelId="{89E12DE7-7BC8-A54E-9DCE-ECC4E511DD4D}" type="presParOf" srcId="{ABF158E2-2190-E046-9DBD-3583F0A26B5F}" destId="{DFC67E51-1DEF-C84D-A46F-066185D92DE6}" srcOrd="3" destOrd="0" presId="urn:microsoft.com/office/officeart/2005/8/layout/hChevron3"/>
    <dgm:cxn modelId="{5EC6F8D2-6E48-2B47-9EE0-AB98AAB4C990}" type="presParOf" srcId="{ABF158E2-2190-E046-9DBD-3583F0A26B5F}" destId="{34DA61FE-1081-5C4E-AEAB-3574EDD44874}" srcOrd="4" destOrd="0" presId="urn:microsoft.com/office/officeart/2005/8/layout/hChevron3"/>
    <dgm:cxn modelId="{0176437E-8C6F-F549-B7C1-BBB66F149C72}" type="presParOf" srcId="{ABF158E2-2190-E046-9DBD-3583F0A26B5F}" destId="{F710BF4A-995D-F044-9094-CE8151994554}" srcOrd="5" destOrd="0" presId="urn:microsoft.com/office/officeart/2005/8/layout/hChevron3"/>
    <dgm:cxn modelId="{157ACB65-34FB-2C42-A76A-1BB2DB2692F3}" type="presParOf" srcId="{ABF158E2-2190-E046-9DBD-3583F0A26B5F}" destId="{06BFCFFF-299B-A946-AACB-CF3F9F824AC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199C1-F00D-0A46-A877-797141E64153}">
      <dsp:nvSpPr>
        <dsp:cNvPr id="0" name=""/>
        <dsp:cNvSpPr/>
      </dsp:nvSpPr>
      <dsp:spPr>
        <a:xfrm>
          <a:off x="4682" y="569812"/>
          <a:ext cx="3729105" cy="2983284"/>
        </a:xfrm>
        <a:prstGeom prst="homePlate">
          <a:avLst>
            <a:gd name="adj" fmla="val 2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55" tIns="48260" rIns="526218" bIns="48260" numCol="1" spcCol="1270" anchor="ctr" anchorCtr="0">
          <a:noAutofit/>
        </a:bodyPr>
        <a:lstStyle/>
        <a:p>
          <a:pPr marL="0" lvl="0" indent="0" algn="ctr" defTabSz="844550">
            <a:lnSpc>
              <a:spcPct val="90000"/>
            </a:lnSpc>
            <a:spcBef>
              <a:spcPct val="0"/>
            </a:spcBef>
            <a:spcAft>
              <a:spcPct val="35000"/>
            </a:spcAft>
            <a:buNone/>
          </a:pPr>
          <a:r>
            <a:rPr lang="en-GB" sz="1900" b="1" kern="1200" dirty="0" err="1"/>
            <a:t>Incapacidad</a:t>
          </a:r>
          <a:r>
            <a:rPr lang="en-GB" sz="1900" b="1" kern="1200" dirty="0"/>
            <a:t> para </a:t>
          </a:r>
          <a:r>
            <a:rPr lang="en-GB" sz="1900" b="1" kern="1200" dirty="0" err="1"/>
            <a:t>predecir</a:t>
          </a:r>
          <a:r>
            <a:rPr lang="en-GB" sz="1900" b="1" kern="1200" dirty="0"/>
            <a:t> </a:t>
          </a:r>
          <a:r>
            <a:rPr lang="en-GB" sz="1900" b="1" kern="1200" dirty="0" err="1"/>
            <a:t>cancelaciones</a:t>
          </a:r>
          <a:r>
            <a:rPr lang="en-GB" sz="1900" b="1" kern="1200" dirty="0"/>
            <a:t> y </a:t>
          </a:r>
          <a:r>
            <a:rPr lang="en-GB" sz="1900" b="1" kern="1200" dirty="0" err="1"/>
            <a:t>ausencias</a:t>
          </a:r>
          <a:endParaRPr lang="en-GB" sz="1900" b="1" kern="1200" dirty="0"/>
        </a:p>
      </dsp:txBody>
      <dsp:txXfrm>
        <a:off x="4682" y="569812"/>
        <a:ext cx="3356195" cy="2983284"/>
      </dsp:txXfrm>
    </dsp:sp>
    <dsp:sp modelId="{9CA90C2B-7DBA-7E4A-B67E-D3F59FF9ED34}">
      <dsp:nvSpPr>
        <dsp:cNvPr id="0" name=""/>
        <dsp:cNvSpPr/>
      </dsp:nvSpPr>
      <dsp:spPr>
        <a:xfrm>
          <a:off x="2987966" y="569812"/>
          <a:ext cx="4051374" cy="2983284"/>
        </a:xfrm>
        <a:prstGeom prst="chevron">
          <a:avLst>
            <a:gd name="adj" fmla="val 2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55" tIns="48260" rIns="131555" bIns="48260" numCol="1" spcCol="1270" anchor="ctr" anchorCtr="0">
          <a:noAutofit/>
        </a:bodyPr>
        <a:lstStyle/>
        <a:p>
          <a:pPr marL="0" lvl="0" indent="0" algn="l" defTabSz="844550">
            <a:lnSpc>
              <a:spcPct val="90000"/>
            </a:lnSpc>
            <a:spcBef>
              <a:spcPct val="0"/>
            </a:spcBef>
            <a:spcAft>
              <a:spcPct val="35000"/>
            </a:spcAft>
            <a:buNone/>
          </a:pPr>
          <a:r>
            <a:rPr lang="en-GB" sz="1900" b="1" kern="1200" dirty="0"/>
            <a:t>Mal  </a:t>
          </a:r>
          <a:r>
            <a:rPr lang="en-GB" sz="1900" b="1" kern="1200" dirty="0" err="1"/>
            <a:t>aprovechamiento</a:t>
          </a:r>
          <a:r>
            <a:rPr lang="en-GB" sz="1900" b="1" kern="1200" dirty="0"/>
            <a:t> de </a:t>
          </a:r>
          <a:r>
            <a:rPr lang="en-GB" sz="1900" b="1" kern="1200" dirty="0" err="1"/>
            <a:t>recursos</a:t>
          </a:r>
          <a:r>
            <a:rPr lang="en-GB" sz="1900" b="1" kern="1200" dirty="0"/>
            <a:t> y </a:t>
          </a:r>
          <a:r>
            <a:rPr lang="en-GB" sz="1900" b="1" kern="1200" dirty="0" err="1"/>
            <a:t>menores</a:t>
          </a:r>
          <a:r>
            <a:rPr lang="en-GB" sz="1900" b="1" kern="1200" dirty="0"/>
            <a:t> </a:t>
          </a:r>
          <a:r>
            <a:rPr lang="en-GB" sz="1900" b="1" kern="1200" dirty="0" err="1"/>
            <a:t>ingresos</a:t>
          </a:r>
          <a:endParaRPr lang="en-GB" sz="1900" b="1" kern="1200" dirty="0"/>
        </a:p>
      </dsp:txBody>
      <dsp:txXfrm>
        <a:off x="3733787" y="569812"/>
        <a:ext cx="2559732" cy="2983284"/>
      </dsp:txXfrm>
    </dsp:sp>
    <dsp:sp modelId="{34DA61FE-1081-5C4E-AEAB-3574EDD44874}">
      <dsp:nvSpPr>
        <dsp:cNvPr id="0" name=""/>
        <dsp:cNvSpPr/>
      </dsp:nvSpPr>
      <dsp:spPr>
        <a:xfrm>
          <a:off x="6293519" y="569812"/>
          <a:ext cx="3729105" cy="2983284"/>
        </a:xfrm>
        <a:prstGeom prst="chevron">
          <a:avLst>
            <a:gd name="adj" fmla="val 2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55" tIns="45720" rIns="131555" bIns="45720" numCol="1" spcCol="1270" anchor="t" anchorCtr="0">
          <a:noAutofit/>
        </a:bodyPr>
        <a:lstStyle/>
        <a:p>
          <a:pPr marL="0" lvl="0" indent="0" algn="l" defTabSz="800100">
            <a:lnSpc>
              <a:spcPct val="90000"/>
            </a:lnSpc>
            <a:spcBef>
              <a:spcPct val="0"/>
            </a:spcBef>
            <a:spcAft>
              <a:spcPct val="35000"/>
            </a:spcAft>
            <a:buNone/>
          </a:pPr>
          <a:endParaRPr lang="en-GB" sz="1800" b="1" kern="1200" dirty="0"/>
        </a:p>
        <a:p>
          <a:pPr marL="0" lvl="0" indent="0" algn="l" defTabSz="800100">
            <a:lnSpc>
              <a:spcPct val="90000"/>
            </a:lnSpc>
            <a:spcBef>
              <a:spcPct val="0"/>
            </a:spcBef>
            <a:spcAft>
              <a:spcPct val="35000"/>
            </a:spcAft>
            <a:buNone/>
          </a:pPr>
          <a:r>
            <a:rPr lang="en-GB" sz="1800" b="1" kern="1200" dirty="0" err="1"/>
            <a:t>Opciones</a:t>
          </a:r>
          <a:r>
            <a:rPr lang="en-GB" sz="1800" b="1" kern="1200" dirty="0"/>
            <a:t> para </a:t>
          </a:r>
          <a:r>
            <a:rPr lang="en-GB" sz="1800" b="1" kern="1200" dirty="0" err="1"/>
            <a:t>protegerse</a:t>
          </a:r>
          <a:r>
            <a:rPr lang="en-GB" sz="1800" b="1" kern="1200" dirty="0"/>
            <a:t>:</a:t>
          </a:r>
        </a:p>
        <a:p>
          <a:pPr marL="0" lvl="0" indent="0" algn="l" defTabSz="800100">
            <a:lnSpc>
              <a:spcPct val="90000"/>
            </a:lnSpc>
            <a:spcBef>
              <a:spcPct val="0"/>
            </a:spcBef>
            <a:spcAft>
              <a:spcPct val="35000"/>
            </a:spcAft>
            <a:buNone/>
          </a:pPr>
          <a:endParaRPr lang="en-GB" sz="1600" b="1" kern="1200" dirty="0"/>
        </a:p>
        <a:p>
          <a:pPr marL="171450" lvl="1" indent="-171450" algn="l" defTabSz="800100">
            <a:lnSpc>
              <a:spcPct val="90000"/>
            </a:lnSpc>
            <a:spcBef>
              <a:spcPct val="0"/>
            </a:spcBef>
            <a:spcAft>
              <a:spcPct val="15000"/>
            </a:spcAft>
            <a:buChar char="•"/>
          </a:pPr>
          <a:r>
            <a:rPr lang="en-GB" sz="1800" b="1" kern="1200" dirty="0" err="1"/>
            <a:t>Políticas</a:t>
          </a:r>
          <a:r>
            <a:rPr lang="en-GB" sz="1800" b="1" kern="1200" dirty="0"/>
            <a:t> de </a:t>
          </a:r>
          <a:r>
            <a:rPr lang="en-GB" sz="1800" b="1" kern="1200" dirty="0" err="1"/>
            <a:t>cancelación</a:t>
          </a:r>
          <a:endParaRPr lang="en-GB" sz="1800" b="1" kern="1200" dirty="0"/>
        </a:p>
        <a:p>
          <a:pPr marL="171450" lvl="1" indent="-171450" algn="l" defTabSz="711200">
            <a:lnSpc>
              <a:spcPct val="90000"/>
            </a:lnSpc>
            <a:spcBef>
              <a:spcPct val="0"/>
            </a:spcBef>
            <a:spcAft>
              <a:spcPct val="15000"/>
            </a:spcAft>
            <a:buChar char="•"/>
          </a:pPr>
          <a:endParaRPr lang="en-GB" sz="1600" b="1" kern="1200" dirty="0"/>
        </a:p>
        <a:p>
          <a:pPr marL="171450" lvl="1" indent="-171450" algn="l" defTabSz="800100">
            <a:lnSpc>
              <a:spcPct val="90000"/>
            </a:lnSpc>
            <a:spcBef>
              <a:spcPct val="0"/>
            </a:spcBef>
            <a:spcAft>
              <a:spcPct val="15000"/>
            </a:spcAft>
            <a:buChar char="•"/>
          </a:pPr>
          <a:r>
            <a:rPr lang="en-GB" sz="1800" b="1" kern="1200" dirty="0" err="1"/>
            <a:t>Estrategias</a:t>
          </a:r>
          <a:r>
            <a:rPr lang="en-GB" sz="1800" b="1" kern="1200" dirty="0"/>
            <a:t> de overbooking</a:t>
          </a:r>
        </a:p>
      </dsp:txBody>
      <dsp:txXfrm>
        <a:off x="7039340" y="569812"/>
        <a:ext cx="2237463" cy="2983284"/>
      </dsp:txXfrm>
    </dsp:sp>
    <dsp:sp modelId="{06BFCFFF-299B-A946-AACB-CF3F9F824AC7}">
      <dsp:nvSpPr>
        <dsp:cNvPr id="0" name=""/>
        <dsp:cNvSpPr/>
      </dsp:nvSpPr>
      <dsp:spPr>
        <a:xfrm>
          <a:off x="9276803" y="569812"/>
          <a:ext cx="2689057" cy="2983284"/>
        </a:xfrm>
        <a:prstGeom prst="chevron">
          <a:avLst>
            <a:gd name="adj" fmla="val 2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555" tIns="165100" rIns="131555" bIns="16510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a:off x="9949067" y="569812"/>
        <a:ext cx="1344529" cy="2983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199C1-F00D-0A46-A877-797141E64153}">
      <dsp:nvSpPr>
        <dsp:cNvPr id="0" name=""/>
        <dsp:cNvSpPr/>
      </dsp:nvSpPr>
      <dsp:spPr>
        <a:xfrm>
          <a:off x="4281" y="173570"/>
          <a:ext cx="3736667" cy="2989333"/>
        </a:xfrm>
        <a:prstGeom prst="homePlate">
          <a:avLst>
            <a:gd name="adj" fmla="val 2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821" tIns="50800" rIns="527285" bIns="50800" numCol="1" spcCol="1270" anchor="ctr" anchorCtr="0">
          <a:noAutofit/>
        </a:bodyPr>
        <a:lstStyle/>
        <a:p>
          <a:pPr marL="0" lvl="0" indent="0" algn="ctr" defTabSz="889000">
            <a:lnSpc>
              <a:spcPct val="90000"/>
            </a:lnSpc>
            <a:spcBef>
              <a:spcPct val="0"/>
            </a:spcBef>
            <a:spcAft>
              <a:spcPct val="35000"/>
            </a:spcAft>
            <a:buNone/>
          </a:pPr>
          <a:r>
            <a:rPr lang="en-GB" sz="2000" b="1" kern="1200" dirty="0" err="1"/>
            <a:t>Capacidad</a:t>
          </a:r>
          <a:r>
            <a:rPr lang="en-GB" sz="2000" b="1" kern="1200" dirty="0"/>
            <a:t> para </a:t>
          </a:r>
          <a:r>
            <a:rPr lang="en-GB" sz="2000" b="1" kern="1200" dirty="0" err="1"/>
            <a:t>anticipar</a:t>
          </a:r>
          <a:r>
            <a:rPr lang="en-GB" sz="2000" b="1" kern="1200" dirty="0"/>
            <a:t> con </a:t>
          </a:r>
          <a:r>
            <a:rPr lang="en-GB" sz="2000" b="1" kern="1200" dirty="0" err="1"/>
            <a:t>precisión</a:t>
          </a:r>
          <a:r>
            <a:rPr lang="en-GB" sz="2000" b="1" kern="1200" dirty="0"/>
            <a:t> </a:t>
          </a:r>
          <a:r>
            <a:rPr lang="en-GB" sz="2000" b="1" kern="1200" dirty="0" err="1"/>
            <a:t>si</a:t>
          </a:r>
          <a:r>
            <a:rPr lang="en-GB" sz="2000" b="1" kern="1200" dirty="0"/>
            <a:t> una </a:t>
          </a:r>
          <a:r>
            <a:rPr lang="en-GB" sz="2000" b="1" kern="1200" dirty="0" err="1"/>
            <a:t>reserva</a:t>
          </a:r>
          <a:r>
            <a:rPr lang="en-GB" sz="2000" b="1" kern="1200" dirty="0"/>
            <a:t> </a:t>
          </a:r>
          <a:r>
            <a:rPr lang="en-GB" sz="2000" b="1" kern="1200" dirty="0" err="1"/>
            <a:t>cancelará</a:t>
          </a:r>
          <a:r>
            <a:rPr lang="en-GB" sz="2000" b="1" kern="1200" dirty="0"/>
            <a:t>/no </a:t>
          </a:r>
          <a:r>
            <a:rPr lang="en-GB" sz="2000" b="1" kern="1200" dirty="0" err="1"/>
            <a:t>acudirá</a:t>
          </a:r>
          <a:r>
            <a:rPr lang="en-GB" sz="2000" b="1" kern="1200" dirty="0"/>
            <a:t> o </a:t>
          </a:r>
          <a:r>
            <a:rPr lang="en-GB" sz="2000" b="1" kern="1200" dirty="0" err="1"/>
            <a:t>vendrá</a:t>
          </a:r>
          <a:endParaRPr lang="en-GB" sz="2000" b="1" kern="1200" dirty="0"/>
        </a:p>
      </dsp:txBody>
      <dsp:txXfrm>
        <a:off x="4281" y="173570"/>
        <a:ext cx="3363000" cy="2989333"/>
      </dsp:txXfrm>
    </dsp:sp>
    <dsp:sp modelId="{E81EF3CB-6177-9640-A0E8-6D791A32E749}">
      <dsp:nvSpPr>
        <dsp:cNvPr id="0" name=""/>
        <dsp:cNvSpPr/>
      </dsp:nvSpPr>
      <dsp:spPr>
        <a:xfrm>
          <a:off x="2993614" y="173570"/>
          <a:ext cx="3736667" cy="2989333"/>
        </a:xfrm>
        <a:prstGeom prst="chevron">
          <a:avLst>
            <a:gd name="adj" fmla="val 2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821" tIns="50800" rIns="131821" bIns="50800" numCol="1" spcCol="1270" anchor="ctr" anchorCtr="0">
          <a:noAutofit/>
        </a:bodyPr>
        <a:lstStyle/>
        <a:p>
          <a:pPr marL="0" lvl="0" indent="0" algn="l" defTabSz="889000">
            <a:lnSpc>
              <a:spcPct val="90000"/>
            </a:lnSpc>
            <a:spcBef>
              <a:spcPct val="0"/>
            </a:spcBef>
            <a:spcAft>
              <a:spcPct val="35000"/>
            </a:spcAft>
            <a:buNone/>
          </a:pPr>
          <a:endParaRPr lang="en-GB" sz="2000" b="1" kern="1200" dirty="0"/>
        </a:p>
        <a:p>
          <a:pPr marL="171450" lvl="1" indent="-171450" algn="just" defTabSz="711200">
            <a:lnSpc>
              <a:spcPct val="90000"/>
            </a:lnSpc>
            <a:spcBef>
              <a:spcPct val="0"/>
            </a:spcBef>
            <a:spcAft>
              <a:spcPct val="15000"/>
            </a:spcAft>
            <a:buChar char="•"/>
          </a:pPr>
          <a:r>
            <a:rPr lang="en-GB" sz="1600" b="1" kern="1200" dirty="0"/>
            <a:t>Desarrollo de </a:t>
          </a:r>
          <a:r>
            <a:rPr lang="en-GB" sz="1600" b="1" kern="1200" dirty="0" err="1"/>
            <a:t>estrategias</a:t>
          </a:r>
          <a:r>
            <a:rPr lang="en-GB" sz="1600" b="1" kern="1200" dirty="0"/>
            <a:t> de overbooking con </a:t>
          </a:r>
          <a:r>
            <a:rPr lang="en-GB" sz="1600" b="1" kern="1200" dirty="0" err="1"/>
            <a:t>menor</a:t>
          </a:r>
          <a:r>
            <a:rPr lang="en-GB" sz="1600" b="1" kern="1200" dirty="0"/>
            <a:t> </a:t>
          </a:r>
          <a:r>
            <a:rPr lang="en-GB" sz="1600" b="1" kern="1200" dirty="0" err="1"/>
            <a:t>probabilidad</a:t>
          </a:r>
          <a:r>
            <a:rPr lang="en-GB" sz="1600" b="1" kern="1200" dirty="0"/>
            <a:t> de </a:t>
          </a:r>
          <a:r>
            <a:rPr lang="en-GB" sz="1600" b="1" kern="1200" dirty="0" err="1"/>
            <a:t>fracasar</a:t>
          </a:r>
          <a:r>
            <a:rPr lang="en-GB" sz="1600" b="1" kern="1200" dirty="0"/>
            <a:t>     </a:t>
          </a:r>
        </a:p>
        <a:p>
          <a:pPr marL="171450" lvl="1" indent="-171450" algn="just" defTabSz="711200">
            <a:lnSpc>
              <a:spcPct val="90000"/>
            </a:lnSpc>
            <a:spcBef>
              <a:spcPct val="0"/>
            </a:spcBef>
            <a:spcAft>
              <a:spcPct val="15000"/>
            </a:spcAft>
            <a:buChar char="•"/>
          </a:pPr>
          <a:endParaRPr lang="en-GB" sz="1600" b="1" kern="1200" dirty="0"/>
        </a:p>
        <a:p>
          <a:pPr marL="171450" lvl="1" indent="-171450" algn="just" defTabSz="711200">
            <a:lnSpc>
              <a:spcPct val="90000"/>
            </a:lnSpc>
            <a:spcBef>
              <a:spcPct val="0"/>
            </a:spcBef>
            <a:spcAft>
              <a:spcPct val="15000"/>
            </a:spcAft>
            <a:buChar char="•"/>
          </a:pPr>
          <a:r>
            <a:rPr lang="en-GB" sz="1600" b="1" kern="1200" dirty="0" err="1"/>
            <a:t>Posibilidad</a:t>
          </a:r>
          <a:r>
            <a:rPr lang="en-GB" sz="1600" b="1" kern="1200" dirty="0"/>
            <a:t> de </a:t>
          </a:r>
          <a:r>
            <a:rPr lang="en-GB" sz="1600" b="1" kern="1200" dirty="0" err="1"/>
            <a:t>ofrecer</a:t>
          </a:r>
          <a:r>
            <a:rPr lang="en-GB" sz="1600" b="1" kern="1200" dirty="0"/>
            <a:t> </a:t>
          </a:r>
          <a:r>
            <a:rPr lang="en-GB" sz="1600" b="1" kern="1200" dirty="0" err="1"/>
            <a:t>políticas</a:t>
          </a:r>
          <a:r>
            <a:rPr lang="en-GB" sz="1600" b="1" kern="1200" dirty="0"/>
            <a:t> de </a:t>
          </a:r>
          <a:r>
            <a:rPr lang="en-GB" sz="1600" b="1" kern="1200" dirty="0" err="1"/>
            <a:t>cancelación</a:t>
          </a:r>
          <a:r>
            <a:rPr lang="en-GB" sz="1600" b="1" kern="1200" dirty="0"/>
            <a:t> </a:t>
          </a:r>
          <a:r>
            <a:rPr lang="en-GB" sz="1600" b="1" kern="1200" dirty="0" err="1"/>
            <a:t>más</a:t>
          </a:r>
          <a:r>
            <a:rPr lang="en-GB" sz="1600" b="1" kern="1200" dirty="0"/>
            <a:t> </a:t>
          </a:r>
          <a:r>
            <a:rPr lang="en-GB" sz="1600" b="1" kern="1200" dirty="0" err="1"/>
            <a:t>laxas</a:t>
          </a:r>
          <a:r>
            <a:rPr lang="en-GB" sz="1600" b="1" kern="1200" dirty="0"/>
            <a:t>.</a:t>
          </a:r>
        </a:p>
        <a:p>
          <a:pPr marL="171450" lvl="1" indent="-171450" algn="l" defTabSz="711200">
            <a:lnSpc>
              <a:spcPct val="90000"/>
            </a:lnSpc>
            <a:spcBef>
              <a:spcPct val="0"/>
            </a:spcBef>
            <a:spcAft>
              <a:spcPct val="15000"/>
            </a:spcAft>
            <a:buChar char="•"/>
          </a:pPr>
          <a:endParaRPr lang="en-GB" sz="1600" b="1" kern="1200" dirty="0"/>
        </a:p>
      </dsp:txBody>
      <dsp:txXfrm>
        <a:off x="3740947" y="173570"/>
        <a:ext cx="2242001" cy="2989333"/>
      </dsp:txXfrm>
    </dsp:sp>
    <dsp:sp modelId="{34DA61FE-1081-5C4E-AEAB-3574EDD44874}">
      <dsp:nvSpPr>
        <dsp:cNvPr id="0" name=""/>
        <dsp:cNvSpPr/>
      </dsp:nvSpPr>
      <dsp:spPr>
        <a:xfrm>
          <a:off x="5982948" y="173570"/>
          <a:ext cx="4118741" cy="2989333"/>
        </a:xfrm>
        <a:prstGeom prst="chevron">
          <a:avLst>
            <a:gd name="adj" fmla="val 2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821" tIns="48260" rIns="131821" bIns="48260" numCol="1" spcCol="1270" anchor="ctr" anchorCtr="0">
          <a:noAutofit/>
        </a:bodyPr>
        <a:lstStyle/>
        <a:p>
          <a:pPr marL="0" lvl="0" indent="0" algn="ctr" defTabSz="844550">
            <a:lnSpc>
              <a:spcPct val="90000"/>
            </a:lnSpc>
            <a:spcBef>
              <a:spcPct val="0"/>
            </a:spcBef>
            <a:spcAft>
              <a:spcPct val="35000"/>
            </a:spcAft>
            <a:buNone/>
          </a:pPr>
          <a:r>
            <a:rPr lang="en-GB" sz="1900" b="1" kern="1200" dirty="0"/>
            <a:t>Mayor </a:t>
          </a:r>
          <a:r>
            <a:rPr lang="en-GB" sz="1900" b="1" kern="1200" dirty="0" err="1"/>
            <a:t>aprovechamiento</a:t>
          </a:r>
          <a:r>
            <a:rPr lang="en-GB" sz="1900" b="1" kern="1200" dirty="0"/>
            <a:t> de </a:t>
          </a:r>
          <a:r>
            <a:rPr lang="en-GB" sz="1900" b="1" kern="1200" dirty="0" err="1"/>
            <a:t>recursos</a:t>
          </a:r>
          <a:r>
            <a:rPr lang="en-GB" sz="1900" b="1" kern="1200" dirty="0"/>
            <a:t>, mayor </a:t>
          </a:r>
          <a:r>
            <a:rPr lang="en-GB" sz="1900" b="1" kern="1200" dirty="0" err="1"/>
            <a:t>satisfacción</a:t>
          </a:r>
          <a:r>
            <a:rPr lang="en-GB" sz="1900" b="1" kern="1200" dirty="0"/>
            <a:t> del </a:t>
          </a:r>
          <a:r>
            <a:rPr lang="en-GB" sz="1900" b="1" kern="1200" dirty="0" err="1"/>
            <a:t>consumidor</a:t>
          </a:r>
          <a:endParaRPr lang="en-GB" sz="1900" b="1" kern="1200" dirty="0"/>
        </a:p>
      </dsp:txBody>
      <dsp:txXfrm>
        <a:off x="6730281" y="173570"/>
        <a:ext cx="2624075" cy="2989333"/>
      </dsp:txXfrm>
    </dsp:sp>
    <dsp:sp modelId="{06BFCFFF-299B-A946-AACB-CF3F9F824AC7}">
      <dsp:nvSpPr>
        <dsp:cNvPr id="0" name=""/>
        <dsp:cNvSpPr/>
      </dsp:nvSpPr>
      <dsp:spPr>
        <a:xfrm>
          <a:off x="9354356" y="173570"/>
          <a:ext cx="2636181" cy="2989333"/>
        </a:xfrm>
        <a:prstGeom prst="chevron">
          <a:avLst>
            <a:gd name="adj" fmla="val 2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821" tIns="165100" rIns="131821" bIns="165100" numCol="1" spcCol="1270" anchor="ctr" anchorCtr="0">
          <a:noAutofit/>
        </a:bodyPr>
        <a:lstStyle/>
        <a:p>
          <a:pPr marL="0" lvl="0" indent="0" algn="ctr" defTabSz="2889250">
            <a:lnSpc>
              <a:spcPct val="90000"/>
            </a:lnSpc>
            <a:spcBef>
              <a:spcPct val="0"/>
            </a:spcBef>
            <a:spcAft>
              <a:spcPct val="35000"/>
            </a:spcAft>
            <a:buNone/>
          </a:pPr>
          <a:endParaRPr lang="en-GB" sz="6500" kern="1200" dirty="0"/>
        </a:p>
      </dsp:txBody>
      <dsp:txXfrm>
        <a:off x="10013401" y="173570"/>
        <a:ext cx="1318091" cy="29893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B5C01-894E-974B-870B-D4696BBF52D0}" type="datetimeFigureOut">
              <a:rPr lang="en-ES" smtClean="0"/>
              <a:t>09/12/2020</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28C26-275E-7048-8D33-2A0BBF290DA1}" type="slidenum">
              <a:rPr lang="en-ES" smtClean="0"/>
              <a:t>‹#›</a:t>
            </a:fld>
            <a:endParaRPr lang="en-ES"/>
          </a:p>
        </p:txBody>
      </p:sp>
    </p:spTree>
    <p:extLst>
      <p:ext uri="{BB962C8B-B14F-4D97-AF65-F5344CB8AC3E}">
        <p14:creationId xmlns:p14="http://schemas.microsoft.com/office/powerpoint/2010/main" val="298986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dirty="0"/>
              <a:t>Mi proyecto de ML consiste en ensamblar un modelo capaz de predecir si una reserva de hotel será cancelada o no en base a un dataset de Kaggle montado y recopilado por unos académicos portugueses con más de 120 mil observaciones. </a:t>
            </a:r>
          </a:p>
          <a:p>
            <a:endParaRPr lang="en-ES" dirty="0"/>
          </a:p>
          <a:p>
            <a:endParaRPr lang="en-ES" dirty="0"/>
          </a:p>
        </p:txBody>
      </p:sp>
      <p:sp>
        <p:nvSpPr>
          <p:cNvPr id="4" name="Slide Number Placeholder 3"/>
          <p:cNvSpPr>
            <a:spLocks noGrp="1"/>
          </p:cNvSpPr>
          <p:nvPr>
            <p:ph type="sldNum" sz="quarter" idx="5"/>
          </p:nvPr>
        </p:nvSpPr>
        <p:spPr/>
        <p:txBody>
          <a:bodyPr/>
          <a:lstStyle/>
          <a:p>
            <a:fld id="{C3328C26-275E-7048-8D33-2A0BBF290DA1}" type="slidenum">
              <a:rPr lang="en-ES" smtClean="0"/>
              <a:t>1</a:t>
            </a:fld>
            <a:endParaRPr lang="en-ES"/>
          </a:p>
        </p:txBody>
      </p:sp>
    </p:spTree>
    <p:extLst>
      <p:ext uri="{BB962C8B-B14F-4D97-AF65-F5344CB8AC3E}">
        <p14:creationId xmlns:p14="http://schemas.microsoft.com/office/powerpoint/2010/main" val="398353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C3328C26-275E-7048-8D33-2A0BBF290DA1}" type="slidenum">
              <a:rPr lang="en-ES" smtClean="0"/>
              <a:t>2</a:t>
            </a:fld>
            <a:endParaRPr lang="en-ES"/>
          </a:p>
        </p:txBody>
      </p:sp>
    </p:spTree>
    <p:extLst>
      <p:ext uri="{BB962C8B-B14F-4D97-AF65-F5344CB8AC3E}">
        <p14:creationId xmlns:p14="http://schemas.microsoft.com/office/powerpoint/2010/main" val="55019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C3328C26-275E-7048-8D33-2A0BBF290DA1}" type="slidenum">
              <a:rPr lang="en-ES" smtClean="0"/>
              <a:t>4</a:t>
            </a:fld>
            <a:endParaRPr lang="en-ES"/>
          </a:p>
        </p:txBody>
      </p:sp>
    </p:spTree>
    <p:extLst>
      <p:ext uri="{BB962C8B-B14F-4D97-AF65-F5344CB8AC3E}">
        <p14:creationId xmlns:p14="http://schemas.microsoft.com/office/powerpoint/2010/main" val="28077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C3328C26-275E-7048-8D33-2A0BBF290DA1}" type="slidenum">
              <a:rPr lang="en-ES" smtClean="0"/>
              <a:t>6</a:t>
            </a:fld>
            <a:endParaRPr lang="en-ES"/>
          </a:p>
        </p:txBody>
      </p:sp>
    </p:spTree>
    <p:extLst>
      <p:ext uri="{BB962C8B-B14F-4D97-AF65-F5344CB8AC3E}">
        <p14:creationId xmlns:p14="http://schemas.microsoft.com/office/powerpoint/2010/main" val="269413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ES" sz="1200" i="1" dirty="0"/>
              <a:t>Precision</a:t>
            </a:r>
            <a:r>
              <a:rPr lang="en-ES" sz="1200" dirty="0"/>
              <a:t>: de las cancelaciones que el modelo predice, qué % acierta. </a:t>
            </a:r>
          </a:p>
          <a:p>
            <a:pPr marL="0" indent="0">
              <a:buNone/>
            </a:pPr>
            <a:endParaRPr lang="en-ES" sz="1200" dirty="0"/>
          </a:p>
          <a:p>
            <a:pPr marL="0" indent="0">
              <a:buNone/>
            </a:pPr>
            <a:r>
              <a:rPr lang="en-ES" sz="1200" i="1" dirty="0"/>
              <a:t>Recall</a:t>
            </a:r>
            <a:r>
              <a:rPr lang="en-ES" sz="1200" dirty="0"/>
              <a:t>: de las cancelaciones que ocurren, que % acierta.</a:t>
            </a:r>
          </a:p>
          <a:p>
            <a:endParaRPr lang="en-ES" sz="1200" dirty="0"/>
          </a:p>
          <a:p>
            <a:endParaRPr lang="en-ES" sz="1200" dirty="0"/>
          </a:p>
          <a:p>
            <a:r>
              <a:rPr lang="en-ES" sz="1200" dirty="0"/>
              <a:t>En función del problema de negocio, primaremos uno sobre otro, ajustando la barrera de clasificación.</a:t>
            </a:r>
          </a:p>
          <a:p>
            <a:r>
              <a:rPr lang="en-ES" sz="1200" dirty="0"/>
              <a:t>Hotel con mucha ocupación, y que prima el trato al cliente primará </a:t>
            </a:r>
            <a:r>
              <a:rPr lang="en-ES" sz="1200" i="1" dirty="0"/>
              <a:t>precision</a:t>
            </a:r>
            <a:r>
              <a:rPr lang="en-ES" sz="1200" dirty="0"/>
              <a:t> sobre </a:t>
            </a:r>
            <a:r>
              <a:rPr lang="en-ES" sz="1200" i="1" dirty="0"/>
              <a:t>recall</a:t>
            </a:r>
            <a:r>
              <a:rPr lang="en-ES" sz="1200" dirty="0"/>
              <a:t>. ¿Por qué?  </a:t>
            </a:r>
            <a:r>
              <a:rPr lang="en-ES" sz="1200" i="1" dirty="0"/>
              <a:t>Precision</a:t>
            </a:r>
            <a:r>
              <a:rPr lang="en-ES" sz="1200" dirty="0"/>
              <a:t> considera mejora cuanto menos falsos positivos (huéspedes que el modelo predice como cancelaciones que en realidad acaban acudiendo) haya.</a:t>
            </a:r>
          </a:p>
          <a:p>
            <a:r>
              <a:rPr lang="en-ES" sz="1200" dirty="0"/>
              <a:t>Cada falso positivo, en el marco de una estrategia de overbooking, es un huésped que habiendo hecho todo de forma impecable, potencialmente se queda sin habitación por culpa de nuestro modelo.</a:t>
            </a:r>
          </a:p>
          <a:p>
            <a:pPr marL="0" indent="0">
              <a:buNone/>
            </a:pPr>
            <a:r>
              <a:rPr lang="en-ES" sz="1200" dirty="0"/>
              <a:t>					</a:t>
            </a:r>
            <a:endParaRPr lang="en-ES" dirty="0"/>
          </a:p>
        </p:txBody>
      </p:sp>
      <p:sp>
        <p:nvSpPr>
          <p:cNvPr id="4" name="Slide Number Placeholder 3"/>
          <p:cNvSpPr>
            <a:spLocks noGrp="1"/>
          </p:cNvSpPr>
          <p:nvPr>
            <p:ph type="sldNum" sz="quarter" idx="5"/>
          </p:nvPr>
        </p:nvSpPr>
        <p:spPr/>
        <p:txBody>
          <a:bodyPr/>
          <a:lstStyle/>
          <a:p>
            <a:fld id="{C3328C26-275E-7048-8D33-2A0BBF290DA1}" type="slidenum">
              <a:rPr lang="en-ES" smtClean="0"/>
              <a:t>7</a:t>
            </a:fld>
            <a:endParaRPr lang="en-ES"/>
          </a:p>
        </p:txBody>
      </p:sp>
    </p:spTree>
    <p:extLst>
      <p:ext uri="{BB962C8B-B14F-4D97-AF65-F5344CB8AC3E}">
        <p14:creationId xmlns:p14="http://schemas.microsoft.com/office/powerpoint/2010/main" val="382207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9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560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38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533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53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128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685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379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158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057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590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14366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Resor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diagramData" Target="../diagrams/data2.xml"/><Relationship Id="rId16" Type="http://schemas.openxmlformats.org/officeDocument/2006/relationships/image" Target="../media/image15.sv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0.png"/><Relationship Id="rId5" Type="http://schemas.openxmlformats.org/officeDocument/2006/relationships/diagramColors" Target="../diagrams/colors2.xml"/><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diagramQuickStyle" Target="../diagrams/quickStyle2.xml"/><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DAA991-2981-AC40-B683-4C0EB231DE28}"/>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5508" r="1582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82E7346C-345C-EE43-ABB8-3540DD5E3DF9}"/>
              </a:ext>
            </a:extLst>
          </p:cNvPr>
          <p:cNvSpPr>
            <a:spLocks noGrp="1"/>
          </p:cNvSpPr>
          <p:nvPr>
            <p:ph type="ctrTitle"/>
          </p:nvPr>
        </p:nvSpPr>
        <p:spPr>
          <a:xfrm>
            <a:off x="200025" y="1122363"/>
            <a:ext cx="4748862" cy="3204134"/>
          </a:xfrm>
        </p:spPr>
        <p:txBody>
          <a:bodyPr anchor="b">
            <a:normAutofit fontScale="90000"/>
          </a:bodyPr>
          <a:lstStyle/>
          <a:p>
            <a:r>
              <a:rPr lang="en-ES" sz="3200" dirty="0"/>
              <a:t>Proyecto Machine Learning:</a:t>
            </a:r>
            <a:br>
              <a:rPr lang="en-ES" sz="3200" dirty="0"/>
            </a:br>
            <a:br>
              <a:rPr lang="en-ES" sz="3200" dirty="0"/>
            </a:br>
            <a:r>
              <a:rPr lang="en-ES" sz="4000" dirty="0"/>
              <a:t>Prediciendo cancelaciones y no-shows para una cadena de hoteles</a:t>
            </a:r>
          </a:p>
        </p:txBody>
      </p:sp>
      <p:sp>
        <p:nvSpPr>
          <p:cNvPr id="3" name="Subtitle 2">
            <a:extLst>
              <a:ext uri="{FF2B5EF4-FFF2-40B4-BE49-F238E27FC236}">
                <a16:creationId xmlns:a16="http://schemas.microsoft.com/office/drawing/2014/main" id="{6DCF3340-AB26-D742-BD57-1E0F52A6C8CB}"/>
              </a:ext>
            </a:extLst>
          </p:cNvPr>
          <p:cNvSpPr>
            <a:spLocks noGrp="1"/>
          </p:cNvSpPr>
          <p:nvPr>
            <p:ph type="subTitle" idx="1"/>
          </p:nvPr>
        </p:nvSpPr>
        <p:spPr>
          <a:xfrm>
            <a:off x="176821" y="5448850"/>
            <a:ext cx="3933306" cy="1208141"/>
          </a:xfrm>
        </p:spPr>
        <p:txBody>
          <a:bodyPr>
            <a:normAutofit/>
          </a:bodyPr>
          <a:lstStyle/>
          <a:p>
            <a:r>
              <a:rPr lang="en-ES" sz="2000" dirty="0"/>
              <a:t>Antonio Valbuena Sanchez</a:t>
            </a:r>
          </a:p>
          <a:p>
            <a:r>
              <a:rPr lang="en-ES" sz="2000" dirty="0"/>
              <a:t>10 diciembre 2020</a:t>
            </a:r>
          </a:p>
        </p:txBody>
      </p:sp>
    </p:spTree>
    <p:extLst>
      <p:ext uri="{BB962C8B-B14F-4D97-AF65-F5344CB8AC3E}">
        <p14:creationId xmlns:p14="http://schemas.microsoft.com/office/powerpoint/2010/main" val="107206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83A0-C79A-A24E-9BDD-C36E8AE7DAC4}"/>
              </a:ext>
            </a:extLst>
          </p:cNvPr>
          <p:cNvSpPr>
            <a:spLocks noGrp="1"/>
          </p:cNvSpPr>
          <p:nvPr>
            <p:ph type="title"/>
          </p:nvPr>
        </p:nvSpPr>
        <p:spPr/>
        <p:txBody>
          <a:bodyPr>
            <a:normAutofit fontScale="90000"/>
          </a:bodyPr>
          <a:lstStyle/>
          <a:p>
            <a:r>
              <a:rPr lang="en-ES" dirty="0"/>
              <a:t>Problema de negocio: cancelaciones y no-shows en los hoteles</a:t>
            </a:r>
          </a:p>
        </p:txBody>
      </p:sp>
      <p:graphicFrame>
        <p:nvGraphicFramePr>
          <p:cNvPr id="4" name="Diagram 3">
            <a:extLst>
              <a:ext uri="{FF2B5EF4-FFF2-40B4-BE49-F238E27FC236}">
                <a16:creationId xmlns:a16="http://schemas.microsoft.com/office/drawing/2014/main" id="{DEC66154-7D5E-DC44-8234-3014DB77BE68}"/>
              </a:ext>
            </a:extLst>
          </p:cNvPr>
          <p:cNvGraphicFramePr/>
          <p:nvPr>
            <p:extLst>
              <p:ext uri="{D42A27DB-BD31-4B8C-83A1-F6EECF244321}">
                <p14:modId xmlns:p14="http://schemas.microsoft.com/office/powerpoint/2010/main" val="1874876025"/>
              </p:ext>
            </p:extLst>
          </p:nvPr>
        </p:nvGraphicFramePr>
        <p:xfrm>
          <a:off x="214360" y="2326874"/>
          <a:ext cx="11970544" cy="412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Angry face outline with solid fill">
            <a:extLst>
              <a:ext uri="{FF2B5EF4-FFF2-40B4-BE49-F238E27FC236}">
                <a16:creationId xmlns:a16="http://schemas.microsoft.com/office/drawing/2014/main" id="{9C911B9D-6B9B-3A47-8A9F-DE7BE711FA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00022" y="3054829"/>
            <a:ext cx="1333500" cy="1333500"/>
          </a:xfrm>
          <a:prstGeom prst="rect">
            <a:avLst/>
          </a:prstGeom>
        </p:spPr>
      </p:pic>
      <p:pic>
        <p:nvPicPr>
          <p:cNvPr id="9" name="Graphic 8" descr="Bar graph with downward trend with solid fill">
            <a:extLst>
              <a:ext uri="{FF2B5EF4-FFF2-40B4-BE49-F238E27FC236}">
                <a16:creationId xmlns:a16="http://schemas.microsoft.com/office/drawing/2014/main" id="{B6B089FD-583F-AF43-BD8D-859F2E24BD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87216" y="4536728"/>
            <a:ext cx="1159111" cy="1159111"/>
          </a:xfrm>
          <a:prstGeom prst="rect">
            <a:avLst/>
          </a:prstGeom>
        </p:spPr>
      </p:pic>
    </p:spTree>
    <p:extLst>
      <p:ext uri="{BB962C8B-B14F-4D97-AF65-F5344CB8AC3E}">
        <p14:creationId xmlns:p14="http://schemas.microsoft.com/office/powerpoint/2010/main" val="241091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4A69-B4D8-9743-83AA-1412924E22C2}"/>
              </a:ext>
            </a:extLst>
          </p:cNvPr>
          <p:cNvSpPr>
            <a:spLocks noGrp="1"/>
          </p:cNvSpPr>
          <p:nvPr>
            <p:ph type="title"/>
          </p:nvPr>
        </p:nvSpPr>
        <p:spPr/>
        <p:txBody>
          <a:bodyPr>
            <a:normAutofit fontScale="90000"/>
          </a:bodyPr>
          <a:lstStyle/>
          <a:p>
            <a:r>
              <a:rPr lang="en-ES" dirty="0"/>
              <a:t>Solución: modelo predictivo de Machine Learning</a:t>
            </a:r>
          </a:p>
        </p:txBody>
      </p:sp>
      <p:graphicFrame>
        <p:nvGraphicFramePr>
          <p:cNvPr id="6" name="Diagram 5">
            <a:extLst>
              <a:ext uri="{FF2B5EF4-FFF2-40B4-BE49-F238E27FC236}">
                <a16:creationId xmlns:a16="http://schemas.microsoft.com/office/drawing/2014/main" id="{9B14ED1F-F629-E34A-843E-87867AC398E0}"/>
              </a:ext>
            </a:extLst>
          </p:cNvPr>
          <p:cNvGraphicFramePr/>
          <p:nvPr>
            <p:extLst>
              <p:ext uri="{D42A27DB-BD31-4B8C-83A1-F6EECF244321}">
                <p14:modId xmlns:p14="http://schemas.microsoft.com/office/powerpoint/2010/main" val="2114540456"/>
              </p:ext>
            </p:extLst>
          </p:nvPr>
        </p:nvGraphicFramePr>
        <p:xfrm>
          <a:off x="202222" y="3521526"/>
          <a:ext cx="11994819" cy="3336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Bar graph with upward trend with solid fill">
            <a:extLst>
              <a:ext uri="{FF2B5EF4-FFF2-40B4-BE49-F238E27FC236}">
                <a16:creationId xmlns:a16="http://schemas.microsoft.com/office/drawing/2014/main" id="{F836D31B-66AF-564A-8FC5-14275D494C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65308" y="5189763"/>
            <a:ext cx="1170214" cy="1170214"/>
          </a:xfrm>
          <a:prstGeom prst="rect">
            <a:avLst/>
          </a:prstGeom>
        </p:spPr>
      </p:pic>
      <p:pic>
        <p:nvPicPr>
          <p:cNvPr id="10" name="Graphic 9" descr="Grinning face outline with solid fill">
            <a:extLst>
              <a:ext uri="{FF2B5EF4-FFF2-40B4-BE49-F238E27FC236}">
                <a16:creationId xmlns:a16="http://schemas.microsoft.com/office/drawing/2014/main" id="{44263FB6-AE9D-3444-BEF1-71378C38B1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65308" y="4019550"/>
            <a:ext cx="1170214" cy="1170214"/>
          </a:xfrm>
          <a:prstGeom prst="rect">
            <a:avLst/>
          </a:prstGeom>
        </p:spPr>
      </p:pic>
      <p:pic>
        <p:nvPicPr>
          <p:cNvPr id="12" name="Graphic 11" descr="Artificial Intelligence with solid fill">
            <a:extLst>
              <a:ext uri="{FF2B5EF4-FFF2-40B4-BE49-F238E27FC236}">
                <a16:creationId xmlns:a16="http://schemas.microsoft.com/office/drawing/2014/main" id="{C929F58D-2EAB-9B46-85B3-8E68C0E871F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5568" y="2188138"/>
            <a:ext cx="914400" cy="914400"/>
          </a:xfrm>
          <a:prstGeom prst="rect">
            <a:avLst/>
          </a:prstGeom>
        </p:spPr>
      </p:pic>
      <p:pic>
        <p:nvPicPr>
          <p:cNvPr id="14" name="Graphic 13" descr="Database with solid fill">
            <a:extLst>
              <a:ext uri="{FF2B5EF4-FFF2-40B4-BE49-F238E27FC236}">
                <a16:creationId xmlns:a16="http://schemas.microsoft.com/office/drawing/2014/main" id="{16367225-F3E6-DF4E-9CA0-BAC7D80928E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2847" y="2229966"/>
            <a:ext cx="914400" cy="914400"/>
          </a:xfrm>
          <a:prstGeom prst="rect">
            <a:avLst/>
          </a:prstGeom>
        </p:spPr>
      </p:pic>
      <p:pic>
        <p:nvPicPr>
          <p:cNvPr id="16" name="Graphic 15" descr="Add with solid fill">
            <a:extLst>
              <a:ext uri="{FF2B5EF4-FFF2-40B4-BE49-F238E27FC236}">
                <a16:creationId xmlns:a16="http://schemas.microsoft.com/office/drawing/2014/main" id="{23F84D36-0233-454B-A119-7712C10E5C6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92051" y="2345981"/>
            <a:ext cx="598714" cy="598714"/>
          </a:xfrm>
          <a:prstGeom prst="rect">
            <a:avLst/>
          </a:prstGeom>
        </p:spPr>
      </p:pic>
      <p:sp>
        <p:nvSpPr>
          <p:cNvPr id="19" name="Rounded Rectangle 18">
            <a:extLst>
              <a:ext uri="{FF2B5EF4-FFF2-40B4-BE49-F238E27FC236}">
                <a16:creationId xmlns:a16="http://schemas.microsoft.com/office/drawing/2014/main" id="{9B3B533C-E43D-AC4C-A0A8-959E80F067D9}"/>
              </a:ext>
            </a:extLst>
          </p:cNvPr>
          <p:cNvSpPr/>
          <p:nvPr/>
        </p:nvSpPr>
        <p:spPr>
          <a:xfrm>
            <a:off x="1115568" y="2188138"/>
            <a:ext cx="2925851" cy="956228"/>
          </a:xfrm>
          <a:prstGeom prst="round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ES"/>
          </a:p>
        </p:txBody>
      </p:sp>
      <p:pic>
        <p:nvPicPr>
          <p:cNvPr id="21" name="Graphic 20" descr="Arrow: Rotate left with solid fill">
            <a:extLst>
              <a:ext uri="{FF2B5EF4-FFF2-40B4-BE49-F238E27FC236}">
                <a16:creationId xmlns:a16="http://schemas.microsoft.com/office/drawing/2014/main" id="{7BF96A91-894B-CA40-B4D4-061C0DBC785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222" y="2638290"/>
            <a:ext cx="914400" cy="914400"/>
          </a:xfrm>
          <a:prstGeom prst="rect">
            <a:avLst/>
          </a:prstGeom>
        </p:spPr>
      </p:pic>
      <p:sp>
        <p:nvSpPr>
          <p:cNvPr id="22" name="TextBox 21">
            <a:extLst>
              <a:ext uri="{FF2B5EF4-FFF2-40B4-BE49-F238E27FC236}">
                <a16:creationId xmlns:a16="http://schemas.microsoft.com/office/drawing/2014/main" id="{BD83C13D-B5A9-684F-BA29-0BD06A7F36DB}"/>
              </a:ext>
            </a:extLst>
          </p:cNvPr>
          <p:cNvSpPr txBox="1"/>
          <p:nvPr/>
        </p:nvSpPr>
        <p:spPr>
          <a:xfrm>
            <a:off x="4425043" y="2188138"/>
            <a:ext cx="7110479" cy="1015663"/>
          </a:xfrm>
          <a:prstGeom prst="rect">
            <a:avLst/>
          </a:prstGeom>
          <a:noFill/>
        </p:spPr>
        <p:txBody>
          <a:bodyPr wrap="square" rtlCol="0">
            <a:spAutoFit/>
          </a:bodyPr>
          <a:lstStyle/>
          <a:p>
            <a:r>
              <a:rPr lang="en-ES" sz="2000" dirty="0"/>
              <a:t>En base a un set de datos, desarrollar un modelo que pueda anticipar con precisión si una reserva vendrá al hotel o si por el contrario cancelará o no acudirá sin previo aviso. </a:t>
            </a:r>
          </a:p>
        </p:txBody>
      </p:sp>
    </p:spTree>
    <p:extLst>
      <p:ext uri="{BB962C8B-B14F-4D97-AF65-F5344CB8AC3E}">
        <p14:creationId xmlns:p14="http://schemas.microsoft.com/office/powerpoint/2010/main" val="112194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D234-80B4-0D4E-BC00-9EB46B54E83B}"/>
              </a:ext>
            </a:extLst>
          </p:cNvPr>
          <p:cNvSpPr>
            <a:spLocks noGrp="1"/>
          </p:cNvSpPr>
          <p:nvPr>
            <p:ph type="title"/>
          </p:nvPr>
        </p:nvSpPr>
        <p:spPr/>
        <p:txBody>
          <a:bodyPr/>
          <a:lstStyle/>
          <a:p>
            <a:r>
              <a:rPr lang="en-ES" dirty="0"/>
              <a:t>Distribución del target</a:t>
            </a:r>
          </a:p>
        </p:txBody>
      </p:sp>
      <p:pic>
        <p:nvPicPr>
          <p:cNvPr id="1028" name="Picture 4">
            <a:extLst>
              <a:ext uri="{FF2B5EF4-FFF2-40B4-BE49-F238E27FC236}">
                <a16:creationId xmlns:a16="http://schemas.microsoft.com/office/drawing/2014/main" id="{763FBB28-DEFC-7142-873F-8BCAABC22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07" y="2066940"/>
            <a:ext cx="4951808" cy="347529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2B0EC7B-1269-9E48-8185-12C185FAE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2066940"/>
            <a:ext cx="5143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0F4C46-7A93-2943-AD91-6E72079BD422}"/>
              </a:ext>
            </a:extLst>
          </p:cNvPr>
          <p:cNvSpPr txBox="1"/>
          <p:nvPr/>
        </p:nvSpPr>
        <p:spPr>
          <a:xfrm>
            <a:off x="1020209" y="5618435"/>
            <a:ext cx="9922981" cy="1200329"/>
          </a:xfrm>
          <a:prstGeom prst="rect">
            <a:avLst/>
          </a:prstGeom>
          <a:noFill/>
        </p:spPr>
        <p:txBody>
          <a:bodyPr wrap="square" rtlCol="0">
            <a:spAutoFit/>
          </a:bodyPr>
          <a:lstStyle/>
          <a:p>
            <a:r>
              <a:rPr lang="en-ES" dirty="0"/>
              <a:t>Para nuestros datos de train, el 37% de las reservas acaban siendo cancelaciones o no-shows</a:t>
            </a:r>
          </a:p>
          <a:p>
            <a:endParaRPr lang="en-ES" dirty="0"/>
          </a:p>
          <a:p>
            <a:r>
              <a:rPr lang="en-ES" dirty="0"/>
              <a:t>Las cancelaciones claramente son un problema para este grupo de hoteles, en especial para el hotel de Lisboa</a:t>
            </a:r>
          </a:p>
        </p:txBody>
      </p:sp>
    </p:spTree>
    <p:extLst>
      <p:ext uri="{BB962C8B-B14F-4D97-AF65-F5344CB8AC3E}">
        <p14:creationId xmlns:p14="http://schemas.microsoft.com/office/powerpoint/2010/main" val="15123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2201-08EE-7147-B82E-F9188AF0F91A}"/>
              </a:ext>
            </a:extLst>
          </p:cNvPr>
          <p:cNvSpPr>
            <a:spLocks noGrp="1"/>
          </p:cNvSpPr>
          <p:nvPr>
            <p:ph type="title"/>
          </p:nvPr>
        </p:nvSpPr>
        <p:spPr/>
        <p:txBody>
          <a:bodyPr/>
          <a:lstStyle/>
          <a:p>
            <a:r>
              <a:rPr lang="en-ES" dirty="0"/>
              <a:t>Modelos utilizados </a:t>
            </a:r>
          </a:p>
        </p:txBody>
      </p:sp>
      <p:graphicFrame>
        <p:nvGraphicFramePr>
          <p:cNvPr id="9" name="Table 9">
            <a:extLst>
              <a:ext uri="{FF2B5EF4-FFF2-40B4-BE49-F238E27FC236}">
                <a16:creationId xmlns:a16="http://schemas.microsoft.com/office/drawing/2014/main" id="{E15C8DA3-CF61-BD41-8E75-15834E7507E3}"/>
              </a:ext>
            </a:extLst>
          </p:cNvPr>
          <p:cNvGraphicFramePr>
            <a:graphicFrameLocks noGrp="1"/>
          </p:cNvGraphicFramePr>
          <p:nvPr>
            <p:extLst>
              <p:ext uri="{D42A27DB-BD31-4B8C-83A1-F6EECF244321}">
                <p14:modId xmlns:p14="http://schemas.microsoft.com/office/powerpoint/2010/main" val="440950826"/>
              </p:ext>
            </p:extLst>
          </p:nvPr>
        </p:nvGraphicFramePr>
        <p:xfrm>
          <a:off x="413440" y="2221013"/>
          <a:ext cx="7816161" cy="4284290"/>
        </p:xfrm>
        <a:graphic>
          <a:graphicData uri="http://schemas.openxmlformats.org/drawingml/2006/table">
            <a:tbl>
              <a:tblPr firstRow="1" bandRow="1">
                <a:tableStyleId>{5C22544A-7EE6-4342-B048-85BDC9FD1C3A}</a:tableStyleId>
              </a:tblPr>
              <a:tblGrid>
                <a:gridCol w="2063496">
                  <a:extLst>
                    <a:ext uri="{9D8B030D-6E8A-4147-A177-3AD203B41FA5}">
                      <a16:colId xmlns:a16="http://schemas.microsoft.com/office/drawing/2014/main" val="2773328999"/>
                    </a:ext>
                  </a:extLst>
                </a:gridCol>
                <a:gridCol w="1371252">
                  <a:extLst>
                    <a:ext uri="{9D8B030D-6E8A-4147-A177-3AD203B41FA5}">
                      <a16:colId xmlns:a16="http://schemas.microsoft.com/office/drawing/2014/main" val="3322923199"/>
                    </a:ext>
                  </a:extLst>
                </a:gridCol>
                <a:gridCol w="1458598">
                  <a:extLst>
                    <a:ext uri="{9D8B030D-6E8A-4147-A177-3AD203B41FA5}">
                      <a16:colId xmlns:a16="http://schemas.microsoft.com/office/drawing/2014/main" val="4012804489"/>
                    </a:ext>
                  </a:extLst>
                </a:gridCol>
                <a:gridCol w="1436915">
                  <a:extLst>
                    <a:ext uri="{9D8B030D-6E8A-4147-A177-3AD203B41FA5}">
                      <a16:colId xmlns:a16="http://schemas.microsoft.com/office/drawing/2014/main" val="3827783838"/>
                    </a:ext>
                  </a:extLst>
                </a:gridCol>
                <a:gridCol w="1485900">
                  <a:extLst>
                    <a:ext uri="{9D8B030D-6E8A-4147-A177-3AD203B41FA5}">
                      <a16:colId xmlns:a16="http://schemas.microsoft.com/office/drawing/2014/main" val="2247110342"/>
                    </a:ext>
                  </a:extLst>
                </a:gridCol>
              </a:tblGrid>
              <a:tr h="856858">
                <a:tc>
                  <a:txBody>
                    <a:bodyPr/>
                    <a:lstStyle/>
                    <a:p>
                      <a:pPr algn="ctr"/>
                      <a:r>
                        <a:rPr lang="en-ES" sz="2000" dirty="0"/>
                        <a:t>Algoritmo</a:t>
                      </a:r>
                    </a:p>
                  </a:txBody>
                  <a:tcPr anchor="ctr"/>
                </a:tc>
                <a:tc>
                  <a:txBody>
                    <a:bodyPr/>
                    <a:lstStyle/>
                    <a:p>
                      <a:pPr algn="ctr"/>
                      <a:r>
                        <a:rPr lang="en-ES" sz="2000" dirty="0"/>
                        <a:t>Accuracy</a:t>
                      </a:r>
                    </a:p>
                  </a:txBody>
                  <a:tcPr anchor="ctr"/>
                </a:tc>
                <a:tc>
                  <a:txBody>
                    <a:bodyPr/>
                    <a:lstStyle/>
                    <a:p>
                      <a:pPr algn="ctr"/>
                      <a:r>
                        <a:rPr lang="en-ES" sz="2000" dirty="0"/>
                        <a:t>F1 score</a:t>
                      </a:r>
                    </a:p>
                  </a:txBody>
                  <a:tcPr anchor="ctr"/>
                </a:tc>
                <a:tc>
                  <a:txBody>
                    <a:bodyPr/>
                    <a:lstStyle/>
                    <a:p>
                      <a:pPr algn="ctr"/>
                      <a:r>
                        <a:rPr lang="en-ES" sz="2000" dirty="0"/>
                        <a:t>Recall</a:t>
                      </a:r>
                    </a:p>
                  </a:txBody>
                  <a:tcPr anchor="ctr"/>
                </a:tc>
                <a:tc>
                  <a:txBody>
                    <a:bodyPr/>
                    <a:lstStyle/>
                    <a:p>
                      <a:pPr algn="ctr"/>
                      <a:r>
                        <a:rPr lang="en-ES" sz="2000" dirty="0"/>
                        <a:t>Precision</a:t>
                      </a:r>
                    </a:p>
                  </a:txBody>
                  <a:tcPr anchor="ctr"/>
                </a:tc>
                <a:extLst>
                  <a:ext uri="{0D108BD9-81ED-4DB2-BD59-A6C34878D82A}">
                    <a16:rowId xmlns:a16="http://schemas.microsoft.com/office/drawing/2014/main" val="3241730858"/>
                  </a:ext>
                </a:extLst>
              </a:tr>
              <a:tr h="856858">
                <a:tc>
                  <a:txBody>
                    <a:bodyPr/>
                    <a:lstStyle/>
                    <a:p>
                      <a:pPr algn="ctr"/>
                      <a:r>
                        <a:rPr lang="en-ES" sz="2000" dirty="0"/>
                        <a:t>Regresión Logística</a:t>
                      </a:r>
                    </a:p>
                  </a:txBody>
                  <a:tcPr anchor="ctr"/>
                </a:tc>
                <a:tc>
                  <a:txBody>
                    <a:bodyPr/>
                    <a:lstStyle/>
                    <a:p>
                      <a:pPr algn="ctr"/>
                      <a:r>
                        <a:rPr lang="en-ES" sz="2000" dirty="0"/>
                        <a:t>83,29%</a:t>
                      </a:r>
                    </a:p>
                  </a:txBody>
                  <a:tcPr anchor="ctr"/>
                </a:tc>
                <a:tc>
                  <a:txBody>
                    <a:bodyPr/>
                    <a:lstStyle/>
                    <a:p>
                      <a:pPr algn="ctr"/>
                      <a:r>
                        <a:rPr lang="en-ES" sz="2000" dirty="0"/>
                        <a:t>76,09%</a:t>
                      </a:r>
                    </a:p>
                  </a:txBody>
                  <a:tcPr anchor="ctr"/>
                </a:tc>
                <a:tc>
                  <a:txBody>
                    <a:bodyPr/>
                    <a:lstStyle/>
                    <a:p>
                      <a:pPr algn="ctr"/>
                      <a:r>
                        <a:rPr lang="en-ES" sz="2000" dirty="0"/>
                        <a:t>70,8%</a:t>
                      </a:r>
                    </a:p>
                  </a:txBody>
                  <a:tcPr anchor="ctr"/>
                </a:tc>
                <a:tc>
                  <a:txBody>
                    <a:bodyPr/>
                    <a:lstStyle/>
                    <a:p>
                      <a:pPr algn="ctr"/>
                      <a:r>
                        <a:rPr lang="en-ES" sz="2000" dirty="0"/>
                        <a:t>82,23%</a:t>
                      </a:r>
                    </a:p>
                  </a:txBody>
                  <a:tcPr anchor="ctr"/>
                </a:tc>
                <a:extLst>
                  <a:ext uri="{0D108BD9-81ED-4DB2-BD59-A6C34878D82A}">
                    <a16:rowId xmlns:a16="http://schemas.microsoft.com/office/drawing/2014/main" val="2660101452"/>
                  </a:ext>
                </a:extLst>
              </a:tr>
              <a:tr h="856858">
                <a:tc>
                  <a:txBody>
                    <a:bodyPr/>
                    <a:lstStyle/>
                    <a:p>
                      <a:pPr algn="ctr"/>
                      <a:r>
                        <a:rPr lang="en-ES" sz="2000" dirty="0"/>
                        <a:t>KNNeighbors</a:t>
                      </a:r>
                    </a:p>
                  </a:txBody>
                  <a:tcPr anchor="ctr"/>
                </a:tc>
                <a:tc>
                  <a:txBody>
                    <a:bodyPr/>
                    <a:lstStyle/>
                    <a:p>
                      <a:pPr algn="ctr"/>
                      <a:r>
                        <a:rPr lang="en-ES" sz="2000" dirty="0"/>
                        <a:t>84,85%</a:t>
                      </a:r>
                    </a:p>
                  </a:txBody>
                  <a:tcPr anchor="ctr"/>
                </a:tc>
                <a:tc>
                  <a:txBody>
                    <a:bodyPr/>
                    <a:lstStyle/>
                    <a:p>
                      <a:pPr algn="ctr"/>
                      <a:r>
                        <a:rPr lang="en-ES" sz="2000" dirty="0"/>
                        <a:t>78,43%</a:t>
                      </a:r>
                    </a:p>
                  </a:txBody>
                  <a:tcPr anchor="ctr"/>
                </a:tc>
                <a:tc>
                  <a:txBody>
                    <a:bodyPr/>
                    <a:lstStyle/>
                    <a:p>
                      <a:pPr algn="ctr"/>
                      <a:r>
                        <a:rPr lang="en-ES" sz="2000" dirty="0"/>
                        <a:t>73,28%</a:t>
                      </a:r>
                    </a:p>
                  </a:txBody>
                  <a:tcPr anchor="ctr"/>
                </a:tc>
                <a:tc>
                  <a:txBody>
                    <a:bodyPr/>
                    <a:lstStyle/>
                    <a:p>
                      <a:pPr algn="ctr"/>
                      <a:r>
                        <a:rPr lang="en-ES" sz="2000" dirty="0"/>
                        <a:t>84,35%</a:t>
                      </a:r>
                    </a:p>
                  </a:txBody>
                  <a:tcPr anchor="ctr"/>
                </a:tc>
                <a:extLst>
                  <a:ext uri="{0D108BD9-81ED-4DB2-BD59-A6C34878D82A}">
                    <a16:rowId xmlns:a16="http://schemas.microsoft.com/office/drawing/2014/main" val="3860983383"/>
                  </a:ext>
                </a:extLst>
              </a:tr>
              <a:tr h="856858">
                <a:tc>
                  <a:txBody>
                    <a:bodyPr/>
                    <a:lstStyle/>
                    <a:p>
                      <a:pPr algn="ctr"/>
                      <a:r>
                        <a:rPr lang="en-ES" sz="2000" dirty="0"/>
                        <a:t>Random Forest</a:t>
                      </a:r>
                    </a:p>
                  </a:txBody>
                  <a:tcPr anchor="ctr"/>
                </a:tc>
                <a:tc>
                  <a:txBody>
                    <a:bodyPr/>
                    <a:lstStyle/>
                    <a:p>
                      <a:pPr algn="ctr"/>
                      <a:r>
                        <a:rPr lang="en-ES" sz="2000" dirty="0"/>
                        <a:t>88,81%</a:t>
                      </a:r>
                    </a:p>
                  </a:txBody>
                  <a:tcPr anchor="ctr"/>
                </a:tc>
                <a:tc>
                  <a:txBody>
                    <a:bodyPr/>
                    <a:lstStyle/>
                    <a:p>
                      <a:pPr algn="ctr"/>
                      <a:r>
                        <a:rPr lang="en-ES" sz="2000" dirty="0"/>
                        <a:t>84,6%</a:t>
                      </a:r>
                    </a:p>
                  </a:txBody>
                  <a:tcPr anchor="ctr"/>
                </a:tc>
                <a:tc>
                  <a:txBody>
                    <a:bodyPr/>
                    <a:lstStyle/>
                    <a:p>
                      <a:pPr algn="ctr"/>
                      <a:r>
                        <a:rPr lang="en-ES" sz="2000" dirty="0"/>
                        <a:t>81,77%</a:t>
                      </a:r>
                    </a:p>
                  </a:txBody>
                  <a:tcPr anchor="ctr"/>
                </a:tc>
                <a:tc>
                  <a:txBody>
                    <a:bodyPr/>
                    <a:lstStyle/>
                    <a:p>
                      <a:pPr algn="ctr"/>
                      <a:r>
                        <a:rPr lang="en-ES" sz="2000" dirty="0"/>
                        <a:t>87,63%</a:t>
                      </a:r>
                    </a:p>
                  </a:txBody>
                  <a:tcPr anchor="ctr"/>
                </a:tc>
                <a:extLst>
                  <a:ext uri="{0D108BD9-81ED-4DB2-BD59-A6C34878D82A}">
                    <a16:rowId xmlns:a16="http://schemas.microsoft.com/office/drawing/2014/main" val="409402509"/>
                  </a:ext>
                </a:extLst>
              </a:tr>
              <a:tr h="856858">
                <a:tc>
                  <a:txBody>
                    <a:bodyPr/>
                    <a:lstStyle/>
                    <a:p>
                      <a:pPr algn="ctr"/>
                      <a:r>
                        <a:rPr lang="en-ES" sz="2000" dirty="0"/>
                        <a:t>XGBoost</a:t>
                      </a:r>
                    </a:p>
                  </a:txBody>
                  <a:tcPr anchor="ctr"/>
                </a:tc>
                <a:tc>
                  <a:txBody>
                    <a:bodyPr/>
                    <a:lstStyle/>
                    <a:p>
                      <a:pPr algn="ctr"/>
                      <a:r>
                        <a:rPr lang="en-ES" sz="2000" dirty="0"/>
                        <a:t>88,34%</a:t>
                      </a:r>
                    </a:p>
                  </a:txBody>
                  <a:tcPr anchor="ctr"/>
                </a:tc>
                <a:tc>
                  <a:txBody>
                    <a:bodyPr/>
                    <a:lstStyle/>
                    <a:p>
                      <a:pPr algn="ctr"/>
                      <a:r>
                        <a:rPr lang="en-ES" sz="2000" dirty="0"/>
                        <a:t>84,2%</a:t>
                      </a:r>
                    </a:p>
                  </a:txBody>
                  <a:tcPr anchor="ctr"/>
                </a:tc>
                <a:tc>
                  <a:txBody>
                    <a:bodyPr/>
                    <a:lstStyle/>
                    <a:p>
                      <a:pPr algn="ctr"/>
                      <a:r>
                        <a:rPr lang="en-ES" sz="2000" dirty="0"/>
                        <a:t>82,71%</a:t>
                      </a:r>
                    </a:p>
                  </a:txBody>
                  <a:tcPr anchor="ctr"/>
                </a:tc>
                <a:tc>
                  <a:txBody>
                    <a:bodyPr/>
                    <a:lstStyle/>
                    <a:p>
                      <a:pPr algn="ctr"/>
                      <a:r>
                        <a:rPr lang="en-ES" sz="2000" dirty="0"/>
                        <a:t>85,75</a:t>
                      </a:r>
                    </a:p>
                  </a:txBody>
                  <a:tcPr anchor="ctr"/>
                </a:tc>
                <a:extLst>
                  <a:ext uri="{0D108BD9-81ED-4DB2-BD59-A6C34878D82A}">
                    <a16:rowId xmlns:a16="http://schemas.microsoft.com/office/drawing/2014/main" val="321794029"/>
                  </a:ext>
                </a:extLst>
              </a:tr>
            </a:tbl>
          </a:graphicData>
        </a:graphic>
      </p:graphicFrame>
      <p:sp>
        <p:nvSpPr>
          <p:cNvPr id="12" name="TextBox 11">
            <a:extLst>
              <a:ext uri="{FF2B5EF4-FFF2-40B4-BE49-F238E27FC236}">
                <a16:creationId xmlns:a16="http://schemas.microsoft.com/office/drawing/2014/main" id="{E2DD9DC4-EA0D-6740-A699-A9C88DD6157E}"/>
              </a:ext>
            </a:extLst>
          </p:cNvPr>
          <p:cNvSpPr txBox="1"/>
          <p:nvPr/>
        </p:nvSpPr>
        <p:spPr>
          <a:xfrm>
            <a:off x="8507186" y="2629228"/>
            <a:ext cx="3396343" cy="3477875"/>
          </a:xfrm>
          <a:prstGeom prst="rect">
            <a:avLst/>
          </a:prstGeom>
          <a:noFill/>
        </p:spPr>
        <p:txBody>
          <a:bodyPr wrap="square" rtlCol="0">
            <a:spAutoFit/>
          </a:bodyPr>
          <a:lstStyle/>
          <a:p>
            <a:r>
              <a:rPr lang="en-ES" sz="2000" dirty="0"/>
              <a:t>Tras probar distintos modelos iterando con hiperparámetros y validación cruzada de 5, pruebo los modelos contra los datos de test.</a:t>
            </a:r>
          </a:p>
          <a:p>
            <a:endParaRPr lang="en-ES" sz="2000" dirty="0"/>
          </a:p>
          <a:p>
            <a:r>
              <a:rPr lang="en-ES" sz="2000" dirty="0"/>
              <a:t>El mejor modelo es el Random Forest y prácticamente a la par con el el XGBoost.</a:t>
            </a:r>
          </a:p>
        </p:txBody>
      </p:sp>
    </p:spTree>
    <p:extLst>
      <p:ext uri="{BB962C8B-B14F-4D97-AF65-F5344CB8AC3E}">
        <p14:creationId xmlns:p14="http://schemas.microsoft.com/office/powerpoint/2010/main" val="38734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DD20-4270-2442-9E5E-32B2D7DD5873}"/>
              </a:ext>
            </a:extLst>
          </p:cNvPr>
          <p:cNvSpPr>
            <a:spLocks noGrp="1"/>
          </p:cNvSpPr>
          <p:nvPr>
            <p:ph type="title"/>
          </p:nvPr>
        </p:nvSpPr>
        <p:spPr/>
        <p:txBody>
          <a:bodyPr>
            <a:normAutofit fontScale="90000"/>
          </a:bodyPr>
          <a:lstStyle/>
          <a:p>
            <a:r>
              <a:rPr lang="en-ES" dirty="0"/>
              <a:t>Random Forest: hiperparámetros y métricas de precisión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8DDC341-7172-5C43-9463-AC5F47F2BA9D}"/>
                  </a:ext>
                </a:extLst>
              </p:cNvPr>
              <p:cNvSpPr>
                <a:spLocks noGrp="1"/>
              </p:cNvSpPr>
              <p:nvPr>
                <p:ph idx="1"/>
              </p:nvPr>
            </p:nvSpPr>
            <p:spPr>
              <a:xfrm>
                <a:off x="184839" y="3619238"/>
                <a:ext cx="6362918" cy="3021093"/>
              </a:xfrm>
            </p:spPr>
            <p:txBody>
              <a:bodyPr>
                <a:normAutofit fontScale="92500"/>
              </a:bodyPr>
              <a:lstStyle/>
              <a:p>
                <a:pPr>
                  <a:lnSpc>
                    <a:spcPct val="150000"/>
                  </a:lnSpc>
                  <a:buFont typeface="Wingdings" pitchFamily="2" charset="2"/>
                  <a:buChar char="Ø"/>
                </a:pPr>
                <a:r>
                  <a:rPr lang="en-ES" sz="2000" dirty="0"/>
                  <a:t>Accuracy =  </a:t>
                </a:r>
                <a14:m>
                  <m:oMath xmlns:m="http://schemas.openxmlformats.org/officeDocument/2006/math">
                    <m:f>
                      <m:fPr>
                        <m:ctrlPr>
                          <a:rPr lang="en-ES" sz="2000" i="1" smtClean="0">
                            <a:latin typeface="Cambria Math" panose="02040503050406030204" pitchFamily="18" charset="0"/>
                          </a:rPr>
                        </m:ctrlPr>
                      </m:fPr>
                      <m:num>
                        <m:r>
                          <a:rPr lang="en-GB" sz="2000" b="0" i="1" smtClean="0">
                            <a:latin typeface="Cambria Math" panose="02040503050406030204" pitchFamily="18" charset="0"/>
                          </a:rPr>
                          <m:t>𝑃𝑟𝑒𝑑𝑖𝑐𝑐𝑖𝑜𝑛𝑒𝑠</m:t>
                        </m:r>
                        <m:r>
                          <a:rPr lang="en-GB" sz="2000" b="0" i="1" smtClean="0">
                            <a:latin typeface="Cambria Math" panose="02040503050406030204" pitchFamily="18" charset="0"/>
                          </a:rPr>
                          <m:t> </m:t>
                        </m:r>
                        <m:r>
                          <a:rPr lang="en-GB" sz="2000" b="0" i="1" smtClean="0">
                            <a:latin typeface="Cambria Math" panose="02040503050406030204" pitchFamily="18" charset="0"/>
                          </a:rPr>
                          <m:t>𝑎𝑐𝑒𝑟𝑡𝑎𝑑𝑎𝑠</m:t>
                        </m:r>
                      </m:num>
                      <m:den>
                        <m:r>
                          <a:rPr lang="en-GB" sz="2000" b="0" i="1" smtClean="0">
                            <a:latin typeface="Cambria Math" panose="02040503050406030204" pitchFamily="18" charset="0"/>
                          </a:rPr>
                          <m:t>𝑇𝑜𝑡𝑎𝑙</m:t>
                        </m:r>
                        <m:r>
                          <a:rPr lang="en-GB" sz="2000" b="0" i="1" smtClean="0">
                            <a:latin typeface="Cambria Math" panose="02040503050406030204" pitchFamily="18" charset="0"/>
                          </a:rPr>
                          <m:t> </m:t>
                        </m:r>
                        <m:r>
                          <a:rPr lang="en-GB" sz="2000" i="1">
                            <a:latin typeface="Cambria Math" panose="02040503050406030204" pitchFamily="18" charset="0"/>
                          </a:rPr>
                          <m:t>𝑃𝑟𝑒𝑑𝑖𝑐𝑐𝑖𝑜𝑛𝑒𝑠</m:t>
                        </m:r>
                        <m:r>
                          <a:rPr lang="en-GB" sz="2000" b="0" i="1" smtClean="0">
                            <a:latin typeface="Cambria Math" panose="02040503050406030204" pitchFamily="18" charset="0"/>
                          </a:rPr>
                          <m:t> </m:t>
                        </m:r>
                        <m:r>
                          <a:rPr lang="en-GB" sz="2000" b="0" i="1" smtClean="0">
                            <a:latin typeface="Cambria Math" panose="02040503050406030204" pitchFamily="18" charset="0"/>
                          </a:rPr>
                          <m:t>𝑟𝑒𝑎𝑙𝑖𝑧𝑎𝑑𝑎𝑠</m:t>
                        </m:r>
                        <m:r>
                          <a:rPr lang="en-GB" sz="2000" i="1">
                            <a:latin typeface="Cambria Math" panose="02040503050406030204" pitchFamily="18" charset="0"/>
                          </a:rPr>
                          <m:t> </m:t>
                        </m:r>
                      </m:den>
                    </m:f>
                  </m:oMath>
                </a14:m>
                <a:r>
                  <a:rPr lang="en-ES" sz="2000" dirty="0"/>
                  <a:t> = 88,81%</a:t>
                </a:r>
              </a:p>
              <a:p>
                <a:pPr>
                  <a:lnSpc>
                    <a:spcPct val="150000"/>
                  </a:lnSpc>
                  <a:buFont typeface="Wingdings" pitchFamily="2" charset="2"/>
                  <a:buChar char="Ø"/>
                </a:pPr>
                <a:r>
                  <a:rPr lang="en-ES" sz="2000" dirty="0"/>
                  <a:t>Precision = </a:t>
                </a:r>
                <a14:m>
                  <m:oMath xmlns:m="http://schemas.openxmlformats.org/officeDocument/2006/math">
                    <m:f>
                      <m:fPr>
                        <m:ctrlPr>
                          <a:rPr lang="en-ES" sz="2000" i="1">
                            <a:latin typeface="Cambria Math" panose="02040503050406030204" pitchFamily="18" charset="0"/>
                          </a:rPr>
                        </m:ctrlPr>
                      </m:fPr>
                      <m:num>
                        <m:r>
                          <a:rPr lang="en-GB" sz="2000" b="0" i="1" smtClean="0">
                            <a:latin typeface="Cambria Math" panose="02040503050406030204" pitchFamily="18" charset="0"/>
                          </a:rPr>
                          <m:t>𝐶𝑎𝑛𝑐𝑒𝑙𝑎𝑐𝑖𝑜𝑛𝑒𝑠</m:t>
                        </m:r>
                        <m:r>
                          <a:rPr lang="en-GB" sz="2000" b="0" i="1" smtClean="0">
                            <a:latin typeface="Cambria Math" panose="02040503050406030204" pitchFamily="18" charset="0"/>
                          </a:rPr>
                          <m:t> </m:t>
                        </m:r>
                        <m:r>
                          <a:rPr lang="en-GB" sz="2000" b="0" i="1" smtClean="0">
                            <a:latin typeface="Cambria Math" panose="02040503050406030204" pitchFamily="18" charset="0"/>
                          </a:rPr>
                          <m:t>𝑝𝑟𝑒𝑑𝑒𝑐𝑖𝑑𝑎𝑠</m:t>
                        </m:r>
                        <m:r>
                          <a:rPr lang="en-GB" sz="2000" b="0" i="1" smtClean="0">
                            <a:latin typeface="Cambria Math" panose="02040503050406030204" pitchFamily="18" charset="0"/>
                          </a:rPr>
                          <m:t> </m:t>
                        </m:r>
                        <m:r>
                          <a:rPr lang="en-GB" sz="2000" b="0" i="1" smtClean="0">
                            <a:latin typeface="Cambria Math" panose="02040503050406030204" pitchFamily="18" charset="0"/>
                          </a:rPr>
                          <m:t>𝑐𝑜𝑟𝑟𝑒𝑐𝑡𝑎𝑚𝑒𝑛𝑡𝑒</m:t>
                        </m:r>
                      </m:num>
                      <m:den>
                        <m:r>
                          <a:rPr lang="en-GB" sz="2000" i="1">
                            <a:latin typeface="Cambria Math" panose="02040503050406030204" pitchFamily="18" charset="0"/>
                          </a:rPr>
                          <m:t>𝑇𝑜𝑡𝑎𝑙</m:t>
                        </m:r>
                        <m:r>
                          <a:rPr lang="en-GB" sz="2000" i="1">
                            <a:latin typeface="Cambria Math" panose="02040503050406030204" pitchFamily="18" charset="0"/>
                          </a:rPr>
                          <m:t> </m:t>
                        </m:r>
                        <m:r>
                          <a:rPr lang="en-GB" sz="2000" b="0" i="1" smtClean="0">
                            <a:latin typeface="Cambria Math" panose="02040503050406030204" pitchFamily="18" charset="0"/>
                          </a:rPr>
                          <m:t>𝐶𝑎𝑛𝑐𝑒𝑙𝑎𝑐𝑖𝑜𝑛𝑒𝑠</m:t>
                        </m:r>
                        <m:r>
                          <a:rPr lang="en-GB" sz="2000" b="0" i="1" smtClean="0">
                            <a:latin typeface="Cambria Math" panose="02040503050406030204" pitchFamily="18" charset="0"/>
                          </a:rPr>
                          <m:t> </m:t>
                        </m:r>
                        <m:r>
                          <a:rPr lang="en-GB" sz="2000" i="1">
                            <a:latin typeface="Cambria Math" panose="02040503050406030204" pitchFamily="18" charset="0"/>
                          </a:rPr>
                          <m:t>𝑝𝑟𝑒𝑑𝑒𝑐𝑖𝑑𝑎𝑠</m:t>
                        </m:r>
                      </m:den>
                    </m:f>
                  </m:oMath>
                </a14:m>
                <a:r>
                  <a:rPr lang="en-ES" sz="2000" dirty="0"/>
                  <a:t> =87,63%</a:t>
                </a:r>
              </a:p>
              <a:p>
                <a:pPr>
                  <a:lnSpc>
                    <a:spcPct val="150000"/>
                  </a:lnSpc>
                  <a:buFont typeface="Wingdings" pitchFamily="2" charset="2"/>
                  <a:buChar char="Ø"/>
                </a:pPr>
                <a:r>
                  <a:rPr lang="en-ES" sz="2000" dirty="0"/>
                  <a:t>Recall = </a:t>
                </a:r>
                <a14:m>
                  <m:oMath xmlns:m="http://schemas.openxmlformats.org/officeDocument/2006/math">
                    <m:f>
                      <m:fPr>
                        <m:ctrlPr>
                          <a:rPr lang="en-ES" sz="2000" i="1">
                            <a:latin typeface="Cambria Math" panose="02040503050406030204" pitchFamily="18" charset="0"/>
                          </a:rPr>
                        </m:ctrlPr>
                      </m:fPr>
                      <m:num>
                        <m:r>
                          <a:rPr lang="en-GB" sz="2000" i="1">
                            <a:latin typeface="Cambria Math" panose="02040503050406030204" pitchFamily="18" charset="0"/>
                          </a:rPr>
                          <m:t>𝐶𝑎𝑛𝑐𝑒𝑙𝑎𝑐𝑖𝑜𝑛𝑒𝑠</m:t>
                        </m:r>
                        <m:r>
                          <a:rPr lang="en-GB" sz="2000" i="1">
                            <a:latin typeface="Cambria Math" panose="02040503050406030204" pitchFamily="18" charset="0"/>
                          </a:rPr>
                          <m:t> </m:t>
                        </m:r>
                        <m:r>
                          <a:rPr lang="en-GB" sz="2000" i="1">
                            <a:latin typeface="Cambria Math" panose="02040503050406030204" pitchFamily="18" charset="0"/>
                          </a:rPr>
                          <m:t>𝑝𝑟𝑒𝑑𝑒𝑐𝑖𝑑𝑎𝑠</m:t>
                        </m:r>
                        <m:r>
                          <a:rPr lang="en-GB" sz="2000" i="1">
                            <a:latin typeface="Cambria Math" panose="02040503050406030204" pitchFamily="18" charset="0"/>
                          </a:rPr>
                          <m:t> </m:t>
                        </m:r>
                        <m:r>
                          <a:rPr lang="en-GB" sz="2000" i="1">
                            <a:latin typeface="Cambria Math" panose="02040503050406030204" pitchFamily="18" charset="0"/>
                          </a:rPr>
                          <m:t>𝑐𝑜𝑟𝑟𝑒𝑐𝑡𝑎𝑚𝑒𝑛𝑡𝑒</m:t>
                        </m:r>
                      </m:num>
                      <m:den>
                        <m:r>
                          <a:rPr lang="en-GB" sz="2000" i="1">
                            <a:latin typeface="Cambria Math" panose="02040503050406030204" pitchFamily="18" charset="0"/>
                          </a:rPr>
                          <m:t>𝑇𝑜𝑡𝑎𝑙</m:t>
                        </m:r>
                        <m:r>
                          <a:rPr lang="en-GB" sz="2000" i="1">
                            <a:latin typeface="Cambria Math" panose="02040503050406030204" pitchFamily="18" charset="0"/>
                          </a:rPr>
                          <m:t> </m:t>
                        </m:r>
                        <m:r>
                          <a:rPr lang="en-GB" sz="2000" i="1">
                            <a:latin typeface="Cambria Math" panose="02040503050406030204" pitchFamily="18" charset="0"/>
                          </a:rPr>
                          <m:t>𝐶𝑎𝑛𝑐𝑒𝑙𝑎𝑐𝑖𝑜𝑛𝑒𝑠</m:t>
                        </m:r>
                        <m:r>
                          <a:rPr lang="en-GB" sz="2000" i="1">
                            <a:latin typeface="Cambria Math" panose="02040503050406030204" pitchFamily="18" charset="0"/>
                          </a:rPr>
                          <m:t> </m:t>
                        </m:r>
                        <m:r>
                          <a:rPr lang="en-GB" sz="2000" b="0" i="1" smtClean="0">
                            <a:latin typeface="Cambria Math" panose="02040503050406030204" pitchFamily="18" charset="0"/>
                          </a:rPr>
                          <m:t>𝑜𝑐𝑢𝑟𝑟𝑖𝑑𝑎𝑠</m:t>
                        </m:r>
                        <m:r>
                          <a:rPr lang="en-GB" sz="2000" b="0" i="1" smtClean="0">
                            <a:latin typeface="Cambria Math" panose="02040503050406030204" pitchFamily="18" charset="0"/>
                          </a:rPr>
                          <m:t> </m:t>
                        </m:r>
                        <m:r>
                          <a:rPr lang="en-GB" sz="2000" b="0" i="1" smtClean="0">
                            <a:latin typeface="Cambria Math" panose="02040503050406030204" pitchFamily="18" charset="0"/>
                          </a:rPr>
                          <m:t>𝑟𝑒𝑎𝑙𝑚𝑒𝑛𝑡𝑒</m:t>
                        </m:r>
                      </m:den>
                    </m:f>
                  </m:oMath>
                </a14:m>
                <a:r>
                  <a:rPr lang="en-ES" sz="2000" dirty="0"/>
                  <a:t> = 81,77%</a:t>
                </a:r>
              </a:p>
              <a:p>
                <a:pPr>
                  <a:lnSpc>
                    <a:spcPct val="150000"/>
                  </a:lnSpc>
                  <a:buFont typeface="Wingdings" pitchFamily="2" charset="2"/>
                  <a:buChar char="Ø"/>
                </a:pPr>
                <a:r>
                  <a:rPr lang="en-ES" sz="2000" dirty="0"/>
                  <a:t>F</a:t>
                </a:r>
                <a:r>
                  <a:rPr lang="en-ES" sz="2000" baseline="-25000" dirty="0"/>
                  <a:t>1</a:t>
                </a:r>
                <a:r>
                  <a:rPr lang="en-ES" sz="2000" dirty="0"/>
                  <a:t> score =  media armónica precision y recall = 84,6%</a:t>
                </a:r>
              </a:p>
              <a:p>
                <a:pPr>
                  <a:lnSpc>
                    <a:spcPct val="150000"/>
                  </a:lnSpc>
                  <a:buFont typeface="Wingdings" pitchFamily="2" charset="2"/>
                  <a:buChar char="Ø"/>
                </a:pPr>
                <a:endParaRPr lang="en-ES" sz="2000" dirty="0"/>
              </a:p>
            </p:txBody>
          </p:sp>
        </mc:Choice>
        <mc:Fallback>
          <p:sp>
            <p:nvSpPr>
              <p:cNvPr id="6" name="Content Placeholder 5">
                <a:extLst>
                  <a:ext uri="{FF2B5EF4-FFF2-40B4-BE49-F238E27FC236}">
                    <a16:creationId xmlns:a16="http://schemas.microsoft.com/office/drawing/2014/main" id="{B8DDC341-7172-5C43-9463-AC5F47F2BA9D}"/>
                  </a:ext>
                </a:extLst>
              </p:cNvPr>
              <p:cNvSpPr>
                <a:spLocks noGrp="1" noRot="1" noChangeAspect="1" noMove="1" noResize="1" noEditPoints="1" noAdjustHandles="1" noChangeArrowheads="1" noChangeShapeType="1" noTextEdit="1"/>
              </p:cNvSpPr>
              <p:nvPr>
                <p:ph idx="1"/>
              </p:nvPr>
            </p:nvSpPr>
            <p:spPr>
              <a:xfrm>
                <a:off x="184839" y="3619238"/>
                <a:ext cx="6362918" cy="3021093"/>
              </a:xfrm>
              <a:blipFill>
                <a:blip r:embed="rId3"/>
                <a:stretch>
                  <a:fillRect l="-598"/>
                </a:stretch>
              </a:blipFill>
            </p:spPr>
            <p:txBody>
              <a:bodyPr/>
              <a:lstStyle/>
              <a:p>
                <a:r>
                  <a:rPr lang="en-ES">
                    <a:noFill/>
                  </a:rPr>
                  <a:t> </a:t>
                </a:r>
              </a:p>
            </p:txBody>
          </p:sp>
        </mc:Fallback>
      </mc:AlternateContent>
      <p:sp>
        <p:nvSpPr>
          <p:cNvPr id="4" name="TextBox 3">
            <a:extLst>
              <a:ext uri="{FF2B5EF4-FFF2-40B4-BE49-F238E27FC236}">
                <a16:creationId xmlns:a16="http://schemas.microsoft.com/office/drawing/2014/main" id="{55086E9D-CDE8-864A-8769-E3682D6125C6}"/>
              </a:ext>
            </a:extLst>
          </p:cNvPr>
          <p:cNvSpPr txBox="1"/>
          <p:nvPr/>
        </p:nvSpPr>
        <p:spPr>
          <a:xfrm>
            <a:off x="576725" y="2253719"/>
            <a:ext cx="4746390" cy="923330"/>
          </a:xfrm>
          <a:prstGeom prst="rect">
            <a:avLst/>
          </a:prstGeom>
          <a:solidFill>
            <a:schemeClr val="accent1"/>
          </a:solidFill>
        </p:spPr>
        <p:txBody>
          <a:bodyPr wrap="square" rtlCol="0">
            <a:spAutoFit/>
          </a:bodyPr>
          <a:lstStyle/>
          <a:p>
            <a:r>
              <a:rPr lang="en-ES" dirty="0"/>
              <a:t>RandomForest( max_depth = 35,</a:t>
            </a:r>
          </a:p>
          <a:p>
            <a:r>
              <a:rPr lang="en-ES" dirty="0"/>
              <a:t>		</a:t>
            </a:r>
            <a:r>
              <a:rPr lang="en-GB" dirty="0"/>
              <a:t> '</a:t>
            </a:r>
            <a:r>
              <a:rPr lang="en-GB" dirty="0" err="1"/>
              <a:t>max_features</a:t>
            </a:r>
            <a:r>
              <a:rPr lang="en-GB" dirty="0"/>
              <a:t>': 'sqrt,</a:t>
            </a:r>
          </a:p>
          <a:p>
            <a:r>
              <a:rPr lang="en-GB" dirty="0"/>
              <a:t>		 '</a:t>
            </a:r>
            <a:r>
              <a:rPr lang="en-GB" dirty="0" err="1"/>
              <a:t>n_estimators</a:t>
            </a:r>
            <a:r>
              <a:rPr lang="en-GB" dirty="0"/>
              <a:t>': 150</a:t>
            </a:r>
            <a:r>
              <a:rPr lang="en-ES" dirty="0"/>
              <a:t>)</a:t>
            </a:r>
            <a:endParaRPr lang="en-GB" dirty="0"/>
          </a:p>
        </p:txBody>
      </p:sp>
      <p:pic>
        <p:nvPicPr>
          <p:cNvPr id="1028" name="Picture 4">
            <a:extLst>
              <a:ext uri="{FF2B5EF4-FFF2-40B4-BE49-F238E27FC236}">
                <a16:creationId xmlns:a16="http://schemas.microsoft.com/office/drawing/2014/main" id="{A6291203-3485-C440-95E0-FA9BB00F6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144" y="2025494"/>
            <a:ext cx="5247131" cy="371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24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6BA6-90F5-634D-8704-48AFCD5DAD7B}"/>
              </a:ext>
            </a:extLst>
          </p:cNvPr>
          <p:cNvSpPr>
            <a:spLocks noGrp="1"/>
          </p:cNvSpPr>
          <p:nvPr>
            <p:ph type="title"/>
          </p:nvPr>
        </p:nvSpPr>
        <p:spPr/>
        <p:txBody>
          <a:bodyPr>
            <a:normAutofit fontScale="90000"/>
          </a:bodyPr>
          <a:lstStyle/>
          <a:p>
            <a:r>
              <a:rPr lang="en-ES" dirty="0"/>
              <a:t>Trade-off </a:t>
            </a:r>
            <a:r>
              <a:rPr lang="en-ES" i="1" dirty="0"/>
              <a:t>precision</a:t>
            </a:r>
            <a:r>
              <a:rPr lang="en-ES" dirty="0"/>
              <a:t> y </a:t>
            </a:r>
            <a:r>
              <a:rPr lang="en-ES" i="1" dirty="0"/>
              <a:t>recall </a:t>
            </a:r>
            <a:r>
              <a:rPr lang="en-ES" dirty="0"/>
              <a:t>para el problema de negocio</a:t>
            </a:r>
            <a:endParaRPr lang="en-ES" i="1" dirty="0"/>
          </a:p>
        </p:txBody>
      </p:sp>
      <p:sp>
        <p:nvSpPr>
          <p:cNvPr id="3" name="Content Placeholder 2">
            <a:extLst>
              <a:ext uri="{FF2B5EF4-FFF2-40B4-BE49-F238E27FC236}">
                <a16:creationId xmlns:a16="http://schemas.microsoft.com/office/drawing/2014/main" id="{403D5D4C-ED70-5348-85EC-FD4C3B0F850B}"/>
              </a:ext>
            </a:extLst>
          </p:cNvPr>
          <p:cNvSpPr>
            <a:spLocks noGrp="1"/>
          </p:cNvSpPr>
          <p:nvPr>
            <p:ph idx="1"/>
          </p:nvPr>
        </p:nvSpPr>
        <p:spPr>
          <a:xfrm>
            <a:off x="196694" y="2210889"/>
            <a:ext cx="6815520" cy="4810398"/>
          </a:xfrm>
        </p:spPr>
        <p:txBody>
          <a:bodyPr>
            <a:normAutofit fontScale="92500" lnSpcReduction="10000"/>
          </a:bodyPr>
          <a:lstStyle/>
          <a:p>
            <a:r>
              <a:rPr lang="en-ES" sz="2000" dirty="0"/>
              <a:t>Problema de negocio → </a:t>
            </a:r>
            <a:r>
              <a:rPr lang="en-ES" sz="2000" i="1" dirty="0"/>
              <a:t>Precision </a:t>
            </a:r>
            <a:r>
              <a:rPr lang="en-ES" sz="2000" dirty="0"/>
              <a:t>vs </a:t>
            </a:r>
            <a:r>
              <a:rPr lang="en-ES" sz="2000" i="1" dirty="0"/>
              <a:t>Recall </a:t>
            </a:r>
            <a:r>
              <a:rPr lang="en-ES" sz="2000" dirty="0"/>
              <a:t>→  Threshold</a:t>
            </a:r>
            <a:r>
              <a:rPr lang="en-ES" sz="2000" i="1" dirty="0"/>
              <a:t>:</a:t>
            </a:r>
          </a:p>
          <a:p>
            <a:pPr marL="0" indent="0">
              <a:buNone/>
            </a:pPr>
            <a:r>
              <a:rPr lang="en-ES" sz="2000" i="1" dirty="0">
                <a:solidFill>
                  <a:schemeClr val="accent1"/>
                </a:solidFill>
              </a:rPr>
              <a:t>Ejemplo:</a:t>
            </a:r>
          </a:p>
          <a:p>
            <a:pPr marL="0" indent="0">
              <a:buNone/>
            </a:pPr>
            <a:r>
              <a:rPr lang="en-ES" sz="2000" dirty="0">
                <a:solidFill>
                  <a:schemeClr val="accent1"/>
                </a:solidFill>
              </a:rPr>
              <a:t>Hotel con </a:t>
            </a:r>
            <a:r>
              <a:rPr lang="en-ES" sz="2000" b="1" dirty="0">
                <a:solidFill>
                  <a:schemeClr val="accent1"/>
                </a:solidFill>
              </a:rPr>
              <a:t>mucha ocupación</a:t>
            </a:r>
            <a:r>
              <a:rPr lang="en-ES" sz="2000" dirty="0">
                <a:solidFill>
                  <a:schemeClr val="accent1"/>
                </a:solidFill>
              </a:rPr>
              <a:t>, y que prioriza el </a:t>
            </a:r>
            <a:r>
              <a:rPr lang="en-ES" sz="2000" b="1" dirty="0">
                <a:solidFill>
                  <a:schemeClr val="accent1"/>
                </a:solidFill>
              </a:rPr>
              <a:t>trato</a:t>
            </a:r>
            <a:r>
              <a:rPr lang="en-ES" sz="2000" dirty="0">
                <a:solidFill>
                  <a:schemeClr val="accent1"/>
                </a:solidFill>
              </a:rPr>
              <a:t> al cliente primará </a:t>
            </a:r>
            <a:r>
              <a:rPr lang="en-ES" sz="2000" b="1" i="1" dirty="0">
                <a:solidFill>
                  <a:schemeClr val="accent1"/>
                </a:solidFill>
              </a:rPr>
              <a:t>precision</a:t>
            </a:r>
            <a:r>
              <a:rPr lang="en-ES" sz="2000" b="1" dirty="0">
                <a:solidFill>
                  <a:schemeClr val="accent1"/>
                </a:solidFill>
              </a:rPr>
              <a:t> &gt;&gt;&gt; </a:t>
            </a:r>
            <a:r>
              <a:rPr lang="en-ES" sz="2000" b="1" i="1" dirty="0">
                <a:solidFill>
                  <a:schemeClr val="accent1"/>
                </a:solidFill>
              </a:rPr>
              <a:t>recall</a:t>
            </a:r>
            <a:r>
              <a:rPr lang="en-ES" sz="2000" dirty="0">
                <a:solidFill>
                  <a:schemeClr val="accent1"/>
                </a:solidFill>
              </a:rPr>
              <a:t>. </a:t>
            </a:r>
          </a:p>
          <a:p>
            <a:r>
              <a:rPr lang="en-ES" sz="2000" dirty="0"/>
              <a:t>¿Por qué?  </a:t>
            </a:r>
            <a:r>
              <a:rPr lang="en-ES" sz="2000" i="1" dirty="0"/>
              <a:t>Precision</a:t>
            </a:r>
            <a:r>
              <a:rPr lang="en-ES" sz="2000" dirty="0"/>
              <a:t> </a:t>
            </a:r>
            <a:r>
              <a:rPr lang="en-ES" sz="2000" b="1" dirty="0"/>
              <a:t>mejora</a:t>
            </a:r>
            <a:r>
              <a:rPr lang="en-ES" sz="2000" dirty="0"/>
              <a:t> cuanto </a:t>
            </a:r>
            <a:r>
              <a:rPr lang="en-ES" sz="2000" b="1" dirty="0"/>
              <a:t>menos falsos positivos </a:t>
            </a:r>
            <a:r>
              <a:rPr lang="en-ES" sz="2000" dirty="0"/>
              <a:t>(huéspedes que el modelo predice como </a:t>
            </a:r>
            <a:r>
              <a:rPr lang="en-ES" sz="2000" b="1" dirty="0"/>
              <a:t>cancelaciones que en realidad acaban acudiendo</a:t>
            </a:r>
            <a:r>
              <a:rPr lang="en-ES" sz="2000" dirty="0"/>
              <a:t>) haya.</a:t>
            </a:r>
          </a:p>
          <a:p>
            <a:r>
              <a:rPr lang="en-ES" sz="2000" dirty="0"/>
              <a:t>Cada falso positivo, en el marco de una </a:t>
            </a:r>
            <a:r>
              <a:rPr lang="en-ES" sz="2000" b="1" dirty="0"/>
              <a:t>estrategia de overbooking</a:t>
            </a:r>
            <a:r>
              <a:rPr lang="en-ES" sz="2000" dirty="0"/>
              <a:t>, es un huésped que, habiendo hecho todo de forma impecable, potencialmente </a:t>
            </a:r>
            <a:r>
              <a:rPr lang="en-ES" sz="2000" b="1" dirty="0"/>
              <a:t>se queda sin habitación </a:t>
            </a:r>
            <a:r>
              <a:rPr lang="en-ES" sz="2000" dirty="0"/>
              <a:t>o se le ocasiona una molestia por culpa de nuestro modelo. </a:t>
            </a:r>
          </a:p>
          <a:p>
            <a:pPr marL="0" indent="0">
              <a:buNone/>
            </a:pPr>
            <a:r>
              <a:rPr lang="en-ES" sz="2000" dirty="0"/>
              <a:t>				</a:t>
            </a:r>
            <a:endParaRPr lang="en-ES" dirty="0"/>
          </a:p>
        </p:txBody>
      </p:sp>
      <p:pic>
        <p:nvPicPr>
          <p:cNvPr id="3074" name="Picture 2">
            <a:extLst>
              <a:ext uri="{FF2B5EF4-FFF2-40B4-BE49-F238E27FC236}">
                <a16:creationId xmlns:a16="http://schemas.microsoft.com/office/drawing/2014/main" id="{EE8210CE-E1D7-3F42-9FE6-2C050DF09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452" y="2210889"/>
            <a:ext cx="5369854" cy="441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4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96DA-2155-324C-8181-2467C6FBA24C}"/>
              </a:ext>
            </a:extLst>
          </p:cNvPr>
          <p:cNvSpPr>
            <a:spLocks noGrp="1"/>
          </p:cNvSpPr>
          <p:nvPr>
            <p:ph type="title"/>
          </p:nvPr>
        </p:nvSpPr>
        <p:spPr/>
        <p:txBody>
          <a:bodyPr/>
          <a:lstStyle/>
          <a:p>
            <a:r>
              <a:rPr lang="en-ES" dirty="0"/>
              <a:t>Subiendo el threshold</a:t>
            </a:r>
          </a:p>
        </p:txBody>
      </p:sp>
      <p:sp>
        <p:nvSpPr>
          <p:cNvPr id="3" name="Content Placeholder 2">
            <a:extLst>
              <a:ext uri="{FF2B5EF4-FFF2-40B4-BE49-F238E27FC236}">
                <a16:creationId xmlns:a16="http://schemas.microsoft.com/office/drawing/2014/main" id="{4728CF8F-A3F4-E345-81AB-C61D13ADB685}"/>
              </a:ext>
            </a:extLst>
          </p:cNvPr>
          <p:cNvSpPr>
            <a:spLocks noGrp="1"/>
          </p:cNvSpPr>
          <p:nvPr>
            <p:ph idx="1"/>
          </p:nvPr>
        </p:nvSpPr>
        <p:spPr>
          <a:xfrm>
            <a:off x="636814" y="2174313"/>
            <a:ext cx="6288315" cy="4553058"/>
          </a:xfrm>
        </p:spPr>
        <p:txBody>
          <a:bodyPr>
            <a:normAutofit/>
          </a:bodyPr>
          <a:lstStyle/>
          <a:p>
            <a:pPr marL="0" indent="0">
              <a:buNone/>
            </a:pPr>
            <a:r>
              <a:rPr lang="en-ES" dirty="0"/>
              <a:t>Threshold: 50% → 70%...</a:t>
            </a:r>
          </a:p>
          <a:p>
            <a:pPr marL="457200" lvl="1" indent="0">
              <a:buNone/>
            </a:pPr>
            <a:r>
              <a:rPr lang="en-ES" i="1" dirty="0"/>
              <a:t>Recall = </a:t>
            </a:r>
            <a:r>
              <a:rPr lang="en-ES" dirty="0"/>
              <a:t>81,77%→ 69,5% </a:t>
            </a:r>
          </a:p>
          <a:p>
            <a:pPr marL="457200" lvl="1" indent="0">
              <a:buNone/>
            </a:pPr>
            <a:r>
              <a:rPr lang="en-ES" i="1" dirty="0"/>
              <a:t>Precision = </a:t>
            </a:r>
            <a:r>
              <a:rPr lang="en-ES" dirty="0"/>
              <a:t>87,63%</a:t>
            </a:r>
            <a:r>
              <a:rPr lang="en-ES" dirty="0">
                <a:solidFill>
                  <a:srgbClr val="000000"/>
                </a:solidFill>
              </a:rPr>
              <a:t> </a:t>
            </a:r>
            <a:r>
              <a:rPr lang="en-ES" dirty="0"/>
              <a:t>→</a:t>
            </a:r>
            <a:r>
              <a:rPr lang="en-ES" dirty="0">
                <a:solidFill>
                  <a:srgbClr val="000000"/>
                </a:solidFill>
              </a:rPr>
              <a:t> </a:t>
            </a:r>
            <a:r>
              <a:rPr lang="en-ES" dirty="0"/>
              <a:t>94.48%</a:t>
            </a:r>
          </a:p>
        </p:txBody>
      </p:sp>
      <p:sp>
        <p:nvSpPr>
          <p:cNvPr id="5" name="Rectangle 4">
            <a:extLst>
              <a:ext uri="{FF2B5EF4-FFF2-40B4-BE49-F238E27FC236}">
                <a16:creationId xmlns:a16="http://schemas.microsoft.com/office/drawing/2014/main" id="{F4E2BB04-A45D-D54C-AF6B-5D43528DDA99}"/>
              </a:ext>
            </a:extLst>
          </p:cNvPr>
          <p:cNvSpPr/>
          <p:nvPr/>
        </p:nvSpPr>
        <p:spPr>
          <a:xfrm>
            <a:off x="3048000" y="3105835"/>
            <a:ext cx="6096000" cy="646331"/>
          </a:xfrm>
          <a:prstGeom prst="rect">
            <a:avLst/>
          </a:prstGeom>
        </p:spPr>
        <p:txBody>
          <a:bodyPr>
            <a:spAutoFit/>
          </a:bodyPr>
          <a:lstStyle/>
          <a:p>
            <a:br>
              <a:rPr lang="en-ES" dirty="0"/>
            </a:br>
            <a:endParaRPr lang="en-ES" dirty="0"/>
          </a:p>
        </p:txBody>
      </p:sp>
      <p:pic>
        <p:nvPicPr>
          <p:cNvPr id="2050" name="Picture 2">
            <a:extLst>
              <a:ext uri="{FF2B5EF4-FFF2-40B4-BE49-F238E27FC236}">
                <a16:creationId xmlns:a16="http://schemas.microsoft.com/office/drawing/2014/main" id="{64BC9436-05AE-CC45-AAF8-96E58526F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79" y="2174313"/>
            <a:ext cx="5266871" cy="372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6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30F1-7E2A-404D-A351-8C54078F30F5}"/>
              </a:ext>
            </a:extLst>
          </p:cNvPr>
          <p:cNvSpPr>
            <a:spLocks noGrp="1"/>
          </p:cNvSpPr>
          <p:nvPr>
            <p:ph type="title"/>
          </p:nvPr>
        </p:nvSpPr>
        <p:spPr/>
        <p:txBody>
          <a:bodyPr/>
          <a:lstStyle/>
          <a:p>
            <a:r>
              <a:rPr lang="en-ES" dirty="0"/>
              <a:t>Conclusión </a:t>
            </a:r>
          </a:p>
        </p:txBody>
      </p:sp>
      <p:sp>
        <p:nvSpPr>
          <p:cNvPr id="3" name="Content Placeholder 2">
            <a:extLst>
              <a:ext uri="{FF2B5EF4-FFF2-40B4-BE49-F238E27FC236}">
                <a16:creationId xmlns:a16="http://schemas.microsoft.com/office/drawing/2014/main" id="{0274EC88-8E68-6044-AD56-AB8E5EC2D2A2}"/>
              </a:ext>
            </a:extLst>
          </p:cNvPr>
          <p:cNvSpPr>
            <a:spLocks noGrp="1"/>
          </p:cNvSpPr>
          <p:nvPr>
            <p:ph idx="1"/>
          </p:nvPr>
        </p:nvSpPr>
        <p:spPr>
          <a:xfrm>
            <a:off x="702129" y="2478023"/>
            <a:ext cx="10581567" cy="3596205"/>
          </a:xfrm>
        </p:spPr>
        <p:txBody>
          <a:bodyPr>
            <a:normAutofit fontScale="85000" lnSpcReduction="10000"/>
          </a:bodyPr>
          <a:lstStyle/>
          <a:p>
            <a:r>
              <a:rPr lang="en-ES" dirty="0"/>
              <a:t>Predecimos dos de cada tres cancelaciones en el momento de la reserva sin apenas comprometer reservas que no acaban siendo cancelaciones, lo que permite ser ambiciosos con la estrategia de overbooking.</a:t>
            </a:r>
          </a:p>
          <a:p>
            <a:r>
              <a:rPr lang="en-ES" dirty="0"/>
              <a:t>Como posibles mejoras:</a:t>
            </a:r>
          </a:p>
          <a:p>
            <a:pPr lvl="1"/>
            <a:r>
              <a:rPr lang="en-ES" sz="2200" dirty="0"/>
              <a:t>Podría venir bien un segundo modelo, en este caso de regresón, que predijera para aquellas reservas que el modelo da como canceladas o no show, los días de antelación con los que se cancelaría. </a:t>
            </a:r>
          </a:p>
          <a:p>
            <a:pPr lvl="1"/>
            <a:r>
              <a:rPr lang="en-ES" sz="2200" dirty="0"/>
              <a:t>Con datos extra, como una estimación de la ocupación del hotel para cada fecha, podríamos hacer el threshold del modelo dinámico de tal forma que subiera en fechas con mucha ocupación y vicerversa</a:t>
            </a:r>
            <a:r>
              <a:rPr lang="en-ES" sz="1700" dirty="0"/>
              <a:t>.</a:t>
            </a:r>
          </a:p>
        </p:txBody>
      </p:sp>
    </p:spTree>
    <p:extLst>
      <p:ext uri="{BB962C8B-B14F-4D97-AF65-F5344CB8AC3E}">
        <p14:creationId xmlns:p14="http://schemas.microsoft.com/office/powerpoint/2010/main" val="29199941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3759</TotalTime>
  <Words>746</Words>
  <Application>Microsoft Macintosh PowerPoint</Application>
  <PresentationFormat>Widescreen</PresentationFormat>
  <Paragraphs>89</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Cambria Math</vt:lpstr>
      <vt:lpstr>Wingdings</vt:lpstr>
      <vt:lpstr>AccentBoxVTI</vt:lpstr>
      <vt:lpstr>Proyecto Machine Learning:  Prediciendo cancelaciones y no-shows para una cadena de hoteles</vt:lpstr>
      <vt:lpstr>Problema de negocio: cancelaciones y no-shows en los hoteles</vt:lpstr>
      <vt:lpstr>Solución: modelo predictivo de Machine Learning</vt:lpstr>
      <vt:lpstr>Distribución del target</vt:lpstr>
      <vt:lpstr>Modelos utilizados </vt:lpstr>
      <vt:lpstr>Random Forest: hiperparámetros y métricas de precisión</vt:lpstr>
      <vt:lpstr>Trade-off precision y recall para el problema de negocio</vt:lpstr>
      <vt:lpstr>Subiendo el threshold</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Machine Learning:  Prediciendo cancelaciones y no-shows para una cadena de hoteles</dc:title>
  <dc:creator>Antonio Valbuena</dc:creator>
  <cp:lastModifiedBy>Antonio Valbuena</cp:lastModifiedBy>
  <cp:revision>53</cp:revision>
  <dcterms:created xsi:type="dcterms:W3CDTF">2020-12-06T19:57:05Z</dcterms:created>
  <dcterms:modified xsi:type="dcterms:W3CDTF">2020-12-09T23:04:56Z</dcterms:modified>
</cp:coreProperties>
</file>