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65" r:id="rId4"/>
    <p:sldId id="262" r:id="rId5"/>
    <p:sldId id="267" r:id="rId6"/>
    <p:sldId id="276" r:id="rId7"/>
    <p:sldId id="269" r:id="rId8"/>
    <p:sldId id="270" r:id="rId9"/>
    <p:sldId id="272" r:id="rId10"/>
    <p:sldId id="275" r:id="rId11"/>
    <p:sldId id="258" r:id="rId12"/>
    <p:sldId id="277" r:id="rId1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/>
    <p:restoredTop sz="94762"/>
  </p:normalViewPr>
  <p:slideViewPr>
    <p:cSldViewPr snapToGrid="0" snapToObjects="1">
      <p:cViewPr varScale="1">
        <p:scale>
          <a:sx n="116" d="100"/>
          <a:sy n="11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18:11:01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925 1 24575,'-38'0'0,"16"0"0,-17 0 0,26 0 0,0 0 0,0 0 0,3 0 0,-8 0 0,-2 0 0,4 0 0,-7 0 0,3 0 0,-1 0 0,-4 0 0,1 0 0,3 0 0,-9 0 0,10 0 0,-11 0 0,5 0 0,-5 0 0,5 4 0,-4 2 0,9 4 0,-3 0 0,4-5 0,1 4 0,0-4 0,0 5 0,4-1 0,-3 1 0,8-2 0,-3 2 0,0-1 0,3 0 0,-8 0 0,8 0 0,-8 5 0,3 0 0,-4 5 0,0-4 0,0 4 0,4-5 0,-3 1 0,7 4 0,-3-9 0,9 3 0,-3-4 0,7 0 0,-2-1 0,3 1 0,0-1 0,0 0 0,0 0 0,0 1 0,0 0 0,4 4 0,-3 7 0,7 0 0,-2 17 0,5-10 0,-1 11 0,1-6 0,-1-6 0,0-2 0,-1-5 0,0-4 0,0-2 0,-4-4 0,3 0 0,-3 0 0,8 0 0,1 0 0,5 5 0,0-3 0,0 7 0,0-8 0,0 4 0,1-4 0,-1 0 0,0-1 0,-5 1 0,4-1 0,-4 0 0,5-3 0,1 2 0,-1-7 0,-5 8 0,4-8 0,-8 6 0,8-6 0,-9 3 0,5-4 0,-6 0 0,1 0 0,-1 0 0,1 4 0,4-3 0,2 3 0,4 0 0,0-3 0,0 4 0,-5-5 0,4 0 0,-3 0 0,-1 0 0,-1 0 0,1 0 0,-5 0 0,9 0 0,-8 0 0,8 0 0,-4 0 0,1 0 0,3 0 0,-4 0 0,5 0 0,0 0 0,-4 0 0,3 0 0,-4-5 0,5 0 0,0 0 0,0-4 0,0 4 0,0 0 0,0-4 0,0 4 0,0-5 0,9-3 0,-7 2 0,7-3 0,-14 5 0,4 0 0,-8 0 0,3 0 0,-4 4 0,-5-2 0,4 2 0,-7-3 0,2-1 0,-3 1 0,0-6 0,0 0 0,4-5 0,-2-6 0,6 5 0,-7-10 0,3 4 0,1 0 0,-4 2 0,3 5 0,-4 0 0,0 4 0,0 2 0,0 4 0,0 1 0,0 0 0,0 0 0,0-5 0,-9 3 0,3-8 0,-12 3 0,3-4 0,0 0 0,-9-1 0,12-5 0,-12 4 0,9-3 0,-4 9 0,4-3 0,1 8 0,5 0 0,0 2 0,1 8 0,-1-4 0,1 4 0,-1 0 0,-4 0 0,4 0 0,-9 0 0,3-5 0,-4 4 0,4-3 0,-3 4 0,8-4 0,-3 3 0,4-2 0,0 3 0,1 0 0,3-4 0,-2 3 0,2-2 0,-3 3 0,0 0 0,3-4 0,2-1 0,-1 1 0,0-4 0,-5 4 0,0-5 0,-4 0 0,3 0 0,-3 0 0,4 1 0,0-1 0,1 1 0,3 3 0,1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08:27:04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24575,'17'0'0,"6"0"0,3 0 0,5 0 0,7 0 0,1 0 0,7 0 0,-7 0 0,-2 0 0,-5 0 0,-1 0 0,-5 0 0,-1 0 0,-6 0 0,0 0 0,0 0 0,-5 0 0,4 0 0,-8 0 0,8 0 0,-9 0 0,9 0 0,-3 0 0,-1 0 0,4 0 0,-3 0 0,-1 0 0,-1 0 0,0 0 0,-3 0 0,3 0 0,-8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08:27:08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24575,'17'0'0,"-3"0"0,4 0 0,-4 0 0,5 0 0,0 0 0,0 0 0,-5 0 0,4 0 0,-3 0 0,4 0 0,-5 0 0,4 0 0,-8 0 0,8 0 0,-4 0 0,1 0 0,3 0 0,-4 0 0,0 0 0,4 0 0,-8 0 0,3 0 0,-4 0 0,4 0 0,-3 0 0,3-4 0,-4 3 0,-1-3 0,1 4 0,0 0 0,-1 0 0,1 0 0,-1 0 0,1 0 0,0 0 0,-1 0 0,1 0 0,-1 0 0,1 0 0,-5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08:26:48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24575,'30'0'0,"-14"0"0,14 0 0,-20 0 0,8 0 0,-9 0 0,9 0 0,-3 0 0,4 0 0,0 0 0,0 0 0,0 0 0,-5 0 0,4 0 0,-3 0 0,4 0 0,0 0 0,-5 0 0,4 0 0,-8 0 0,8 0 0,-4 0 0,1 0 0,-2 0 0,0 0 0,-3 0 0,3 0 0,-4 0 0,-1 0 0,1 0 0,-1 0 0,1 0 0,-1 0 0,0 0 0,0 0 0,0 0 0,1 0 0,-1 0 0,0 0 0,-3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08:26:50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 24575,'13'0'0,"3"0"0,-6 0 0,3 0 0,1 0 0,-5 0 0,5 0 0,-6 0 0,1 0 0,0 0 0,-1 0 0,1 0 0,-1 0 0,1 0 0,0 0 0,-1 0 0,1 0 0,0 0 0,-1 0 0,1 0 0,-1 0 0,1 0 0,0 0 0,-1 0 0,1 0 0,-1 0 0,1 0 0,-1 0 0,1 0 0,-1 0 0,1 0 0,0 0 0,-1 0 0,1 0 0,-1 0 0,1 0 0,-1 0 0,1 0 0,-1 0 0,1-4 0,0 3 0,-1-3 0,1 4 0,-1 0 0,1 0 0,0 0 0,-1 0 0,1 0 0,0 0 0,-1 0 0,1 0 0,-1 0 0,1 0 0,-1 0 0,1 0 0,-1 0 0,-3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08:26:51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24575,'13'0'0,"-1"0"0,-3 0 0,-1 0 0,1 0 0,0 0 0,4 0 0,-3 0 0,8 0 0,-9 0 0,9 0 0,-8 0 0,8 0 0,-4 0 0,5 0 0,0 0 0,0 0 0,1 0 0,-1 0 0,0 0 0,-5 0 0,4 0 0,-4 0 0,5 0 0,-4 0 0,-2 0 0,-4 0 0,-1 0 0,1 0 0,-1 0 0,1 0 0,-1 0 0,1 0 0,-1 0 0,0 0 0,1 0 0,-1 0 0,1 0 0,-1 0 0,1 0 0,0 0 0,-1 0 0,1 0 0,-1 0 0,1 0 0,-5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08:26:5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24575,'19'0'0,"-3"0"0,-2 0 0,0 0 0,1 0 0,2 0 0,-7 0 0,8 0 0,-8 0 0,8 0 0,-9 0 0,5 0 0,-1 0 0,-3 0 0,8 0 0,-9 0 0,5 0 0,-6 0 0,1 0 0,0 0 0,4 0 0,-4 0 0,5 0 0,-6 0 0,1 0 0,0 0 0,-1 0 0,5 0 0,-3 0 0,3 0 0,-4 0 0,0 0 0,-1 0 0,1 0 0,0 0 0,-1 0 0,1 0 0,-1 0 0,1 0 0,0 0 0,-1 0 0,1 0 0,-1 0 0,-4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08:26:54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24575,'13'0'0,"8"0"0,-10 0 0,18 0 0,-13 0 0,8 0 0,-5 0 0,1 0 0,-1 0 0,0 0 0,0 0 0,-5 0 0,0-8 0,-1 6 0,-3-7 0,4 9 0,-6 0 0,5 0 0,-3 0 0,3 0 0,-4 0 0,0-4 0,-1 3 0,5-3 0,-3 4 0,3-3 0,-4 2 0,4-3 0,-3 4 0,3 0 0,-4 0 0,0 0 0,-1 0 0,1 0 0,-1 0 0,1 0 0,-4-4 0,2 3 0,-6-3 0,2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08:26:58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24575,'13'0'0,"-1"0"0,-4 0 0,0 0 0,0 0 0,0 0 0,0 0 0,-4-4 0,4 3 0,-4-3 0,5 4 0,-1 0 0,1 0 0,-1 0 0,0 0 0,1 0 0,-1 0 0,1 0 0,-1 0 0,0 0 0,0 0 0,-3-4 0,2 3 0,-2-3 0,3 4 0,1 0 0,-1 0 0,1 0 0,-1 0 0,0 0 0,1 0 0,-1 0 0,0 0 0,1 0 0,-1 0 0,0 0 0,1 0 0,-1 0 0,0 0 0,1 0 0,-1 0 0,0 0 0,1 0 0,-1 0 0,1 0 0,-1 0 0,0 0 0,1 0 0,-1 0 0,1 0 0,-1 0 0,0 0 0,1 0 0,-1 0 0,0 0 0,0 0 0,0 0 0,0 0 0,0 0 0,0 0 0,0 0 0,0 0 0,0 0 0,0 0 0,0 0 0,0 0 0,0 0 0,-3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08:27:01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24575,'17'0'0,"1"0"0,-4 0 0,4 0 0,2 0 0,0 0 0,5 0 0,-6 0 0,0 0 0,0 0 0,0 0 0,0 0 0,0 0 0,0 0 0,6 0 0,-5 0 0,4 0 0,-4 0 0,-1 0 0,-5 0 0,4 0 0,-8 0 0,3 0 0,0 0 0,-3 0 0,3 0 0,-4 0 0,4 0 0,-3 4 0,3-3 0,-4 3 0,-1-4 0,-3 3 0,-2 1 0,-3 1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08:27:02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24575,'29'0'0,"-6"0"0,7 0 0,-9 0 0,9 0 0,-10 0 0,10 0 0,-4 0 0,-5 0 0,8 0 0,-13 0 0,8 0 0,-5 0 0,0 0 0,0 0 0,1 0 0,-1 0 0,-5 0 0,4 0 0,-8 0 0,3 0 0,-4 0 0,-1 0 0,-3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B8128-1361-3244-B53C-52E6C292BA04}" type="datetimeFigureOut">
              <a:rPr lang="en-ES" smtClean="0"/>
              <a:t>04/11/2020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4460-D9C0-6D40-97F4-C6D8E145FDD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1432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4460-D9C0-6D40-97F4-C6D8E145FDD1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9496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4460-D9C0-6D40-97F4-C6D8E145FDD1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5220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2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8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5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5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6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5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7.xml"/><Relationship Id="rId18" Type="http://schemas.openxmlformats.org/officeDocument/2006/relationships/image" Target="../media/image19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16.png"/><Relationship Id="rId17" Type="http://schemas.openxmlformats.org/officeDocument/2006/relationships/customXml" Target="../ink/ink9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5.png"/><Relationship Id="rId19" Type="http://schemas.openxmlformats.org/officeDocument/2006/relationships/customXml" Target="../ink/ink10.xml"/><Relationship Id="rId4" Type="http://schemas.openxmlformats.org/officeDocument/2006/relationships/image" Target="../media/image12.png"/><Relationship Id="rId9" Type="http://schemas.openxmlformats.org/officeDocument/2006/relationships/customXml" Target="../ink/ink5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2724-2B3A-BB4E-A633-CB107D286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39141"/>
            <a:ext cx="5257800" cy="2806704"/>
          </a:xfrm>
        </p:spPr>
        <p:txBody>
          <a:bodyPr anchor="b">
            <a:normAutofit fontScale="90000"/>
          </a:bodyPr>
          <a:lstStyle/>
          <a:p>
            <a:r>
              <a:rPr lang="en-ES" dirty="0"/>
              <a:t>Competencias educativas: relación con el mercado laboral y situación económica en el mundo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600EF-7F07-704C-81C6-325D632D6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224419"/>
            <a:ext cx="5257800" cy="772969"/>
          </a:xfrm>
        </p:spPr>
        <p:txBody>
          <a:bodyPr>
            <a:normAutofit/>
          </a:bodyPr>
          <a:lstStyle/>
          <a:p>
            <a:r>
              <a:rPr lang="en-ES" sz="1800" dirty="0"/>
              <a:t>OVERVIEW, ALGUNOS HALLAZGOS y datos de interés</a:t>
            </a:r>
          </a:p>
          <a:p>
            <a:endParaRPr lang="en-ES" sz="1800" dirty="0"/>
          </a:p>
          <a:p>
            <a:endParaRPr lang="en-ES" sz="1800" dirty="0"/>
          </a:p>
          <a:p>
            <a:endParaRPr lang="en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E3177-5E36-46D7-82D5-1898FEBDA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9" r="40903"/>
          <a:stretch/>
        </p:blipFill>
        <p:spPr>
          <a:xfrm>
            <a:off x="7136182" y="10"/>
            <a:ext cx="4226140" cy="5785607"/>
          </a:xfrm>
          <a:custGeom>
            <a:avLst/>
            <a:gdLst/>
            <a:ahLst/>
            <a:cxnLst/>
            <a:rect l="l" t="t" r="r" b="b"/>
            <a:pathLst>
              <a:path w="4226140" h="5785617">
                <a:moveTo>
                  <a:pt x="0" y="0"/>
                </a:moveTo>
                <a:lnTo>
                  <a:pt x="4226140" y="0"/>
                </a:lnTo>
                <a:cubicBezTo>
                  <a:pt x="4198013" y="675255"/>
                  <a:pt x="4161526" y="1305268"/>
                  <a:pt x="4121998" y="1488576"/>
                </a:cubicBezTo>
                <a:cubicBezTo>
                  <a:pt x="3622189" y="3809910"/>
                  <a:pt x="3457992" y="3861183"/>
                  <a:pt x="3457992" y="3861183"/>
                </a:cubicBezTo>
                <a:cubicBezTo>
                  <a:pt x="3457992" y="3861183"/>
                  <a:pt x="3429106" y="3612863"/>
                  <a:pt x="3391098" y="3490211"/>
                </a:cubicBezTo>
                <a:cubicBezTo>
                  <a:pt x="3383496" y="3662796"/>
                  <a:pt x="3234124" y="4346763"/>
                  <a:pt x="3207898" y="4373907"/>
                </a:cubicBezTo>
                <a:cubicBezTo>
                  <a:pt x="3201437" y="4357821"/>
                  <a:pt x="3194595" y="4339726"/>
                  <a:pt x="3188133" y="4322299"/>
                </a:cubicBezTo>
                <a:cubicBezTo>
                  <a:pt x="3166469" y="4356481"/>
                  <a:pt x="3139103" y="4388317"/>
                  <a:pt x="3101094" y="4416132"/>
                </a:cubicBezTo>
                <a:cubicBezTo>
                  <a:pt x="2970346" y="4511974"/>
                  <a:pt x="3011015" y="4677855"/>
                  <a:pt x="2958184" y="4813241"/>
                </a:cubicBezTo>
                <a:cubicBezTo>
                  <a:pt x="2685284" y="4720414"/>
                  <a:pt x="2793608" y="4492202"/>
                  <a:pt x="2745338" y="4313922"/>
                </a:cubicBezTo>
                <a:cubicBezTo>
                  <a:pt x="2569739" y="4777385"/>
                  <a:pt x="2488401" y="4682212"/>
                  <a:pt x="2424928" y="4866524"/>
                </a:cubicBezTo>
                <a:cubicBezTo>
                  <a:pt x="2346250" y="5095407"/>
                  <a:pt x="2343970" y="5150031"/>
                  <a:pt x="2343970" y="5150031"/>
                </a:cubicBezTo>
                <a:cubicBezTo>
                  <a:pt x="2200678" y="4972085"/>
                  <a:pt x="2255031" y="4774703"/>
                  <a:pt x="2205240" y="4562911"/>
                </a:cubicBezTo>
                <a:cubicBezTo>
                  <a:pt x="2147466" y="4492872"/>
                  <a:pt x="2120862" y="4418812"/>
                  <a:pt x="2106038" y="4342071"/>
                </a:cubicBezTo>
                <a:cubicBezTo>
                  <a:pt x="2074112" y="4296495"/>
                  <a:pt x="2028881" y="4506612"/>
                  <a:pt x="1976430" y="4460032"/>
                </a:cubicBezTo>
                <a:cubicBezTo>
                  <a:pt x="1932340" y="4676850"/>
                  <a:pt x="1845302" y="4884620"/>
                  <a:pt x="1772325" y="5148354"/>
                </a:cubicBezTo>
                <a:cubicBezTo>
                  <a:pt x="1735078" y="5282066"/>
                  <a:pt x="1679965" y="5271006"/>
                  <a:pt x="1680346" y="5258608"/>
                </a:cubicBezTo>
                <a:cubicBezTo>
                  <a:pt x="1682626" y="4944941"/>
                  <a:pt x="1756362" y="4963372"/>
                  <a:pt x="1722915" y="4649036"/>
                </a:cubicBezTo>
                <a:cubicBezTo>
                  <a:pt x="1719114" y="4593407"/>
                  <a:pt x="1751801" y="4501920"/>
                  <a:pt x="1665522" y="4490862"/>
                </a:cubicBezTo>
                <a:cubicBezTo>
                  <a:pt x="1553778" y="4479468"/>
                  <a:pt x="1576582" y="4595082"/>
                  <a:pt x="1565181" y="4645684"/>
                </a:cubicBezTo>
                <a:cubicBezTo>
                  <a:pt x="1524892" y="4848093"/>
                  <a:pt x="1504748" y="4983479"/>
                  <a:pt x="1479662" y="5190580"/>
                </a:cubicBezTo>
                <a:cubicBezTo>
                  <a:pt x="1467118" y="5278045"/>
                  <a:pt x="1484983" y="5384611"/>
                  <a:pt x="1317746" y="5348754"/>
                </a:cubicBezTo>
                <a:cubicBezTo>
                  <a:pt x="1154311" y="5372882"/>
                  <a:pt x="1206383" y="5535411"/>
                  <a:pt x="1128085" y="5616845"/>
                </a:cubicBezTo>
                <a:cubicBezTo>
                  <a:pt x="1037246" y="5573280"/>
                  <a:pt x="1101099" y="5459341"/>
                  <a:pt x="979473" y="5424488"/>
                </a:cubicBezTo>
                <a:cubicBezTo>
                  <a:pt x="1016341" y="5586684"/>
                  <a:pt x="746863" y="5562555"/>
                  <a:pt x="748003" y="5724081"/>
                </a:cubicBezTo>
                <a:cubicBezTo>
                  <a:pt x="586847" y="5854440"/>
                  <a:pt x="512731" y="5755916"/>
                  <a:pt x="454578" y="5630249"/>
                </a:cubicBezTo>
                <a:cubicBezTo>
                  <a:pt x="381983" y="5467049"/>
                  <a:pt x="406308" y="5292454"/>
                  <a:pt x="395286" y="5116854"/>
                </a:cubicBezTo>
                <a:cubicBezTo>
                  <a:pt x="371340" y="4896349"/>
                  <a:pt x="305966" y="4749905"/>
                  <a:pt x="309387" y="4526719"/>
                </a:cubicBezTo>
                <a:cubicBezTo>
                  <a:pt x="260356" y="4381615"/>
                  <a:pt x="274420" y="4226792"/>
                  <a:pt x="261117" y="4072305"/>
                </a:cubicBezTo>
                <a:cubicBezTo>
                  <a:pt x="230710" y="3841746"/>
                  <a:pt x="193461" y="3986516"/>
                  <a:pt x="159254" y="3753611"/>
                </a:cubicBezTo>
                <a:cubicBezTo>
                  <a:pt x="125427" y="3524058"/>
                  <a:pt x="79817" y="2370261"/>
                  <a:pt x="79437" y="2368586"/>
                </a:cubicBezTo>
                <a:cubicBezTo>
                  <a:pt x="79817" y="2368586"/>
                  <a:pt x="13303" y="1194346"/>
                  <a:pt x="0" y="335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040CADA-36AA-8948-A6D7-11F3EAC4C171}"/>
              </a:ext>
            </a:extLst>
          </p:cNvPr>
          <p:cNvSpPr txBox="1">
            <a:spLocks/>
          </p:cNvSpPr>
          <p:nvPr/>
        </p:nvSpPr>
        <p:spPr>
          <a:xfrm>
            <a:off x="6840070" y="6058127"/>
            <a:ext cx="5257800" cy="772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Andale Mono" panose="020B0509000000000004" pitchFamily="49" charset="0"/>
              </a:rPr>
              <a:t>a</a:t>
            </a:r>
            <a:r>
              <a:rPr lang="en-ES" sz="1800" dirty="0">
                <a:latin typeface="Andale Mono" panose="020B0509000000000004" pitchFamily="49" charset="0"/>
              </a:rPr>
              <a:t>ntonio Va</a:t>
            </a:r>
            <a:r>
              <a:rPr lang="en-ES" sz="1800" dirty="0">
                <a:latin typeface="+mj-lt"/>
              </a:rPr>
              <a:t>lbuena     		3/11/2020 </a:t>
            </a:r>
            <a:endParaRPr lang="en-ES" sz="1800" dirty="0"/>
          </a:p>
        </p:txBody>
      </p:sp>
    </p:spTree>
    <p:extLst>
      <p:ext uri="{BB962C8B-B14F-4D97-AF65-F5344CB8AC3E}">
        <p14:creationId xmlns:p14="http://schemas.microsoft.com/office/powerpoint/2010/main" val="326369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606D-929D-B440-864F-418FBA1E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Diferencias educativas por</a:t>
            </a:r>
            <a:br>
              <a:rPr lang="en-ES" dirty="0"/>
            </a:br>
            <a:r>
              <a:rPr lang="en-ES" dirty="0"/>
              <a:t> género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7AA54-5FBB-A742-B4C8-827318AA2C23}"/>
              </a:ext>
            </a:extLst>
          </p:cNvPr>
          <p:cNvSpPr txBox="1"/>
          <p:nvPr/>
        </p:nvSpPr>
        <p:spPr>
          <a:xfrm>
            <a:off x="7701233" y="137583"/>
            <a:ext cx="4033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En </a:t>
            </a:r>
            <a:r>
              <a:rPr lang="en-ES" b="1" dirty="0"/>
              <a:t>comprensión</a:t>
            </a:r>
            <a:r>
              <a:rPr lang="en-ES" dirty="0"/>
              <a:t> </a:t>
            </a:r>
            <a:r>
              <a:rPr lang="en-ES" b="1" dirty="0"/>
              <a:t>lectora</a:t>
            </a:r>
            <a:r>
              <a:rPr lang="en-ES" dirty="0"/>
              <a:t>, las </a:t>
            </a:r>
            <a:r>
              <a:rPr lang="en-ES" b="1" dirty="0"/>
              <a:t>mujeres</a:t>
            </a:r>
            <a:r>
              <a:rPr lang="en-ES" dirty="0"/>
              <a:t> avasallan a los hombres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En </a:t>
            </a:r>
            <a:r>
              <a:rPr lang="en-ES" b="1" dirty="0"/>
              <a:t>ciencia</a:t>
            </a:r>
            <a:r>
              <a:rPr lang="en-ES" dirty="0"/>
              <a:t>, la cosa está muy </a:t>
            </a:r>
            <a:r>
              <a:rPr lang="en-ES" b="1" dirty="0"/>
              <a:t>igualada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En </a:t>
            </a:r>
            <a:r>
              <a:rPr lang="en-ES" b="1" dirty="0"/>
              <a:t>matemáticas</a:t>
            </a:r>
            <a:r>
              <a:rPr lang="en-ES" dirty="0"/>
              <a:t>, la cosa está aún más </a:t>
            </a:r>
            <a:r>
              <a:rPr lang="en-ES" b="1" dirty="0"/>
              <a:t>pareja</a:t>
            </a:r>
            <a:r>
              <a:rPr lang="en-ES" dirty="0"/>
              <a:t>, favorable a los </a:t>
            </a:r>
            <a:r>
              <a:rPr lang="en-ES" b="1" dirty="0"/>
              <a:t>hombres</a:t>
            </a:r>
            <a:r>
              <a:rPr lang="en-ES" dirty="0"/>
              <a:t> por poco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888A1552-16AD-3B48-94B8-381DDA52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9717"/>
            <a:ext cx="710676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350E4E67-5F2E-B94C-8797-23705EE72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60" y="2440517"/>
            <a:ext cx="4099694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726C-7F3D-1544-BC59-4EBB142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Diferencias educativas por </a:t>
            </a:r>
            <a:br>
              <a:rPr lang="en-ES" dirty="0"/>
            </a:br>
            <a:r>
              <a:rPr lang="en-ES" dirty="0"/>
              <a:t>género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FE042-C49C-EA47-B81E-D79797E43A1C}"/>
              </a:ext>
            </a:extLst>
          </p:cNvPr>
          <p:cNvSpPr txBox="1"/>
          <p:nvPr/>
        </p:nvSpPr>
        <p:spPr>
          <a:xfrm>
            <a:off x="0" y="1690688"/>
            <a:ext cx="968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Contrario a lo hipotetizado al principio, no hay ninguna relación entre el nivel de ingresos de un país y sus diferencias educativas</a:t>
            </a:r>
          </a:p>
          <a:p>
            <a:r>
              <a:rPr lang="en-GB" dirty="0"/>
              <a:t>por </a:t>
            </a:r>
            <a:r>
              <a:rPr lang="en-GB" dirty="0" err="1"/>
              <a:t>género</a:t>
            </a:r>
            <a:r>
              <a:rPr lang="en-GB" dirty="0"/>
              <a:t>… Pero </a:t>
            </a:r>
            <a:r>
              <a:rPr lang="en-GB" dirty="0" err="1"/>
              <a:t>sí</a:t>
            </a:r>
            <a:r>
              <a:rPr lang="en-GB" dirty="0"/>
              <a:t> hay </a:t>
            </a:r>
            <a:r>
              <a:rPr lang="en-GB" dirty="0" err="1"/>
              <a:t>otras</a:t>
            </a:r>
            <a:r>
              <a:rPr lang="en-GB" dirty="0"/>
              <a:t> </a:t>
            </a:r>
            <a:r>
              <a:rPr lang="en-GB" dirty="0" err="1"/>
              <a:t>relaciones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bien no </a:t>
            </a:r>
            <a:r>
              <a:rPr lang="en-GB" dirty="0" err="1"/>
              <a:t>muy</a:t>
            </a:r>
            <a:r>
              <a:rPr lang="en-GB" dirty="0"/>
              <a:t> </a:t>
            </a:r>
            <a:r>
              <a:rPr lang="en-GB" dirty="0" err="1"/>
              <a:t>fuertes</a:t>
            </a:r>
            <a:r>
              <a:rPr lang="en-GB" dirty="0"/>
              <a:t>, </a:t>
            </a:r>
            <a:r>
              <a:rPr lang="en-GB" dirty="0" err="1"/>
              <a:t>interesantes</a:t>
            </a:r>
            <a:r>
              <a:rPr lang="en-GB" dirty="0"/>
              <a:t>. </a:t>
            </a:r>
            <a:endParaRPr lang="en-E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661108D-768D-BB49-89A3-C97A5BB5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4018"/>
            <a:ext cx="6797805" cy="4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37D01-2B74-D44A-931F-1D9D01B5BAED}"/>
              </a:ext>
            </a:extLst>
          </p:cNvPr>
          <p:cNvSpPr txBox="1"/>
          <p:nvPr/>
        </p:nvSpPr>
        <p:spPr>
          <a:xfrm>
            <a:off x="8121316" y="351322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E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B83C09-B402-D245-AA9F-1548E27BBCDA}"/>
              </a:ext>
            </a:extLst>
          </p:cNvPr>
          <p:cNvCxnSpPr/>
          <p:nvPr/>
        </p:nvCxnSpPr>
        <p:spPr>
          <a:xfrm>
            <a:off x="132347" y="5077326"/>
            <a:ext cx="50051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12D393-2CF1-024F-8230-510DF88FCF88}"/>
              </a:ext>
            </a:extLst>
          </p:cNvPr>
          <p:cNvSpPr txBox="1"/>
          <p:nvPr/>
        </p:nvSpPr>
        <p:spPr>
          <a:xfrm>
            <a:off x="6797805" y="2740369"/>
            <a:ext cx="4555995" cy="405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Cuanto </a:t>
            </a:r>
            <a:r>
              <a:rPr lang="en-ES" b="1" dirty="0"/>
              <a:t>mejores</a:t>
            </a:r>
            <a:r>
              <a:rPr lang="en-ES" dirty="0"/>
              <a:t> son los </a:t>
            </a:r>
            <a:r>
              <a:rPr lang="en-ES" b="1" dirty="0"/>
              <a:t>resultados</a:t>
            </a:r>
            <a:r>
              <a:rPr lang="en-ES" dirty="0"/>
              <a:t> de los </a:t>
            </a:r>
            <a:r>
              <a:rPr lang="en-ES" b="1" dirty="0"/>
              <a:t>hombres</a:t>
            </a:r>
            <a:r>
              <a:rPr lang="en-ES" dirty="0"/>
              <a:t> respecto a los de las </a:t>
            </a:r>
            <a:r>
              <a:rPr lang="en-ES" b="1" dirty="0"/>
              <a:t>mujeres</a:t>
            </a:r>
            <a:r>
              <a:rPr lang="en-ES" dirty="0"/>
              <a:t> en un país...</a:t>
            </a:r>
          </a:p>
          <a:p>
            <a:endParaRPr lang="en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ES" dirty="0"/>
              <a:t> </a:t>
            </a:r>
            <a:r>
              <a:rPr lang="en-ES" b="1" dirty="0"/>
              <a:t>Más</a:t>
            </a:r>
            <a:r>
              <a:rPr lang="en-ES" dirty="0"/>
              <a:t> </a:t>
            </a:r>
            <a:r>
              <a:rPr lang="en-ES" b="1" dirty="0"/>
              <a:t>accidentes laborales no mortales </a:t>
            </a:r>
            <a:r>
              <a:rPr lang="en-ES" dirty="0"/>
              <a:t>hay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ES" b="1" dirty="0"/>
              <a:t>Más altas son las notas de lectura, sobre todo las más bajas (percentiles 5 y 10</a:t>
            </a:r>
            <a:r>
              <a:rPr lang="en-E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ES" dirty="0"/>
              <a:t>Las mujeres trabajan </a:t>
            </a:r>
            <a:r>
              <a:rPr lang="en-ES" b="1" dirty="0"/>
              <a:t>menos </a:t>
            </a:r>
            <a:r>
              <a:rPr lang="en-ES" dirty="0"/>
              <a:t>y </a:t>
            </a:r>
            <a:r>
              <a:rPr lang="en-ES" b="1" dirty="0"/>
              <a:t>menos horas</a:t>
            </a:r>
            <a:endParaRPr lang="en-E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4025A-D834-FD4D-B9B4-EA833E81F2CC}"/>
              </a:ext>
            </a:extLst>
          </p:cNvPr>
          <p:cNvSpPr txBox="1"/>
          <p:nvPr/>
        </p:nvSpPr>
        <p:spPr>
          <a:xfrm>
            <a:off x="9527952" y="1967687"/>
            <a:ext cx="204651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ES" b="1" dirty="0"/>
              <a:t>Hipótesis 3 </a:t>
            </a:r>
            <a:r>
              <a:rPr lang="en-E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39233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1546-25AE-214F-8F3C-A433E8E2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Resumen: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3B28-6930-D64E-83A7-A0ADC98F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886630"/>
            <a:ext cx="9710057" cy="4879930"/>
          </a:xfrm>
        </p:spPr>
        <p:txBody>
          <a:bodyPr>
            <a:normAutofit/>
          </a:bodyPr>
          <a:lstStyle/>
          <a:p>
            <a:r>
              <a:rPr lang="en-ES" sz="2000" dirty="0"/>
              <a:t>Los países con </a:t>
            </a:r>
            <a:r>
              <a:rPr lang="en-ES" sz="2000" b="1" dirty="0"/>
              <a:t>mejor nivel educativo </a:t>
            </a:r>
            <a:r>
              <a:rPr lang="en-ES" sz="2000" dirty="0"/>
              <a:t>destacan sobre todo por ser más </a:t>
            </a:r>
            <a:r>
              <a:rPr lang="en-ES" sz="2000" b="1" dirty="0"/>
              <a:t>ricos</a:t>
            </a:r>
            <a:r>
              <a:rPr lang="en-ES" sz="2000" dirty="0"/>
              <a:t>, tener </a:t>
            </a:r>
            <a:r>
              <a:rPr lang="en-ES" sz="2000" b="1" dirty="0"/>
              <a:t>trabajos mejores</a:t>
            </a:r>
            <a:r>
              <a:rPr lang="en-ES" sz="2000" dirty="0"/>
              <a:t>, tener mejores </a:t>
            </a:r>
            <a:r>
              <a:rPr lang="en-ES" sz="2000" b="1" dirty="0"/>
              <a:t>protecciones</a:t>
            </a:r>
            <a:r>
              <a:rPr lang="en-ES" sz="2000" dirty="0"/>
              <a:t> económicas y </a:t>
            </a:r>
            <a:r>
              <a:rPr lang="en-ES" sz="2000" b="1" dirty="0"/>
              <a:t>menos desigualdad</a:t>
            </a:r>
          </a:p>
          <a:p>
            <a:r>
              <a:rPr lang="en-ES" sz="2000" dirty="0"/>
              <a:t>Los </a:t>
            </a:r>
            <a:r>
              <a:rPr lang="en-ES" sz="2000" b="1" dirty="0"/>
              <a:t>mejores alumnos de los países ricos destacan</a:t>
            </a:r>
            <a:r>
              <a:rPr lang="en-ES" sz="2000" dirty="0"/>
              <a:t> </a:t>
            </a:r>
            <a:r>
              <a:rPr lang="en-ES" sz="2000" b="1" dirty="0"/>
              <a:t>mucho más que los mejores alumnos de los países pobres </a:t>
            </a:r>
            <a:r>
              <a:rPr lang="en-ES" sz="2000" dirty="0"/>
              <a:t>en relación con lo que destacan los alumnos normales y los que peores resultados obtienen de los países ricos con sus equivalentes de los países más pobres pobres.</a:t>
            </a:r>
          </a:p>
          <a:p>
            <a:r>
              <a:rPr lang="en-ES" sz="2000" dirty="0"/>
              <a:t>Si bien es cierto que cuanto mayor es la </a:t>
            </a:r>
            <a:r>
              <a:rPr lang="en-ES" sz="2000" b="1" dirty="0"/>
              <a:t>desigualdad económica</a:t>
            </a:r>
            <a:r>
              <a:rPr lang="en-ES" sz="2000" dirty="0"/>
              <a:t>, mayor es la </a:t>
            </a:r>
            <a:r>
              <a:rPr lang="en-ES" sz="2000" b="1" dirty="0"/>
              <a:t>desigualdad educativa</a:t>
            </a:r>
            <a:r>
              <a:rPr lang="en-ES" sz="2000" dirty="0"/>
              <a:t>, esta </a:t>
            </a:r>
            <a:r>
              <a:rPr lang="en-ES" sz="2000" b="1" dirty="0"/>
              <a:t>relación</a:t>
            </a:r>
            <a:r>
              <a:rPr lang="en-ES" sz="2000" dirty="0"/>
              <a:t> es muy </a:t>
            </a:r>
            <a:r>
              <a:rPr lang="en-ES" sz="2000" b="1" dirty="0"/>
              <a:t>débil</a:t>
            </a:r>
            <a:r>
              <a:rPr lang="en-ES" sz="2000" dirty="0"/>
              <a:t>.</a:t>
            </a:r>
          </a:p>
          <a:p>
            <a:r>
              <a:rPr lang="en-ES" sz="2000" dirty="0"/>
              <a:t>Las </a:t>
            </a:r>
            <a:r>
              <a:rPr lang="en-ES" sz="2000" b="1" dirty="0"/>
              <a:t>chicas son mejores estudiantes que los chicos</a:t>
            </a:r>
            <a:r>
              <a:rPr lang="en-ES" sz="2000" dirty="0"/>
              <a:t>, en gran parte gracias a su superioridad en lectura, pero </a:t>
            </a:r>
            <a:r>
              <a:rPr lang="en-ES" sz="2000" b="1" dirty="0"/>
              <a:t>no existe relación entre ingresos y diferencias en resultados educativos de género </a:t>
            </a:r>
            <a:r>
              <a:rPr lang="en-ES" sz="2000" dirty="0"/>
              <a:t>por países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B84B3-F4FB-674E-88A6-56CC44CBAB34}"/>
              </a:ext>
            </a:extLst>
          </p:cNvPr>
          <p:cNvSpPr txBox="1"/>
          <p:nvPr/>
        </p:nvSpPr>
        <p:spPr>
          <a:xfrm>
            <a:off x="9780494" y="365125"/>
            <a:ext cx="2046515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ES" b="1" dirty="0"/>
              <a:t>Hipótesis 1 ✅</a:t>
            </a:r>
            <a:endParaRPr lang="en-ES" dirty="0"/>
          </a:p>
          <a:p>
            <a:endParaRPr lang="en-ES" dirty="0"/>
          </a:p>
          <a:p>
            <a:r>
              <a:rPr lang="en-ES" b="1" dirty="0"/>
              <a:t>Hipótesis 2 </a:t>
            </a:r>
            <a:r>
              <a:rPr lang="en-ES" dirty="0"/>
              <a:t>〽️</a:t>
            </a:r>
          </a:p>
          <a:p>
            <a:endParaRPr lang="en-ES" dirty="0"/>
          </a:p>
          <a:p>
            <a:r>
              <a:rPr lang="en-ES" b="1" dirty="0"/>
              <a:t>Hipótesis 3 </a:t>
            </a:r>
            <a:r>
              <a:rPr lang="en-E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11105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690-CA4E-FF4C-A9B1-B7BF3B36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9816" cy="1325563"/>
          </a:xfrm>
        </p:spPr>
        <p:txBody>
          <a:bodyPr/>
          <a:lstStyle/>
          <a:p>
            <a:r>
              <a:rPr lang="en-ES" dirty="0"/>
              <a:t>Introducción</a:t>
            </a:r>
          </a:p>
        </p:txBody>
      </p:sp>
      <p:pic>
        <p:nvPicPr>
          <p:cNvPr id="8194" name="Picture 2" descr="Resultados informe PISA | Atlantic Schools">
            <a:extLst>
              <a:ext uri="{FF2B5EF4-FFF2-40B4-BE49-F238E27FC236}">
                <a16:creationId xmlns:a16="http://schemas.microsoft.com/office/drawing/2014/main" id="{0AEE17BB-5DEB-BB4A-A18C-0A3FFB99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0" y="2393971"/>
            <a:ext cx="4335927" cy="19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79E9B-1CCE-5444-B66A-19B9B229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0" y="5045035"/>
            <a:ext cx="4866993" cy="1325563"/>
          </a:xfrm>
          <a:prstGeom prst="rect">
            <a:avLst/>
          </a:prstGeom>
        </p:spPr>
      </p:pic>
      <p:pic>
        <p:nvPicPr>
          <p:cNvPr id="8196" name="Picture 4" descr="Te has quedado en paro? Estas son las 10 cosas que tienes que saber">
            <a:extLst>
              <a:ext uri="{FF2B5EF4-FFF2-40B4-BE49-F238E27FC236}">
                <a16:creationId xmlns:a16="http://schemas.microsoft.com/office/drawing/2014/main" id="{02C174C7-D4F9-F542-BD39-88B48F8A4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253" y="780659"/>
            <a:ext cx="3786763" cy="252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s student-on-teacher violence on the rise in Ontario? | TVO.org">
            <a:extLst>
              <a:ext uri="{FF2B5EF4-FFF2-40B4-BE49-F238E27FC236}">
                <a16:creationId xmlns:a16="http://schemas.microsoft.com/office/drawing/2014/main" id="{4103BF04-3F8E-384F-8DA4-61C32B157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09" y="3756493"/>
            <a:ext cx="4696178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7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70AD-F4DE-7547-B83D-D51F8559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Tres hipótesis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46C9-DB73-B54E-A663-913DB4F9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354"/>
            <a:ext cx="10515600" cy="4569594"/>
          </a:xfrm>
        </p:spPr>
        <p:txBody>
          <a:bodyPr>
            <a:normAutofit fontScale="92500" lnSpcReduction="10000"/>
          </a:bodyPr>
          <a:lstStyle/>
          <a:p>
            <a:r>
              <a:rPr lang="en-ES" b="1" dirty="0">
                <a:solidFill>
                  <a:srgbClr val="FF0000"/>
                </a:solidFill>
              </a:rPr>
              <a:t>Hipótesis 1</a:t>
            </a:r>
            <a:r>
              <a:rPr lang="en-ES" dirty="0"/>
              <a:t>: Los países con </a:t>
            </a:r>
            <a:r>
              <a:rPr lang="en-ES" b="1" dirty="0"/>
              <a:t>mejor nivel educativo medio </a:t>
            </a:r>
            <a:r>
              <a:rPr lang="en-ES" dirty="0"/>
              <a:t>presentarán una </a:t>
            </a:r>
            <a:r>
              <a:rPr lang="en-ES" b="1" dirty="0"/>
              <a:t>mejor situación económica </a:t>
            </a:r>
            <a:r>
              <a:rPr lang="en-ES" dirty="0"/>
              <a:t>y del mercado laboral: </a:t>
            </a:r>
            <a:r>
              <a:rPr lang="en-ES" b="1" dirty="0"/>
              <a:t>más ingresos medios</a:t>
            </a:r>
            <a:r>
              <a:rPr lang="en-ES" dirty="0"/>
              <a:t>, </a:t>
            </a:r>
            <a:r>
              <a:rPr lang="en-ES" b="1" dirty="0"/>
              <a:t>mejores profesiones </a:t>
            </a:r>
            <a:r>
              <a:rPr lang="en-ES" dirty="0"/>
              <a:t>y </a:t>
            </a:r>
            <a:r>
              <a:rPr lang="en-ES" b="1" dirty="0"/>
              <a:t>más empleo</a:t>
            </a:r>
            <a:r>
              <a:rPr lang="en-ES" dirty="0"/>
              <a:t>.</a:t>
            </a:r>
          </a:p>
          <a:p>
            <a:r>
              <a:rPr lang="en-ES" b="1" dirty="0">
                <a:solidFill>
                  <a:srgbClr val="FF0000"/>
                </a:solidFill>
              </a:rPr>
              <a:t>Hipótesis 2</a:t>
            </a:r>
            <a:r>
              <a:rPr lang="en-ES" dirty="0"/>
              <a:t>: Los países con </a:t>
            </a:r>
            <a:r>
              <a:rPr lang="en-ES" b="1" dirty="0"/>
              <a:t>mayor desigualdad económica </a:t>
            </a:r>
            <a:r>
              <a:rPr lang="en-ES" dirty="0"/>
              <a:t>tendrán </a:t>
            </a:r>
            <a:r>
              <a:rPr lang="en-ES" b="1" dirty="0"/>
              <a:t>mayores diferencias educativas </a:t>
            </a:r>
            <a:r>
              <a:rPr lang="en-ES" dirty="0"/>
              <a:t>entre sus mejores y peores estudiantes</a:t>
            </a:r>
          </a:p>
          <a:p>
            <a:r>
              <a:rPr lang="en-ES" b="1" dirty="0">
                <a:solidFill>
                  <a:srgbClr val="FF0000"/>
                </a:solidFill>
              </a:rPr>
              <a:t>Hipótesis 3</a:t>
            </a:r>
            <a:r>
              <a:rPr lang="en-ES" dirty="0"/>
              <a:t>: Si hay diferencias de rendimiento medio por género en cada país, estas serán a favor de los </a:t>
            </a:r>
            <a:r>
              <a:rPr lang="en-ES" b="1" dirty="0"/>
              <a:t>hombres</a:t>
            </a:r>
            <a:r>
              <a:rPr lang="en-ES" dirty="0"/>
              <a:t> en los </a:t>
            </a:r>
            <a:r>
              <a:rPr lang="en-ES" b="1" dirty="0"/>
              <a:t>países más pobres </a:t>
            </a:r>
            <a:r>
              <a:rPr lang="en-ES" dirty="0"/>
              <a:t>y a favor de las </a:t>
            </a:r>
            <a:r>
              <a:rPr lang="en-ES" b="1" dirty="0"/>
              <a:t>mujeres en los más ricos</a:t>
            </a:r>
            <a:r>
              <a:rPr lang="en-E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F6A01-DAC0-5D43-8805-29362DCFED21}"/>
              </a:ext>
            </a:extLst>
          </p:cNvPr>
          <p:cNvSpPr txBox="1"/>
          <p:nvPr/>
        </p:nvSpPr>
        <p:spPr>
          <a:xfrm>
            <a:off x="9801725" y="6260282"/>
            <a:ext cx="155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Dashboard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0011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8CF2-6A5D-C745-AF97-648C0804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16"/>
            <a:ext cx="10515600" cy="1325563"/>
          </a:xfrm>
        </p:spPr>
        <p:txBody>
          <a:bodyPr>
            <a:normAutofit/>
          </a:bodyPr>
          <a:lstStyle/>
          <a:p>
            <a:r>
              <a:rPr lang="en-ES" dirty="0"/>
              <a:t>Resultados PISA - Descriptivo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53C91E8-27EB-044D-A548-30201E9F5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51" y="1727200"/>
            <a:ext cx="5265548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5FFF5B8-1D03-7145-A997-4CAB20EC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99" y="2743200"/>
            <a:ext cx="6800001" cy="38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87AB53-A537-584A-AFE6-285AF0B7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877" y="1154112"/>
            <a:ext cx="4606243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sz="1800" dirty="0"/>
              <a:t>Distribuciones muy parecidas por </a:t>
            </a:r>
          </a:p>
          <a:p>
            <a:pPr marL="0" indent="0">
              <a:buNone/>
            </a:pPr>
            <a:r>
              <a:rPr lang="en-ES" sz="1800" dirty="0"/>
              <a:t>asignatura y correlaciones altísimas </a:t>
            </a:r>
          </a:p>
          <a:p>
            <a:pPr marL="0" indent="0">
              <a:buNone/>
            </a:pPr>
            <a:r>
              <a:rPr lang="en-ES" sz="1800" dirty="0"/>
              <a:t>entre estas </a:t>
            </a:r>
          </a:p>
        </p:txBody>
      </p:sp>
    </p:spTree>
    <p:extLst>
      <p:ext uri="{BB962C8B-B14F-4D97-AF65-F5344CB8AC3E}">
        <p14:creationId xmlns:p14="http://schemas.microsoft.com/office/powerpoint/2010/main" val="374347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CC1D-0536-6C4D-9987-C42B59EA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Ingresos – Resultados PISA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F60BEA-7737-234E-9324-D69AADA519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29" y="1834899"/>
            <a:ext cx="7366101" cy="465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E22D2-B685-454D-A375-FF519BDC9793}"/>
              </a:ext>
            </a:extLst>
          </p:cNvPr>
          <p:cNvSpPr txBox="1"/>
          <p:nvPr/>
        </p:nvSpPr>
        <p:spPr>
          <a:xfrm>
            <a:off x="7773173" y="2628781"/>
            <a:ext cx="44188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Coeficiente de </a:t>
            </a:r>
          </a:p>
          <a:p>
            <a:r>
              <a:rPr lang="en-GB" dirty="0"/>
              <a:t>C</a:t>
            </a:r>
            <a:r>
              <a:rPr lang="en-ES" dirty="0"/>
              <a:t>orrelación: </a:t>
            </a:r>
            <a:r>
              <a:rPr lang="en-ES" sz="2800" dirty="0">
                <a:solidFill>
                  <a:srgbClr val="FF0000"/>
                </a:solidFill>
              </a:rPr>
              <a:t>0.57</a:t>
            </a:r>
            <a:r>
              <a:rPr lang="en-ES" dirty="0"/>
              <a:t> incliuyendo China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40EDF-AC45-6D4E-B8C5-E6B2EDF2445A}"/>
              </a:ext>
            </a:extLst>
          </p:cNvPr>
          <p:cNvSpPr txBox="1"/>
          <p:nvPr/>
        </p:nvSpPr>
        <p:spPr>
          <a:xfrm>
            <a:off x="7773173" y="4589949"/>
            <a:ext cx="3962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Coeficiente de </a:t>
            </a:r>
          </a:p>
          <a:p>
            <a:r>
              <a:rPr lang="en-GB" dirty="0"/>
              <a:t>C</a:t>
            </a:r>
            <a:r>
              <a:rPr lang="en-ES" dirty="0"/>
              <a:t>orrelación: </a:t>
            </a:r>
            <a:r>
              <a:rPr lang="en-ES" sz="2800" dirty="0">
                <a:solidFill>
                  <a:srgbClr val="FF0000"/>
                </a:solidFill>
              </a:rPr>
              <a:t>0.63</a:t>
            </a:r>
            <a:r>
              <a:rPr lang="en-ES" dirty="0"/>
              <a:t> sin China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41FBF4-A45F-8A46-A65F-AD453962EEA5}"/>
                  </a:ext>
                </a:extLst>
              </p14:cNvPr>
              <p14:cNvContentPartPr/>
              <p14:nvPr/>
            </p14:nvContentPartPr>
            <p14:xfrm>
              <a:off x="1177427" y="2125724"/>
              <a:ext cx="442800" cy="31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41FBF4-A45F-8A46-A65F-AD453962EE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9787" y="2108084"/>
                <a:ext cx="478440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08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1699-565B-234F-A155-131B01CE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Ingresos – Resultados PISA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F4FEFDB-0B08-EF4F-8AC6-E4E572A5E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78" y="1781175"/>
            <a:ext cx="5410200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AE0AE-A163-CD4E-B36E-FA0007544CBE}"/>
              </a:ext>
            </a:extLst>
          </p:cNvPr>
          <p:cNvSpPr txBox="1"/>
          <p:nvPr/>
        </p:nvSpPr>
        <p:spPr>
          <a:xfrm>
            <a:off x="5567110" y="1505099"/>
            <a:ext cx="2306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(Sin China...)</a:t>
            </a:r>
          </a:p>
        </p:txBody>
      </p:sp>
    </p:spTree>
    <p:extLst>
      <p:ext uri="{BB962C8B-B14F-4D97-AF65-F5344CB8AC3E}">
        <p14:creationId xmlns:p14="http://schemas.microsoft.com/office/powerpoint/2010/main" val="137502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A585-164B-684B-8092-296FD2C3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Ingresos – Resultados PISA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FC66A30-284F-D34B-A36A-141A610DE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6" y="1556084"/>
            <a:ext cx="8607022" cy="53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730106-4023-E543-B1BD-0FC42A6472BB}"/>
                  </a:ext>
                </a:extLst>
              </p14:cNvPr>
              <p14:cNvContentPartPr/>
              <p14:nvPr/>
            </p14:nvContentPartPr>
            <p14:xfrm>
              <a:off x="2096147" y="1976893"/>
              <a:ext cx="19980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730106-4023-E543-B1BD-0FC42A6472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8507" y="1958893"/>
                <a:ext cx="235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A0FF84-1BB8-1F4C-8D61-1558781AC897}"/>
                  </a:ext>
                </a:extLst>
              </p14:cNvPr>
              <p14:cNvContentPartPr/>
              <p14:nvPr/>
            </p14:nvContentPartPr>
            <p14:xfrm>
              <a:off x="2080307" y="2153293"/>
              <a:ext cx="186480" cy="3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A0FF84-1BB8-1F4C-8D61-1558781AC8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2307" y="2135293"/>
                <a:ext cx="2221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0B24AD-D0FB-3448-A2E3-7415820D3DA5}"/>
                  </a:ext>
                </a:extLst>
              </p14:cNvPr>
              <p14:cNvContentPartPr/>
              <p14:nvPr/>
            </p14:nvContentPartPr>
            <p14:xfrm>
              <a:off x="2113067" y="2365333"/>
              <a:ext cx="19728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0B24AD-D0FB-3448-A2E3-7415820D3D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5067" y="2347333"/>
                <a:ext cx="23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808AA3-8EFE-D344-874D-AD5835AE9375}"/>
                  </a:ext>
                </a:extLst>
              </p14:cNvPr>
              <p14:cNvContentPartPr/>
              <p14:nvPr/>
            </p14:nvContentPartPr>
            <p14:xfrm>
              <a:off x="2110907" y="2568373"/>
              <a:ext cx="1767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808AA3-8EFE-D344-874D-AD5835AE93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92907" y="2550373"/>
                <a:ext cx="212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C96A78-378E-AE46-92A5-CB52EAD6F1DE}"/>
                  </a:ext>
                </a:extLst>
              </p14:cNvPr>
              <p14:cNvContentPartPr/>
              <p14:nvPr/>
            </p14:nvContentPartPr>
            <p14:xfrm>
              <a:off x="2124587" y="2780773"/>
              <a:ext cx="178200" cy="1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C96A78-378E-AE46-92A5-CB52EAD6F1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06587" y="2763133"/>
                <a:ext cx="2138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A8ACE4-F95D-844A-81BD-BED061EE35E2}"/>
                  </a:ext>
                </a:extLst>
              </p14:cNvPr>
              <p14:cNvContentPartPr/>
              <p14:nvPr/>
            </p14:nvContentPartPr>
            <p14:xfrm>
              <a:off x="2081027" y="2974453"/>
              <a:ext cx="199440" cy="6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A8ACE4-F95D-844A-81BD-BED061EE35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63027" y="2956453"/>
                <a:ext cx="235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F75658-A606-2F45-A6B0-1D1BCB8D4871}"/>
                  </a:ext>
                </a:extLst>
              </p14:cNvPr>
              <p14:cNvContentPartPr/>
              <p14:nvPr/>
            </p14:nvContentPartPr>
            <p14:xfrm>
              <a:off x="2122067" y="6414253"/>
              <a:ext cx="192600" cy="9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F75658-A606-2F45-A6B0-1D1BCB8D48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04067" y="6396613"/>
                <a:ext cx="2282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00BC4B6-B006-D94A-B563-E2A331425685}"/>
                  </a:ext>
                </a:extLst>
              </p14:cNvPr>
              <p14:cNvContentPartPr/>
              <p14:nvPr/>
            </p14:nvContentPartPr>
            <p14:xfrm>
              <a:off x="2174267" y="6630613"/>
              <a:ext cx="1717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00BC4B6-B006-D94A-B563-E2A3314256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56627" y="6612613"/>
                <a:ext cx="207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F177B1-73FC-A743-8808-9189F49AABA4}"/>
                  </a:ext>
                </a:extLst>
              </p14:cNvPr>
              <p14:cNvContentPartPr/>
              <p14:nvPr/>
            </p14:nvContentPartPr>
            <p14:xfrm>
              <a:off x="2114147" y="6232453"/>
              <a:ext cx="2480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F177B1-73FC-A743-8808-9189F49AABA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96507" y="6214813"/>
                <a:ext cx="283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6DE314-28A2-C249-ADE7-B6D123D65308}"/>
                  </a:ext>
                </a:extLst>
              </p14:cNvPr>
              <p14:cNvContentPartPr/>
              <p14:nvPr/>
            </p14:nvContentPartPr>
            <p14:xfrm>
              <a:off x="2087147" y="6036973"/>
              <a:ext cx="190080" cy="3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6DE314-28A2-C249-ADE7-B6D123D6530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69507" y="6018973"/>
                <a:ext cx="225720" cy="392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2EBF4E2-7587-7F4C-827D-93553B1620CC}"/>
              </a:ext>
            </a:extLst>
          </p:cNvPr>
          <p:cNvSpPr txBox="1"/>
          <p:nvPr/>
        </p:nvSpPr>
        <p:spPr>
          <a:xfrm>
            <a:off x="8927864" y="2974453"/>
            <a:ext cx="3136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Los países ricos destacan más educativamente porque sus mejores alumnos son muy buenos relativamente hablando</a:t>
            </a:r>
          </a:p>
        </p:txBody>
      </p:sp>
    </p:spTree>
    <p:extLst>
      <p:ext uri="{BB962C8B-B14F-4D97-AF65-F5344CB8AC3E}">
        <p14:creationId xmlns:p14="http://schemas.microsoft.com/office/powerpoint/2010/main" val="27456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4DC8-EF10-A044-9A5D-12B3C46B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11357809" cy="1325563"/>
          </a:xfrm>
        </p:spPr>
        <p:txBody>
          <a:bodyPr/>
          <a:lstStyle/>
          <a:p>
            <a:r>
              <a:rPr lang="en-ES" dirty="0"/>
              <a:t>Resultados PISA – Correlaciones más fuertes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050C013-4011-7F4D-8E6A-753CB6804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0042"/>
            <a:ext cx="6723032" cy="41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CCD1-4ECF-6444-BF50-4002D1FB78B1}"/>
              </a:ext>
            </a:extLst>
          </p:cNvPr>
          <p:cNvSpPr txBox="1"/>
          <p:nvPr/>
        </p:nvSpPr>
        <p:spPr>
          <a:xfrm>
            <a:off x="6412833" y="1907255"/>
            <a:ext cx="577916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600" dirty="0"/>
              <a:t>Los países con </a:t>
            </a:r>
            <a:r>
              <a:rPr lang="en-ES" sz="1600" b="1" dirty="0"/>
              <a:t>mejor nivel educativo medio</a:t>
            </a:r>
            <a:r>
              <a:rPr lang="en-ES" sz="1600" dirty="0"/>
              <a:t>, en orden de importancia, se caracterizan sobre todo por: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ES" sz="1600" dirty="0"/>
              <a:t>Tener una </a:t>
            </a:r>
            <a:r>
              <a:rPr lang="en-ES" sz="1600" b="1" dirty="0"/>
              <a:t>menor</a:t>
            </a:r>
            <a:r>
              <a:rPr lang="en-ES" sz="1600" dirty="0"/>
              <a:t> proporción de </a:t>
            </a:r>
            <a:r>
              <a:rPr lang="en-ES" sz="1600" b="1" dirty="0"/>
              <a:t>jóvenes</a:t>
            </a:r>
            <a:r>
              <a:rPr lang="en-ES" sz="1600" dirty="0"/>
              <a:t> ”</a:t>
            </a:r>
            <a:r>
              <a:rPr lang="en-ES" sz="1600" b="1" dirty="0"/>
              <a:t>nini</a:t>
            </a:r>
            <a:r>
              <a:rPr lang="en-ES" sz="1600" dirty="0"/>
              <a:t>”.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ES" sz="1600" dirty="0"/>
              <a:t>Tener una </a:t>
            </a:r>
            <a:r>
              <a:rPr lang="en-ES" sz="1600" b="1" dirty="0"/>
              <a:t>mayor</a:t>
            </a:r>
            <a:r>
              <a:rPr lang="en-ES" sz="1600" dirty="0"/>
              <a:t> proporción de </a:t>
            </a:r>
            <a:r>
              <a:rPr lang="en-ES" sz="1600" b="1" dirty="0"/>
              <a:t>managers</a:t>
            </a:r>
            <a:r>
              <a:rPr lang="en-ES" sz="1600" dirty="0"/>
              <a:t>, </a:t>
            </a:r>
            <a:r>
              <a:rPr lang="en-ES" sz="1600" b="1" dirty="0"/>
              <a:t>profesionales</a:t>
            </a:r>
            <a:r>
              <a:rPr lang="en-ES" sz="1600" dirty="0"/>
              <a:t> y </a:t>
            </a:r>
            <a:r>
              <a:rPr lang="en-ES" sz="1600" b="1" dirty="0"/>
              <a:t>técnicos</a:t>
            </a:r>
            <a:r>
              <a:rPr lang="en-ES" sz="1600" dirty="0"/>
              <a:t> entre su fuerza laboral.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ES" sz="1600" dirty="0"/>
              <a:t>Tener una mayor proporción de su población cubierta por algún tipo de </a:t>
            </a:r>
            <a:r>
              <a:rPr lang="en-ES" sz="1600" b="1" dirty="0"/>
              <a:t>protección social</a:t>
            </a:r>
            <a:r>
              <a:rPr lang="en-ES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ES" sz="1600" dirty="0"/>
              <a:t>Tener </a:t>
            </a:r>
            <a:r>
              <a:rPr lang="en-ES" sz="1600" b="1" dirty="0"/>
              <a:t>menor</a:t>
            </a:r>
            <a:r>
              <a:rPr lang="en-ES" sz="1600" dirty="0"/>
              <a:t> </a:t>
            </a:r>
            <a:r>
              <a:rPr lang="en-ES" sz="1600" b="1" dirty="0"/>
              <a:t>desigualdad económica </a:t>
            </a:r>
            <a:r>
              <a:rPr lang="en-ES" sz="1600" dirty="0"/>
              <a:t>(medida por ingresos)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ES" sz="1600" dirty="0"/>
              <a:t>Tener una </a:t>
            </a:r>
            <a:r>
              <a:rPr lang="en-ES" sz="1600" b="1" dirty="0"/>
              <a:t>menor</a:t>
            </a:r>
            <a:r>
              <a:rPr lang="en-ES" sz="1600" dirty="0"/>
              <a:t> proporción de sus trabajadores en el </a:t>
            </a:r>
            <a:r>
              <a:rPr lang="en-ES" sz="1600" b="1" dirty="0"/>
              <a:t>sector primario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E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E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E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5DCB0-B0AC-2A47-AB4A-89B01FAC6968}"/>
              </a:ext>
            </a:extLst>
          </p:cNvPr>
          <p:cNvSpPr txBox="1"/>
          <p:nvPr/>
        </p:nvSpPr>
        <p:spPr>
          <a:xfrm>
            <a:off x="8480864" y="5972549"/>
            <a:ext cx="179268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ES" b="1" dirty="0"/>
              <a:t>Hipótesis 1 ✅</a:t>
            </a:r>
          </a:p>
        </p:txBody>
      </p:sp>
    </p:spTree>
    <p:extLst>
      <p:ext uri="{BB962C8B-B14F-4D97-AF65-F5344CB8AC3E}">
        <p14:creationId xmlns:p14="http://schemas.microsoft.com/office/powerpoint/2010/main" val="297469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39F7-3258-0B4D-A8A7-9482D1BA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¿A mayor desigualdad económica, mayor desigualdad educativa intrapaís?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8C989C-9B51-6445-B745-B041646D8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7" y="2426428"/>
            <a:ext cx="6462183" cy="406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9742C3-921D-A540-A182-4CBF01F30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16976"/>
              </p:ext>
            </p:extLst>
          </p:nvPr>
        </p:nvGraphicFramePr>
        <p:xfrm>
          <a:off x="6950240" y="1748570"/>
          <a:ext cx="3396918" cy="2508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830">
                  <a:extLst>
                    <a:ext uri="{9D8B030D-6E8A-4147-A177-3AD203B41FA5}">
                      <a16:colId xmlns:a16="http://schemas.microsoft.com/office/drawing/2014/main" val="2233981837"/>
                    </a:ext>
                  </a:extLst>
                </a:gridCol>
                <a:gridCol w="1093088">
                  <a:extLst>
                    <a:ext uri="{9D8B030D-6E8A-4147-A177-3AD203B41FA5}">
                      <a16:colId xmlns:a16="http://schemas.microsoft.com/office/drawing/2014/main" val="4004975745"/>
                    </a:ext>
                  </a:extLst>
                </a:gridCol>
              </a:tblGrid>
              <a:tr h="809140">
                <a:tc>
                  <a:txBody>
                    <a:bodyPr/>
                    <a:lstStyle/>
                    <a:p>
                      <a:r>
                        <a:rPr lang="en-ES" dirty="0"/>
                        <a:t>Coef. correlación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Gini index</a:t>
                      </a:r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87153"/>
                  </a:ext>
                </a:extLst>
              </a:tr>
              <a:tr h="566398">
                <a:tc>
                  <a:txBody>
                    <a:bodyPr/>
                    <a:lstStyle/>
                    <a:p>
                      <a:r>
                        <a:rPr lang="en-GB" dirty="0" err="1"/>
                        <a:t>Dif</a:t>
                      </a:r>
                      <a:r>
                        <a:rPr lang="en-GB" dirty="0"/>
                        <a:t> % Nota p95-5</a:t>
                      </a:r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92740"/>
                  </a:ext>
                </a:extLst>
              </a:tr>
              <a:tr h="566398">
                <a:tc>
                  <a:txBody>
                    <a:bodyPr/>
                    <a:lstStyle/>
                    <a:p>
                      <a:r>
                        <a:rPr lang="en-GB" dirty="0" err="1"/>
                        <a:t>Dif</a:t>
                      </a:r>
                      <a:r>
                        <a:rPr lang="en-GB" dirty="0"/>
                        <a:t> % Nota p90-p10</a:t>
                      </a:r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051614"/>
                  </a:ext>
                </a:extLst>
              </a:tr>
              <a:tr h="566398">
                <a:tc>
                  <a:txBody>
                    <a:bodyPr/>
                    <a:lstStyle/>
                    <a:p>
                      <a:r>
                        <a:rPr lang="en-GB" dirty="0" err="1"/>
                        <a:t>Dif</a:t>
                      </a:r>
                      <a:r>
                        <a:rPr lang="en-GB" dirty="0"/>
                        <a:t> % Nota p75-p25</a:t>
                      </a:r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6895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F0E3F9-8EDB-A249-ABD4-D8C91B112C8D}"/>
              </a:ext>
            </a:extLst>
          </p:cNvPr>
          <p:cNvSpPr txBox="1"/>
          <p:nvPr/>
        </p:nvSpPr>
        <p:spPr>
          <a:xfrm>
            <a:off x="6749716" y="4656221"/>
            <a:ext cx="506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No mentiríamos al decir que sí, pero con un coeficiente de correlación de 0.25, la relación, pese a ser por positiva, es extremadamente débil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FBDA2-D74D-5740-B632-AD195E9F8BFE}"/>
              </a:ext>
            </a:extLst>
          </p:cNvPr>
          <p:cNvSpPr txBox="1"/>
          <p:nvPr/>
        </p:nvSpPr>
        <p:spPr>
          <a:xfrm>
            <a:off x="8892989" y="6071201"/>
            <a:ext cx="204651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ES" b="1" dirty="0"/>
              <a:t>Hipótesis 2 </a:t>
            </a:r>
            <a:r>
              <a:rPr lang="en-ES" dirty="0"/>
              <a:t>〽️</a:t>
            </a:r>
          </a:p>
        </p:txBody>
      </p:sp>
    </p:spTree>
    <p:extLst>
      <p:ext uri="{BB962C8B-B14F-4D97-AF65-F5344CB8AC3E}">
        <p14:creationId xmlns:p14="http://schemas.microsoft.com/office/powerpoint/2010/main" val="414545449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611</Words>
  <Application>Microsoft Macintosh PowerPoint</Application>
  <PresentationFormat>Widescreen</PresentationFormat>
  <Paragraphs>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Andale Mono</vt:lpstr>
      <vt:lpstr>Arial</vt:lpstr>
      <vt:lpstr>Calibri</vt:lpstr>
      <vt:lpstr>Century Gothic</vt:lpstr>
      <vt:lpstr>BrushVTI</vt:lpstr>
      <vt:lpstr>Competencias educativas: relación con el mercado laboral y situación económica en el mundo</vt:lpstr>
      <vt:lpstr>Introducción</vt:lpstr>
      <vt:lpstr>Tres hipótesis</vt:lpstr>
      <vt:lpstr>Resultados PISA - Descriptivo</vt:lpstr>
      <vt:lpstr>Ingresos – Resultados PISA </vt:lpstr>
      <vt:lpstr>Ingresos – Resultados PISA </vt:lpstr>
      <vt:lpstr>Ingresos – Resultados PISA</vt:lpstr>
      <vt:lpstr>Resultados PISA – Correlaciones más fuertes</vt:lpstr>
      <vt:lpstr>¿A mayor desigualdad económica, mayor desigualdad educativa intrapaís?</vt:lpstr>
      <vt:lpstr>Diferencias educativas por  género</vt:lpstr>
      <vt:lpstr>Diferencias educativas por  género</vt:lpstr>
      <vt:lpstr>Resumen: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Antonio Valbuena</dc:creator>
  <cp:lastModifiedBy>Antonio Valbuena</cp:lastModifiedBy>
  <cp:revision>54</cp:revision>
  <dcterms:created xsi:type="dcterms:W3CDTF">2020-11-02T13:12:29Z</dcterms:created>
  <dcterms:modified xsi:type="dcterms:W3CDTF">2020-11-04T09:49:47Z</dcterms:modified>
</cp:coreProperties>
</file>