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72" r:id="rId4"/>
    <p:sldId id="275" r:id="rId5"/>
    <p:sldId id="276" r:id="rId6"/>
    <p:sldId id="277" r:id="rId7"/>
    <p:sldId id="280" r:id="rId8"/>
    <p:sldId id="263" r:id="rId9"/>
    <p:sldId id="259" r:id="rId10"/>
    <p:sldId id="260" r:id="rId11"/>
    <p:sldId id="267" r:id="rId12"/>
    <p:sldId id="282"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8" autoAdjust="0"/>
    <p:restoredTop sz="72214" autoAdjust="0"/>
  </p:normalViewPr>
  <p:slideViewPr>
    <p:cSldViewPr snapToGrid="0">
      <p:cViewPr>
        <p:scale>
          <a:sx n="69" d="100"/>
          <a:sy n="69" d="100"/>
        </p:scale>
        <p:origin x="53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71C2B-51C9-4A67-8E72-FD1CEDA54A3D}"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6A109-F8E1-49EB-A4CB-A70931145F83}" type="slidenum">
              <a:rPr lang="en-US" smtClean="0"/>
              <a:t>‹#›</a:t>
            </a:fld>
            <a:endParaRPr lang="en-US"/>
          </a:p>
        </p:txBody>
      </p:sp>
    </p:spTree>
    <p:extLst>
      <p:ext uri="{BB962C8B-B14F-4D97-AF65-F5344CB8AC3E}">
        <p14:creationId xmlns:p14="http://schemas.microsoft.com/office/powerpoint/2010/main" val="234360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Dual enrollment allows</a:t>
            </a:r>
            <a:r>
              <a:rPr lang="en-US" baseline="0" dirty="0" smtClean="0"/>
              <a:t> students to receive simultaneous high school and college credit. </a:t>
            </a:r>
          </a:p>
          <a:p>
            <a:endParaRPr lang="en-US" dirty="0" smtClean="0"/>
          </a:p>
          <a:p>
            <a:r>
              <a:rPr lang="en-US" dirty="0" smtClean="0"/>
              <a:t>There are a number of potential benefits to dual enrollment, given that students</a:t>
            </a:r>
            <a:r>
              <a:rPr lang="en-US" baseline="0" dirty="0" smtClean="0"/>
              <a:t> are exposed to college-level coursework and are able to take care of lower level courses, it may familiarize students with college and could save them time and tuition</a:t>
            </a:r>
          </a:p>
          <a:p>
            <a:endParaRPr lang="en-US" baseline="0" dirty="0" smtClean="0"/>
          </a:p>
          <a:p>
            <a:r>
              <a:rPr lang="en-US" baseline="0" dirty="0" smtClean="0"/>
              <a:t>Given this background, the state is considering formalizing its dual enrollment program to provide better access.  Before doing this, the state would like to understand the types of students who take advantage of dual enrollment and would like to assess whether dual enrollment is associated with success in college</a:t>
            </a:r>
            <a:endParaRPr lang="en-US" dirty="0" smtClean="0"/>
          </a:p>
          <a:p>
            <a:endParaRPr lang="en-US" dirty="0" smtClean="0"/>
          </a:p>
          <a:p>
            <a:r>
              <a:rPr lang="en-US" dirty="0" smtClean="0"/>
              <a:t>Overall the state</a:t>
            </a:r>
            <a:r>
              <a:rPr lang="en-US" baseline="0" dirty="0" smtClean="0"/>
              <a:t> student body is approximately 50% white, with a large African American population (40%) and small populations of Hispanic (5%) and Asian (2%) students</a:t>
            </a:r>
          </a:p>
          <a:p>
            <a:endParaRPr lang="en-US" baseline="0" dirty="0" smtClean="0"/>
          </a:p>
          <a:p>
            <a:r>
              <a:rPr lang="en-US" baseline="0" dirty="0" smtClean="0"/>
              <a:t>Of the four primary location types (city, suburban, town, or rural), the largest group of students come from rural high schools (40%), followed by cities (30%), then towns (15%) , then suburbs (15%)</a:t>
            </a:r>
          </a:p>
          <a:p>
            <a:endParaRPr lang="en-US" baseline="0" dirty="0" smtClean="0"/>
          </a:p>
          <a:p>
            <a:r>
              <a:rPr lang="en-US" baseline="0" dirty="0" smtClean="0"/>
              <a:t>The larger city schools have much lower proportion of white students, particularly relative to African American students and much higher proportion of students who are eligible for free and reduced price lunch</a:t>
            </a:r>
          </a:p>
          <a:p>
            <a:endParaRPr lang="en-US" baseline="0" dirty="0" smtClean="0"/>
          </a:p>
          <a:p>
            <a:r>
              <a:rPr lang="en-US" baseline="0" dirty="0" smtClean="0"/>
              <a:t>The Northwestern (32%); Northeastern (14%),  and East Central districts are the most populous</a:t>
            </a:r>
            <a:endParaRPr lang="en-US" dirty="0"/>
          </a:p>
        </p:txBody>
      </p:sp>
      <p:sp>
        <p:nvSpPr>
          <p:cNvPr id="4" name="Slide Number Placeholder 3"/>
          <p:cNvSpPr>
            <a:spLocks noGrp="1"/>
          </p:cNvSpPr>
          <p:nvPr>
            <p:ph type="sldNum" sz="quarter" idx="10"/>
          </p:nvPr>
        </p:nvSpPr>
        <p:spPr/>
        <p:txBody>
          <a:bodyPr/>
          <a:lstStyle/>
          <a:p>
            <a:fld id="{3386A109-F8E1-49EB-A4CB-A70931145F83}" type="slidenum">
              <a:rPr lang="en-US" smtClean="0"/>
              <a:t>2</a:t>
            </a:fld>
            <a:endParaRPr lang="en-US"/>
          </a:p>
        </p:txBody>
      </p:sp>
    </p:spTree>
    <p:extLst>
      <p:ext uri="{BB962C8B-B14F-4D97-AF65-F5344CB8AC3E}">
        <p14:creationId xmlns:p14="http://schemas.microsoft.com/office/powerpoint/2010/main" val="189293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initially assess which factors predicted dual enrollment I conducted</a:t>
            </a:r>
            <a:r>
              <a:rPr lang="en-US" dirty="0" smtClean="0"/>
              <a:t> a large logistic regression that included demographic and</a:t>
            </a:r>
            <a:r>
              <a:rPr lang="en-US" baseline="0" dirty="0" smtClean="0"/>
              <a:t> testing variables for students and variables related to school and district location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first plot shows</a:t>
            </a:r>
            <a:r>
              <a:rPr lang="en-US" baseline="0" dirty="0" smtClean="0"/>
              <a:t> the odd ratios for each level of the categorical variables and the continuous variables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Points</a:t>
            </a:r>
            <a:r>
              <a:rPr lang="en-US" baseline="0" dirty="0" smtClean="0"/>
              <a:t> that fall to the left of the dashed line indicate reduced likelihood of dual enrollment, whereas dots to the right indicate increased likelihood, with points that are not crossing 1 being statistically significant. </a:t>
            </a:r>
            <a:r>
              <a:rPr lang="en-US" dirty="0" smtClean="0"/>
              <a:t>There</a:t>
            </a:r>
            <a:r>
              <a:rPr lang="en-US" baseline="0" dirty="0" smtClean="0"/>
              <a:t> were a number of significant predictors, including gender, race, </a:t>
            </a:r>
            <a:r>
              <a:rPr lang="en-US" baseline="0" dirty="0" smtClean="0"/>
              <a:t>eligibility for FRPL, test scores, </a:t>
            </a:r>
            <a:r>
              <a:rPr lang="en-US" baseline="0" dirty="0" smtClean="0"/>
              <a:t>district, geographic location, and limited English (USE LASER POINTER)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can see that in general, males had reduced odds of participation that female students, minority students had reduced odds of participating in dual enrollment relative to white, non-Hispanic students (particularly students in the Hispanic group), and generally students outside of cities were more likely to engage in dual enrollment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Given the number of significant effects, I chose to conduct a dominance analysis in which the predictive power of each independent variables is assessed across a large number of models with different combinations of predictors. In this case, a students eligibility for free and reduced price lunch was the best of the categorical predictors (with 8</a:t>
            </a:r>
            <a:r>
              <a:rPr lang="en-US" baseline="30000" dirty="0" smtClean="0"/>
              <a:t>th</a:t>
            </a:r>
            <a:r>
              <a:rPr lang="en-US" baseline="0" dirty="0" smtClean="0"/>
              <a:t> grade reading and math being the most predictive overall) followed closely by location. Although less strong as predictors, district, gender, and race/ethnicity also appear relevant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Anticipated question – why not include random effects for</a:t>
            </a:r>
            <a:r>
              <a:rPr lang="en-US" baseline="0" dirty="0" smtClean="0"/>
              <a:t> school? It didn’t seem like the school was a level of analysis that was of interest to the state; it was framed as more descriptive, so instead I chose to present results but adjusted the p-values cluster-adjusted 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I also ran a model including a random intercept for school and the results of that analysis were very similar, though the effect of location and district were eliminated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Multi-level</a:t>
            </a:r>
            <a:r>
              <a:rPr lang="en-US" baseline="0" dirty="0" smtClean="0"/>
              <a:t> models are less familiar models to me, so I hope to learn more in the future.</a:t>
            </a:r>
            <a:endParaRPr lang="en-US" dirty="0"/>
          </a:p>
        </p:txBody>
      </p:sp>
      <p:sp>
        <p:nvSpPr>
          <p:cNvPr id="4" name="Slide Number Placeholder 3"/>
          <p:cNvSpPr>
            <a:spLocks noGrp="1"/>
          </p:cNvSpPr>
          <p:nvPr>
            <p:ph type="sldNum" sz="quarter" idx="10"/>
          </p:nvPr>
        </p:nvSpPr>
        <p:spPr/>
        <p:txBody>
          <a:bodyPr/>
          <a:lstStyle/>
          <a:p>
            <a:fld id="{3386A109-F8E1-49EB-A4CB-A70931145F83}" type="slidenum">
              <a:rPr lang="en-US" smtClean="0"/>
              <a:t>3</a:t>
            </a:fld>
            <a:endParaRPr lang="en-US"/>
          </a:p>
        </p:txBody>
      </p:sp>
    </p:spTree>
    <p:extLst>
      <p:ext uri="{BB962C8B-B14F-4D97-AF65-F5344CB8AC3E}">
        <p14:creationId xmlns:p14="http://schemas.microsoft.com/office/powerpoint/2010/main" val="251131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figures confirm that what we saw in the prediction mode was true for the demographic variables</a:t>
            </a:r>
          </a:p>
          <a:p>
            <a:endParaRPr lang="en-US" baseline="0" dirty="0" smtClean="0"/>
          </a:p>
          <a:p>
            <a:r>
              <a:rPr lang="en-US" baseline="0" dirty="0" smtClean="0"/>
              <a:t>Over on the left we see that students who were dual enrolled were less likely to be FRPL eligible. </a:t>
            </a:r>
          </a:p>
          <a:p>
            <a:endParaRPr lang="en-US" baseline="0" dirty="0" smtClean="0"/>
          </a:p>
          <a:p>
            <a:r>
              <a:rPr lang="en-US" baseline="0" dirty="0" smtClean="0"/>
              <a:t>Similarly, dual enrolled students were more likely to be white and female than their counterparts who did not engage in dual enrollment</a:t>
            </a:r>
            <a:endParaRPr lang="en-US" dirty="0"/>
          </a:p>
        </p:txBody>
      </p:sp>
      <p:sp>
        <p:nvSpPr>
          <p:cNvPr id="4" name="Slide Number Placeholder 3"/>
          <p:cNvSpPr>
            <a:spLocks noGrp="1"/>
          </p:cNvSpPr>
          <p:nvPr>
            <p:ph type="sldNum" sz="quarter" idx="10"/>
          </p:nvPr>
        </p:nvSpPr>
        <p:spPr/>
        <p:txBody>
          <a:bodyPr/>
          <a:lstStyle/>
          <a:p>
            <a:fld id="{3386A109-F8E1-49EB-A4CB-A70931145F83}" type="slidenum">
              <a:rPr lang="en-US" smtClean="0"/>
              <a:t>4</a:t>
            </a:fld>
            <a:endParaRPr lang="en-US"/>
          </a:p>
        </p:txBody>
      </p:sp>
    </p:spTree>
    <p:extLst>
      <p:ext uri="{BB962C8B-B14F-4D97-AF65-F5344CB8AC3E}">
        <p14:creationId xmlns:p14="http://schemas.microsoft.com/office/powerpoint/2010/main" val="60143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a:t>
            </a:r>
            <a:r>
              <a:rPr lang="en-US" baseline="0" dirty="0" smtClean="0"/>
              <a:t> to the last slide, this depicts the differences in dual enrollment across different geographic and district areas</a:t>
            </a:r>
          </a:p>
          <a:p>
            <a:endParaRPr lang="en-US" baseline="0" dirty="0" smtClean="0"/>
          </a:p>
          <a:p>
            <a:r>
              <a:rPr lang="en-US" baseline="0" dirty="0" smtClean="0"/>
              <a:t>These two align, given that the east central and northwestern districts covered all the large cities and were thus less under-represented for dual enrollment, whereas the more rural districts (e.g., eastern, northwestern) have an increased share of the population of students who are dual enrolled.</a:t>
            </a:r>
            <a:endParaRPr lang="en-US" dirty="0"/>
          </a:p>
        </p:txBody>
      </p:sp>
      <p:sp>
        <p:nvSpPr>
          <p:cNvPr id="4" name="Slide Number Placeholder 3"/>
          <p:cNvSpPr>
            <a:spLocks noGrp="1"/>
          </p:cNvSpPr>
          <p:nvPr>
            <p:ph type="sldNum" sz="quarter" idx="10"/>
          </p:nvPr>
        </p:nvSpPr>
        <p:spPr/>
        <p:txBody>
          <a:bodyPr/>
          <a:lstStyle/>
          <a:p>
            <a:fld id="{3386A109-F8E1-49EB-A4CB-A70931145F83}" type="slidenum">
              <a:rPr lang="en-US" smtClean="0"/>
              <a:t>5</a:t>
            </a:fld>
            <a:endParaRPr lang="en-US"/>
          </a:p>
        </p:txBody>
      </p:sp>
    </p:spTree>
    <p:extLst>
      <p:ext uri="{BB962C8B-B14F-4D97-AF65-F5344CB8AC3E}">
        <p14:creationId xmlns:p14="http://schemas.microsoft.com/office/powerpoint/2010/main" val="302211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demonstrate whether dual enrollment was associated with college attendance in the state, I conducted another logistic regression using similar predictor variables, with the exception of adding ACT scores instead of 8</a:t>
            </a:r>
            <a:r>
              <a:rPr lang="en-US" baseline="30000" dirty="0" smtClean="0"/>
              <a:t>th</a:t>
            </a:r>
            <a:r>
              <a:rPr lang="en-US" baseline="0" dirty="0" smtClean="0"/>
              <a:t> grade scores and removing special </a:t>
            </a:r>
            <a:r>
              <a:rPr lang="en-US" baseline="0" dirty="0" err="1" smtClean="0"/>
              <a:t>ed</a:t>
            </a:r>
            <a:r>
              <a:rPr lang="en-US" baseline="0" dirty="0" smtClean="0"/>
              <a:t>, as no special </a:t>
            </a:r>
            <a:r>
              <a:rPr lang="en-US" baseline="0" dirty="0" err="1" smtClean="0"/>
              <a:t>ed</a:t>
            </a:r>
            <a:r>
              <a:rPr lang="en-US" baseline="0" dirty="0" smtClean="0"/>
              <a:t> students in this sample attended college.</a:t>
            </a:r>
          </a:p>
          <a:p>
            <a:endParaRPr lang="en-US" baseline="0" dirty="0" smtClean="0"/>
          </a:p>
          <a:p>
            <a:r>
              <a:rPr lang="en-US" baseline="0" dirty="0" smtClean="0"/>
              <a:t>However, we can see that the pattern of predictors differs for this analysis in some cases, with geographical predictors appearing less relevant. Males are still less likely than females to attend college, but in this sample, </a:t>
            </a:r>
            <a:endParaRPr lang="en-US" dirty="0" smtClean="0"/>
          </a:p>
          <a:p>
            <a:endParaRPr lang="en-US" dirty="0" smtClean="0"/>
          </a:p>
          <a:p>
            <a:r>
              <a:rPr lang="en-US" dirty="0" smtClean="0"/>
              <a:t>This suggests that, aside from</a:t>
            </a:r>
            <a:r>
              <a:rPr lang="en-US" baseline="0" dirty="0" smtClean="0"/>
              <a:t> test scores, dual enrollment was the best predictor</a:t>
            </a:r>
          </a:p>
          <a:p>
            <a:endParaRPr lang="en-US" baseline="0" dirty="0" smtClean="0"/>
          </a:p>
          <a:p>
            <a:r>
              <a:rPr lang="en-US" baseline="0" dirty="0" smtClean="0"/>
              <a:t>Given that FRPL was also an important predictor, examined interaction between these two, though that was not significant suggesting that the effect of dual enrollment was not contingent on being from a higher SES group</a:t>
            </a:r>
          </a:p>
          <a:p>
            <a:endParaRPr lang="en-US" baseline="0" dirty="0" smtClean="0"/>
          </a:p>
          <a:p>
            <a:r>
              <a:rPr lang="en-US" baseline="0" dirty="0" smtClean="0"/>
              <a:t>Anticipated question – what is general dominance? General dominance is average across models; conditional dominance show dominance with a given number of other predictors, and total dominance demonstrates better predictive power across all models</a:t>
            </a:r>
            <a:endParaRPr lang="en-US" dirty="0"/>
          </a:p>
        </p:txBody>
      </p:sp>
      <p:sp>
        <p:nvSpPr>
          <p:cNvPr id="4" name="Slide Number Placeholder 3"/>
          <p:cNvSpPr>
            <a:spLocks noGrp="1"/>
          </p:cNvSpPr>
          <p:nvPr>
            <p:ph type="sldNum" sz="quarter" idx="10"/>
          </p:nvPr>
        </p:nvSpPr>
        <p:spPr/>
        <p:txBody>
          <a:bodyPr/>
          <a:lstStyle/>
          <a:p>
            <a:fld id="{3386A109-F8E1-49EB-A4CB-A70931145F83}" type="slidenum">
              <a:rPr lang="en-US" smtClean="0"/>
              <a:t>6</a:t>
            </a:fld>
            <a:endParaRPr lang="en-US"/>
          </a:p>
        </p:txBody>
      </p:sp>
    </p:spTree>
    <p:extLst>
      <p:ext uri="{BB962C8B-B14F-4D97-AF65-F5344CB8AC3E}">
        <p14:creationId xmlns:p14="http://schemas.microsoft.com/office/powerpoint/2010/main" val="2210279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large logistic</a:t>
            </a:r>
            <a:r>
              <a:rPr lang="en-US" baseline="0" dirty="0" smtClean="0"/>
              <a:t> regression model</a:t>
            </a:r>
            <a:r>
              <a:rPr lang="en-US" dirty="0" smtClean="0"/>
              <a:t> accounting for demographic</a:t>
            </a:r>
            <a:r>
              <a:rPr lang="en-US" baseline="0" dirty="0" smtClean="0"/>
              <a:t> variables, college entrance exam scores, and school location…</a:t>
            </a:r>
            <a:endParaRPr lang="en-US" dirty="0" smtClean="0"/>
          </a:p>
          <a:p>
            <a:endParaRPr lang="en-US" dirty="0" smtClean="0"/>
          </a:p>
          <a:p>
            <a:r>
              <a:rPr lang="en-US" dirty="0" smtClean="0"/>
              <a:t>Just</a:t>
            </a:r>
            <a:r>
              <a:rPr lang="en-US" baseline="0" dirty="0" smtClean="0"/>
              <a:t> under 2/3 of college students were enrolled in 4-year institutions with the odds of attending a 4-yr college increased those odds by 50%, again suggesting that these students might have been better prepared to enter college</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Over 1/3 of students enrolled in public colleges in the state took remedial coursework, the odds of students taking remedial coursework decreased by about 1/3, suggesting that they were more prepared for college, potentially putting them on track to graduate in less time having accrued less debt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While the state’s overall </a:t>
            </a:r>
            <a:r>
              <a:rPr lang="en-US" baseline="0" dirty="0" err="1" smtClean="0"/>
              <a:t>hs</a:t>
            </a:r>
            <a:r>
              <a:rPr lang="en-US" baseline="0" dirty="0" smtClean="0"/>
              <a:t> graduation rate was just over 80%, 99% of students who were dual enrolled graduated </a:t>
            </a:r>
            <a:r>
              <a:rPr lang="en-US" baseline="0" dirty="0" err="1" smtClean="0"/>
              <a:t>graduated</a:t>
            </a:r>
            <a:r>
              <a:rPr lang="en-US" baseline="0" dirty="0" smtClean="0"/>
              <a:t>, and a slightly larger proportion of those students also graduated on time, though most students did overall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Anticipated</a:t>
            </a:r>
            <a:r>
              <a:rPr lang="en-US" baseline="0" dirty="0" smtClean="0"/>
              <a:t> question: </a:t>
            </a:r>
            <a:r>
              <a:rPr lang="en-US" dirty="0" smtClean="0"/>
              <a:t>Chicken</a:t>
            </a:r>
            <a:r>
              <a:rPr lang="en-US" baseline="0" dirty="0" smtClean="0"/>
              <a:t> and the egg issue; </a:t>
            </a:r>
            <a:endParaRPr lang="en-US" dirty="0" smtClean="0"/>
          </a:p>
          <a:p>
            <a:endParaRPr lang="en-US" dirty="0" smtClean="0"/>
          </a:p>
          <a:p>
            <a:r>
              <a:rPr lang="en-US" dirty="0" smtClean="0"/>
              <a:t>Note these</a:t>
            </a:r>
            <a:r>
              <a:rPr lang="en-US" baseline="0" dirty="0" smtClean="0"/>
              <a:t> effects were generally not predicted by number of hours of dual enrollment coursework</a:t>
            </a:r>
          </a:p>
          <a:p>
            <a:endParaRPr lang="en-US" baseline="0" dirty="0" smtClean="0"/>
          </a:p>
        </p:txBody>
      </p:sp>
      <p:sp>
        <p:nvSpPr>
          <p:cNvPr id="4" name="Slide Number Placeholder 3"/>
          <p:cNvSpPr>
            <a:spLocks noGrp="1"/>
          </p:cNvSpPr>
          <p:nvPr>
            <p:ph type="sldNum" sz="quarter" idx="10"/>
          </p:nvPr>
        </p:nvSpPr>
        <p:spPr/>
        <p:txBody>
          <a:bodyPr/>
          <a:lstStyle/>
          <a:p>
            <a:fld id="{3386A109-F8E1-49EB-A4CB-A70931145F83}" type="slidenum">
              <a:rPr lang="en-US" smtClean="0"/>
              <a:t>7</a:t>
            </a:fld>
            <a:endParaRPr lang="en-US"/>
          </a:p>
        </p:txBody>
      </p:sp>
    </p:spTree>
    <p:extLst>
      <p:ext uri="{BB962C8B-B14F-4D97-AF65-F5344CB8AC3E}">
        <p14:creationId xmlns:p14="http://schemas.microsoft.com/office/powerpoint/2010/main" val="2854224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Might have considered</a:t>
            </a:r>
            <a:r>
              <a:rPr lang="en-US" baseline="0" dirty="0" smtClean="0"/>
              <a:t> using Multiple Imputation for partial </a:t>
            </a:r>
            <a:r>
              <a:rPr lang="en-US" baseline="0" dirty="0" err="1" smtClean="0"/>
              <a:t>missingness</a:t>
            </a:r>
            <a:r>
              <a:rPr lang="en-US" baseline="0" dirty="0" smtClean="0"/>
              <a:t>, e.g., 8</a:t>
            </a:r>
            <a:r>
              <a:rPr lang="en-US" baseline="30000" dirty="0" smtClean="0"/>
              <a:t>th</a:t>
            </a:r>
            <a:r>
              <a:rPr lang="en-US" baseline="0" dirty="0" smtClean="0"/>
              <a:t> grad math scores</a:t>
            </a:r>
          </a:p>
          <a:p>
            <a:endParaRPr lang="en-US" baseline="0" dirty="0" smtClean="0"/>
          </a:p>
          <a:p>
            <a:r>
              <a:rPr lang="en-US" baseline="0" dirty="0" smtClean="0"/>
              <a:t>Did not invest time in better missing data modelling because it seemed like this task was primarily descriptive, and I wasn’t sure whether districts would be willing to utilize those methods</a:t>
            </a:r>
            <a:endParaRPr lang="en-US" dirty="0"/>
          </a:p>
        </p:txBody>
      </p:sp>
      <p:sp>
        <p:nvSpPr>
          <p:cNvPr id="4" name="Slide Number Placeholder 3"/>
          <p:cNvSpPr>
            <a:spLocks noGrp="1"/>
          </p:cNvSpPr>
          <p:nvPr>
            <p:ph type="sldNum" sz="quarter" idx="10"/>
          </p:nvPr>
        </p:nvSpPr>
        <p:spPr/>
        <p:txBody>
          <a:bodyPr/>
          <a:lstStyle/>
          <a:p>
            <a:fld id="{3386A109-F8E1-49EB-A4CB-A70931145F83}" type="slidenum">
              <a:rPr lang="en-US" smtClean="0"/>
              <a:t>10</a:t>
            </a:fld>
            <a:endParaRPr lang="en-US"/>
          </a:p>
        </p:txBody>
      </p:sp>
    </p:spTree>
    <p:extLst>
      <p:ext uri="{BB962C8B-B14F-4D97-AF65-F5344CB8AC3E}">
        <p14:creationId xmlns:p14="http://schemas.microsoft.com/office/powerpoint/2010/main" val="141297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5F6DE8-6B89-452C-92D5-876D93FB5FA6}"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9B035-159C-4CC5-9C0C-6EA324E7F8B3}" type="slidenum">
              <a:rPr lang="en-US" smtClean="0"/>
              <a:t>‹#›</a:t>
            </a:fld>
            <a:endParaRPr lang="en-US"/>
          </a:p>
        </p:txBody>
      </p:sp>
    </p:spTree>
    <p:extLst>
      <p:ext uri="{BB962C8B-B14F-4D97-AF65-F5344CB8AC3E}">
        <p14:creationId xmlns:p14="http://schemas.microsoft.com/office/powerpoint/2010/main" val="52755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F6DE8-6B89-452C-92D5-876D93FB5FA6}"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9B035-159C-4CC5-9C0C-6EA324E7F8B3}" type="slidenum">
              <a:rPr lang="en-US" smtClean="0"/>
              <a:t>‹#›</a:t>
            </a:fld>
            <a:endParaRPr lang="en-US"/>
          </a:p>
        </p:txBody>
      </p:sp>
    </p:spTree>
    <p:extLst>
      <p:ext uri="{BB962C8B-B14F-4D97-AF65-F5344CB8AC3E}">
        <p14:creationId xmlns:p14="http://schemas.microsoft.com/office/powerpoint/2010/main" val="2658326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F6DE8-6B89-452C-92D5-876D93FB5FA6}"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9B035-159C-4CC5-9C0C-6EA324E7F8B3}" type="slidenum">
              <a:rPr lang="en-US" smtClean="0"/>
              <a:t>‹#›</a:t>
            </a:fld>
            <a:endParaRPr lang="en-US"/>
          </a:p>
        </p:txBody>
      </p:sp>
    </p:spTree>
    <p:extLst>
      <p:ext uri="{BB962C8B-B14F-4D97-AF65-F5344CB8AC3E}">
        <p14:creationId xmlns:p14="http://schemas.microsoft.com/office/powerpoint/2010/main" val="145778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F6DE8-6B89-452C-92D5-876D93FB5FA6}"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9B035-159C-4CC5-9C0C-6EA324E7F8B3}" type="slidenum">
              <a:rPr lang="en-US" smtClean="0"/>
              <a:t>‹#›</a:t>
            </a:fld>
            <a:endParaRPr lang="en-US"/>
          </a:p>
        </p:txBody>
      </p:sp>
    </p:spTree>
    <p:extLst>
      <p:ext uri="{BB962C8B-B14F-4D97-AF65-F5344CB8AC3E}">
        <p14:creationId xmlns:p14="http://schemas.microsoft.com/office/powerpoint/2010/main" val="2347405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5F6DE8-6B89-452C-92D5-876D93FB5FA6}"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29B035-159C-4CC5-9C0C-6EA324E7F8B3}" type="slidenum">
              <a:rPr lang="en-US" smtClean="0"/>
              <a:t>‹#›</a:t>
            </a:fld>
            <a:endParaRPr lang="en-US"/>
          </a:p>
        </p:txBody>
      </p:sp>
    </p:spTree>
    <p:extLst>
      <p:ext uri="{BB962C8B-B14F-4D97-AF65-F5344CB8AC3E}">
        <p14:creationId xmlns:p14="http://schemas.microsoft.com/office/powerpoint/2010/main" val="369328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5F6DE8-6B89-452C-92D5-876D93FB5FA6}"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29B035-159C-4CC5-9C0C-6EA324E7F8B3}" type="slidenum">
              <a:rPr lang="en-US" smtClean="0"/>
              <a:t>‹#›</a:t>
            </a:fld>
            <a:endParaRPr lang="en-US"/>
          </a:p>
        </p:txBody>
      </p:sp>
    </p:spTree>
    <p:extLst>
      <p:ext uri="{BB962C8B-B14F-4D97-AF65-F5344CB8AC3E}">
        <p14:creationId xmlns:p14="http://schemas.microsoft.com/office/powerpoint/2010/main" val="127946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5F6DE8-6B89-452C-92D5-876D93FB5FA6}" type="datetimeFigureOut">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29B035-159C-4CC5-9C0C-6EA324E7F8B3}" type="slidenum">
              <a:rPr lang="en-US" smtClean="0"/>
              <a:t>‹#›</a:t>
            </a:fld>
            <a:endParaRPr lang="en-US"/>
          </a:p>
        </p:txBody>
      </p:sp>
    </p:spTree>
    <p:extLst>
      <p:ext uri="{BB962C8B-B14F-4D97-AF65-F5344CB8AC3E}">
        <p14:creationId xmlns:p14="http://schemas.microsoft.com/office/powerpoint/2010/main" val="393021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5F6DE8-6B89-452C-92D5-876D93FB5FA6}"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29B035-159C-4CC5-9C0C-6EA324E7F8B3}" type="slidenum">
              <a:rPr lang="en-US" smtClean="0"/>
              <a:t>‹#›</a:t>
            </a:fld>
            <a:endParaRPr lang="en-US"/>
          </a:p>
        </p:txBody>
      </p:sp>
    </p:spTree>
    <p:extLst>
      <p:ext uri="{BB962C8B-B14F-4D97-AF65-F5344CB8AC3E}">
        <p14:creationId xmlns:p14="http://schemas.microsoft.com/office/powerpoint/2010/main" val="4248646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F6DE8-6B89-452C-92D5-876D93FB5FA6}" type="datetimeFigureOut">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29B035-159C-4CC5-9C0C-6EA324E7F8B3}" type="slidenum">
              <a:rPr lang="en-US" smtClean="0"/>
              <a:t>‹#›</a:t>
            </a:fld>
            <a:endParaRPr lang="en-US"/>
          </a:p>
        </p:txBody>
      </p:sp>
    </p:spTree>
    <p:extLst>
      <p:ext uri="{BB962C8B-B14F-4D97-AF65-F5344CB8AC3E}">
        <p14:creationId xmlns:p14="http://schemas.microsoft.com/office/powerpoint/2010/main" val="320507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5F6DE8-6B89-452C-92D5-876D93FB5FA6}"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29B035-159C-4CC5-9C0C-6EA324E7F8B3}" type="slidenum">
              <a:rPr lang="en-US" smtClean="0"/>
              <a:t>‹#›</a:t>
            </a:fld>
            <a:endParaRPr lang="en-US"/>
          </a:p>
        </p:txBody>
      </p:sp>
    </p:spTree>
    <p:extLst>
      <p:ext uri="{BB962C8B-B14F-4D97-AF65-F5344CB8AC3E}">
        <p14:creationId xmlns:p14="http://schemas.microsoft.com/office/powerpoint/2010/main" val="63575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5F6DE8-6B89-452C-92D5-876D93FB5FA6}"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29B035-159C-4CC5-9C0C-6EA324E7F8B3}" type="slidenum">
              <a:rPr lang="en-US" smtClean="0"/>
              <a:t>‹#›</a:t>
            </a:fld>
            <a:endParaRPr lang="en-US"/>
          </a:p>
        </p:txBody>
      </p:sp>
    </p:spTree>
    <p:extLst>
      <p:ext uri="{BB962C8B-B14F-4D97-AF65-F5344CB8AC3E}">
        <p14:creationId xmlns:p14="http://schemas.microsoft.com/office/powerpoint/2010/main" val="189127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F6DE8-6B89-452C-92D5-876D93FB5FA6}" type="datetimeFigureOut">
              <a:rPr lang="en-US" smtClean="0"/>
              <a:t>7/22/2020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9B035-159C-4CC5-9C0C-6EA324E7F8B3}" type="slidenum">
              <a:rPr lang="en-US" smtClean="0"/>
              <a:t>‹#›</a:t>
            </a:fld>
            <a:endParaRPr lang="en-US"/>
          </a:p>
        </p:txBody>
      </p:sp>
    </p:spTree>
    <p:extLst>
      <p:ext uri="{BB962C8B-B14F-4D97-AF65-F5344CB8AC3E}">
        <p14:creationId xmlns:p14="http://schemas.microsoft.com/office/powerpoint/2010/main" val="2649055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panose="020B0604020202020204" pitchFamily="34" charset="0"/>
                <a:cs typeface="Arial" panose="020B0604020202020204" pitchFamily="34" charset="0"/>
              </a:rPr>
              <a:t>Dual Enrollment as a Predictor of Post-Secondary Behavior</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4410112"/>
            <a:ext cx="9144000" cy="1655762"/>
          </a:xfrm>
        </p:spPr>
        <p:txBody>
          <a:bodyPr/>
          <a:lstStyle/>
          <a:p>
            <a:r>
              <a:rPr lang="en-US" dirty="0" smtClean="0">
                <a:latin typeface="Arial" panose="020B0604020202020204" pitchFamily="34" charset="0"/>
                <a:cs typeface="Arial" panose="020B0604020202020204" pitchFamily="34" charset="0"/>
              </a:rPr>
              <a:t>Dylan Antovich</a:t>
            </a:r>
          </a:p>
          <a:p>
            <a:r>
              <a:rPr lang="en-US" dirty="0" smtClean="0">
                <a:latin typeface="Arial" panose="020B0604020202020204" pitchFamily="34" charset="0"/>
                <a:cs typeface="Arial" panose="020B0604020202020204" pitchFamily="34" charset="0"/>
              </a:rPr>
              <a:t>July 28</a:t>
            </a:r>
            <a:r>
              <a:rPr lang="en-US" baseline="30000" dirty="0"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2020</a:t>
            </a:r>
          </a:p>
        </p:txBody>
      </p:sp>
    </p:spTree>
    <p:extLst>
      <p:ext uri="{BB962C8B-B14F-4D97-AF65-F5344CB8AC3E}">
        <p14:creationId xmlns:p14="http://schemas.microsoft.com/office/powerpoint/2010/main" val="39381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575" y="557484"/>
            <a:ext cx="11634042" cy="6204823"/>
          </a:xfrm>
        </p:spPr>
      </p:pic>
      <p:sp>
        <p:nvSpPr>
          <p:cNvPr id="2" name="Title 1"/>
          <p:cNvSpPr>
            <a:spLocks noGrp="1"/>
          </p:cNvSpPr>
          <p:nvPr>
            <p:ph type="title"/>
          </p:nvPr>
        </p:nvSpPr>
        <p:spPr>
          <a:xfrm>
            <a:off x="2037413" y="0"/>
            <a:ext cx="10515600" cy="1325563"/>
          </a:xfrm>
        </p:spPr>
        <p:txBody>
          <a:bodyPr/>
          <a:lstStyle/>
          <a:p>
            <a:r>
              <a:rPr lang="en-US" dirty="0" err="1" smtClean="0">
                <a:latin typeface="Arial" panose="020B0604020202020204" pitchFamily="34" charset="0"/>
                <a:cs typeface="Arial" panose="020B0604020202020204" pitchFamily="34" charset="0"/>
              </a:rPr>
              <a:t>Missingness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6323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Model Fit</a:t>
            </a:r>
            <a:endParaRPr lang="en-US" dirty="0">
              <a:latin typeface="Arial" panose="020B0604020202020204" pitchFamily="34" charset="0"/>
              <a:cs typeface="Arial" panose="020B0604020202020204" pitchFamily="34" charset="0"/>
            </a:endParaRPr>
          </a:p>
        </p:txBody>
      </p:sp>
      <p:sp>
        <p:nvSpPr>
          <p:cNvPr id="13" name="Rectangle 12"/>
          <p:cNvSpPr/>
          <p:nvPr/>
        </p:nvSpPr>
        <p:spPr>
          <a:xfrm>
            <a:off x="540327" y="2233550"/>
            <a:ext cx="3186546" cy="4031873"/>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MODEL INFO:</a:t>
            </a:r>
          </a:p>
          <a:p>
            <a:r>
              <a:rPr lang="en-US" sz="1600" dirty="0" smtClean="0">
                <a:latin typeface="Arial" panose="020B0604020202020204" pitchFamily="34" charset="0"/>
                <a:cs typeface="Arial" panose="020B0604020202020204" pitchFamily="34" charset="0"/>
              </a:rPr>
              <a:t>Observations: 32018 (7864 missing obs. deleted)</a:t>
            </a:r>
          </a:p>
          <a:p>
            <a:r>
              <a:rPr lang="en-US" sz="1600" dirty="0" smtClean="0">
                <a:latin typeface="Arial" panose="020B0604020202020204" pitchFamily="34" charset="0"/>
                <a:cs typeface="Arial" panose="020B0604020202020204" pitchFamily="34" charset="0"/>
              </a:rPr>
              <a:t>Dependent Variable: </a:t>
            </a:r>
            <a:r>
              <a:rPr lang="en-US" sz="1600" dirty="0" err="1" smtClean="0">
                <a:latin typeface="Arial" panose="020B0604020202020204" pitchFamily="34" charset="0"/>
                <a:cs typeface="Arial" panose="020B0604020202020204" pitchFamily="34" charset="0"/>
              </a:rPr>
              <a:t>dual_enrl_taken</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Type: Generalized linear model</a:t>
            </a:r>
          </a:p>
          <a:p>
            <a:r>
              <a:rPr lang="en-US" sz="1600" dirty="0" smtClean="0">
                <a:latin typeface="Arial" panose="020B0604020202020204" pitchFamily="34" charset="0"/>
                <a:cs typeface="Arial" panose="020B0604020202020204" pitchFamily="34" charset="0"/>
              </a:rPr>
              <a:t>  Family: binomial </a:t>
            </a:r>
          </a:p>
          <a:p>
            <a:r>
              <a:rPr lang="en-US" sz="1600" dirty="0" smtClean="0">
                <a:latin typeface="Arial" panose="020B0604020202020204" pitchFamily="34" charset="0"/>
                <a:cs typeface="Arial" panose="020B0604020202020204" pitchFamily="34" charset="0"/>
              </a:rPr>
              <a:t>  Link function: logit </a:t>
            </a: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MODEL FIT:</a:t>
            </a:r>
          </a:p>
          <a:p>
            <a:r>
              <a:rPr lang="el-GR" sz="1600" dirty="0" smtClean="0">
                <a:latin typeface="Arial" panose="020B0604020202020204" pitchFamily="34" charset="0"/>
                <a:cs typeface="Arial" panose="020B0604020202020204" pitchFamily="34" charset="0"/>
              </a:rPr>
              <a:t>χ²(27) = 6996.31, </a:t>
            </a:r>
            <a:r>
              <a:rPr lang="en-US" sz="1600" dirty="0" smtClean="0">
                <a:latin typeface="Arial" panose="020B0604020202020204" pitchFamily="34" charset="0"/>
                <a:cs typeface="Arial" panose="020B0604020202020204" pitchFamily="34" charset="0"/>
              </a:rPr>
              <a:t>p = 0.00</a:t>
            </a:r>
          </a:p>
          <a:p>
            <a:r>
              <a:rPr lang="en-US" sz="1600" dirty="0" smtClean="0">
                <a:latin typeface="Arial" panose="020B0604020202020204" pitchFamily="34" charset="0"/>
                <a:cs typeface="Arial" panose="020B0604020202020204" pitchFamily="34" charset="0"/>
              </a:rPr>
              <a:t>Pseudo-R² (</a:t>
            </a:r>
            <a:r>
              <a:rPr lang="en-US" sz="1600" dirty="0" err="1" smtClean="0">
                <a:latin typeface="Arial" panose="020B0604020202020204" pitchFamily="34" charset="0"/>
                <a:cs typeface="Arial" panose="020B0604020202020204" pitchFamily="34" charset="0"/>
              </a:rPr>
              <a:t>Cragg-Uhler</a:t>
            </a:r>
            <a:r>
              <a:rPr lang="en-US" sz="1600" dirty="0" smtClean="0">
                <a:latin typeface="Arial" panose="020B0604020202020204" pitchFamily="34" charset="0"/>
                <a:cs typeface="Arial" panose="020B0604020202020204" pitchFamily="34" charset="0"/>
              </a:rPr>
              <a:t>) = 0.36</a:t>
            </a:r>
          </a:p>
          <a:p>
            <a:r>
              <a:rPr lang="en-US" sz="1600" dirty="0" smtClean="0">
                <a:latin typeface="Arial" panose="020B0604020202020204" pitchFamily="34" charset="0"/>
                <a:cs typeface="Arial" panose="020B0604020202020204" pitchFamily="34" charset="0"/>
              </a:rPr>
              <a:t>Pseudo-R² (McFadden) = 0.27</a:t>
            </a:r>
          </a:p>
          <a:p>
            <a:r>
              <a:rPr lang="en-US" sz="1600" dirty="0" smtClean="0">
                <a:latin typeface="Arial" panose="020B0604020202020204" pitchFamily="34" charset="0"/>
                <a:cs typeface="Arial" panose="020B0604020202020204" pitchFamily="34" charset="0"/>
              </a:rPr>
              <a:t>AIC = 18807.85, BIC = 19042.32 </a:t>
            </a: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Standard errors: MLE</a:t>
            </a:r>
            <a:endParaRPr lang="en-US" sz="1600" dirty="0">
              <a:latin typeface="Arial" panose="020B0604020202020204" pitchFamily="34" charset="0"/>
              <a:cs typeface="Arial" panose="020B0604020202020204" pitchFamily="34" charset="0"/>
            </a:endParaRPr>
          </a:p>
        </p:txBody>
      </p:sp>
      <p:sp>
        <p:nvSpPr>
          <p:cNvPr id="14" name="TextBox 13"/>
          <p:cNvSpPr txBox="1"/>
          <p:nvPr/>
        </p:nvSpPr>
        <p:spPr>
          <a:xfrm>
            <a:off x="540327" y="1777453"/>
            <a:ext cx="3851564"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Dual Enrollment Prediction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3745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anose="020B0604020202020204" pitchFamily="34" charset="0"/>
                <a:cs typeface="Arial" panose="020B0604020202020204" pitchFamily="34" charset="0"/>
              </a:rPr>
              <a:t>Test Scores Predictions</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326498" y="1965033"/>
            <a:ext cx="4145371" cy="3313547"/>
          </a:xfrm>
          <a:prstGeom prst="rect">
            <a:avLst/>
          </a:prstGeom>
        </p:spPr>
      </p:pic>
      <p:pic>
        <p:nvPicPr>
          <p:cNvPr id="5" name="Picture 4"/>
          <p:cNvPicPr>
            <a:picLocks noChangeAspect="1"/>
          </p:cNvPicPr>
          <p:nvPr/>
        </p:nvPicPr>
        <p:blipFill>
          <a:blip r:embed="rId3"/>
          <a:stretch>
            <a:fillRect/>
          </a:stretch>
        </p:blipFill>
        <p:spPr>
          <a:xfrm>
            <a:off x="6812898" y="1898316"/>
            <a:ext cx="4312303" cy="3446982"/>
          </a:xfrm>
          <a:prstGeom prst="rect">
            <a:avLst/>
          </a:prstGeom>
        </p:spPr>
      </p:pic>
      <p:sp>
        <p:nvSpPr>
          <p:cNvPr id="4" name="TextBox 3"/>
          <p:cNvSpPr txBox="1"/>
          <p:nvPr/>
        </p:nvSpPr>
        <p:spPr>
          <a:xfrm>
            <a:off x="7742922" y="1690688"/>
            <a:ext cx="2452254" cy="369332"/>
          </a:xfrm>
          <a:prstGeom prst="rect">
            <a:avLst/>
          </a:prstGeom>
          <a:noFill/>
        </p:spPr>
        <p:txBody>
          <a:bodyPr wrap="square" rtlCol="0">
            <a:spAutoFit/>
          </a:bodyPr>
          <a:lstStyle/>
          <a:p>
            <a:pPr algn="ctr"/>
            <a:r>
              <a:rPr lang="en-US" dirty="0" smtClean="0"/>
              <a:t>Reading (8</a:t>
            </a:r>
            <a:r>
              <a:rPr lang="en-US" baseline="30000" dirty="0" smtClean="0"/>
              <a:t>th</a:t>
            </a:r>
            <a:r>
              <a:rPr lang="en-US" dirty="0" smtClean="0"/>
              <a:t>)</a:t>
            </a:r>
            <a:endParaRPr lang="en-US" dirty="0"/>
          </a:p>
        </p:txBody>
      </p:sp>
      <p:sp>
        <p:nvSpPr>
          <p:cNvPr id="6" name="TextBox 5"/>
          <p:cNvSpPr txBox="1"/>
          <p:nvPr/>
        </p:nvSpPr>
        <p:spPr>
          <a:xfrm>
            <a:off x="2258501" y="1690688"/>
            <a:ext cx="2452254" cy="369332"/>
          </a:xfrm>
          <a:prstGeom prst="rect">
            <a:avLst/>
          </a:prstGeom>
          <a:noFill/>
        </p:spPr>
        <p:txBody>
          <a:bodyPr wrap="square" rtlCol="0">
            <a:spAutoFit/>
          </a:bodyPr>
          <a:lstStyle/>
          <a:p>
            <a:pPr algn="ctr"/>
            <a:r>
              <a:rPr lang="en-US" dirty="0" smtClean="0"/>
              <a:t>Math (8</a:t>
            </a:r>
            <a:r>
              <a:rPr lang="en-US" baseline="30000" dirty="0" smtClean="0"/>
              <a:t>th</a:t>
            </a:r>
            <a:r>
              <a:rPr lang="en-US" dirty="0" smtClean="0"/>
              <a:t>)</a:t>
            </a:r>
            <a:endParaRPr lang="en-US" dirty="0"/>
          </a:p>
        </p:txBody>
      </p:sp>
    </p:spTree>
    <p:extLst>
      <p:ext uri="{BB962C8B-B14F-4D97-AF65-F5344CB8AC3E}">
        <p14:creationId xmlns:p14="http://schemas.microsoft.com/office/powerpoint/2010/main" val="724635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anose="020B0604020202020204" pitchFamily="34" charset="0"/>
                <a:cs typeface="Arial" panose="020B0604020202020204" pitchFamily="34" charset="0"/>
              </a:rPr>
              <a:t>Test Scores Predictions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22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anose="020B0604020202020204" pitchFamily="34" charset="0"/>
                <a:cs typeface="Arial" panose="020B0604020202020204" pitchFamily="34" charset="0"/>
              </a:rPr>
              <a:t>Dual Enrollment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93274"/>
            <a:ext cx="10328564" cy="1884218"/>
          </a:xfrm>
        </p:spPr>
        <p:txBody>
          <a:bodyPr>
            <a:normAutofit/>
          </a:bodyPr>
          <a:lstStyle/>
          <a:p>
            <a:r>
              <a:rPr lang="en-US" dirty="0" smtClean="0">
                <a:latin typeface="Arial" panose="020B0604020202020204" pitchFamily="34" charset="0"/>
                <a:cs typeface="Arial" panose="020B0604020202020204" pitchFamily="34" charset="0"/>
              </a:rPr>
              <a:t>Potential benefits:</a:t>
            </a:r>
          </a:p>
          <a:p>
            <a:pPr lvl="1"/>
            <a:r>
              <a:rPr lang="en-US" dirty="0" smtClean="0">
                <a:latin typeface="Arial" panose="020B0604020202020204" pitchFamily="34" charset="0"/>
                <a:cs typeface="Arial" panose="020B0604020202020204" pitchFamily="34" charset="0"/>
              </a:rPr>
              <a:t>College GPA </a:t>
            </a:r>
            <a:r>
              <a:rPr lang="en-US" sz="2000" dirty="0" smtClean="0">
                <a:latin typeface="Arial" panose="020B0604020202020204" pitchFamily="34" charset="0"/>
                <a:cs typeface="Arial" panose="020B0604020202020204" pitchFamily="34" charset="0"/>
              </a:rPr>
              <a:t>(e.g., An, 2013; Jones, 2013)</a:t>
            </a:r>
          </a:p>
          <a:p>
            <a:pPr lvl="1"/>
            <a:r>
              <a:rPr lang="en-US" dirty="0" smtClean="0">
                <a:latin typeface="Arial" panose="020B0604020202020204" pitchFamily="34" charset="0"/>
                <a:cs typeface="Arial" panose="020B0604020202020204" pitchFamily="34" charset="0"/>
              </a:rPr>
              <a:t>College graduation rates </a:t>
            </a:r>
            <a:r>
              <a:rPr lang="en-US" sz="2000" dirty="0" smtClean="0">
                <a:latin typeface="Arial" panose="020B0604020202020204" pitchFamily="34" charset="0"/>
                <a:cs typeface="Arial" panose="020B0604020202020204" pitchFamily="34" charset="0"/>
              </a:rPr>
              <a:t>(e.g., An &amp; Taylor, 2019; Grubb, Scott, &amp; Good, 2016)</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
        <p:nvSpPr>
          <p:cNvPr id="5" name="Rectangle 4"/>
          <p:cNvSpPr/>
          <p:nvPr/>
        </p:nvSpPr>
        <p:spPr>
          <a:xfrm>
            <a:off x="5721926" y="4330940"/>
            <a:ext cx="4998027" cy="1477328"/>
          </a:xfrm>
          <a:prstGeom prst="rect">
            <a:avLst/>
          </a:prstGeom>
        </p:spPr>
        <p:txBody>
          <a:bodyPr wrap="square" lIns="0" rIns="0">
            <a:spAutoFit/>
          </a:bodyPr>
          <a:lstStyle/>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Who pursues dual enrollment?</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Does dual enrollment predict college enrollment or success?</a:t>
            </a:r>
          </a:p>
          <a:p>
            <a:endParaRPr lang="en-US" dirty="0" smtClean="0">
              <a:latin typeface="Arial" panose="020B0604020202020204" pitchFamily="34" charset="0"/>
              <a:cs typeface="Arial" panose="020B0604020202020204" pitchFamily="34" charset="0"/>
            </a:endParaRPr>
          </a:p>
        </p:txBody>
      </p:sp>
      <p:sp>
        <p:nvSpPr>
          <p:cNvPr id="8" name="Rectangle 7"/>
          <p:cNvSpPr/>
          <p:nvPr/>
        </p:nvSpPr>
        <p:spPr>
          <a:xfrm>
            <a:off x="6061361" y="3410865"/>
            <a:ext cx="4862946" cy="584775"/>
          </a:xfrm>
          <a:prstGeom prst="rect">
            <a:avLst/>
          </a:prstGeom>
        </p:spPr>
        <p:txBody>
          <a:bodyPr wrap="square">
            <a:spAutoFit/>
          </a:bodyPr>
          <a:lstStyle/>
          <a:p>
            <a:r>
              <a:rPr lang="en-US" sz="3200" dirty="0" smtClean="0">
                <a:latin typeface="Arial" panose="020B0604020202020204" pitchFamily="34" charset="0"/>
                <a:cs typeface="Arial" panose="020B0604020202020204" pitchFamily="34" charset="0"/>
              </a:rPr>
              <a:t>Questions from the State:</a:t>
            </a:r>
            <a:endParaRPr lang="en-US" sz="3200" dirty="0">
              <a:latin typeface="Arial" panose="020B0604020202020204" pitchFamily="34" charset="0"/>
              <a:cs typeface="Arial" panose="020B0604020202020204" pitchFamily="34" charset="0"/>
            </a:endParaRPr>
          </a:p>
        </p:txBody>
      </p:sp>
      <p:grpSp>
        <p:nvGrpSpPr>
          <p:cNvPr id="12" name="Group 11"/>
          <p:cNvGrpSpPr/>
          <p:nvPr/>
        </p:nvGrpSpPr>
        <p:grpSpPr>
          <a:xfrm>
            <a:off x="1084119" y="3160234"/>
            <a:ext cx="4462436" cy="3375998"/>
            <a:chOff x="1084119" y="3160234"/>
            <a:chExt cx="4462436" cy="3375998"/>
          </a:xfrm>
        </p:grpSpPr>
        <p:grpSp>
          <p:nvGrpSpPr>
            <p:cNvPr id="10" name="Group 9"/>
            <p:cNvGrpSpPr/>
            <p:nvPr/>
          </p:nvGrpSpPr>
          <p:grpSpPr>
            <a:xfrm>
              <a:off x="1084119" y="3160234"/>
              <a:ext cx="4045528" cy="3375998"/>
              <a:chOff x="1084119" y="3160234"/>
              <a:chExt cx="4045528" cy="3375998"/>
            </a:xfrm>
          </p:grpSpPr>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83886" t="33178" r="8061" b="39935"/>
              <a:stretch/>
            </p:blipFill>
            <p:spPr>
              <a:xfrm>
                <a:off x="1084119" y="5497142"/>
                <a:ext cx="389005" cy="103909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 t="16247" r="16257" b="18865"/>
              <a:stretch/>
            </p:blipFill>
            <p:spPr>
              <a:xfrm>
                <a:off x="1084119" y="3160234"/>
                <a:ext cx="4045528" cy="2507672"/>
              </a:xfrm>
              <a:prstGeom prst="rect">
                <a:avLst/>
              </a:prstGeom>
            </p:spPr>
          </p:pic>
          <p:sp>
            <p:nvSpPr>
              <p:cNvPr id="6" name="TextBox 5"/>
              <p:cNvSpPr txBox="1"/>
              <p:nvPr/>
            </p:nvSpPr>
            <p:spPr>
              <a:xfrm>
                <a:off x="1409703" y="5808268"/>
                <a:ext cx="1537854"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Dual Enrolled</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1409272" y="6039343"/>
                <a:ext cx="1537854"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HS Only</a:t>
                </a:r>
                <a:endParaRPr lang="en-US" sz="1600" dirty="0">
                  <a:latin typeface="Arial" panose="020B0604020202020204" pitchFamily="34" charset="0"/>
                  <a:cs typeface="Arial" panose="020B0604020202020204" pitchFamily="34" charset="0"/>
                </a:endParaRPr>
              </a:p>
            </p:txBody>
          </p:sp>
        </p:grpSp>
        <p:sp>
          <p:nvSpPr>
            <p:cNvPr id="11" name="TextBox 10"/>
            <p:cNvSpPr txBox="1"/>
            <p:nvPr/>
          </p:nvSpPr>
          <p:spPr>
            <a:xfrm>
              <a:off x="2947126" y="5808268"/>
              <a:ext cx="2599429"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 1 block = 1000 students</a:t>
              </a:r>
              <a:endParaRPr lang="en-US" sz="16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1679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435" y="1209887"/>
            <a:ext cx="4456097" cy="5570122"/>
          </a:xfrm>
          <a:prstGeom prst="rect">
            <a:avLst/>
          </a:prstGeom>
        </p:spPr>
      </p:pic>
      <p:sp>
        <p:nvSpPr>
          <p:cNvPr id="2" name="Title 1"/>
          <p:cNvSpPr>
            <a:spLocks noGrp="1"/>
          </p:cNvSpPr>
          <p:nvPr>
            <p:ph type="title"/>
          </p:nvPr>
        </p:nvSpPr>
        <p:spPr>
          <a:xfrm>
            <a:off x="838200" y="40290"/>
            <a:ext cx="10515600" cy="1325563"/>
          </a:xfrm>
        </p:spPr>
        <p:txBody>
          <a:bodyPr/>
          <a:lstStyle/>
          <a:p>
            <a:pPr algn="ctr"/>
            <a:r>
              <a:rPr lang="en-US" dirty="0" smtClean="0">
                <a:latin typeface="Arial" panose="020B0604020202020204" pitchFamily="34" charset="0"/>
                <a:cs typeface="Arial" panose="020B0604020202020204" pitchFamily="34" charset="0"/>
              </a:rPr>
              <a:t>Predictors of Dual Enrollment</a:t>
            </a:r>
            <a:endParaRPr lang="en-US" dirty="0">
              <a:latin typeface="Arial" panose="020B0604020202020204" pitchFamily="34" charset="0"/>
              <a:cs typeface="Arial" panose="020B0604020202020204" pitchFamily="34" charset="0"/>
            </a:endParaRPr>
          </a:p>
        </p:txBody>
      </p:sp>
      <p:sp>
        <p:nvSpPr>
          <p:cNvPr id="13" name="Left Brace 12"/>
          <p:cNvSpPr/>
          <p:nvPr/>
        </p:nvSpPr>
        <p:spPr>
          <a:xfrm>
            <a:off x="2348565" y="1566923"/>
            <a:ext cx="88867" cy="588417"/>
          </a:xfrm>
          <a:prstGeom prst="leftBrace">
            <a:avLst>
              <a:gd name="adj1" fmla="val 36132"/>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22669" y="1599521"/>
            <a:ext cx="2304222" cy="523220"/>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Race/Ethnicity</a:t>
            </a:r>
          </a:p>
          <a:p>
            <a:pPr algn="r"/>
            <a:r>
              <a:rPr lang="en-US" sz="1400" dirty="0" smtClean="0">
                <a:latin typeface="Arial" panose="020B0604020202020204" pitchFamily="34" charset="0"/>
                <a:cs typeface="Arial" panose="020B0604020202020204" pitchFamily="34" charset="0"/>
              </a:rPr>
              <a:t>Ref = White, Not Hispanic</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294155" y="3287708"/>
            <a:ext cx="1987398" cy="523220"/>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HS Location</a:t>
            </a:r>
          </a:p>
          <a:p>
            <a:pPr algn="r"/>
            <a:r>
              <a:rPr lang="en-US" sz="1400" dirty="0" smtClean="0">
                <a:latin typeface="Arial" panose="020B0604020202020204" pitchFamily="34" charset="0"/>
                <a:cs typeface="Arial" panose="020B0604020202020204" pitchFamily="34" charset="0"/>
              </a:rPr>
              <a:t>Ref = Large City</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00913" y="4720262"/>
            <a:ext cx="1987398" cy="523220"/>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District</a:t>
            </a:r>
          </a:p>
          <a:p>
            <a:pPr algn="r"/>
            <a:r>
              <a:rPr lang="en-US" sz="1400" dirty="0" smtClean="0">
                <a:latin typeface="Arial" panose="020B0604020202020204" pitchFamily="34" charset="0"/>
                <a:cs typeface="Arial" panose="020B0604020202020204" pitchFamily="34" charset="0"/>
              </a:rPr>
              <a:t>Ref = East Central</a:t>
            </a:r>
            <a:endParaRPr lang="en-US" sz="1400" dirty="0">
              <a:latin typeface="Arial" panose="020B0604020202020204" pitchFamily="34" charset="0"/>
              <a:cs typeface="Arial" panose="020B0604020202020204" pitchFamily="34" charset="0"/>
            </a:endParaRPr>
          </a:p>
        </p:txBody>
      </p:sp>
      <p:sp>
        <p:nvSpPr>
          <p:cNvPr id="20" name="Left Brace 19"/>
          <p:cNvSpPr/>
          <p:nvPr/>
        </p:nvSpPr>
        <p:spPr>
          <a:xfrm>
            <a:off x="2348564" y="2754852"/>
            <a:ext cx="88868" cy="1588933"/>
          </a:xfrm>
          <a:prstGeom prst="leftBrace">
            <a:avLst>
              <a:gd name="adj1" fmla="val 36132"/>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a:off x="2348564" y="4434359"/>
            <a:ext cx="88868" cy="1095026"/>
          </a:xfrm>
          <a:prstGeom prst="leftBrace">
            <a:avLst>
              <a:gd name="adj1" fmla="val 36132"/>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661" y="1861131"/>
            <a:ext cx="4937615" cy="3950092"/>
          </a:xfrm>
          <a:prstGeom prst="rect">
            <a:avLst/>
          </a:prstGeom>
        </p:spPr>
      </p:pic>
      <p:sp>
        <p:nvSpPr>
          <p:cNvPr id="25" name="TextBox 24"/>
          <p:cNvSpPr txBox="1"/>
          <p:nvPr/>
        </p:nvSpPr>
        <p:spPr>
          <a:xfrm>
            <a:off x="838200" y="6152816"/>
            <a:ext cx="412115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Predicting Dual Enrollment</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01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90"/>
            <a:ext cx="10515600" cy="1325563"/>
          </a:xfrm>
        </p:spPr>
        <p:txBody>
          <a:bodyPr/>
          <a:lstStyle/>
          <a:p>
            <a:pPr algn="ctr"/>
            <a:r>
              <a:rPr lang="en-US" dirty="0" smtClean="0">
                <a:latin typeface="Arial" panose="020B0604020202020204" pitchFamily="34" charset="0"/>
                <a:cs typeface="Arial" panose="020B0604020202020204" pitchFamily="34" charset="0"/>
              </a:rPr>
              <a:t>Predictors of Dual Enrollment</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5" r="2085" b="6369"/>
          <a:stretch/>
        </p:blipFill>
        <p:spPr>
          <a:xfrm>
            <a:off x="7600014" y="1785574"/>
            <a:ext cx="4137285" cy="3955655"/>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59" r="17597" b="6664"/>
          <a:stretch/>
        </p:blipFill>
        <p:spPr>
          <a:xfrm>
            <a:off x="3972393" y="1782452"/>
            <a:ext cx="3492709" cy="3943788"/>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r="19514" b="6295"/>
          <a:stretch/>
        </p:blipFill>
        <p:spPr>
          <a:xfrm>
            <a:off x="482183" y="1782451"/>
            <a:ext cx="3400269" cy="3958778"/>
          </a:xfrm>
          <a:prstGeom prst="rect">
            <a:avLst/>
          </a:prstGeom>
        </p:spPr>
      </p:pic>
      <p:sp>
        <p:nvSpPr>
          <p:cNvPr id="10" name="TextBox 9"/>
          <p:cNvSpPr txBox="1"/>
          <p:nvPr/>
        </p:nvSpPr>
        <p:spPr>
          <a:xfrm>
            <a:off x="3237875" y="1154243"/>
            <a:ext cx="5441430" cy="369332"/>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Most Predictive Demographic Characteristics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3448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90"/>
            <a:ext cx="10515600" cy="1325563"/>
          </a:xfrm>
        </p:spPr>
        <p:txBody>
          <a:bodyPr/>
          <a:lstStyle/>
          <a:p>
            <a:pPr algn="ctr"/>
            <a:r>
              <a:rPr lang="en-US" dirty="0" smtClean="0">
                <a:latin typeface="Arial" panose="020B0604020202020204" pitchFamily="34" charset="0"/>
                <a:cs typeface="Arial" panose="020B0604020202020204" pitchFamily="34" charset="0"/>
              </a:rPr>
              <a:t>Predictors of Dual Enrollment</a:t>
            </a:r>
            <a:endParaRPr lang="en-US" dirty="0">
              <a:latin typeface="Arial" panose="020B0604020202020204" pitchFamily="34" charset="0"/>
              <a:cs typeface="Arial" panose="020B0604020202020204" pitchFamily="34" charset="0"/>
            </a:endParaRPr>
          </a:p>
        </p:txBody>
      </p:sp>
      <p:sp>
        <p:nvSpPr>
          <p:cNvPr id="10" name="TextBox 9"/>
          <p:cNvSpPr txBox="1"/>
          <p:nvPr/>
        </p:nvSpPr>
        <p:spPr>
          <a:xfrm>
            <a:off x="3237875" y="1154243"/>
            <a:ext cx="5441430" cy="369332"/>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Most Predictive School Characteristics</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5918"/>
          <a:stretch/>
        </p:blipFill>
        <p:spPr>
          <a:xfrm>
            <a:off x="494675" y="1739613"/>
            <a:ext cx="5486400" cy="4301423"/>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b="6246"/>
          <a:stretch/>
        </p:blipFill>
        <p:spPr>
          <a:xfrm>
            <a:off x="6305863" y="1739613"/>
            <a:ext cx="5486400" cy="4286433"/>
          </a:xfrm>
          <a:prstGeom prst="rect">
            <a:avLst/>
          </a:prstGeom>
        </p:spPr>
      </p:pic>
    </p:spTree>
    <p:extLst>
      <p:ext uri="{BB962C8B-B14F-4D97-AF65-F5344CB8AC3E}">
        <p14:creationId xmlns:p14="http://schemas.microsoft.com/office/powerpoint/2010/main" val="1033835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90"/>
            <a:ext cx="10515600" cy="1325563"/>
          </a:xfrm>
        </p:spPr>
        <p:txBody>
          <a:bodyPr/>
          <a:lstStyle/>
          <a:p>
            <a:pPr algn="ctr"/>
            <a:r>
              <a:rPr lang="en-US" dirty="0" smtClean="0">
                <a:latin typeface="Arial" panose="020B0604020202020204" pitchFamily="34" charset="0"/>
                <a:cs typeface="Arial" panose="020B0604020202020204" pitchFamily="34" charset="0"/>
              </a:rPr>
              <a:t>Dual Enrollment &amp; College</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067" y="1484765"/>
            <a:ext cx="4777615" cy="477761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093" y="1321496"/>
            <a:ext cx="4327271" cy="5409088"/>
          </a:xfrm>
          <a:prstGeom prst="rect">
            <a:avLst/>
          </a:prstGeom>
        </p:spPr>
      </p:pic>
      <p:sp>
        <p:nvSpPr>
          <p:cNvPr id="12" name="Left Brace 11"/>
          <p:cNvSpPr/>
          <p:nvPr/>
        </p:nvSpPr>
        <p:spPr>
          <a:xfrm>
            <a:off x="2392997" y="1628566"/>
            <a:ext cx="88867" cy="526773"/>
          </a:xfrm>
          <a:prstGeom prst="leftBrace">
            <a:avLst>
              <a:gd name="adj1" fmla="val 36132"/>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22669" y="1599521"/>
            <a:ext cx="2304222" cy="523220"/>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Race/Ethnicity</a:t>
            </a:r>
          </a:p>
          <a:p>
            <a:pPr algn="r"/>
            <a:r>
              <a:rPr lang="en-US" sz="1400" dirty="0" smtClean="0">
                <a:latin typeface="Arial" panose="020B0604020202020204" pitchFamily="34" charset="0"/>
                <a:cs typeface="Arial" panose="020B0604020202020204" pitchFamily="34" charset="0"/>
              </a:rPr>
              <a:t>Ref = White, Not Hispanic</a:t>
            </a:r>
            <a:endParaRPr lang="en-US" sz="1400" dirty="0">
              <a:latin typeface="Arial" panose="020B0604020202020204" pitchFamily="34" charset="0"/>
              <a:cs typeface="Arial" panose="020B0604020202020204" pitchFamily="34" charset="0"/>
            </a:endParaRPr>
          </a:p>
        </p:txBody>
      </p:sp>
      <p:sp>
        <p:nvSpPr>
          <p:cNvPr id="14" name="TextBox 13"/>
          <p:cNvSpPr txBox="1"/>
          <p:nvPr/>
        </p:nvSpPr>
        <p:spPr>
          <a:xfrm>
            <a:off x="294155" y="3076480"/>
            <a:ext cx="1987398" cy="523220"/>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HS Location</a:t>
            </a:r>
          </a:p>
          <a:p>
            <a:pPr algn="r"/>
            <a:r>
              <a:rPr lang="en-US" sz="1400" dirty="0" smtClean="0">
                <a:latin typeface="Arial" panose="020B0604020202020204" pitchFamily="34" charset="0"/>
                <a:cs typeface="Arial" panose="020B0604020202020204" pitchFamily="34" charset="0"/>
              </a:rPr>
              <a:t>Ref = Large City</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331093" y="4363228"/>
            <a:ext cx="1987398" cy="523220"/>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District</a:t>
            </a:r>
          </a:p>
          <a:p>
            <a:pPr algn="r"/>
            <a:r>
              <a:rPr lang="en-US" sz="1400" dirty="0" smtClean="0">
                <a:latin typeface="Arial" panose="020B0604020202020204" pitchFamily="34" charset="0"/>
                <a:cs typeface="Arial" panose="020B0604020202020204" pitchFamily="34" charset="0"/>
              </a:rPr>
              <a:t>Ref = East Central</a:t>
            </a:r>
            <a:endParaRPr lang="en-US" sz="1400" dirty="0">
              <a:latin typeface="Arial" panose="020B0604020202020204" pitchFamily="34" charset="0"/>
              <a:cs typeface="Arial" panose="020B0604020202020204" pitchFamily="34" charset="0"/>
            </a:endParaRPr>
          </a:p>
        </p:txBody>
      </p:sp>
      <p:sp>
        <p:nvSpPr>
          <p:cNvPr id="17" name="Left Brace 16"/>
          <p:cNvSpPr/>
          <p:nvPr/>
        </p:nvSpPr>
        <p:spPr>
          <a:xfrm>
            <a:off x="2402023" y="4128149"/>
            <a:ext cx="88868" cy="991156"/>
          </a:xfrm>
          <a:prstGeom prst="leftBrace">
            <a:avLst>
              <a:gd name="adj1" fmla="val 36132"/>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a:off x="2392998" y="2647059"/>
            <a:ext cx="88867" cy="1428610"/>
          </a:xfrm>
          <a:prstGeom prst="leftBrace">
            <a:avLst>
              <a:gd name="adj1" fmla="val 36132"/>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81573" y="6167654"/>
            <a:ext cx="3954155"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Predicting College Attendance</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571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P spid="17" grpId="0" animBg="1"/>
      <p:bldP spid="18"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90"/>
            <a:ext cx="10515600" cy="1325563"/>
          </a:xfrm>
        </p:spPr>
        <p:txBody>
          <a:bodyPr/>
          <a:lstStyle/>
          <a:p>
            <a:pPr algn="ctr"/>
            <a:r>
              <a:rPr lang="en-US" dirty="0" smtClean="0">
                <a:latin typeface="Arial" panose="020B0604020202020204" pitchFamily="34" charset="0"/>
                <a:cs typeface="Arial" panose="020B0604020202020204" pitchFamily="34" charset="0"/>
              </a:rPr>
              <a:t>Dual Enrollment &amp; College</a:t>
            </a:r>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602102" y="1668970"/>
            <a:ext cx="5825647" cy="196977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Students who were dual enrolled had:</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130% greater odds of attending college</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50% greater odds of attending a 4-year college</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30% lower odds of taking remedial courses</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1600% greater odds of graduating high school</a:t>
            </a:r>
          </a:p>
          <a:p>
            <a:endParaRPr lang="en-US"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81516"/>
          <a:stretch/>
        </p:blipFill>
        <p:spPr>
          <a:xfrm>
            <a:off x="374074" y="3638740"/>
            <a:ext cx="1690254" cy="274320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33903" r="48824"/>
          <a:stretch/>
        </p:blipFill>
        <p:spPr>
          <a:xfrm>
            <a:off x="2064328" y="3638740"/>
            <a:ext cx="1579418" cy="2743200"/>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67273"/>
          <a:stretch/>
        </p:blipFill>
        <p:spPr>
          <a:xfrm>
            <a:off x="3594875" y="3638740"/>
            <a:ext cx="2992582" cy="2743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8586" y="1130940"/>
            <a:ext cx="5334750" cy="5334750"/>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82353"/>
          <a:stretch/>
        </p:blipFill>
        <p:spPr>
          <a:xfrm>
            <a:off x="5008039" y="3638740"/>
            <a:ext cx="1613675" cy="2743200"/>
          </a:xfrm>
          <a:prstGeom prst="rect">
            <a:avLst/>
          </a:prstGeom>
        </p:spPr>
      </p:pic>
    </p:spTree>
    <p:extLst>
      <p:ext uri="{BB962C8B-B14F-4D97-AF65-F5344CB8AC3E}">
        <p14:creationId xmlns:p14="http://schemas.microsoft.com/office/powerpoint/2010/main" val="245286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491" y="77789"/>
            <a:ext cx="10515600" cy="1325563"/>
          </a:xfrm>
        </p:spPr>
        <p:txBody>
          <a:bodyPr/>
          <a:lstStyle/>
          <a:p>
            <a:pPr algn="ctr"/>
            <a:r>
              <a:rPr lang="en-US" dirty="0" smtClean="0">
                <a:latin typeface="Arial" panose="020B0604020202020204" pitchFamily="34" charset="0"/>
                <a:cs typeface="Arial" panose="020B0604020202020204" pitchFamily="34" charset="0"/>
              </a:rPr>
              <a:t>Conclusions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10491" y="1250952"/>
            <a:ext cx="10515600" cy="4351338"/>
          </a:xfrm>
        </p:spPr>
        <p:txBody>
          <a:bodyPr/>
          <a:lstStyle/>
          <a:p>
            <a:r>
              <a:rPr lang="en-US" dirty="0" smtClean="0">
                <a:latin typeface="Arial" panose="020B0604020202020204" pitchFamily="34" charset="0"/>
                <a:cs typeface="Arial" panose="020B0604020202020204" pitchFamily="34" charset="0"/>
              </a:rPr>
              <a:t>Dual enrollment:</a:t>
            </a:r>
          </a:p>
          <a:p>
            <a:pPr lvl="1"/>
            <a:r>
              <a:rPr lang="en-US" dirty="0" smtClean="0">
                <a:latin typeface="Arial" panose="020B0604020202020204" pitchFamily="34" charset="0"/>
                <a:cs typeface="Arial" panose="020B0604020202020204" pitchFamily="34" charset="0"/>
              </a:rPr>
              <a:t>Positive impact on college attendance</a:t>
            </a:r>
          </a:p>
          <a:p>
            <a:pPr lvl="1"/>
            <a:r>
              <a:rPr lang="en-US" dirty="0" smtClean="0">
                <a:latin typeface="Arial" panose="020B0604020202020204" pitchFamily="34" charset="0"/>
                <a:cs typeface="Arial" panose="020B0604020202020204" pitchFamily="34" charset="0"/>
              </a:rPr>
              <a:t>Reduces need for remedial coursework </a:t>
            </a:r>
          </a:p>
          <a:p>
            <a:pPr lvl="1"/>
            <a:r>
              <a:rPr lang="en-US" dirty="0" smtClean="0">
                <a:latin typeface="Arial" panose="020B0604020202020204" pitchFamily="34" charset="0"/>
                <a:cs typeface="Arial" panose="020B0604020202020204" pitchFamily="34" charset="0"/>
              </a:rPr>
              <a:t>Approx. 12% of students, but not utilized equitably</a:t>
            </a:r>
          </a:p>
          <a:p>
            <a:pPr lvl="2"/>
            <a:r>
              <a:rPr lang="en-US" dirty="0">
                <a:latin typeface="Arial" panose="020B0604020202020204" pitchFamily="34" charset="0"/>
                <a:cs typeface="Arial" panose="020B0604020202020204" pitchFamily="34" charset="0"/>
              </a:rPr>
              <a:t>P</a:t>
            </a:r>
            <a:r>
              <a:rPr lang="en-US" dirty="0" smtClean="0">
                <a:latin typeface="Arial" panose="020B0604020202020204" pitchFamily="34" charset="0"/>
                <a:cs typeface="Arial" panose="020B0604020202020204" pitchFamily="34" charset="0"/>
              </a:rPr>
              <a:t>articularly for low SES students in large cities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810491" y="3533477"/>
            <a:ext cx="10515600" cy="254650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Arial" panose="020B0604020202020204" pitchFamily="34" charset="0"/>
                <a:cs typeface="Arial" panose="020B0604020202020204" pitchFamily="34" charset="0"/>
              </a:rPr>
              <a:t>Future analyses should investigate other measures</a:t>
            </a:r>
          </a:p>
          <a:p>
            <a:pPr lvl="1"/>
            <a:r>
              <a:rPr lang="en-US" dirty="0" smtClean="0">
                <a:latin typeface="Arial" panose="020B0604020202020204" pitchFamily="34" charset="0"/>
                <a:cs typeface="Arial" panose="020B0604020202020204" pitchFamily="34" charset="0"/>
              </a:rPr>
              <a:t>Predictors</a:t>
            </a:r>
          </a:p>
          <a:p>
            <a:pPr lvl="2"/>
            <a:r>
              <a:rPr lang="en-US" dirty="0" smtClean="0">
                <a:latin typeface="Arial" panose="020B0604020202020204" pitchFamily="34" charset="0"/>
                <a:cs typeface="Arial" panose="020B0604020202020204" pitchFamily="34" charset="0"/>
              </a:rPr>
              <a:t>Do first generation college students benefit from dual enrollment?</a:t>
            </a:r>
          </a:p>
          <a:p>
            <a:pPr lvl="2"/>
            <a:r>
              <a:rPr lang="en-US" dirty="0" smtClean="0">
                <a:latin typeface="Arial" panose="020B0604020202020204" pitchFamily="34" charset="0"/>
                <a:cs typeface="Arial" panose="020B0604020202020204" pitchFamily="34" charset="0"/>
              </a:rPr>
              <a:t>Does proximity to colleges affect utilization?</a:t>
            </a:r>
          </a:p>
          <a:p>
            <a:pPr lvl="2"/>
            <a:r>
              <a:rPr lang="en-US" dirty="0">
                <a:latin typeface="Arial" panose="020B0604020202020204" pitchFamily="34" charset="0"/>
                <a:cs typeface="Arial" panose="020B0604020202020204" pitchFamily="34" charset="0"/>
              </a:rPr>
              <a:t>D</a:t>
            </a:r>
            <a:r>
              <a:rPr lang="en-US" dirty="0" smtClean="0">
                <a:latin typeface="Arial" panose="020B0604020202020204" pitchFamily="34" charset="0"/>
                <a:cs typeface="Arial" panose="020B0604020202020204" pitchFamily="34" charset="0"/>
              </a:rPr>
              <a:t>oes dual enrollment in online or blended learning contexts influence post-secondary outcomes?</a:t>
            </a:r>
          </a:p>
          <a:p>
            <a:pPr lvl="1"/>
            <a:r>
              <a:rPr lang="en-US" dirty="0" smtClean="0">
                <a:latin typeface="Arial" panose="020B0604020202020204" pitchFamily="34" charset="0"/>
                <a:cs typeface="Arial" panose="020B0604020202020204" pitchFamily="34" charset="0"/>
              </a:rPr>
              <a:t>Outcomes</a:t>
            </a:r>
          </a:p>
          <a:p>
            <a:pPr lvl="2"/>
            <a:r>
              <a:rPr lang="en-US" dirty="0" smtClean="0">
                <a:latin typeface="Arial" panose="020B0604020202020204" pitchFamily="34" charset="0"/>
                <a:cs typeface="Arial" panose="020B0604020202020204" pitchFamily="34" charset="0"/>
              </a:rPr>
              <a:t>Are dual enrollment students more likely to complete college or accrue less debt?</a:t>
            </a:r>
          </a:p>
          <a:p>
            <a:pPr lvl="2"/>
            <a:r>
              <a:rPr lang="en-US" dirty="0" smtClean="0">
                <a:latin typeface="Arial" panose="020B0604020202020204" pitchFamily="34" charset="0"/>
                <a:cs typeface="Arial" panose="020B0604020202020204" pitchFamily="34" charset="0"/>
              </a:rPr>
              <a:t>Does dual enrollment affect students’ GPAs?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640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7" y="2765425"/>
            <a:ext cx="10515600" cy="1325563"/>
          </a:xfrm>
        </p:spPr>
        <p:txBody>
          <a:bodyPr>
            <a:normAutofit/>
          </a:bodyPr>
          <a:lstStyle/>
          <a:p>
            <a:pPr algn="ctr"/>
            <a:r>
              <a:rPr lang="en-US" sz="6600" dirty="0" smtClean="0">
                <a:latin typeface="Arial" panose="020B0604020202020204" pitchFamily="34" charset="0"/>
                <a:cs typeface="Arial" panose="020B0604020202020204" pitchFamily="34" charset="0"/>
              </a:rPr>
              <a:t>Supplemental slides</a:t>
            </a:r>
            <a:endParaRPr lang="en-US" sz="6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990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7490</TotalTime>
  <Words>1518</Words>
  <Application>Microsoft Office PowerPoint</Application>
  <PresentationFormat>Widescreen</PresentationFormat>
  <Paragraphs>140</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Dual Enrollment as a Predictor of Post-Secondary Behavior</vt:lpstr>
      <vt:lpstr>Dual Enrollment </vt:lpstr>
      <vt:lpstr>Predictors of Dual Enrollment</vt:lpstr>
      <vt:lpstr>Predictors of Dual Enrollment</vt:lpstr>
      <vt:lpstr>Predictors of Dual Enrollment</vt:lpstr>
      <vt:lpstr>Dual Enrollment &amp; College</vt:lpstr>
      <vt:lpstr>Dual Enrollment &amp; College</vt:lpstr>
      <vt:lpstr>Conclusions</vt:lpstr>
      <vt:lpstr>Supplemental slides</vt:lpstr>
      <vt:lpstr>Missingness</vt:lpstr>
      <vt:lpstr>Model Fit</vt:lpstr>
      <vt:lpstr>Test Scores Predictions</vt:lpstr>
      <vt:lpstr>Test Scores Predictions</vt:lpstr>
    </vt:vector>
  </TitlesOfParts>
  <Company>OHSU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Enrollment as a Predictor of Post-Secondary Behavior</dc:title>
  <dc:creator>Dylan Antovich</dc:creator>
  <cp:lastModifiedBy>Dylan Antovich</cp:lastModifiedBy>
  <cp:revision>75</cp:revision>
  <dcterms:created xsi:type="dcterms:W3CDTF">2020-07-23T01:05:59Z</dcterms:created>
  <dcterms:modified xsi:type="dcterms:W3CDTF">2020-07-28T05:56:17Z</dcterms:modified>
</cp:coreProperties>
</file>