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6"/>
  </p:notesMasterIdLst>
  <p:sldIdLst>
    <p:sldId id="367" r:id="rId5"/>
    <p:sldId id="368" r:id="rId6"/>
    <p:sldId id="369" r:id="rId7"/>
    <p:sldId id="370" r:id="rId8"/>
    <p:sldId id="372" r:id="rId9"/>
    <p:sldId id="373" r:id="rId10"/>
    <p:sldId id="375" r:id="rId11"/>
    <p:sldId id="378" r:id="rId12"/>
    <p:sldId id="376" r:id="rId13"/>
    <p:sldId id="377" r:id="rId14"/>
    <p:sldId id="348"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p:cViewPr varScale="1">
        <p:scale>
          <a:sx n="98" d="100"/>
          <a:sy n="98" d="100"/>
        </p:scale>
        <p:origin x="1018" y="96"/>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11</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19-11-2024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2" name="TextBox 1">
            <a:extLst>
              <a:ext uri="{FF2B5EF4-FFF2-40B4-BE49-F238E27FC236}">
                <a16:creationId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id="{5FD0626E-7FFA-F384-1DF5-056574800B20}"/>
              </a:ext>
            </a:extLst>
          </p:cNvPr>
          <p:cNvSpPr txBox="1"/>
          <p:nvPr/>
        </p:nvSpPr>
        <p:spPr>
          <a:xfrm>
            <a:off x="1311965" y="2312364"/>
            <a:ext cx="6520068" cy="2246769"/>
          </a:xfrm>
          <a:prstGeom prst="rect">
            <a:avLst/>
          </a:prstGeom>
          <a:noFill/>
        </p:spPr>
        <p:txBody>
          <a:bodyPr wrap="square">
            <a:spAutoFit/>
          </a:bodyPr>
          <a:lstStyle/>
          <a:p>
            <a:pPr algn="ctr"/>
            <a:r>
              <a:rPr lang="en-US" sz="2800" b="1" spc="10" dirty="0">
                <a:effectLst/>
                <a:latin typeface="+mn-lt"/>
                <a:ea typeface="Calibri" panose="020F0502020204030204" pitchFamily="34" charset="0"/>
              </a:rPr>
              <a:t>Stock Market Forecast </a:t>
            </a:r>
          </a:p>
          <a:p>
            <a:pPr algn="ctr"/>
            <a:endParaRPr lang="en-US" sz="2800" dirty="0">
              <a:latin typeface="+mn-lt"/>
            </a:endParaRPr>
          </a:p>
          <a:p>
            <a:r>
              <a:rPr lang="en-US" dirty="0"/>
              <a:t>Name</a:t>
            </a:r>
            <a:r>
              <a:rPr lang="en-US" sz="1400" dirty="0"/>
              <a:t> :  </a:t>
            </a:r>
            <a:r>
              <a:rPr lang="en-US" dirty="0"/>
              <a:t>ANTOVIN</a:t>
            </a:r>
            <a:r>
              <a:rPr lang="en-US" sz="1400" dirty="0"/>
              <a:t> S	 		Guide: </a:t>
            </a:r>
            <a:r>
              <a:rPr lang="en-IN" dirty="0"/>
              <a:t>P. RAJA, Master Trainer</a:t>
            </a:r>
            <a:endParaRPr lang="en-US" dirty="0"/>
          </a:p>
          <a:p>
            <a:endParaRPr lang="en-US" dirty="0"/>
          </a:p>
          <a:p>
            <a:r>
              <a:rPr lang="en-IN" dirty="0"/>
              <a:t>NM ID : au913321114003</a:t>
            </a:r>
            <a:endParaRPr lang="en-US" dirty="0"/>
          </a:p>
          <a:p>
            <a:pPr algn="ctr"/>
            <a:endParaRPr lang="en-US" sz="1400" dirty="0"/>
          </a:p>
          <a:p>
            <a:pPr algn="ctr"/>
            <a:endParaRPr lang="en-US" dirty="0"/>
          </a:p>
          <a:p>
            <a:pPr algn="ctr"/>
            <a:endParaRPr lang="en-US" sz="1400" dirty="0"/>
          </a:p>
        </p:txBody>
      </p:sp>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Future Scope</a:t>
            </a:r>
            <a:endParaRPr lang="en-IN" sz="2400" b="1">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2D49B367-D369-0B81-EDCF-C2B0EC48EF7E}"/>
              </a:ext>
            </a:extLst>
          </p:cNvPr>
          <p:cNvSpPr txBox="1"/>
          <p:nvPr/>
        </p:nvSpPr>
        <p:spPr>
          <a:xfrm>
            <a:off x="247317" y="1017725"/>
            <a:ext cx="8520600" cy="3108543"/>
          </a:xfrm>
          <a:prstGeom prst="rect">
            <a:avLst/>
          </a:prstGeom>
          <a:noFill/>
        </p:spPr>
        <p:txBody>
          <a:bodyPr wrap="square" rtlCol="0">
            <a:spAutoFit/>
          </a:bodyPr>
          <a:lstStyle/>
          <a:p>
            <a:pPr marL="285750" indent="-285750">
              <a:buFont typeface="Arial" panose="020B0604020202020204" pitchFamily="34" charset="0"/>
              <a:buChar char="•"/>
            </a:pPr>
            <a:r>
              <a:rPr lang="en-IN" dirty="0"/>
              <a:t>AI and ML algorithms are  becoming increasingly sophisticated, allowing for more accurate predictions based on vast amounts of data.</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With the explosion of data, big data analytics can process and </a:t>
            </a:r>
            <a:r>
              <a:rPr lang="en-IN" dirty="0" err="1"/>
              <a:t>analyze</a:t>
            </a:r>
            <a:r>
              <a:rPr lang="en-IN" dirty="0"/>
              <a:t> large datasets to identify trends and make predictions.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err="1"/>
              <a:t>Analyzing</a:t>
            </a:r>
            <a:r>
              <a:rPr lang="en-IN" dirty="0"/>
              <a:t> the sentiment of news articles, social media posts, and other sources can provide insights into market sentiment and potential movements.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Blockchain can provide transparent and secure ways to record and verify transactions, which can improve the accuracy and reliability of financial data used in forecasting models.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Although still in its early stages, quantum computing has the potential to revolutionize stock market forecasting by solving complex problems much faster than traditional </a:t>
            </a:r>
            <a:r>
              <a:rPr lang="en-IN" dirty="0" err="1"/>
              <a:t>compurters</a:t>
            </a:r>
            <a:r>
              <a:rPr lang="en-IN" dirty="0"/>
              <a:t>.</a:t>
            </a:r>
          </a:p>
        </p:txBody>
      </p:sp>
    </p:spTree>
    <p:extLst>
      <p:ext uri="{BB962C8B-B14F-4D97-AF65-F5344CB8AC3E}">
        <p14:creationId xmlns:p14="http://schemas.microsoft.com/office/powerpoint/2010/main" val="705114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id="{E1494DD5-904E-76E9-38C0-10A35CC5BDD0}"/>
              </a:ext>
            </a:extLst>
          </p:cNvPr>
          <p:cNvSpPr txBox="1"/>
          <p:nvPr/>
        </p:nvSpPr>
        <p:spPr>
          <a:xfrm>
            <a:off x="654158" y="1060098"/>
            <a:ext cx="6935087" cy="3331810"/>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mj-lt"/>
                <a:ea typeface="Times New Roman" panose="02020603050405020304" pitchFamily="18" charset="0"/>
                <a:cs typeface="Times New Roman" panose="02020603050405020304" pitchFamily="18" charset="0"/>
              </a:rPr>
              <a:t>Abstract of the Project</a:t>
            </a:r>
            <a:endParaRPr lang="en-IN" sz="1800" dirty="0">
              <a:solidFill>
                <a:schemeClr val="tx1"/>
              </a:solidFill>
              <a:latin typeface="+mj-lt"/>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Problem Statement</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Proposed Solution</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mn-lt"/>
              </a:rPr>
              <a:t>System Architecture</a:t>
            </a:r>
            <a:endParaRPr lang="en-US" sz="1800" dirty="0">
              <a:latin typeface="+mj-lt"/>
              <a:ea typeface="+mn-lt"/>
              <a:cs typeface="Calibri"/>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Live Demo of the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Embedded</a:t>
            </a:r>
            <a:r>
              <a:rPr lang="en-US" sz="1800" dirty="0">
                <a:latin typeface="+mj-lt"/>
                <a:ea typeface="+mn-lt"/>
              </a:rPr>
              <a:t> Video of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mj-lt"/>
                <a:ea typeface="+mn-lt"/>
                <a:cs typeface="Arial"/>
              </a:rPr>
              <a:t>Conclusion</a:t>
            </a:r>
            <a:endParaRPr lang="en-IN"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Future Scope</a:t>
            </a:r>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Abstract</a:t>
            </a:r>
            <a:endParaRPr lang="en-IN" sz="2400" b="1">
              <a:solidFill>
                <a:srgbClr val="00206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3CA3D85-D958-282B-25D0-4C3B861F43D6}"/>
              </a:ext>
            </a:extLst>
          </p:cNvPr>
          <p:cNvSpPr txBox="1"/>
          <p:nvPr/>
        </p:nvSpPr>
        <p:spPr>
          <a:xfrm>
            <a:off x="311699" y="1017725"/>
            <a:ext cx="8520599" cy="2677656"/>
          </a:xfrm>
          <a:prstGeom prst="rect">
            <a:avLst/>
          </a:prstGeom>
          <a:noFill/>
        </p:spPr>
        <p:txBody>
          <a:bodyPr wrap="square" rtlCol="0">
            <a:spAutoFit/>
          </a:bodyPr>
          <a:lstStyle/>
          <a:p>
            <a:pPr algn="just"/>
            <a:r>
              <a:rPr lang="en-US" dirty="0">
                <a:solidFill>
                  <a:srgbClr val="05192D"/>
                </a:solidFill>
                <a:effectLst/>
                <a:latin typeface="+mj-lt"/>
                <a:ea typeface="Calibri" panose="020F0502020204030204" pitchFamily="34" charset="0"/>
                <a:cs typeface="Times New Roman" panose="02020603050405020304" pitchFamily="18" charset="0"/>
              </a:rPr>
              <a:t>	Stock market forecasting is a critical aspect of financial analysis, aiding investors in making informed decisions and optimizing portfolio management. This project explores the application of linear regression, a statistical technique, to predict future stock prices based on historical data. By analyzing key variables such as past stock prices, trading volume, and other market indicators, we develop a linear regression model aimed at uncovering trends and patterns in stock price movement. Our methodology involves data preprocessing, feature selection, and model training using historical stock data, followed by validation and testing to evaluate prediction accuracy. While linear regression is a relatively straightforward approach, it provides valuable insights into short-term price movement and helps illustrate the influence of linear relationships within financial data. The results of this project demonstrate the effectiveness and limitations of linear regression for stock price forecasting, setting a foundation for further exploration with more complex models to enhance predictive accuracy in volatile financial markets.</a:t>
            </a:r>
            <a:endParaRPr lang="en-IN" dirty="0">
              <a:effectLst/>
              <a:latin typeface="+mj-lt"/>
              <a:ea typeface="Calibri" panose="020F0502020204030204" pitchFamily="34" charset="0"/>
              <a:cs typeface="Times New Roman" panose="02020603050405020304" pitchFamily="18" charset="0"/>
            </a:endParaRPr>
          </a:p>
          <a:p>
            <a:pPr algn="just"/>
            <a:endParaRPr lang="en-IN" dirty="0">
              <a:latin typeface="+mj-lt"/>
            </a:endParaRPr>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p:txBody>
          <a:bodyPr/>
          <a:lstStyle/>
          <a:p>
            <a:r>
              <a:rPr lang="en-US" sz="2400" b="1" dirty="0">
                <a:solidFill>
                  <a:srgbClr val="002060"/>
                </a:solidFill>
                <a:latin typeface="Arial" panose="020B0604020202020204" pitchFamily="34" charset="0"/>
                <a:cs typeface="Arial" panose="020B0604020202020204" pitchFamily="34" charset="0"/>
              </a:rPr>
              <a:t>Problem</a:t>
            </a:r>
            <a:r>
              <a:rPr lang="en-US" sz="1400" b="1" dirty="0">
                <a:solidFill>
                  <a:schemeClr val="accent1"/>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Statement</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4CF7DB5-1FF2-BD07-77FB-58D5B08DEFEE}"/>
              </a:ext>
            </a:extLst>
          </p:cNvPr>
          <p:cNvSpPr txBox="1"/>
          <p:nvPr/>
        </p:nvSpPr>
        <p:spPr>
          <a:xfrm>
            <a:off x="311700" y="1017725"/>
            <a:ext cx="8520600" cy="3539430"/>
          </a:xfrm>
          <a:prstGeom prst="rect">
            <a:avLst/>
          </a:prstGeom>
          <a:noFill/>
        </p:spPr>
        <p:txBody>
          <a:bodyPr wrap="square" rtlCol="0">
            <a:spAutoFit/>
          </a:bodyPr>
          <a:lstStyle/>
          <a:p>
            <a:pPr marL="285750" indent="-285750" algn="just">
              <a:buFont typeface="Arial" panose="020B0604020202020204" pitchFamily="34" charset="0"/>
              <a:buChar char="•"/>
            </a:pPr>
            <a:r>
              <a:rPr lang="en-IN" spc="20" dirty="0">
                <a:effectLst/>
                <a:latin typeface="+mj-lt"/>
                <a:ea typeface="Calibri" panose="020F0502020204030204" pitchFamily="34" charset="0"/>
                <a:cs typeface="Times New Roman" panose="02020603050405020304" pitchFamily="18" charset="0"/>
              </a:rPr>
              <a:t>Accurately forecasting stock prices is a complex challenge due to the highly volatile and unpredictable nature of financial markets. </a:t>
            </a:r>
          </a:p>
          <a:p>
            <a:pPr marL="285750" indent="-285750" algn="just">
              <a:buFont typeface="Arial" panose="020B0604020202020204" pitchFamily="34" charset="0"/>
              <a:buChar char="•"/>
            </a:pPr>
            <a:endParaRPr lang="en-IN" spc="20" dirty="0">
              <a:effectLst/>
              <a:latin typeface="+mj-lt"/>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spc="20" dirty="0">
                <a:effectLst/>
                <a:latin typeface="+mj-lt"/>
                <a:ea typeface="Calibri" panose="020F0502020204030204" pitchFamily="34" charset="0"/>
                <a:cs typeface="Times New Roman" panose="02020603050405020304" pitchFamily="18" charset="0"/>
              </a:rPr>
              <a:t>Investors and analysts rely on predictive models to make data-driven decisions, but existing models often struggle to deliver consistent accuracy amidst market fluctuations. </a:t>
            </a:r>
          </a:p>
          <a:p>
            <a:pPr marL="285750" indent="-285750" algn="just">
              <a:buFont typeface="Arial" panose="020B0604020202020204" pitchFamily="34" charset="0"/>
              <a:buChar char="•"/>
            </a:pPr>
            <a:endParaRPr lang="en-IN" spc="20" dirty="0">
              <a:effectLst/>
              <a:latin typeface="+mj-lt"/>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spc="20" dirty="0">
                <a:effectLst/>
                <a:latin typeface="+mj-lt"/>
                <a:ea typeface="Calibri" panose="020F0502020204030204" pitchFamily="34" charset="0"/>
                <a:cs typeface="Times New Roman" panose="02020603050405020304" pitchFamily="18" charset="0"/>
              </a:rPr>
              <a:t>This project aims to address the problem of short-term stock price prediction by leveraging linear regression techniques to </a:t>
            </a:r>
            <a:r>
              <a:rPr lang="en-IN" spc="20" dirty="0" err="1">
                <a:effectLst/>
                <a:latin typeface="+mj-lt"/>
                <a:ea typeface="Calibri" panose="020F0502020204030204" pitchFamily="34" charset="0"/>
                <a:cs typeface="Times New Roman" panose="02020603050405020304" pitchFamily="18" charset="0"/>
              </a:rPr>
              <a:t>analyze</a:t>
            </a:r>
            <a:r>
              <a:rPr lang="en-IN" spc="20" dirty="0">
                <a:effectLst/>
                <a:latin typeface="+mj-lt"/>
                <a:ea typeface="Calibri" panose="020F0502020204030204" pitchFamily="34" charset="0"/>
                <a:cs typeface="Times New Roman" panose="02020603050405020304" pitchFamily="18" charset="0"/>
              </a:rPr>
              <a:t> historical stock data. </a:t>
            </a:r>
          </a:p>
          <a:p>
            <a:pPr marL="285750" indent="-285750" algn="just">
              <a:buFont typeface="Arial" panose="020B0604020202020204" pitchFamily="34" charset="0"/>
              <a:buChar char="•"/>
            </a:pPr>
            <a:endParaRPr lang="en-IN" spc="20" dirty="0">
              <a:effectLst/>
              <a:latin typeface="+mj-lt"/>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spc="20" dirty="0">
                <a:effectLst/>
                <a:latin typeface="+mj-lt"/>
                <a:ea typeface="Calibri" panose="020F0502020204030204" pitchFamily="34" charset="0"/>
                <a:cs typeface="Times New Roman" panose="02020603050405020304" pitchFamily="18" charset="0"/>
              </a:rPr>
              <a:t>Specifically, the project seeks to determine if linear regression can effectively capture patterns and relationships within historical price data to predict future stock prices with a reasonable level of accuracy. </a:t>
            </a:r>
          </a:p>
          <a:p>
            <a:pPr marL="285750" indent="-285750" algn="just">
              <a:buFont typeface="Arial" panose="020B0604020202020204" pitchFamily="34" charset="0"/>
              <a:buChar char="•"/>
            </a:pPr>
            <a:endParaRPr lang="en-IN" spc="20" dirty="0">
              <a:latin typeface="+mj-lt"/>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spc="20" dirty="0">
                <a:effectLst/>
                <a:latin typeface="+mj-lt"/>
                <a:ea typeface="Calibri" panose="020F0502020204030204" pitchFamily="34" charset="0"/>
                <a:cs typeface="Times New Roman" panose="02020603050405020304" pitchFamily="18" charset="0"/>
              </a:rPr>
              <a:t>By assessing the predictive capacity of linear regression, this study intends to provide insights into the model's utility and limitations in the context of stock price forecasting.</a:t>
            </a:r>
            <a:endParaRPr lang="en-IN" dirty="0">
              <a:effectLst/>
              <a:latin typeface="+mj-lt"/>
              <a:ea typeface="Calibri" panose="020F0502020204030204" pitchFamily="34" charset="0"/>
              <a:cs typeface="Times New Roman" panose="02020603050405020304" pitchFamily="18" charset="0"/>
            </a:endParaRPr>
          </a:p>
          <a:p>
            <a:pPr algn="just"/>
            <a:endParaRPr lang="en-IN" dirty="0">
              <a:latin typeface="+mj-lt"/>
            </a:endParaRPr>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Proposed Solution</a:t>
            </a:r>
            <a:endParaRPr lang="en-IN" sz="2400" b="1">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66919FB-5DFB-BADA-0138-56BEF8F4DF7D}"/>
              </a:ext>
            </a:extLst>
          </p:cNvPr>
          <p:cNvSpPr txBox="1"/>
          <p:nvPr/>
        </p:nvSpPr>
        <p:spPr>
          <a:xfrm>
            <a:off x="426720" y="1017725"/>
            <a:ext cx="8405580" cy="3539430"/>
          </a:xfrm>
          <a:prstGeom prst="rect">
            <a:avLst/>
          </a:prstGeom>
          <a:noFill/>
        </p:spPr>
        <p:txBody>
          <a:bodyPr wrap="square" rtlCol="0">
            <a:spAutoFit/>
          </a:bodyPr>
          <a:lstStyle/>
          <a:p>
            <a:pPr marL="285750" indent="-285750">
              <a:buFont typeface="Arial" panose="020B0604020202020204" pitchFamily="34" charset="0"/>
              <a:buChar char="•"/>
            </a:pPr>
            <a:r>
              <a:rPr lang="en-IN" dirty="0"/>
              <a:t>Collect historical stock price data and relevant influencing factors.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Clean and preprocess the data by handling missing values, scaling features, and splitting the dataset into training and testing sets.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Choose the factors  that you believe influence stock prices.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Use a linear regression model to build your prediction model.</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Train the model using your historical data.</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Evaluate the model’s performance on the testing set to see how well it predicts stock prices.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Use the trained model to make predictions on future stock prices.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err="1"/>
              <a:t>Analyze</a:t>
            </a:r>
            <a:r>
              <a:rPr lang="en-IN" dirty="0"/>
              <a:t> the predictions and compare them with actual stock prices to assess the model’s accuracy.</a:t>
            </a:r>
          </a:p>
        </p:txBody>
      </p:sp>
    </p:spTree>
    <p:extLst>
      <p:ext uri="{BB962C8B-B14F-4D97-AF65-F5344CB8AC3E}">
        <p14:creationId xmlns:p14="http://schemas.microsoft.com/office/powerpoint/2010/main" val="375440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System Architecture</a:t>
            </a:r>
          </a:p>
        </p:txBody>
      </p:sp>
      <p:pic>
        <p:nvPicPr>
          <p:cNvPr id="20" name="Picture 19">
            <a:extLst>
              <a:ext uri="{FF2B5EF4-FFF2-40B4-BE49-F238E27FC236}">
                <a16:creationId xmlns:a16="http://schemas.microsoft.com/office/drawing/2014/main" id="{693F9EEC-43A8-0775-0ABE-CCFA01FDE6C5}"/>
              </a:ext>
            </a:extLst>
          </p:cNvPr>
          <p:cNvPicPr>
            <a:picLocks noChangeAspect="1"/>
          </p:cNvPicPr>
          <p:nvPr/>
        </p:nvPicPr>
        <p:blipFill>
          <a:blip r:embed="rId2"/>
          <a:stretch>
            <a:fillRect/>
          </a:stretch>
        </p:blipFill>
        <p:spPr>
          <a:xfrm>
            <a:off x="1183270" y="1025842"/>
            <a:ext cx="6629975" cy="3673158"/>
          </a:xfrm>
          <a:prstGeom prst="rect">
            <a:avLst/>
          </a:prstGeom>
        </p:spPr>
      </p:pic>
    </p:spTree>
    <p:extLst>
      <p:ext uri="{BB962C8B-B14F-4D97-AF65-F5344CB8AC3E}">
        <p14:creationId xmlns:p14="http://schemas.microsoft.com/office/powerpoint/2010/main" val="16736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545A-A71E-998F-6939-7CE2A36128CE}"/>
              </a:ext>
            </a:extLst>
          </p:cNvPr>
          <p:cNvSpPr>
            <a:spLocks noGrp="1"/>
          </p:cNvSpPr>
          <p:nvPr>
            <p:ph type="title"/>
          </p:nvPr>
        </p:nvSpPr>
        <p:spPr>
          <a:xfrm>
            <a:off x="311700" y="445025"/>
            <a:ext cx="8520600" cy="707886"/>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Live Demo of Project</a:t>
            </a:r>
            <a:br>
              <a:rPr lang="en-US" sz="2400" b="1" dirty="0">
                <a:solidFill>
                  <a:srgbClr val="002060"/>
                </a:solidFill>
                <a:latin typeface="Arial" panose="020B0604020202020204" pitchFamily="34" charset="0"/>
                <a:cs typeface="Arial" panose="020B0604020202020204" pitchFamily="34" charset="0"/>
              </a:rPr>
            </a:br>
            <a:endParaRPr lang="en-IN" sz="1600" b="1" dirty="0">
              <a:solidFill>
                <a:schemeClr val="tx1"/>
              </a:solidFill>
              <a:latin typeface="Times New Roman" panose="02020603050405020304" pitchFamily="18" charset="0"/>
              <a:cs typeface="Times New Roman" panose="02020603050405020304" pitchFamily="18" charset="0"/>
            </a:endParaRPr>
          </a:p>
        </p:txBody>
      </p:sp>
      <p:pic>
        <p:nvPicPr>
          <p:cNvPr id="5" name="Picture 4" descr="A screenshot of a computer&#10;&#10;Description automatically generated">
            <a:extLst>
              <a:ext uri="{FF2B5EF4-FFF2-40B4-BE49-F238E27FC236}">
                <a16:creationId xmlns:a16="http://schemas.microsoft.com/office/drawing/2014/main" id="{93848299-F7AD-12D6-DACA-1437E22E3194}"/>
              </a:ext>
            </a:extLst>
          </p:cNvPr>
          <p:cNvPicPr>
            <a:picLocks noChangeAspect="1"/>
          </p:cNvPicPr>
          <p:nvPr/>
        </p:nvPicPr>
        <p:blipFill>
          <a:blip r:embed="rId2"/>
          <a:stretch>
            <a:fillRect/>
          </a:stretch>
        </p:blipFill>
        <p:spPr>
          <a:xfrm>
            <a:off x="1106588" y="1016001"/>
            <a:ext cx="6192981" cy="3682474"/>
          </a:xfrm>
          <a:prstGeom prst="rect">
            <a:avLst/>
          </a:prstGeom>
        </p:spPr>
      </p:pic>
    </p:spTree>
    <p:extLst>
      <p:ext uri="{BB962C8B-B14F-4D97-AF65-F5344CB8AC3E}">
        <p14:creationId xmlns:p14="http://schemas.microsoft.com/office/powerpoint/2010/main" val="1979684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6A9F3CC-AB4B-D6F1-9346-AC2BB94FA663}"/>
              </a:ext>
            </a:extLst>
          </p:cNvPr>
          <p:cNvSpPr txBox="1">
            <a:spLocks/>
          </p:cNvSpPr>
          <p:nvPr/>
        </p:nvSpPr>
        <p:spPr>
          <a:xfrm>
            <a:off x="309740" y="375246"/>
            <a:ext cx="8520600" cy="46166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a:solidFill>
                  <a:srgbClr val="002060"/>
                </a:solidFill>
                <a:latin typeface="Arial" panose="020B0604020202020204" pitchFamily="34" charset="0"/>
                <a:cs typeface="Arial" panose="020B0604020202020204" pitchFamily="34" charset="0"/>
              </a:rPr>
              <a:t>Video of Project Demo</a:t>
            </a:r>
            <a:endParaRPr lang="en-IN" sz="2400" b="1" dirty="0">
              <a:solidFill>
                <a:srgbClr val="002060"/>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2089DFC-BD0A-BA84-FA20-B3DB925A6C24}"/>
              </a:ext>
            </a:extLst>
          </p:cNvPr>
          <p:cNvPicPr>
            <a:picLocks noChangeAspect="1"/>
          </p:cNvPicPr>
          <p:nvPr/>
        </p:nvPicPr>
        <p:blipFill>
          <a:blip r:embed="rId2"/>
          <a:stretch>
            <a:fillRect/>
          </a:stretch>
        </p:blipFill>
        <p:spPr>
          <a:xfrm>
            <a:off x="953477" y="836911"/>
            <a:ext cx="7369908" cy="3750720"/>
          </a:xfrm>
          <a:prstGeom prst="rect">
            <a:avLst/>
          </a:prstGeom>
        </p:spPr>
      </p:pic>
    </p:spTree>
    <p:extLst>
      <p:ext uri="{BB962C8B-B14F-4D97-AF65-F5344CB8AC3E}">
        <p14:creationId xmlns:p14="http://schemas.microsoft.com/office/powerpoint/2010/main" val="312414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Conclusion</a:t>
            </a:r>
            <a:endParaRPr lang="en-IN" sz="2400" b="1">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FD2CD48A-630F-56E5-E701-F7BEFA4EB6EF}"/>
              </a:ext>
            </a:extLst>
          </p:cNvPr>
          <p:cNvSpPr txBox="1"/>
          <p:nvPr/>
        </p:nvSpPr>
        <p:spPr>
          <a:xfrm>
            <a:off x="311700" y="1017726"/>
            <a:ext cx="8520600" cy="2893100"/>
          </a:xfrm>
          <a:prstGeom prst="rect">
            <a:avLst/>
          </a:prstGeom>
          <a:noFill/>
        </p:spPr>
        <p:txBody>
          <a:bodyPr wrap="square" rtlCol="0">
            <a:spAutoFit/>
          </a:bodyPr>
          <a:lstStyle/>
          <a:p>
            <a:pPr algn="just"/>
            <a:r>
              <a:rPr lang="en-US" spc="20" dirty="0">
                <a:solidFill>
                  <a:srgbClr val="222222"/>
                </a:solidFill>
                <a:effectLst/>
                <a:latin typeface="+mj-lt"/>
                <a:ea typeface="Calibri" panose="020F0502020204030204" pitchFamily="34" charset="0"/>
              </a:rPr>
              <a:t>	Stock market forecasting using linear regression provides a straightforward and interpretable approach to understanding price trends and relationships with market features. However, its simplicity is both its strength and its limitation. Linear regression assumes a linear relationship between predictors and stock prices, which works well in stable and trend-following markets but struggles with volatile and non-linear dynamics inherent in financial data. Key findings indicate that linear regression performs reasonably well for capturing general trends but lacks the sophistication to handle sudden price fluctuations or complex market interactions. Its reliance on stationary data makes preprocessing crucial, and even then, it often falls short in volatile environments.</a:t>
            </a:r>
          </a:p>
          <a:p>
            <a:pPr algn="just"/>
            <a:endParaRPr lang="en-IN" dirty="0">
              <a:latin typeface="+mj-lt"/>
            </a:endParaRPr>
          </a:p>
          <a:p>
            <a:pPr algn="just"/>
            <a:r>
              <a:rPr lang="en-US" spc="20" dirty="0">
                <a:solidFill>
                  <a:srgbClr val="222222"/>
                </a:solidFill>
                <a:effectLst/>
                <a:latin typeface="+mj-lt"/>
                <a:ea typeface="Calibri" panose="020F0502020204030204" pitchFamily="34" charset="0"/>
                <a:cs typeface="Times New Roman" panose="02020603050405020304" pitchFamily="18" charset="0"/>
              </a:rPr>
              <a:t>	In conclusion, while linear regression is not robust enough for high-stakes trading decisions, it provides a foundation for understanding basic stock price movements. Enhancements in feature engineering, data enrichment, and model selection can bridge the gap toward more accurate and reliable forecasting in the financial domain.</a:t>
            </a:r>
            <a:endParaRPr lang="en-IN"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478454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purl.org/dc/terms/"/>
    <ds:schemaRef ds:uri="fe56e3b0-34a1-4d6f-a501-a0b2b7006a18"/>
    <ds:schemaRef ds:uri="http://schemas.microsoft.com/office/2006/documentManagement/types"/>
    <ds:schemaRef ds:uri="http://purl.org/dc/elements/1.1/"/>
    <ds:schemaRef ds:uri="http://www.w3.org/XML/1998/namespace"/>
    <ds:schemaRef ds:uri="http://schemas.openxmlformats.org/package/2006/metadata/core-properties"/>
    <ds:schemaRef ds:uri="94eeb56d-118c-48c3-937f-7f05817f7373"/>
    <ds:schemaRef ds:uri="http://purl.org/dc/dcmitype/"/>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eeb56d-118c-48c3-937f-7f05817f7373"/>
    <ds:schemaRef ds:uri="fe56e3b0-34a1-4d6f-a501-a0b2b7006a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101</TotalTime>
  <Words>816</Words>
  <Application>Microsoft Office PowerPoint</Application>
  <PresentationFormat>On-screen Show (16:9)</PresentationFormat>
  <Paragraphs>67</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Simple Light</vt:lpstr>
      <vt:lpstr>PowerPoint Presentation</vt:lpstr>
      <vt:lpstr>PowerPoint Presentation</vt:lpstr>
      <vt:lpstr>Abstract</vt:lpstr>
      <vt:lpstr>Problem Statement</vt:lpstr>
      <vt:lpstr>Proposed Solution</vt:lpstr>
      <vt:lpstr>System Architecture</vt:lpstr>
      <vt:lpstr>Live Demo of Project </vt:lpstr>
      <vt:lpstr>PowerPoint Presentation</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Antovin S</cp:lastModifiedBy>
  <cp:revision>10</cp:revision>
  <dcterms:modified xsi:type="dcterms:W3CDTF">2024-11-19T16:16:23Z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