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B1116A-E40B-4745-AAD8-029FFFD8960B}">
  <a:tblStyle styleId="{5EB1116A-E40B-4745-AAD8-029FFFD896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8"/>
    <p:restoredTop sz="96629"/>
  </p:normalViewPr>
  <p:slideViewPr>
    <p:cSldViewPr snapToGrid="0">
      <p:cViewPr varScale="1">
        <p:scale>
          <a:sx n="35" d="100"/>
          <a:sy n="35" d="100"/>
        </p:scale>
        <p:origin x="528" y="192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2" y="3176854"/>
            <a:ext cx="40898829" cy="8757772"/>
          </a:xfrm>
          <a:prstGeom prst="rect">
            <a:avLst/>
          </a:prstGeom>
        </p:spPr>
        <p:txBody>
          <a:bodyPr spcFirstLastPara="1" wrap="square" lIns="493025" tIns="493025" rIns="493025" bIns="493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1pPr>
            <a:lvl2pPr lvl="1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2pPr>
            <a:lvl3pPr lvl="2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3pPr>
            <a:lvl4pPr lvl="3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4pPr>
            <a:lvl5pPr lvl="4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5pPr>
            <a:lvl6pPr lvl="5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6pPr>
            <a:lvl7pPr lvl="6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7pPr>
            <a:lvl8pPr lvl="7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8pPr>
            <a:lvl9pPr lvl="8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2" y="12092268"/>
            <a:ext cx="40898829" cy="3381686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2" y="4719468"/>
            <a:ext cx="40898829" cy="8377715"/>
          </a:xfrm>
          <a:prstGeom prst="rect">
            <a:avLst/>
          </a:prstGeom>
        </p:spPr>
        <p:txBody>
          <a:bodyPr spcFirstLastPara="1" wrap="square" lIns="493025" tIns="493025" rIns="493025" bIns="493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1pPr>
            <a:lvl2pPr lvl="1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2pPr>
            <a:lvl3pPr lvl="2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3pPr>
            <a:lvl4pPr lvl="3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4pPr>
            <a:lvl5pPr lvl="4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5pPr>
            <a:lvl6pPr lvl="5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6pPr>
            <a:lvl7pPr lvl="6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7pPr>
            <a:lvl8pPr lvl="7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8pPr>
            <a:lvl9pPr lvl="8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2" y="13449495"/>
            <a:ext cx="40898829" cy="5550172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marL="391858" lvl="0" indent="-723848" algn="ctr">
              <a:spcBef>
                <a:spcPts val="0"/>
              </a:spcBef>
              <a:spcAft>
                <a:spcPts val="0"/>
              </a:spcAft>
              <a:buSzPts val="9700"/>
              <a:buChar char="●"/>
              <a:defRPr/>
            </a:lvl1pPr>
            <a:lvl2pPr marL="783715" lvl="1" indent="-604114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175573" lvl="2" indent="-604114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567430" lvl="3" indent="-604114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1959289" lvl="4" indent="-604114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351147" lvl="5" indent="-604114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2743005" lvl="6" indent="-604114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134862" lvl="7" indent="-604114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3526720" lvl="8" indent="-604114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2" y="9176961"/>
            <a:ext cx="40898829" cy="3591772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2" y="1898774"/>
            <a:ext cx="40898829" cy="2443629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2" y="4917226"/>
            <a:ext cx="40898829" cy="14576658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marL="391858" lvl="0" indent="-723848">
              <a:spcBef>
                <a:spcPts val="0"/>
              </a:spcBef>
              <a:spcAft>
                <a:spcPts val="0"/>
              </a:spcAft>
              <a:buSzPts val="9700"/>
              <a:buChar char="●"/>
              <a:defRPr/>
            </a:lvl1pPr>
            <a:lvl2pPr marL="783715" lvl="1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175573" lvl="2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567430" lvl="3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1959289" lvl="4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351147" lvl="5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2743005" lvl="6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134862" lvl="7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3526720" lvl="8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2" y="1898774"/>
            <a:ext cx="40898829" cy="2443629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1" y="4917226"/>
            <a:ext cx="19199571" cy="14576658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marL="391858" lvl="0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6428"/>
            </a:lvl1pPr>
            <a:lvl2pPr marL="783715" lvl="1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2pPr>
            <a:lvl3pPr marL="1175573" lvl="2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3pPr>
            <a:lvl4pPr marL="1567430" lvl="3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4pPr>
            <a:lvl5pPr marL="1959289" lvl="4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5pPr>
            <a:lvl6pPr marL="2351147" lvl="5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6pPr>
            <a:lvl7pPr marL="2743005" lvl="6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7pPr>
            <a:lvl8pPr marL="3134862" lvl="7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8pPr>
            <a:lvl9pPr marL="3526720" lvl="8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1" y="4917226"/>
            <a:ext cx="19199571" cy="14576658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marL="391858" lvl="0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6428"/>
            </a:lvl1pPr>
            <a:lvl2pPr marL="783715" lvl="1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2pPr>
            <a:lvl3pPr marL="1175573" lvl="2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3pPr>
            <a:lvl4pPr marL="1567430" lvl="3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4pPr>
            <a:lvl5pPr marL="1959289" lvl="4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5pPr>
            <a:lvl6pPr marL="2351147" lvl="5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6pPr>
            <a:lvl7pPr marL="2743005" lvl="6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7pPr>
            <a:lvl8pPr marL="3134862" lvl="7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8pPr>
            <a:lvl9pPr marL="3526720" lvl="8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2" y="1898774"/>
            <a:ext cx="40898829" cy="2443629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2370560"/>
            <a:ext cx="13478400" cy="3224315"/>
          </a:xfrm>
          <a:prstGeom prst="rect">
            <a:avLst/>
          </a:prstGeom>
        </p:spPr>
        <p:txBody>
          <a:bodyPr spcFirstLastPara="1" wrap="square" lIns="493025" tIns="493025" rIns="493025" bIns="4930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1pPr>
            <a:lvl2pPr lvl="1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2pPr>
            <a:lvl3pPr lvl="2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3pPr>
            <a:lvl4pPr lvl="3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4pPr>
            <a:lvl5pPr lvl="4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5pPr>
            <a:lvl6pPr lvl="5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6pPr>
            <a:lvl7pPr lvl="6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7pPr>
            <a:lvl8pPr lvl="7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8pPr>
            <a:lvl9pPr lvl="8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5928960"/>
            <a:ext cx="13478400" cy="13565315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marL="391858" lvl="0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1pPr>
            <a:lvl2pPr marL="783715" lvl="1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2pPr>
            <a:lvl3pPr marL="1175573" lvl="2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3pPr>
            <a:lvl4pPr marL="1567430" lvl="3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4pPr>
            <a:lvl5pPr marL="1959289" lvl="4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5pPr>
            <a:lvl6pPr marL="2351147" lvl="5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6pPr>
            <a:lvl7pPr marL="2743005" lvl="6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7pPr>
            <a:lvl8pPr marL="3134862" lvl="7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8pPr>
            <a:lvl9pPr marL="3526720" lvl="8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2" y="1920641"/>
            <a:ext cx="30565543" cy="17454086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1pPr>
            <a:lvl2pPr lvl="1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2pPr>
            <a:lvl3pPr lvl="2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3pPr>
            <a:lvl4pPr lvl="3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4pPr>
            <a:lvl5pPr lvl="4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5pPr>
            <a:lvl6pPr lvl="5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6pPr>
            <a:lvl7pPr lvl="6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7pPr>
            <a:lvl8pPr lvl="7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8pPr>
            <a:lvl9pPr lvl="8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533"/>
            <a:ext cx="219456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22593" tIns="422593" rIns="422593" bIns="42259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2" y="5261547"/>
            <a:ext cx="19416857" cy="6324429"/>
          </a:xfrm>
          <a:prstGeom prst="rect">
            <a:avLst/>
          </a:prstGeom>
        </p:spPr>
        <p:txBody>
          <a:bodyPr spcFirstLastPara="1" wrap="square" lIns="493025" tIns="493025" rIns="493025" bIns="493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1pPr>
            <a:lvl2pPr lvl="1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2pPr>
            <a:lvl3pPr lvl="2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3pPr>
            <a:lvl4pPr lvl="3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4pPr>
            <a:lvl5pPr lvl="4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5pPr>
            <a:lvl6pPr lvl="5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6pPr>
            <a:lvl7pPr lvl="6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7pPr>
            <a:lvl8pPr lvl="7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8pPr>
            <a:lvl9pPr lvl="8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2" y="11959789"/>
            <a:ext cx="19416857" cy="5269885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3089388"/>
            <a:ext cx="18417600" cy="15765686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marL="391858" lvl="0" indent="-723848">
              <a:spcBef>
                <a:spcPts val="0"/>
              </a:spcBef>
              <a:spcAft>
                <a:spcPts val="0"/>
              </a:spcAft>
              <a:buSzPts val="9700"/>
              <a:buChar char="●"/>
              <a:defRPr/>
            </a:lvl1pPr>
            <a:lvl2pPr marL="783715" lvl="1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175573" lvl="2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567430" lvl="3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1959289" lvl="4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351147" lvl="5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2743005" lvl="6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134862" lvl="7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3526720" lvl="8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1" y="18050455"/>
            <a:ext cx="28794343" cy="2581715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marL="391858" lvl="0" indent="-19592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2" y="1898774"/>
            <a:ext cx="40898829" cy="24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2" y="4917226"/>
            <a:ext cx="40898829" cy="1457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3025" tIns="493025" rIns="493025" bIns="493025" anchor="t" anchorCtr="0">
            <a:normAutofit/>
          </a:bodyPr>
          <a:lstStyle>
            <a:lvl1pPr marL="457200" lvl="0" indent="-844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700"/>
              <a:buChar char="●"/>
              <a:defRPr sz="97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 algn="r">
              <a:buNone/>
              <a:defRPr sz="4627">
                <a:solidFill>
                  <a:schemeClr val="dk2"/>
                </a:solidFill>
              </a:defRPr>
            </a:lvl1pPr>
            <a:lvl2pPr lvl="1" algn="r">
              <a:buNone/>
              <a:defRPr sz="4627">
                <a:solidFill>
                  <a:schemeClr val="dk2"/>
                </a:solidFill>
              </a:defRPr>
            </a:lvl2pPr>
            <a:lvl3pPr lvl="2" algn="r">
              <a:buNone/>
              <a:defRPr sz="4627">
                <a:solidFill>
                  <a:schemeClr val="dk2"/>
                </a:solidFill>
              </a:defRPr>
            </a:lvl3pPr>
            <a:lvl4pPr lvl="3" algn="r">
              <a:buNone/>
              <a:defRPr sz="4627">
                <a:solidFill>
                  <a:schemeClr val="dk2"/>
                </a:solidFill>
              </a:defRPr>
            </a:lvl4pPr>
            <a:lvl5pPr lvl="4" algn="r">
              <a:buNone/>
              <a:defRPr sz="4627">
                <a:solidFill>
                  <a:schemeClr val="dk2"/>
                </a:solidFill>
              </a:defRPr>
            </a:lvl5pPr>
            <a:lvl6pPr lvl="5" algn="r">
              <a:buNone/>
              <a:defRPr sz="4627">
                <a:solidFill>
                  <a:schemeClr val="dk2"/>
                </a:solidFill>
              </a:defRPr>
            </a:lvl6pPr>
            <a:lvl7pPr lvl="6" algn="r">
              <a:buNone/>
              <a:defRPr sz="4627">
                <a:solidFill>
                  <a:schemeClr val="dk2"/>
                </a:solidFill>
              </a:defRPr>
            </a:lvl7pPr>
            <a:lvl8pPr lvl="7" algn="r">
              <a:buNone/>
              <a:defRPr sz="4627">
                <a:solidFill>
                  <a:schemeClr val="dk2"/>
                </a:solidFill>
              </a:defRPr>
            </a:lvl8pPr>
            <a:lvl9pPr lvl="8" algn="r">
              <a:buNone/>
              <a:defRPr sz="4627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hyperlink" Target="https://github.com/google-research/scenic/tree/main/scenic/projects/vid2seq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youtube.com/watch?v=3oEHSU5ExsI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>
            <a:extLst>
              <a:ext uri="{FF2B5EF4-FFF2-40B4-BE49-F238E27FC236}">
                <a16:creationId xmlns:a16="http://schemas.microsoft.com/office/drawing/2014/main" id="{85CFFE29-C1C3-D78E-FF54-A954CFA9995B}"/>
              </a:ext>
            </a:extLst>
          </p:cNvPr>
          <p:cNvSpPr txBox="1">
            <a:spLocks/>
          </p:cNvSpPr>
          <p:nvPr/>
        </p:nvSpPr>
        <p:spPr>
          <a:xfrm>
            <a:off x="0" y="26034"/>
            <a:ext cx="43891200" cy="221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3025" tIns="493025" rIns="493025" bIns="493025" anchor="b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b="1" dirty="0">
                <a:solidFill>
                  <a:srgbClr val="CC4125"/>
                </a:solidFill>
              </a:rPr>
              <a:t>Vid2Seq: Large-</a:t>
            </a:r>
            <a:r>
              <a:rPr lang="fr-FR" sz="4800" b="1" dirty="0" err="1">
                <a:solidFill>
                  <a:srgbClr val="CC4125"/>
                </a:solidFill>
              </a:rPr>
              <a:t>Scale</a:t>
            </a:r>
            <a:r>
              <a:rPr lang="fr-FR" sz="4800" b="1" dirty="0">
                <a:solidFill>
                  <a:srgbClr val="CC4125"/>
                </a:solidFill>
              </a:rPr>
              <a:t> </a:t>
            </a:r>
            <a:r>
              <a:rPr lang="fr-FR" sz="4800" b="1" dirty="0" err="1">
                <a:solidFill>
                  <a:srgbClr val="CC4125"/>
                </a:solidFill>
              </a:rPr>
              <a:t>Pretraining</a:t>
            </a:r>
            <a:r>
              <a:rPr lang="fr-FR" sz="4800" b="1" dirty="0">
                <a:solidFill>
                  <a:srgbClr val="CC4125"/>
                </a:solidFill>
              </a:rPr>
              <a:t> of a Visual </a:t>
            </a:r>
            <a:r>
              <a:rPr lang="fr-FR" sz="4800" b="1" dirty="0" err="1">
                <a:solidFill>
                  <a:srgbClr val="CC4125"/>
                </a:solidFill>
              </a:rPr>
              <a:t>Language</a:t>
            </a:r>
            <a:r>
              <a:rPr lang="fr-FR" sz="4800" b="1" dirty="0">
                <a:solidFill>
                  <a:srgbClr val="CC4125"/>
                </a:solidFill>
              </a:rPr>
              <a:t> Model for Dense </a:t>
            </a:r>
            <a:r>
              <a:rPr lang="fr-FR" sz="4800" b="1" dirty="0" err="1">
                <a:solidFill>
                  <a:srgbClr val="CC4125"/>
                </a:solidFill>
              </a:rPr>
              <a:t>Video</a:t>
            </a:r>
            <a:r>
              <a:rPr lang="fr-FR" sz="4800" b="1" dirty="0">
                <a:solidFill>
                  <a:srgbClr val="CC4125"/>
                </a:solidFill>
              </a:rPr>
              <a:t> </a:t>
            </a:r>
            <a:r>
              <a:rPr lang="fr-FR" sz="4800" b="1" dirty="0" err="1">
                <a:solidFill>
                  <a:srgbClr val="CC4125"/>
                </a:solidFill>
              </a:rPr>
              <a:t>Captioning</a:t>
            </a:r>
            <a:b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French Institute for Research in Computer Science and Automation - Wikipedia">
            <a:extLst>
              <a:ext uri="{FF2B5EF4-FFF2-40B4-BE49-F238E27FC236}">
                <a16:creationId xmlns:a16="http://schemas.microsoft.com/office/drawing/2014/main" id="{E1C13DF5-20AC-8D8A-EDA9-D2DF3EDF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6" y="306350"/>
            <a:ext cx="3363686" cy="146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3DD5685-7D4B-C24D-9340-E4890006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87" y="1747804"/>
            <a:ext cx="3864647" cy="146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DeepMind · GitHub">
            <a:extLst>
              <a:ext uri="{FF2B5EF4-FFF2-40B4-BE49-F238E27FC236}">
                <a16:creationId xmlns:a16="http://schemas.microsoft.com/office/drawing/2014/main" id="{76C91696-B294-22AB-DD0E-4A84ACE38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6" y="193279"/>
            <a:ext cx="1466496" cy="146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79F71429-C3C7-3CC5-AE52-25507920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0" y="1687013"/>
            <a:ext cx="3363686" cy="16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;p13">
            <a:extLst>
              <a:ext uri="{FF2B5EF4-FFF2-40B4-BE49-F238E27FC236}">
                <a16:creationId xmlns:a16="http://schemas.microsoft.com/office/drawing/2014/main" id="{F1BF5EF3-5AB1-1665-010A-604C9EB3DF1F}"/>
              </a:ext>
            </a:extLst>
          </p:cNvPr>
          <p:cNvSpPr txBox="1"/>
          <p:nvPr/>
        </p:nvSpPr>
        <p:spPr>
          <a:xfrm>
            <a:off x="13238327" y="1255349"/>
            <a:ext cx="17349525" cy="16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864" tIns="61864" rIns="61864" bIns="61864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" sz="4200" dirty="0">
                <a:solidFill>
                  <a:srgbClr val="073763"/>
                </a:solidFill>
              </a:rPr>
              <a:t>Antoine Yang</a:t>
            </a:r>
            <a:r>
              <a:rPr lang="fr" sz="4200" baseline="30000" dirty="0">
                <a:solidFill>
                  <a:srgbClr val="073763"/>
                </a:solidFill>
              </a:rPr>
              <a:t>†*</a:t>
            </a:r>
            <a:r>
              <a:rPr lang="fr" sz="4200" dirty="0">
                <a:solidFill>
                  <a:srgbClr val="073763"/>
                </a:solidFill>
              </a:rPr>
              <a:t>, </a:t>
            </a:r>
            <a:r>
              <a:rPr lang="fr" sz="4200" dirty="0" err="1">
                <a:solidFill>
                  <a:srgbClr val="073763"/>
                </a:solidFill>
              </a:rPr>
              <a:t>Arsha</a:t>
            </a:r>
            <a:r>
              <a:rPr lang="fr" sz="4200" dirty="0">
                <a:solidFill>
                  <a:srgbClr val="073763"/>
                </a:solidFill>
              </a:rPr>
              <a:t> Nagrani</a:t>
            </a:r>
            <a:r>
              <a:rPr lang="fr" sz="4200" baseline="30000" dirty="0">
                <a:solidFill>
                  <a:srgbClr val="073763"/>
                </a:solidFill>
              </a:rPr>
              <a:t>§</a:t>
            </a:r>
            <a:r>
              <a:rPr lang="fr" sz="4200" dirty="0">
                <a:solidFill>
                  <a:srgbClr val="073763"/>
                </a:solidFill>
              </a:rPr>
              <a:t>, Paul </a:t>
            </a:r>
            <a:r>
              <a:rPr lang="fr" sz="4200" dirty="0" err="1">
                <a:solidFill>
                  <a:srgbClr val="073763"/>
                </a:solidFill>
              </a:rPr>
              <a:t>Hongsuck</a:t>
            </a:r>
            <a:r>
              <a:rPr lang="fr" sz="4200" dirty="0">
                <a:solidFill>
                  <a:srgbClr val="073763"/>
                </a:solidFill>
              </a:rPr>
              <a:t> </a:t>
            </a:r>
            <a:r>
              <a:rPr lang="fr" sz="4200" dirty="0" err="1">
                <a:solidFill>
                  <a:srgbClr val="073763"/>
                </a:solidFill>
              </a:rPr>
              <a:t>Seo</a:t>
            </a:r>
            <a:r>
              <a:rPr lang="fr" sz="4200" baseline="30000" dirty="0">
                <a:solidFill>
                  <a:srgbClr val="073763"/>
                </a:solidFill>
              </a:rPr>
              <a:t>§</a:t>
            </a:r>
            <a:r>
              <a:rPr lang="fr" sz="4200" dirty="0">
                <a:solidFill>
                  <a:srgbClr val="073763"/>
                </a:solidFill>
              </a:rPr>
              <a:t>, Antoine </a:t>
            </a:r>
            <a:r>
              <a:rPr lang="fr" sz="4200" dirty="0" err="1">
                <a:solidFill>
                  <a:srgbClr val="073763"/>
                </a:solidFill>
              </a:rPr>
              <a:t>Miech</a:t>
            </a:r>
            <a:r>
              <a:rPr lang="fr" sz="4200" baseline="30000" dirty="0">
                <a:solidFill>
                  <a:srgbClr val="073763"/>
                </a:solidFill>
              </a:rPr>
              <a:t>♯</a:t>
            </a:r>
            <a:r>
              <a:rPr lang="fr" sz="4200" dirty="0">
                <a:solidFill>
                  <a:srgbClr val="073763"/>
                </a:solidFill>
              </a:rPr>
              <a:t>, Jordi Pont-</a:t>
            </a:r>
            <a:r>
              <a:rPr lang="fr" sz="4200" dirty="0" err="1">
                <a:solidFill>
                  <a:srgbClr val="073763"/>
                </a:solidFill>
              </a:rPr>
              <a:t>Tuset</a:t>
            </a:r>
            <a:r>
              <a:rPr lang="fr" sz="4200" baseline="30000" dirty="0">
                <a:solidFill>
                  <a:srgbClr val="073763"/>
                </a:solidFill>
              </a:rPr>
              <a:t>§</a:t>
            </a:r>
            <a:r>
              <a:rPr lang="fr" sz="4200" dirty="0">
                <a:solidFill>
                  <a:srgbClr val="073763"/>
                </a:solidFill>
              </a:rPr>
              <a:t>, Ivan Laptev</a:t>
            </a:r>
            <a:r>
              <a:rPr lang="fr" sz="4200" baseline="30000" dirty="0">
                <a:solidFill>
                  <a:srgbClr val="073763"/>
                </a:solidFill>
              </a:rPr>
              <a:t>†</a:t>
            </a:r>
            <a:r>
              <a:rPr lang="fr" sz="4200" dirty="0">
                <a:solidFill>
                  <a:srgbClr val="073763"/>
                </a:solidFill>
              </a:rPr>
              <a:t>, Josef </a:t>
            </a:r>
            <a:r>
              <a:rPr lang="fr" sz="4200" dirty="0" err="1">
                <a:solidFill>
                  <a:srgbClr val="073763"/>
                </a:solidFill>
              </a:rPr>
              <a:t>Sivic</a:t>
            </a:r>
            <a:r>
              <a:rPr lang="fr" sz="4200" baseline="30000" dirty="0">
                <a:solidFill>
                  <a:srgbClr val="073763"/>
                </a:solidFill>
              </a:rPr>
              <a:t>¶</a:t>
            </a:r>
            <a:r>
              <a:rPr lang="fr" sz="4200" dirty="0">
                <a:solidFill>
                  <a:srgbClr val="073763"/>
                </a:solidFill>
              </a:rPr>
              <a:t>, </a:t>
            </a:r>
            <a:r>
              <a:rPr lang="fr" sz="4200" dirty="0" err="1">
                <a:solidFill>
                  <a:srgbClr val="073763"/>
                </a:solidFill>
              </a:rPr>
              <a:t>Cordelia</a:t>
            </a:r>
            <a:r>
              <a:rPr lang="fr" sz="4200" dirty="0">
                <a:solidFill>
                  <a:srgbClr val="073763"/>
                </a:solidFill>
              </a:rPr>
              <a:t> Schmid</a:t>
            </a:r>
            <a:r>
              <a:rPr lang="fr" sz="4200" baseline="30000" dirty="0">
                <a:solidFill>
                  <a:srgbClr val="073763"/>
                </a:solidFill>
              </a:rPr>
              <a:t>§</a:t>
            </a:r>
            <a:endParaRPr sz="3600" dirty="0">
              <a:solidFill>
                <a:srgbClr val="073763"/>
              </a:solidFill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0D3B1DA0-D27D-81E2-0896-24256FF5CCFB}"/>
              </a:ext>
            </a:extLst>
          </p:cNvPr>
          <p:cNvSpPr/>
          <p:nvPr/>
        </p:nvSpPr>
        <p:spPr>
          <a:xfrm>
            <a:off x="428046" y="4020909"/>
            <a:ext cx="10144521" cy="17620998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15" name="Google Shape;77;p13">
            <a:extLst>
              <a:ext uri="{FF2B5EF4-FFF2-40B4-BE49-F238E27FC236}">
                <a16:creationId xmlns:a16="http://schemas.microsoft.com/office/drawing/2014/main" id="{696F992B-7103-24AD-2921-23B2428BF9A2}"/>
              </a:ext>
            </a:extLst>
          </p:cNvPr>
          <p:cNvSpPr txBox="1"/>
          <p:nvPr/>
        </p:nvSpPr>
        <p:spPr>
          <a:xfrm>
            <a:off x="3625152" y="3597978"/>
            <a:ext cx="3316902" cy="845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 err="1">
                <a:solidFill>
                  <a:srgbClr val="073763"/>
                </a:solidFill>
              </a:rPr>
              <a:t>Overview</a:t>
            </a:r>
            <a:endParaRPr sz="4800" dirty="0">
              <a:solidFill>
                <a:srgbClr val="073763"/>
              </a:solidFill>
            </a:endParaRPr>
          </a:p>
        </p:txBody>
      </p:sp>
      <p:sp>
        <p:nvSpPr>
          <p:cNvPr id="16" name="Google Shape;78;p13">
            <a:extLst>
              <a:ext uri="{FF2B5EF4-FFF2-40B4-BE49-F238E27FC236}">
                <a16:creationId xmlns:a16="http://schemas.microsoft.com/office/drawing/2014/main" id="{C3E7805F-3D14-3B21-B048-D9D7DE116B92}"/>
              </a:ext>
            </a:extLst>
          </p:cNvPr>
          <p:cNvSpPr txBox="1"/>
          <p:nvPr/>
        </p:nvSpPr>
        <p:spPr>
          <a:xfrm>
            <a:off x="685800" y="4158110"/>
            <a:ext cx="9279864" cy="227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>
                <a:solidFill>
                  <a:srgbClr val="073763"/>
                </a:solidFill>
              </a:rPr>
              <a:t>Dense </a:t>
            </a:r>
            <a:r>
              <a:rPr lang="fr-FR" sz="4000" dirty="0" err="1">
                <a:solidFill>
                  <a:srgbClr val="073763"/>
                </a:solidFill>
              </a:rPr>
              <a:t>Video</a:t>
            </a:r>
            <a:r>
              <a:rPr lang="fr-FR" sz="4000" dirty="0">
                <a:solidFill>
                  <a:srgbClr val="073763"/>
                </a:solidFill>
              </a:rPr>
              <a:t> </a:t>
            </a:r>
            <a:r>
              <a:rPr lang="fr-FR" sz="4000" dirty="0" err="1">
                <a:solidFill>
                  <a:srgbClr val="073763"/>
                </a:solidFill>
              </a:rPr>
              <a:t>Captioning</a:t>
            </a:r>
            <a:endParaRPr lang="fr-FR" sz="40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Generate</a:t>
            </a:r>
            <a:r>
              <a:rPr lang="fr-FR" sz="3200" dirty="0"/>
              <a:t> </a:t>
            </a:r>
            <a:r>
              <a:rPr lang="fr-FR" sz="3200" dirty="0" err="1"/>
              <a:t>temporally</a:t>
            </a:r>
            <a:r>
              <a:rPr lang="fr-FR" sz="3200" dirty="0"/>
              <a:t> </a:t>
            </a:r>
            <a:r>
              <a:rPr lang="fr-FR" sz="3200" dirty="0" err="1"/>
              <a:t>localized</a:t>
            </a:r>
            <a:r>
              <a:rPr lang="fr-FR" sz="3200" dirty="0"/>
              <a:t> captions for all </a:t>
            </a:r>
            <a:r>
              <a:rPr lang="fr-FR" sz="3200" dirty="0" err="1"/>
              <a:t>events</a:t>
            </a:r>
            <a:r>
              <a:rPr lang="fr-FR" sz="3200" dirty="0"/>
              <a:t> in an </a:t>
            </a:r>
            <a:r>
              <a:rPr lang="fr-FR" sz="3200" dirty="0" err="1"/>
              <a:t>untrimmed</a:t>
            </a:r>
            <a:r>
              <a:rPr lang="fr-FR" sz="3200" dirty="0"/>
              <a:t> minutes-long </a:t>
            </a:r>
            <a:r>
              <a:rPr lang="fr-FR" sz="3200" dirty="0" err="1"/>
              <a:t>video</a:t>
            </a:r>
            <a:r>
              <a:rPr lang="fr-FR" sz="3200" dirty="0"/>
              <a:t>.</a:t>
            </a:r>
            <a:endParaRPr lang="fr-FR" sz="3200" dirty="0">
              <a:solidFill>
                <a:srgbClr val="073763"/>
              </a:solidFill>
            </a:endParaRPr>
          </a:p>
        </p:txBody>
      </p:sp>
      <p:sp>
        <p:nvSpPr>
          <p:cNvPr id="17" name="Google Shape;78;p13">
            <a:extLst>
              <a:ext uri="{FF2B5EF4-FFF2-40B4-BE49-F238E27FC236}">
                <a16:creationId xmlns:a16="http://schemas.microsoft.com/office/drawing/2014/main" id="{14DBCB08-CB6B-7D4E-7EC9-C092510D9947}"/>
              </a:ext>
            </a:extLst>
          </p:cNvPr>
          <p:cNvSpPr txBox="1"/>
          <p:nvPr/>
        </p:nvSpPr>
        <p:spPr>
          <a:xfrm>
            <a:off x="685801" y="6268149"/>
            <a:ext cx="9765639" cy="335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>
                <a:solidFill>
                  <a:srgbClr val="073763"/>
                </a:solidFill>
              </a:rPr>
              <a:t>Motivation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Prior dense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</a:t>
            </a:r>
            <a:r>
              <a:rPr lang="fr-FR" sz="3200" dirty="0" err="1"/>
              <a:t>methods</a:t>
            </a:r>
            <a:r>
              <a:rPr lang="fr-FR" sz="3200" dirty="0"/>
              <a:t> </a:t>
            </a:r>
            <a:r>
              <a:rPr lang="fr-FR" sz="3200" dirty="0" err="1"/>
              <a:t>contain</a:t>
            </a:r>
            <a:r>
              <a:rPr lang="fr-FR" sz="3200" dirty="0"/>
              <a:t> </a:t>
            </a:r>
            <a:r>
              <a:rPr lang="fr-FR" sz="3200" dirty="0" err="1"/>
              <a:t>task-specific</a:t>
            </a:r>
            <a:r>
              <a:rPr lang="fr-FR" sz="3200" dirty="0"/>
              <a:t> components like </a:t>
            </a:r>
            <a:r>
              <a:rPr lang="fr-FR" sz="3200" dirty="0" err="1"/>
              <a:t>event</a:t>
            </a:r>
            <a:r>
              <a:rPr lang="fr-FR" sz="3200" dirty="0"/>
              <a:t> </a:t>
            </a:r>
            <a:r>
              <a:rPr lang="fr-FR" sz="3200" dirty="0" err="1"/>
              <a:t>counters</a:t>
            </a:r>
            <a:r>
              <a:rPr lang="fr-FR" sz="3200" dirty="0"/>
              <a:t> [1].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Pix2seq [2] shows </a:t>
            </a:r>
            <a:r>
              <a:rPr lang="fr-FR" sz="3200" dirty="0" err="1"/>
              <a:t>that</a:t>
            </a:r>
            <a:r>
              <a:rPr lang="fr-FR" sz="3200" dirty="0"/>
              <a:t> </a:t>
            </a:r>
            <a:r>
              <a:rPr lang="fr-FR" sz="3200" dirty="0" err="1"/>
              <a:t>it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possible to tackle </a:t>
            </a:r>
            <a:r>
              <a:rPr lang="fr-FR" sz="3200" dirty="0" err="1"/>
              <a:t>object</a:t>
            </a:r>
            <a:r>
              <a:rPr lang="fr-FR" sz="3200" dirty="0"/>
              <a:t> </a:t>
            </a:r>
            <a:r>
              <a:rPr lang="fr-FR" sz="3200" dirty="0" err="1"/>
              <a:t>detection</a:t>
            </a:r>
            <a:r>
              <a:rPr lang="fr-FR" sz="3200" dirty="0"/>
              <a:t> via </a:t>
            </a:r>
            <a:r>
              <a:rPr lang="fr-FR" sz="3200" dirty="0" err="1"/>
              <a:t>language</a:t>
            </a:r>
            <a:r>
              <a:rPr lang="fr-FR" sz="3200" dirty="0"/>
              <a:t> modeling.</a:t>
            </a:r>
          </a:p>
        </p:txBody>
      </p:sp>
      <p:sp>
        <p:nvSpPr>
          <p:cNvPr id="18" name="Google Shape;78;p13">
            <a:extLst>
              <a:ext uri="{FF2B5EF4-FFF2-40B4-BE49-F238E27FC236}">
                <a16:creationId xmlns:a16="http://schemas.microsoft.com/office/drawing/2014/main" id="{6B6A8531-B6C7-C866-55F9-997DE0C06D91}"/>
              </a:ext>
            </a:extLst>
          </p:cNvPr>
          <p:cNvSpPr txBox="1"/>
          <p:nvPr/>
        </p:nvSpPr>
        <p:spPr>
          <a:xfrm>
            <a:off x="652345" y="9567060"/>
            <a:ext cx="9821512" cy="761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>
                <a:solidFill>
                  <a:srgbClr val="073763"/>
                </a:solidFill>
              </a:rPr>
              <a:t>Contributions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/>
              <a:t>Vid2Seq: </a:t>
            </a:r>
            <a:r>
              <a:rPr lang="fr-FR" sz="3200" dirty="0"/>
              <a:t>a </a:t>
            </a:r>
            <a:r>
              <a:rPr lang="fr-FR" sz="3200" dirty="0" err="1"/>
              <a:t>visual</a:t>
            </a:r>
            <a:r>
              <a:rPr lang="fr-FR" sz="3200" dirty="0"/>
              <a:t> </a:t>
            </a:r>
            <a:r>
              <a:rPr lang="fr-FR" sz="3200" dirty="0" err="1"/>
              <a:t>language</a:t>
            </a:r>
            <a:r>
              <a:rPr lang="fr-FR" sz="3200" dirty="0"/>
              <a:t> model </a:t>
            </a:r>
            <a:r>
              <a:rPr lang="fr-FR" sz="3200" dirty="0" err="1"/>
              <a:t>that</a:t>
            </a:r>
            <a:r>
              <a:rPr lang="fr-FR" sz="3200" dirty="0"/>
              <a:t> can </a:t>
            </a:r>
            <a:r>
              <a:rPr lang="fr-FR" sz="3200" dirty="0" err="1"/>
              <a:t>densely</a:t>
            </a:r>
            <a:r>
              <a:rPr lang="fr-FR" sz="3200" dirty="0"/>
              <a:t> </a:t>
            </a:r>
            <a:r>
              <a:rPr lang="fr-FR" sz="3200" dirty="0" err="1"/>
              <a:t>caption</a:t>
            </a:r>
            <a:r>
              <a:rPr lang="fr-FR" sz="3200" dirty="0"/>
              <a:t> </a:t>
            </a:r>
            <a:r>
              <a:rPr lang="fr-FR" sz="3200" dirty="0" err="1"/>
              <a:t>untrimmed</a:t>
            </a:r>
            <a:r>
              <a:rPr lang="fr-FR" sz="3200" dirty="0"/>
              <a:t> </a:t>
            </a:r>
            <a:r>
              <a:rPr lang="fr-FR" sz="3200" dirty="0" err="1"/>
              <a:t>videos</a:t>
            </a:r>
            <a:r>
              <a:rPr lang="fr-FR" sz="3200" dirty="0"/>
              <a:t> by </a:t>
            </a:r>
            <a:r>
              <a:rPr lang="fr-FR" sz="3200" dirty="0" err="1"/>
              <a:t>generating</a:t>
            </a:r>
            <a:r>
              <a:rPr lang="fr-FR" sz="3200" dirty="0"/>
              <a:t> a single </a:t>
            </a:r>
            <a:r>
              <a:rPr lang="fr-FR" sz="3200" dirty="0" err="1"/>
              <a:t>sequence</a:t>
            </a:r>
            <a:r>
              <a:rPr lang="fr-FR" sz="3200" dirty="0"/>
              <a:t> of (</a:t>
            </a:r>
            <a:r>
              <a:rPr lang="fr-FR" sz="3200" dirty="0" err="1"/>
              <a:t>text</a:t>
            </a:r>
            <a:r>
              <a:rPr lang="fr-FR" sz="3200" dirty="0"/>
              <a:t> and time) </a:t>
            </a:r>
            <a:r>
              <a:rPr lang="fr-FR" sz="3200" dirty="0" err="1"/>
              <a:t>tokens</a:t>
            </a:r>
            <a:r>
              <a:rPr lang="fr-FR" sz="3200" dirty="0"/>
              <a:t>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Vid2Seq </a:t>
            </a:r>
            <a:r>
              <a:rPr lang="fr-FR" sz="3200" dirty="0" err="1"/>
              <a:t>considerably</a:t>
            </a:r>
            <a:r>
              <a:rPr lang="fr-FR" sz="3200" dirty="0"/>
              <a:t> </a:t>
            </a:r>
            <a:r>
              <a:rPr lang="fr-FR" sz="3200" dirty="0" err="1"/>
              <a:t>benefits</a:t>
            </a:r>
            <a:r>
              <a:rPr lang="fr-FR" sz="3200" dirty="0"/>
              <a:t> </a:t>
            </a:r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/>
              <a:t>pretraining</a:t>
            </a:r>
            <a:r>
              <a:rPr lang="fr-FR" sz="3200" dirty="0"/>
              <a:t> on </a:t>
            </a:r>
            <a:r>
              <a:rPr lang="fr-FR" sz="3200" dirty="0" err="1"/>
              <a:t>unlabeled</a:t>
            </a:r>
            <a:r>
              <a:rPr lang="fr-FR" sz="3200" dirty="0"/>
              <a:t> </a:t>
            </a:r>
            <a:r>
              <a:rPr lang="fr-FR" sz="3200" dirty="0" err="1"/>
              <a:t>narrated</a:t>
            </a:r>
            <a:r>
              <a:rPr lang="fr-FR" sz="3200" dirty="0"/>
              <a:t> </a:t>
            </a:r>
            <a:r>
              <a:rPr lang="fr-FR" sz="3200" dirty="0" err="1"/>
              <a:t>videos</a:t>
            </a:r>
            <a:r>
              <a:rPr lang="fr-FR" sz="3200" dirty="0"/>
              <a:t> at </a:t>
            </a:r>
            <a:r>
              <a:rPr lang="fr-FR" sz="3200" dirty="0" err="1"/>
              <a:t>scale</a:t>
            </a:r>
            <a:r>
              <a:rPr lang="fr-FR" sz="3200" dirty="0"/>
              <a:t>, by </a:t>
            </a:r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transcribed</a:t>
            </a:r>
            <a:r>
              <a:rPr lang="fr-FR" sz="3200" dirty="0"/>
              <a:t> speech sentences and </a:t>
            </a:r>
            <a:r>
              <a:rPr lang="fr-FR" sz="3200" dirty="0" err="1"/>
              <a:t>corresponding</a:t>
            </a:r>
            <a:r>
              <a:rPr lang="fr-FR" sz="3200" dirty="0"/>
              <a:t> timestamps as pseudo dense </a:t>
            </a:r>
            <a:r>
              <a:rPr lang="fr-FR" sz="3200" dirty="0" err="1"/>
              <a:t>captioning</a:t>
            </a:r>
            <a:r>
              <a:rPr lang="fr-FR" sz="3200" dirty="0"/>
              <a:t> annotations.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SoTA</a:t>
            </a:r>
            <a:r>
              <a:rPr lang="fr-FR" sz="3200" dirty="0"/>
              <a:t> on 3 dense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</a:t>
            </a:r>
            <a:r>
              <a:rPr lang="fr-FR" sz="3200" dirty="0" err="1"/>
              <a:t>datasets</a:t>
            </a:r>
            <a:r>
              <a:rPr lang="fr-FR" sz="3200" dirty="0"/>
              <a:t>, 2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paragraph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benchmarks, 2 </a:t>
            </a:r>
            <a:r>
              <a:rPr lang="fr-FR" sz="3200" dirty="0" err="1"/>
              <a:t>video</a:t>
            </a:r>
            <a:r>
              <a:rPr lang="fr-FR" sz="3200" dirty="0"/>
              <a:t> clip </a:t>
            </a:r>
            <a:r>
              <a:rPr lang="fr-FR" sz="3200" dirty="0" err="1"/>
              <a:t>captioning</a:t>
            </a:r>
            <a:r>
              <a:rPr lang="fr-FR" sz="3200" dirty="0"/>
              <a:t> </a:t>
            </a:r>
            <a:r>
              <a:rPr lang="fr-FR" sz="3200" dirty="0" err="1"/>
              <a:t>datasets</a:t>
            </a:r>
            <a:r>
              <a:rPr lang="fr-FR" sz="3200" dirty="0"/>
              <a:t> and </a:t>
            </a:r>
            <a:r>
              <a:rPr lang="fr-FR" sz="3200" dirty="0" err="1"/>
              <a:t>promising</a:t>
            </a:r>
            <a:r>
              <a:rPr lang="fr-FR" sz="3200" dirty="0"/>
              <a:t> few-shot </a:t>
            </a:r>
            <a:r>
              <a:rPr lang="fr-FR" sz="3200" dirty="0" err="1"/>
              <a:t>results</a:t>
            </a:r>
            <a:r>
              <a:rPr lang="fr-FR" sz="3200" dirty="0"/>
              <a:t>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/>
              <a:t>Code: </a:t>
            </a:r>
            <a:r>
              <a:rPr lang="fr-FR" sz="3200" i="1" dirty="0">
                <a:hlinkClick r:id="rId7"/>
              </a:rPr>
              <a:t>https://github.com/google-research/scenic/tree/main/scenic/projects/vid2seq</a:t>
            </a:r>
            <a:r>
              <a:rPr lang="fr-FR" sz="3200" i="1" dirty="0"/>
              <a:t> </a:t>
            </a:r>
            <a:endParaRPr lang="fr-FR" sz="3200" dirty="0"/>
          </a:p>
          <a:p>
            <a:pPr>
              <a:spcBef>
                <a:spcPts val="1543"/>
              </a:spcBef>
              <a:buSzPts val="600"/>
            </a:pPr>
            <a:endParaRPr lang="fr-FR" sz="3000" dirty="0"/>
          </a:p>
        </p:txBody>
      </p:sp>
      <p:sp>
        <p:nvSpPr>
          <p:cNvPr id="20" name="Google Shape;79;p13">
            <a:extLst>
              <a:ext uri="{FF2B5EF4-FFF2-40B4-BE49-F238E27FC236}">
                <a16:creationId xmlns:a16="http://schemas.microsoft.com/office/drawing/2014/main" id="{F322CF4D-FF2F-07CB-C4A3-54A90CB482DC}"/>
              </a:ext>
            </a:extLst>
          </p:cNvPr>
          <p:cNvSpPr txBox="1"/>
          <p:nvPr/>
        </p:nvSpPr>
        <p:spPr>
          <a:xfrm>
            <a:off x="11173139" y="10114357"/>
            <a:ext cx="13069872" cy="290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r>
              <a:rPr lang="fr" sz="3200" dirty="0">
                <a:solidFill>
                  <a:srgbClr val="073763"/>
                </a:solidFill>
              </a:rPr>
              <a:t>➤ </a:t>
            </a:r>
            <a:r>
              <a:rPr lang="fr-FR" sz="3200" b="1" dirty="0" err="1"/>
              <a:t>Sequence</a:t>
            </a:r>
            <a:r>
              <a:rPr lang="fr-FR" sz="3200" b="1" dirty="0"/>
              <a:t> construction: </a:t>
            </a:r>
            <a:r>
              <a:rPr lang="fr-FR" sz="3200" dirty="0" err="1"/>
              <a:t>both</a:t>
            </a:r>
            <a:r>
              <a:rPr lang="fr-FR" sz="3200" dirty="0"/>
              <a:t> the </a:t>
            </a:r>
            <a:r>
              <a:rPr lang="fr-FR" sz="3200" dirty="0" err="1"/>
              <a:t>transcribed</a:t>
            </a:r>
            <a:r>
              <a:rPr lang="fr-FR" sz="3200" dirty="0"/>
              <a:t> speech input and the dense </a:t>
            </a:r>
            <a:r>
              <a:rPr lang="fr-FR" sz="3200" dirty="0" err="1"/>
              <a:t>event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annotations are </a:t>
            </a:r>
            <a:r>
              <a:rPr lang="fr-FR" sz="3200" dirty="0" err="1"/>
              <a:t>cast</a:t>
            </a:r>
            <a:r>
              <a:rPr lang="fr-FR" sz="3200" dirty="0"/>
              <a:t> as a </a:t>
            </a:r>
            <a:r>
              <a:rPr lang="fr-FR" sz="3200" dirty="0" err="1"/>
              <a:t>sequence</a:t>
            </a:r>
            <a:r>
              <a:rPr lang="fr-FR" sz="3200" dirty="0"/>
              <a:t> of </a:t>
            </a:r>
            <a:r>
              <a:rPr lang="fr-FR" sz="3200" dirty="0" err="1"/>
              <a:t>text</a:t>
            </a:r>
            <a:r>
              <a:rPr lang="fr-FR" sz="3200" dirty="0"/>
              <a:t> sentences </a:t>
            </a:r>
            <a:r>
              <a:rPr lang="fr-FR" sz="3200" dirty="0" err="1"/>
              <a:t>interleaved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time </a:t>
            </a:r>
            <a:r>
              <a:rPr lang="fr-FR" sz="3200" dirty="0" err="1"/>
              <a:t>tokens</a:t>
            </a:r>
            <a:r>
              <a:rPr lang="fr-FR" sz="3200" dirty="0"/>
              <a:t> </a:t>
            </a:r>
            <a:r>
              <a:rPr lang="fr-FR" sz="3200" dirty="0" err="1"/>
              <a:t>grounding</a:t>
            </a:r>
            <a:r>
              <a:rPr lang="fr-FR" sz="3200" dirty="0"/>
              <a:t> the </a:t>
            </a:r>
            <a:r>
              <a:rPr lang="fr-FR" sz="3200" dirty="0" err="1"/>
              <a:t>text</a:t>
            </a:r>
            <a:r>
              <a:rPr lang="fr-FR" sz="3200" dirty="0"/>
              <a:t> in the </a:t>
            </a:r>
            <a:r>
              <a:rPr lang="fr-FR" sz="3200" dirty="0" err="1"/>
              <a:t>video</a:t>
            </a:r>
            <a:r>
              <a:rPr lang="fr-FR" sz="3200" dirty="0"/>
              <a:t>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</a:t>
            </a:r>
            <a:r>
              <a:rPr lang="fr-FR" sz="3200" dirty="0">
                <a:solidFill>
                  <a:srgbClr val="FABF0C"/>
                </a:solidFill>
              </a:rPr>
              <a:t> </a:t>
            </a:r>
            <a:r>
              <a:rPr lang="fr-FR" sz="3200" b="1" dirty="0"/>
              <a:t>Architecture: </a:t>
            </a:r>
            <a:r>
              <a:rPr lang="fr-FR" sz="3200" dirty="0" err="1"/>
              <a:t>visual</a:t>
            </a:r>
            <a:r>
              <a:rPr lang="fr-FR" sz="3200" dirty="0"/>
              <a:t> encoder, </a:t>
            </a:r>
            <a:r>
              <a:rPr lang="fr-FR" sz="3200" dirty="0" err="1"/>
              <a:t>text</a:t>
            </a:r>
            <a:r>
              <a:rPr lang="fr-FR" sz="3200" dirty="0"/>
              <a:t> encoder and </a:t>
            </a:r>
            <a:r>
              <a:rPr lang="fr-FR" sz="3200" dirty="0" err="1"/>
              <a:t>text</a:t>
            </a:r>
            <a:r>
              <a:rPr lang="fr-FR" sz="3200" dirty="0"/>
              <a:t> </a:t>
            </a:r>
            <a:r>
              <a:rPr lang="fr-FR" sz="3200" dirty="0" err="1"/>
              <a:t>decoder</a:t>
            </a:r>
            <a:r>
              <a:rPr lang="fr-FR" sz="3200" dirty="0"/>
              <a:t>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</a:t>
            </a:r>
            <a:r>
              <a:rPr lang="fr-FR" sz="3200" dirty="0">
                <a:solidFill>
                  <a:srgbClr val="FABF0C"/>
                </a:solidFill>
              </a:rPr>
              <a:t> </a:t>
            </a:r>
            <a:r>
              <a:rPr lang="fr-FR" sz="3200" b="1" dirty="0" err="1"/>
              <a:t>Initialization</a:t>
            </a:r>
            <a:r>
              <a:rPr lang="fr-FR" sz="3200" b="1" dirty="0"/>
              <a:t>: </a:t>
            </a:r>
            <a:r>
              <a:rPr lang="fr-FR" sz="3200" dirty="0"/>
              <a:t>CLIP </a:t>
            </a:r>
            <a:r>
              <a:rPr lang="fr-FR" sz="3200" dirty="0" err="1"/>
              <a:t>visual</a:t>
            </a:r>
            <a:r>
              <a:rPr lang="fr-FR" sz="3200" dirty="0"/>
              <a:t> backbone and T5 </a:t>
            </a:r>
            <a:r>
              <a:rPr lang="fr-FR" sz="3200" dirty="0" err="1"/>
              <a:t>language</a:t>
            </a:r>
            <a:r>
              <a:rPr lang="fr-FR" sz="3200" dirty="0"/>
              <a:t> model.</a:t>
            </a:r>
          </a:p>
        </p:txBody>
      </p:sp>
      <p:sp>
        <p:nvSpPr>
          <p:cNvPr id="27" name="Google Shape;57;p13">
            <a:extLst>
              <a:ext uri="{FF2B5EF4-FFF2-40B4-BE49-F238E27FC236}">
                <a16:creationId xmlns:a16="http://schemas.microsoft.com/office/drawing/2014/main" id="{BCAD5888-867F-DF96-39D9-898114844912}"/>
              </a:ext>
            </a:extLst>
          </p:cNvPr>
          <p:cNvSpPr/>
          <p:nvPr/>
        </p:nvSpPr>
        <p:spPr>
          <a:xfrm>
            <a:off x="10976347" y="13598781"/>
            <a:ext cx="13286941" cy="8043126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28" name="Google Shape;61;p13">
            <a:extLst>
              <a:ext uri="{FF2B5EF4-FFF2-40B4-BE49-F238E27FC236}">
                <a16:creationId xmlns:a16="http://schemas.microsoft.com/office/drawing/2014/main" id="{47184F8D-08A9-1455-9E00-7DAD1E06A50F}"/>
              </a:ext>
            </a:extLst>
          </p:cNvPr>
          <p:cNvSpPr txBox="1"/>
          <p:nvPr/>
        </p:nvSpPr>
        <p:spPr>
          <a:xfrm>
            <a:off x="12051371" y="13014662"/>
            <a:ext cx="10921513" cy="113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</a:t>
            </a:r>
            <a:r>
              <a:rPr lang="fr" sz="4800" dirty="0" err="1">
                <a:solidFill>
                  <a:srgbClr val="073763"/>
                </a:solidFill>
                <a:highlight>
                  <a:srgbClr val="FFFFFF"/>
                </a:highlight>
              </a:rPr>
              <a:t>Pretraining</a:t>
            </a:r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Vid2Seq on </a:t>
            </a:r>
            <a:r>
              <a:rPr lang="fr" sz="4800" dirty="0" err="1">
                <a:solidFill>
                  <a:srgbClr val="073763"/>
                </a:solidFill>
                <a:highlight>
                  <a:srgbClr val="FFFFFF"/>
                </a:highlight>
              </a:rPr>
              <a:t>narrated</a:t>
            </a:r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</a:t>
            </a:r>
            <a:r>
              <a:rPr lang="fr" sz="4800" dirty="0" err="1">
                <a:solidFill>
                  <a:srgbClr val="073763"/>
                </a:solidFill>
                <a:highlight>
                  <a:srgbClr val="FFFFFF"/>
                </a:highlight>
              </a:rPr>
              <a:t>videos</a:t>
            </a:r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</a:t>
            </a:r>
            <a:endParaRPr sz="4800" dirty="0">
              <a:solidFill>
                <a:srgbClr val="073763"/>
              </a:solidFill>
              <a:highlight>
                <a:srgbClr val="FFFFFF"/>
              </a:highlight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DF2544D-0289-887B-65A8-125EF3D379B8}"/>
              </a:ext>
            </a:extLst>
          </p:cNvPr>
          <p:cNvSpPr txBox="1"/>
          <p:nvPr/>
        </p:nvSpPr>
        <p:spPr>
          <a:xfrm>
            <a:off x="11264627" y="14249052"/>
            <a:ext cx="1297838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We</a:t>
            </a:r>
            <a:r>
              <a:rPr lang="fr-FR" sz="3200" dirty="0"/>
              <a:t> use </a:t>
            </a:r>
            <a:r>
              <a:rPr lang="fr-FR" sz="3200" dirty="0" err="1"/>
              <a:t>transcribed</a:t>
            </a:r>
            <a:r>
              <a:rPr lang="fr-FR" sz="3200" dirty="0"/>
              <a:t> speech sentences and </a:t>
            </a:r>
            <a:r>
              <a:rPr lang="fr-FR" sz="3200" dirty="0" err="1"/>
              <a:t>corresponding</a:t>
            </a:r>
            <a:r>
              <a:rPr lang="fr-FR" sz="3200" dirty="0"/>
              <a:t> timestamps as pseudo dense </a:t>
            </a:r>
            <a:r>
              <a:rPr lang="fr-FR" sz="3200" dirty="0" err="1"/>
              <a:t>event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annotations.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Pretraining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done</a:t>
            </a:r>
            <a:r>
              <a:rPr lang="fr-FR" sz="3200" dirty="0"/>
              <a:t> </a:t>
            </a:r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i="1" dirty="0" err="1"/>
              <a:t>untrimmed</a:t>
            </a:r>
            <a:r>
              <a:rPr lang="fr-FR" sz="3200" i="1" dirty="0"/>
              <a:t> </a:t>
            </a:r>
            <a:r>
              <a:rPr lang="fr-FR" sz="3200" dirty="0" err="1"/>
              <a:t>videos</a:t>
            </a:r>
            <a:r>
              <a:rPr lang="fr-FR" sz="3200" dirty="0"/>
              <a:t> by </a:t>
            </a:r>
            <a:r>
              <a:rPr lang="fr-FR" sz="3200" dirty="0" err="1"/>
              <a:t>exploiting</a:t>
            </a:r>
            <a:r>
              <a:rPr lang="fr-FR" sz="3200" dirty="0"/>
              <a:t> speech timestamps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i="1" dirty="0"/>
              <a:t>time </a:t>
            </a:r>
            <a:r>
              <a:rPr lang="fr-FR" sz="3200" i="1" dirty="0" err="1"/>
              <a:t>tokens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+mn-lt"/>
              </a:rPr>
              <a:t> → </a:t>
            </a:r>
            <a:r>
              <a:rPr lang="fr-FR" sz="3200" dirty="0"/>
              <a:t>crucial to performance.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 err="1"/>
              <a:t>Pretraining</a:t>
            </a:r>
            <a:r>
              <a:rPr lang="fr-FR" sz="3200" b="1" dirty="0"/>
              <a:t> </a:t>
            </a:r>
            <a:r>
              <a:rPr lang="fr-FR" sz="3200" b="1" dirty="0" err="1"/>
              <a:t>Dataset</a:t>
            </a:r>
            <a:r>
              <a:rPr lang="fr-FR" sz="3200" b="1" dirty="0"/>
              <a:t>: </a:t>
            </a:r>
            <a:r>
              <a:rPr lang="fr-FR" sz="3200" dirty="0"/>
              <a:t>YT-Temporal-1B (18 million </a:t>
            </a:r>
            <a:r>
              <a:rPr lang="fr-FR" sz="3200" dirty="0" err="1"/>
              <a:t>narrated</a:t>
            </a:r>
            <a:r>
              <a:rPr lang="fr-FR" sz="3200" dirty="0"/>
              <a:t> </a:t>
            </a:r>
            <a:r>
              <a:rPr lang="fr-FR" sz="3200" dirty="0" err="1"/>
              <a:t>videos</a:t>
            </a:r>
            <a:r>
              <a:rPr lang="fr-FR" sz="3200" dirty="0"/>
              <a:t>).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endParaRPr lang="fr-FR" sz="32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endParaRPr lang="fr-FR" sz="32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endParaRPr lang="fr-FR" sz="32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endParaRPr lang="fr-FR" sz="32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Finetuning</a:t>
            </a:r>
            <a:r>
              <a:rPr lang="fr-FR" sz="3200" dirty="0"/>
              <a:t> on </a:t>
            </a:r>
            <a:r>
              <a:rPr lang="fr-FR" sz="3200" dirty="0" err="1"/>
              <a:t>various</a:t>
            </a:r>
            <a:r>
              <a:rPr lang="fr-FR" sz="3200" dirty="0"/>
              <a:t> </a:t>
            </a:r>
            <a:r>
              <a:rPr lang="fr-FR" sz="3200" dirty="0" err="1"/>
              <a:t>tasks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done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a </a:t>
            </a:r>
            <a:r>
              <a:rPr lang="fr-FR" sz="3200" dirty="0" err="1"/>
              <a:t>language</a:t>
            </a:r>
            <a:r>
              <a:rPr lang="fr-FR" sz="3200" dirty="0"/>
              <a:t> modeling </a:t>
            </a:r>
            <a:r>
              <a:rPr lang="fr-FR" sz="3200" dirty="0" err="1"/>
              <a:t>loss</a:t>
            </a:r>
            <a:r>
              <a:rPr lang="fr-FR" sz="3200" dirty="0"/>
              <a:t>.</a:t>
            </a:r>
            <a:br>
              <a:rPr lang="fr-FR" sz="3200" b="1" dirty="0"/>
            </a:br>
            <a:endParaRPr lang="fr-FR" sz="3200" dirty="0"/>
          </a:p>
        </p:txBody>
      </p:sp>
      <p:sp>
        <p:nvSpPr>
          <p:cNvPr id="32" name="Google Shape;54;p13">
            <a:extLst>
              <a:ext uri="{FF2B5EF4-FFF2-40B4-BE49-F238E27FC236}">
                <a16:creationId xmlns:a16="http://schemas.microsoft.com/office/drawing/2014/main" id="{FD38AC04-0BB5-CAB9-18E0-5850BA8C7CFB}"/>
              </a:ext>
            </a:extLst>
          </p:cNvPr>
          <p:cNvSpPr/>
          <p:nvPr/>
        </p:nvSpPr>
        <p:spPr>
          <a:xfrm>
            <a:off x="10996625" y="4041619"/>
            <a:ext cx="13246387" cy="9121593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33" name="Google Shape;61;p13">
            <a:extLst>
              <a:ext uri="{FF2B5EF4-FFF2-40B4-BE49-F238E27FC236}">
                <a16:creationId xmlns:a16="http://schemas.microsoft.com/office/drawing/2014/main" id="{1D4A8E5E-D138-44E0-D39F-8095316FFCAE}"/>
              </a:ext>
            </a:extLst>
          </p:cNvPr>
          <p:cNvSpPr txBox="1"/>
          <p:nvPr/>
        </p:nvSpPr>
        <p:spPr>
          <a:xfrm>
            <a:off x="14651870" y="3424424"/>
            <a:ext cx="5752997" cy="113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The Vid2Seq Model</a:t>
            </a:r>
            <a:endParaRPr sz="4800" dirty="0">
              <a:solidFill>
                <a:srgbClr val="073763"/>
              </a:solidFill>
              <a:highlight>
                <a:srgbClr val="FFFFFF"/>
              </a:highligh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A4A0A6E-9E95-A09B-E855-E84B8A172D79}"/>
              </a:ext>
            </a:extLst>
          </p:cNvPr>
          <p:cNvSpPr txBox="1"/>
          <p:nvPr/>
        </p:nvSpPr>
        <p:spPr>
          <a:xfrm>
            <a:off x="652345" y="19102629"/>
            <a:ext cx="993773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>
                <a:solidFill>
                  <a:srgbClr val="073763"/>
                </a:solidFill>
              </a:rPr>
              <a:t>References</a:t>
            </a:r>
            <a:endParaRPr lang="fr-FR" sz="4000" dirty="0">
              <a:solidFill>
                <a:srgbClr val="073763"/>
              </a:solidFill>
            </a:endParaRPr>
          </a:p>
          <a:p>
            <a:r>
              <a:rPr lang="fr-FR" sz="1400" dirty="0"/>
              <a:t>[1] </a:t>
            </a:r>
            <a:r>
              <a:rPr lang="fr-FR" sz="1400" dirty="0" err="1"/>
              <a:t>T</a:t>
            </a:r>
            <a:r>
              <a:rPr lang="fr-FR" sz="1400" dirty="0"/>
              <a:t>. Wang, et al., End-to-End Dense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 </a:t>
            </a:r>
            <a:r>
              <a:rPr lang="fr-FR" sz="1400" dirty="0" err="1"/>
              <a:t>Decoding</a:t>
            </a:r>
            <a:r>
              <a:rPr lang="fr-FR" sz="1400" dirty="0"/>
              <a:t>. In ICCV 2021.</a:t>
            </a:r>
          </a:p>
          <a:p>
            <a:r>
              <a:rPr lang="fr-FR" sz="1400" dirty="0"/>
              <a:t>[2] </a:t>
            </a:r>
            <a:r>
              <a:rPr lang="fr-FR" sz="1400" dirty="0" err="1"/>
              <a:t>T</a:t>
            </a:r>
            <a:r>
              <a:rPr lang="fr-FR" sz="1400" dirty="0"/>
              <a:t>. Chen, et. al., Pix2seq: A </a:t>
            </a:r>
            <a:r>
              <a:rPr lang="fr-FR" sz="1400" dirty="0" err="1"/>
              <a:t>Language</a:t>
            </a:r>
            <a:r>
              <a:rPr lang="fr-FR" sz="1400" dirty="0"/>
              <a:t> Modeling Framework for Object </a:t>
            </a:r>
            <a:r>
              <a:rPr lang="fr-FR" sz="1400" dirty="0" err="1"/>
              <a:t>Detection</a:t>
            </a:r>
            <a:r>
              <a:rPr lang="fr-FR" sz="1400" dirty="0"/>
              <a:t>. In ICLR 2022.</a:t>
            </a:r>
          </a:p>
          <a:p>
            <a:r>
              <a:rPr lang="fr-FR" sz="1400" dirty="0"/>
              <a:t>[3] W. Zhu, et al., End-to-end Dense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 as </a:t>
            </a:r>
            <a:r>
              <a:rPr lang="fr-FR" sz="1400" dirty="0" err="1"/>
              <a:t>Sequence</a:t>
            </a:r>
            <a:r>
              <a:rPr lang="fr-FR" sz="1400" dirty="0"/>
              <a:t> </a:t>
            </a:r>
            <a:r>
              <a:rPr lang="fr-FR" sz="1400" dirty="0" err="1"/>
              <a:t>Generation</a:t>
            </a:r>
            <a:r>
              <a:rPr lang="fr-FR" sz="1400" dirty="0"/>
              <a:t>. In COLING 2022.</a:t>
            </a:r>
          </a:p>
          <a:p>
            <a:r>
              <a:rPr lang="fr-FR" sz="1400" dirty="0"/>
              <a:t>[4] Q. Zhang, et al., </a:t>
            </a:r>
            <a:r>
              <a:rPr lang="fr-FR" sz="1400" dirty="0" err="1"/>
              <a:t>Unifying</a:t>
            </a:r>
            <a:r>
              <a:rPr lang="fr-FR" sz="1400" dirty="0"/>
              <a:t> Event </a:t>
            </a:r>
            <a:r>
              <a:rPr lang="fr-FR" sz="1400" dirty="0" err="1"/>
              <a:t>Detection</a:t>
            </a:r>
            <a:r>
              <a:rPr lang="fr-FR" sz="1400" dirty="0"/>
              <a:t> and </a:t>
            </a:r>
            <a:r>
              <a:rPr lang="fr-FR" sz="1400" dirty="0" err="1"/>
              <a:t>Captioning</a:t>
            </a:r>
            <a:r>
              <a:rPr lang="fr-FR" sz="1400" dirty="0"/>
              <a:t> as </a:t>
            </a:r>
            <a:r>
              <a:rPr lang="fr-FR" sz="1400" dirty="0" err="1"/>
              <a:t>Sequence</a:t>
            </a:r>
            <a:r>
              <a:rPr lang="fr-FR" sz="1400" dirty="0"/>
              <a:t> </a:t>
            </a:r>
            <a:r>
              <a:rPr lang="fr-FR" sz="1400" dirty="0" err="1"/>
              <a:t>Generation</a:t>
            </a:r>
            <a:r>
              <a:rPr lang="fr-FR" sz="1400" dirty="0"/>
              <a:t> via Pre-Training. In ECCV 2022.</a:t>
            </a:r>
          </a:p>
          <a:p>
            <a:r>
              <a:rPr lang="fr-FR" sz="1400" dirty="0"/>
              <a:t>[5] J. Lie, et al., MART: Memory-</a:t>
            </a:r>
            <a:r>
              <a:rPr lang="fr-FR" sz="1400" dirty="0" err="1"/>
              <a:t>Augmented</a:t>
            </a:r>
            <a:r>
              <a:rPr lang="fr-FR" sz="1400" dirty="0"/>
              <a:t> </a:t>
            </a:r>
            <a:r>
              <a:rPr lang="fr-FR" sz="1400" dirty="0" err="1"/>
              <a:t>Recurrent</a:t>
            </a:r>
            <a:r>
              <a:rPr lang="fr-FR" sz="1400" dirty="0"/>
              <a:t> Transformer for </a:t>
            </a:r>
            <a:r>
              <a:rPr lang="fr-FR" sz="1400" dirty="0" err="1"/>
              <a:t>Coherent</a:t>
            </a:r>
            <a:r>
              <a:rPr lang="fr-FR" sz="1400" dirty="0"/>
              <a:t>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Paragraph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. In ACL 2020.</a:t>
            </a:r>
          </a:p>
          <a:p>
            <a:r>
              <a:rPr lang="fr-FR" sz="1400" dirty="0"/>
              <a:t>[6] J.S. Park, et al., </a:t>
            </a:r>
            <a:r>
              <a:rPr lang="fr-FR" sz="1400" dirty="0" err="1"/>
              <a:t>Adversarial</a:t>
            </a:r>
            <a:r>
              <a:rPr lang="fr-FR" sz="1400" dirty="0"/>
              <a:t> </a:t>
            </a:r>
            <a:r>
              <a:rPr lang="fr-FR" sz="1400" dirty="0" err="1"/>
              <a:t>Inference</a:t>
            </a:r>
            <a:r>
              <a:rPr lang="fr-FR" sz="1400" dirty="0"/>
              <a:t> for Multi-Sentence </a:t>
            </a:r>
            <a:r>
              <a:rPr lang="fr-FR" sz="1400" dirty="0" err="1"/>
              <a:t>Video</a:t>
            </a:r>
            <a:r>
              <a:rPr lang="fr-FR" sz="1400" dirty="0"/>
              <a:t> Description. In CVPR 2019.</a:t>
            </a:r>
          </a:p>
          <a:p>
            <a:r>
              <a:rPr lang="fr-FR" sz="1400" dirty="0"/>
              <a:t>[7] P.H. </a:t>
            </a:r>
            <a:r>
              <a:rPr lang="fr-FR" sz="1400" dirty="0" err="1"/>
              <a:t>Seo</a:t>
            </a:r>
            <a:r>
              <a:rPr lang="fr-FR" sz="1400" dirty="0"/>
              <a:t>, et al., End-to-end </a:t>
            </a:r>
            <a:r>
              <a:rPr lang="fr-FR" sz="1400" dirty="0" err="1"/>
              <a:t>Generative</a:t>
            </a:r>
            <a:r>
              <a:rPr lang="fr-FR" sz="1400" dirty="0"/>
              <a:t> </a:t>
            </a:r>
            <a:r>
              <a:rPr lang="fr-FR" sz="1400" dirty="0" err="1"/>
              <a:t>Pretraining</a:t>
            </a:r>
            <a:r>
              <a:rPr lang="fr-FR" sz="1400" dirty="0"/>
              <a:t> for Multimodal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. In CVPR 2022.</a:t>
            </a:r>
          </a:p>
          <a:p>
            <a:r>
              <a:rPr lang="fr-FR" sz="1400" dirty="0"/>
              <a:t>[8] K. Lin, et al., </a:t>
            </a:r>
            <a:r>
              <a:rPr lang="fr-FR" sz="1400" dirty="0" err="1"/>
              <a:t>SwinBERT</a:t>
            </a:r>
            <a:r>
              <a:rPr lang="fr-FR" sz="1400" dirty="0"/>
              <a:t>: End-to-End Transformers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Sparse</a:t>
            </a:r>
            <a:r>
              <a:rPr lang="fr-FR" sz="1400" dirty="0"/>
              <a:t> Attention for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. In CVPR 2022.</a:t>
            </a:r>
          </a:p>
        </p:txBody>
      </p:sp>
      <p:sp>
        <p:nvSpPr>
          <p:cNvPr id="40" name="Google Shape;79;p13">
            <a:extLst>
              <a:ext uri="{FF2B5EF4-FFF2-40B4-BE49-F238E27FC236}">
                <a16:creationId xmlns:a16="http://schemas.microsoft.com/office/drawing/2014/main" id="{6EE4AE0F-D2DB-30F6-4286-8E1DEF76DA1C}"/>
              </a:ext>
            </a:extLst>
          </p:cNvPr>
          <p:cNvSpPr txBox="1"/>
          <p:nvPr/>
        </p:nvSpPr>
        <p:spPr>
          <a:xfrm>
            <a:off x="25085950" y="4447593"/>
            <a:ext cx="7377481" cy="97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Dense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benchmarks. 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/>
          </a:p>
        </p:txBody>
      </p:sp>
      <p:sp>
        <p:nvSpPr>
          <p:cNvPr id="43" name="Google Shape;55;p13">
            <a:extLst>
              <a:ext uri="{FF2B5EF4-FFF2-40B4-BE49-F238E27FC236}">
                <a16:creationId xmlns:a16="http://schemas.microsoft.com/office/drawing/2014/main" id="{C4F1C31F-B557-D21B-0455-268C0FAD0361}"/>
              </a:ext>
            </a:extLst>
          </p:cNvPr>
          <p:cNvSpPr/>
          <p:nvPr/>
        </p:nvSpPr>
        <p:spPr>
          <a:xfrm>
            <a:off x="24688799" y="17143914"/>
            <a:ext cx="18747177" cy="4497992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spcAft>
                <a:spcPts val="1029"/>
              </a:spcAft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44" name="Google Shape;62;p13">
            <a:extLst>
              <a:ext uri="{FF2B5EF4-FFF2-40B4-BE49-F238E27FC236}">
                <a16:creationId xmlns:a16="http://schemas.microsoft.com/office/drawing/2014/main" id="{24E1DAE6-8921-1952-9675-C61B267B2D5E}"/>
              </a:ext>
            </a:extLst>
          </p:cNvPr>
          <p:cNvSpPr txBox="1"/>
          <p:nvPr/>
        </p:nvSpPr>
        <p:spPr>
          <a:xfrm>
            <a:off x="28680367" y="16582953"/>
            <a:ext cx="10123693" cy="113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</a:rPr>
              <a:t>Few-Shot Dense </a:t>
            </a:r>
            <a:r>
              <a:rPr lang="fr" sz="4800" dirty="0" err="1">
                <a:solidFill>
                  <a:srgbClr val="073763"/>
                </a:solidFill>
              </a:rPr>
              <a:t>Video</a:t>
            </a:r>
            <a:r>
              <a:rPr lang="fr" sz="4800" dirty="0">
                <a:solidFill>
                  <a:srgbClr val="073763"/>
                </a:solidFill>
              </a:rPr>
              <a:t> </a:t>
            </a:r>
            <a:r>
              <a:rPr lang="fr" sz="4800" dirty="0" err="1">
                <a:solidFill>
                  <a:srgbClr val="073763"/>
                </a:solidFill>
              </a:rPr>
              <a:t>Captioning</a:t>
            </a:r>
            <a:endParaRPr sz="4800" dirty="0">
              <a:solidFill>
                <a:srgbClr val="073763"/>
              </a:solidFill>
            </a:endParaRPr>
          </a:p>
        </p:txBody>
      </p:sp>
      <p:sp>
        <p:nvSpPr>
          <p:cNvPr id="47" name="Google Shape;79;p13">
            <a:extLst>
              <a:ext uri="{FF2B5EF4-FFF2-40B4-BE49-F238E27FC236}">
                <a16:creationId xmlns:a16="http://schemas.microsoft.com/office/drawing/2014/main" id="{CF9E7432-B7DE-86BD-D308-A6BB47D286AB}"/>
              </a:ext>
            </a:extLst>
          </p:cNvPr>
          <p:cNvSpPr txBox="1"/>
          <p:nvPr/>
        </p:nvSpPr>
        <p:spPr>
          <a:xfrm>
            <a:off x="25085950" y="17315043"/>
            <a:ext cx="15919864" cy="107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New setting </a:t>
            </a:r>
            <a:r>
              <a:rPr lang="fr-FR" sz="3200" dirty="0" err="1"/>
              <a:t>using</a:t>
            </a:r>
            <a:r>
              <a:rPr lang="fr-FR" sz="3200" dirty="0"/>
              <a:t> a </a:t>
            </a:r>
            <a:r>
              <a:rPr lang="fr-FR" sz="3200" dirty="0" err="1"/>
              <a:t>small</a:t>
            </a:r>
            <a:r>
              <a:rPr lang="fr-FR" sz="3200" dirty="0"/>
              <a:t> fraction of the </a:t>
            </a:r>
            <a:r>
              <a:rPr lang="fr-FR" sz="3200" dirty="0" err="1"/>
              <a:t>downstream</a:t>
            </a:r>
            <a:r>
              <a:rPr lang="fr-FR" sz="3200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for </a:t>
            </a:r>
            <a:r>
              <a:rPr lang="fr-FR" sz="3200" dirty="0" err="1"/>
              <a:t>finetuning</a:t>
            </a:r>
            <a:r>
              <a:rPr lang="fr-FR" sz="3200" dirty="0"/>
              <a:t>.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3E2631D9-6286-E0B5-65E9-2649E9FD42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554776" y="710947"/>
            <a:ext cx="5189893" cy="185213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BDA15B-3FD0-A296-E65B-D78C509A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4143" y="654722"/>
            <a:ext cx="2030977" cy="20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E745886-96EB-4DD9-DA07-B4E37796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7" y="376527"/>
            <a:ext cx="3871885" cy="123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9;p13">
            <a:extLst>
              <a:ext uri="{FF2B5EF4-FFF2-40B4-BE49-F238E27FC236}">
                <a16:creationId xmlns:a16="http://schemas.microsoft.com/office/drawing/2014/main" id="{B12D4859-E89D-1544-5807-A2D622A24902}"/>
              </a:ext>
            </a:extLst>
          </p:cNvPr>
          <p:cNvSpPr txBox="1"/>
          <p:nvPr/>
        </p:nvSpPr>
        <p:spPr>
          <a:xfrm>
            <a:off x="8108957" y="2766754"/>
            <a:ext cx="27673285" cy="83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864" tIns="61864" rIns="61864" bIns="61864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" sz="3600" baseline="30000" dirty="0">
                <a:solidFill>
                  <a:srgbClr val="073763"/>
                </a:solidFill>
              </a:rPr>
              <a:t>§</a:t>
            </a:r>
            <a:r>
              <a:rPr lang="fr" sz="3600" dirty="0">
                <a:solidFill>
                  <a:srgbClr val="073763"/>
                </a:solidFill>
              </a:rPr>
              <a:t>Google </a:t>
            </a:r>
            <a:r>
              <a:rPr lang="fr" sz="3600" dirty="0" err="1">
                <a:solidFill>
                  <a:srgbClr val="073763"/>
                </a:solidFill>
              </a:rPr>
              <a:t>Research</a:t>
            </a:r>
            <a:r>
              <a:rPr lang="fr" sz="3600" dirty="0">
                <a:solidFill>
                  <a:srgbClr val="073763"/>
                </a:solidFill>
              </a:rPr>
              <a:t> </a:t>
            </a:r>
            <a:r>
              <a:rPr lang="fr" sz="3600" baseline="30000" dirty="0">
                <a:solidFill>
                  <a:srgbClr val="073763"/>
                </a:solidFill>
              </a:rPr>
              <a:t>†</a:t>
            </a:r>
            <a:r>
              <a:rPr lang="fr" sz="3600" dirty="0">
                <a:solidFill>
                  <a:srgbClr val="073763"/>
                </a:solidFill>
              </a:rPr>
              <a:t>Inria Paris and Ecole Normale Supérieure, PSL	</a:t>
            </a:r>
            <a:r>
              <a:rPr lang="fr" sz="3600" baseline="30000" dirty="0">
                <a:solidFill>
                  <a:srgbClr val="073763"/>
                </a:solidFill>
              </a:rPr>
              <a:t>♯</a:t>
            </a:r>
            <a:r>
              <a:rPr lang="fr" sz="3600" dirty="0">
                <a:solidFill>
                  <a:srgbClr val="073763"/>
                </a:solidFill>
              </a:rPr>
              <a:t>DeepMind </a:t>
            </a:r>
            <a:r>
              <a:rPr lang="fr" sz="3600" baseline="30000" dirty="0">
                <a:solidFill>
                  <a:srgbClr val="073763"/>
                </a:solidFill>
              </a:rPr>
              <a:t>¶</a:t>
            </a:r>
            <a:r>
              <a:rPr lang="fr" sz="3600" dirty="0">
                <a:solidFill>
                  <a:srgbClr val="073763"/>
                </a:solidFill>
              </a:rPr>
              <a:t>CIIRC, CTU in Prague *Work </a:t>
            </a:r>
            <a:r>
              <a:rPr lang="fr" sz="3600" dirty="0" err="1">
                <a:solidFill>
                  <a:srgbClr val="073763"/>
                </a:solidFill>
              </a:rPr>
              <a:t>done</a:t>
            </a:r>
            <a:r>
              <a:rPr lang="fr" sz="3600" dirty="0">
                <a:solidFill>
                  <a:srgbClr val="073763"/>
                </a:solidFill>
              </a:rPr>
              <a:t> as Google </a:t>
            </a:r>
            <a:r>
              <a:rPr lang="fr" sz="3600" dirty="0" err="1">
                <a:solidFill>
                  <a:srgbClr val="073763"/>
                </a:solidFill>
              </a:rPr>
              <a:t>intern</a:t>
            </a:r>
            <a:r>
              <a:rPr lang="fr" sz="3600" dirty="0">
                <a:solidFill>
                  <a:srgbClr val="073763"/>
                </a:solidFill>
              </a:rPr>
              <a:t>.     	</a:t>
            </a:r>
            <a:endParaRPr sz="3600" dirty="0">
              <a:solidFill>
                <a:srgbClr val="073763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394B1A-83BB-836D-31AA-9A6E80810D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088" y="17268083"/>
            <a:ext cx="9775068" cy="178761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1BAF3A-4107-B3EF-9805-81F9E66E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376" y="4347589"/>
            <a:ext cx="12244102" cy="582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602F3D-E937-1E79-7C51-E959B288CD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12128" y="17634630"/>
            <a:ext cx="6611684" cy="2444945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432815C-91E6-40BF-64D0-2DC214E948A8}"/>
              </a:ext>
            </a:extLst>
          </p:cNvPr>
          <p:cNvSpPr txBox="1"/>
          <p:nvPr/>
        </p:nvSpPr>
        <p:spPr>
          <a:xfrm>
            <a:off x="11282138" y="17310124"/>
            <a:ext cx="6323765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 err="1"/>
              <a:t>Generative</a:t>
            </a:r>
            <a:r>
              <a:rPr lang="fr-FR" sz="3200" b="1" dirty="0"/>
              <a:t> objective: </a:t>
            </a:r>
            <a:r>
              <a:rPr lang="fr-FR" sz="3200" dirty="0" err="1"/>
              <a:t>predict</a:t>
            </a:r>
            <a:r>
              <a:rPr lang="fr-FR" sz="3200" dirty="0"/>
              <a:t> speech </a:t>
            </a:r>
            <a:r>
              <a:rPr lang="fr-FR" sz="3200" dirty="0" err="1"/>
              <a:t>given</a:t>
            </a:r>
            <a:r>
              <a:rPr lang="fr-FR" sz="3200" dirty="0"/>
              <a:t> </a:t>
            </a:r>
            <a:r>
              <a:rPr lang="fr-FR" sz="3200" dirty="0" err="1"/>
              <a:t>visual</a:t>
            </a:r>
            <a:r>
              <a:rPr lang="fr-FR" sz="3200" dirty="0"/>
              <a:t> inputs.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 err="1"/>
              <a:t>Denoising</a:t>
            </a:r>
            <a:r>
              <a:rPr lang="fr-FR" sz="3200" b="1" dirty="0"/>
              <a:t> objective: </a:t>
            </a:r>
            <a:r>
              <a:rPr lang="fr-FR" sz="3200" dirty="0" err="1"/>
              <a:t>predict</a:t>
            </a:r>
            <a:r>
              <a:rPr lang="fr-FR" sz="3200" dirty="0"/>
              <a:t> </a:t>
            </a:r>
            <a:r>
              <a:rPr lang="fr-FR" sz="3200" dirty="0" err="1"/>
              <a:t>masked</a:t>
            </a:r>
            <a:r>
              <a:rPr lang="fr-FR" sz="3200" dirty="0"/>
              <a:t> </a:t>
            </a:r>
            <a:r>
              <a:rPr lang="fr-FR" sz="3200" dirty="0" err="1"/>
              <a:t>tokens</a:t>
            </a:r>
            <a:r>
              <a:rPr lang="fr-FR" sz="3200" dirty="0"/>
              <a:t> </a:t>
            </a:r>
            <a:r>
              <a:rPr lang="fr-FR" sz="3200" dirty="0" err="1"/>
              <a:t>given</a:t>
            </a:r>
            <a:r>
              <a:rPr lang="fr-FR" sz="3200" dirty="0"/>
              <a:t> </a:t>
            </a:r>
            <a:r>
              <a:rPr lang="fr-FR" sz="3200" dirty="0" err="1"/>
              <a:t>noisy</a:t>
            </a:r>
            <a:r>
              <a:rPr lang="fr-FR" sz="3200" dirty="0"/>
              <a:t> speech and </a:t>
            </a:r>
            <a:r>
              <a:rPr lang="fr-FR" sz="3200" dirty="0" err="1"/>
              <a:t>visual</a:t>
            </a:r>
            <a:r>
              <a:rPr lang="fr-FR" sz="3200" dirty="0"/>
              <a:t> inputs 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+mn-lt"/>
              </a:rPr>
              <a:t>→ </a:t>
            </a:r>
            <a:r>
              <a:rPr lang="fr-FR" sz="3200" b="0" i="0" dirty="0" err="1">
                <a:solidFill>
                  <a:srgbClr val="000000"/>
                </a:solidFill>
                <a:effectLst/>
                <a:latin typeface="+mn-lt"/>
              </a:rPr>
              <a:t>benefits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fr-FR" sz="3200" b="0" i="0" dirty="0" err="1">
                <a:solidFill>
                  <a:srgbClr val="000000"/>
                </a:solidFill>
                <a:effectLst/>
                <a:latin typeface="+mn-lt"/>
              </a:rPr>
              <a:t>multi-modal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fr-FR" sz="3200" b="0" i="0" dirty="0" err="1">
                <a:solidFill>
                  <a:srgbClr val="000000"/>
                </a:solidFill>
                <a:effectLst/>
                <a:latin typeface="+mn-lt"/>
              </a:rPr>
              <a:t>reasoning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endParaRPr lang="fr-FR" sz="3200" b="1" dirty="0">
              <a:latin typeface="+mn-lt"/>
            </a:endParaRPr>
          </a:p>
        </p:txBody>
      </p:sp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3940BEB4-D827-4842-F2DA-72CFCAD50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39455"/>
              </p:ext>
            </p:extLst>
          </p:nvPr>
        </p:nvGraphicFramePr>
        <p:xfrm>
          <a:off x="25512939" y="18237025"/>
          <a:ext cx="17098889" cy="32415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1838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328497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950748">
                  <a:extLst>
                    <a:ext uri="{9D8B030D-6E8A-4147-A177-3AD203B41FA5}">
                      <a16:colId xmlns:a16="http://schemas.microsoft.com/office/drawing/2014/main" val="1941389625"/>
                    </a:ext>
                  </a:extLst>
                </a:gridCol>
                <a:gridCol w="1488199">
                  <a:extLst>
                    <a:ext uri="{9D8B030D-6E8A-4147-A177-3AD203B41FA5}">
                      <a16:colId xmlns:a16="http://schemas.microsoft.com/office/drawing/2014/main" val="1539550885"/>
                    </a:ext>
                  </a:extLst>
                </a:gridCol>
                <a:gridCol w="1588753">
                  <a:extLst>
                    <a:ext uri="{9D8B030D-6E8A-4147-A177-3AD203B41FA5}">
                      <a16:colId xmlns:a16="http://schemas.microsoft.com/office/drawing/2014/main" val="969699087"/>
                    </a:ext>
                  </a:extLst>
                </a:gridCol>
                <a:gridCol w="2252408">
                  <a:extLst>
                    <a:ext uri="{9D8B030D-6E8A-4147-A177-3AD203B41FA5}">
                      <a16:colId xmlns:a16="http://schemas.microsoft.com/office/drawing/2014/main" val="1444723588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850193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  <a:gridCol w="1830081">
                  <a:extLst>
                    <a:ext uri="{9D8B030D-6E8A-4147-A177-3AD203B41FA5}">
                      <a16:colId xmlns:a16="http://schemas.microsoft.com/office/drawing/2014/main" val="1523816256"/>
                    </a:ext>
                  </a:extLst>
                </a:gridCol>
              </a:tblGrid>
              <a:tr h="540255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r>
                        <a:rPr lang="fr-FR" dirty="0"/>
                        <a:t>vIoU@0.3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ViTT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ActivityNet</a:t>
                      </a:r>
                      <a:r>
                        <a:rPr lang="fr-FR" sz="2400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540255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558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37046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sp>
        <p:nvSpPr>
          <p:cNvPr id="57" name="Google Shape;55;p13">
            <a:extLst>
              <a:ext uri="{FF2B5EF4-FFF2-40B4-BE49-F238E27FC236}">
                <a16:creationId xmlns:a16="http://schemas.microsoft.com/office/drawing/2014/main" id="{E7B0B85D-E9FF-08D4-C48A-6D3A46CF7457}"/>
              </a:ext>
            </a:extLst>
          </p:cNvPr>
          <p:cNvSpPr/>
          <p:nvPr/>
        </p:nvSpPr>
        <p:spPr>
          <a:xfrm>
            <a:off x="24688799" y="13598781"/>
            <a:ext cx="18747177" cy="3217126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spcAft>
                <a:spcPts val="1029"/>
              </a:spcAft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58" name="Google Shape;62;p13">
            <a:extLst>
              <a:ext uri="{FF2B5EF4-FFF2-40B4-BE49-F238E27FC236}">
                <a16:creationId xmlns:a16="http://schemas.microsoft.com/office/drawing/2014/main" id="{06DDE6AB-DFEF-A0F0-05F8-BB21DB9E0D65}"/>
              </a:ext>
            </a:extLst>
          </p:cNvPr>
          <p:cNvSpPr txBox="1"/>
          <p:nvPr/>
        </p:nvSpPr>
        <p:spPr>
          <a:xfrm>
            <a:off x="31030102" y="13089917"/>
            <a:ext cx="5424225" cy="113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</a:rPr>
              <a:t>Qualitative </a:t>
            </a:r>
            <a:r>
              <a:rPr lang="fr" sz="4800" dirty="0" err="1">
                <a:solidFill>
                  <a:srgbClr val="073763"/>
                </a:solidFill>
              </a:rPr>
              <a:t>results</a:t>
            </a:r>
            <a:endParaRPr sz="4800" dirty="0">
              <a:solidFill>
                <a:srgbClr val="073763"/>
              </a:solidFill>
            </a:endParaRPr>
          </a:p>
        </p:txBody>
      </p:sp>
      <p:pic>
        <p:nvPicPr>
          <p:cNvPr id="56" name="Google Shape;402;p12">
            <a:extLst>
              <a:ext uri="{FF2B5EF4-FFF2-40B4-BE49-F238E27FC236}">
                <a16:creationId xmlns:a16="http://schemas.microsoft.com/office/drawing/2014/main" id="{18B3A035-93BE-7C63-857D-1CEE8118D9CA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2463431" y="13985790"/>
            <a:ext cx="10861975" cy="27609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79;p13">
            <a:extLst>
              <a:ext uri="{FF2B5EF4-FFF2-40B4-BE49-F238E27FC236}">
                <a16:creationId xmlns:a16="http://schemas.microsoft.com/office/drawing/2014/main" id="{34384F60-9FA3-7FB7-C574-C0C22E0EBAB4}"/>
              </a:ext>
            </a:extLst>
          </p:cNvPr>
          <p:cNvSpPr txBox="1"/>
          <p:nvPr/>
        </p:nvSpPr>
        <p:spPr>
          <a:xfrm>
            <a:off x="25085950" y="14267042"/>
            <a:ext cx="7502250" cy="128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More at </a:t>
            </a:r>
            <a:r>
              <a:rPr lang="fr-FR" sz="3200" dirty="0">
                <a:hlinkClick r:id="rId16"/>
              </a:rPr>
              <a:t>https://www.youtube.com/watch?v</a:t>
            </a:r>
            <a:r>
              <a:rPr lang="fr-FR" sz="3200">
                <a:hlinkClick r:id="rId16"/>
              </a:rPr>
              <a:t>=3oEHSU5ExsI</a:t>
            </a:r>
            <a:r>
              <a:rPr lang="fr-FR" sz="3200"/>
              <a:t>.</a:t>
            </a:r>
            <a:endParaRPr lang="fr-FR" sz="3200" dirty="0"/>
          </a:p>
        </p:txBody>
      </p:sp>
      <p:sp>
        <p:nvSpPr>
          <p:cNvPr id="48" name="Google Shape;55;p13">
            <a:extLst>
              <a:ext uri="{FF2B5EF4-FFF2-40B4-BE49-F238E27FC236}">
                <a16:creationId xmlns:a16="http://schemas.microsoft.com/office/drawing/2014/main" id="{E12F78BA-AB42-EDAD-FCB6-A6C1895FDD02}"/>
              </a:ext>
            </a:extLst>
          </p:cNvPr>
          <p:cNvSpPr/>
          <p:nvPr/>
        </p:nvSpPr>
        <p:spPr>
          <a:xfrm>
            <a:off x="24729185" y="4041619"/>
            <a:ext cx="18747177" cy="9121593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spcAft>
                <a:spcPts val="1029"/>
              </a:spcAft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49" name="Google Shape;62;p13">
            <a:extLst>
              <a:ext uri="{FF2B5EF4-FFF2-40B4-BE49-F238E27FC236}">
                <a16:creationId xmlns:a16="http://schemas.microsoft.com/office/drawing/2014/main" id="{88294523-A00E-6190-57CC-DCB1C27CD533}"/>
              </a:ext>
            </a:extLst>
          </p:cNvPr>
          <p:cNvSpPr txBox="1"/>
          <p:nvPr/>
        </p:nvSpPr>
        <p:spPr>
          <a:xfrm>
            <a:off x="31030102" y="3488582"/>
            <a:ext cx="6064569" cy="113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 err="1">
                <a:solidFill>
                  <a:srgbClr val="073763"/>
                </a:solidFill>
              </a:rPr>
              <a:t>Comparison</a:t>
            </a:r>
            <a:r>
              <a:rPr lang="fr" sz="4800" dirty="0">
                <a:solidFill>
                  <a:srgbClr val="073763"/>
                </a:solidFill>
              </a:rPr>
              <a:t> to </a:t>
            </a:r>
            <a:r>
              <a:rPr lang="fr" sz="4800" dirty="0" err="1">
                <a:solidFill>
                  <a:srgbClr val="073763"/>
                </a:solidFill>
              </a:rPr>
              <a:t>SoTA</a:t>
            </a:r>
            <a:endParaRPr sz="4800" dirty="0">
              <a:solidFill>
                <a:srgbClr val="073763"/>
              </a:solidFill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3CE91B9-B89B-47ED-9F17-3BF06C3A3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77737"/>
              </p:ext>
            </p:extLst>
          </p:nvPr>
        </p:nvGraphicFramePr>
        <p:xfrm>
          <a:off x="25711518" y="5457078"/>
          <a:ext cx="17098889" cy="21610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1838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328497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950748">
                  <a:extLst>
                    <a:ext uri="{9D8B030D-6E8A-4147-A177-3AD203B41FA5}">
                      <a16:colId xmlns:a16="http://schemas.microsoft.com/office/drawing/2014/main" val="1941389625"/>
                    </a:ext>
                  </a:extLst>
                </a:gridCol>
                <a:gridCol w="1488199">
                  <a:extLst>
                    <a:ext uri="{9D8B030D-6E8A-4147-A177-3AD203B41FA5}">
                      <a16:colId xmlns:a16="http://schemas.microsoft.com/office/drawing/2014/main" val="1539550885"/>
                    </a:ext>
                  </a:extLst>
                </a:gridCol>
                <a:gridCol w="1588753">
                  <a:extLst>
                    <a:ext uri="{9D8B030D-6E8A-4147-A177-3AD203B41FA5}">
                      <a16:colId xmlns:a16="http://schemas.microsoft.com/office/drawing/2014/main" val="969699087"/>
                    </a:ext>
                  </a:extLst>
                </a:gridCol>
                <a:gridCol w="2252408">
                  <a:extLst>
                    <a:ext uri="{9D8B030D-6E8A-4147-A177-3AD203B41FA5}">
                      <a16:colId xmlns:a16="http://schemas.microsoft.com/office/drawing/2014/main" val="1444723588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850193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  <a:gridCol w="1830081">
                  <a:extLst>
                    <a:ext uri="{9D8B030D-6E8A-4147-A177-3AD203B41FA5}">
                      <a16:colId xmlns:a16="http://schemas.microsoft.com/office/drawing/2014/main" val="1523816256"/>
                    </a:ext>
                  </a:extLst>
                </a:gridCol>
              </a:tblGrid>
              <a:tr h="540255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r>
                        <a:rPr lang="fr-FR" dirty="0"/>
                        <a:t>vIoU@0.3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ViTT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ActivityNet</a:t>
                      </a:r>
                      <a:r>
                        <a:rPr lang="fr-FR" sz="2400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540255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SoTA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4.4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25.0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4.7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25.0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8.1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5.5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29.0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8.0 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Vid2Seq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sp>
        <p:nvSpPr>
          <p:cNvPr id="21" name="Google Shape;79;p13">
            <a:extLst>
              <a:ext uri="{FF2B5EF4-FFF2-40B4-BE49-F238E27FC236}">
                <a16:creationId xmlns:a16="http://schemas.microsoft.com/office/drawing/2014/main" id="{4AF7C27B-9DB7-A95B-9E63-8B27D473EFC8}"/>
              </a:ext>
            </a:extLst>
          </p:cNvPr>
          <p:cNvSpPr txBox="1"/>
          <p:nvPr/>
        </p:nvSpPr>
        <p:spPr>
          <a:xfrm>
            <a:off x="25085951" y="8937335"/>
            <a:ext cx="5815866" cy="13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paragraph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benchmarks. 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/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CA5B75C6-9F9D-B1EB-AE2A-A596BCB11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20519"/>
              </p:ext>
            </p:extLst>
          </p:nvPr>
        </p:nvGraphicFramePr>
        <p:xfrm>
          <a:off x="31744755" y="7810850"/>
          <a:ext cx="11065652" cy="21610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1838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328497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488199">
                  <a:extLst>
                    <a:ext uri="{9D8B030D-6E8A-4147-A177-3AD203B41FA5}">
                      <a16:colId xmlns:a16="http://schemas.microsoft.com/office/drawing/2014/main" val="1539550885"/>
                    </a:ext>
                  </a:extLst>
                </a:gridCol>
                <a:gridCol w="1588753">
                  <a:extLst>
                    <a:ext uri="{9D8B030D-6E8A-4147-A177-3AD203B41FA5}">
                      <a16:colId xmlns:a16="http://schemas.microsoft.com/office/drawing/2014/main" val="969699087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850193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</a:tblGrid>
              <a:tr h="540255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ViTT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ActivityNet</a:t>
                      </a:r>
                      <a:r>
                        <a:rPr lang="fr-FR" sz="2400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540255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SoTA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20.7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20.6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32.2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32.1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59.0 </a:t>
                      </a:r>
                      <a:r>
                        <a:rPr lang="fr-FR" sz="2400" b="0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60.3 </a:t>
                      </a:r>
                      <a:r>
                        <a:rPr lang="fr-FR" sz="2400" b="0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Vid2Seq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27.9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27.8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52.7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53.9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sp>
        <p:nvSpPr>
          <p:cNvPr id="24" name="Google Shape;79;p13">
            <a:extLst>
              <a:ext uri="{FF2B5EF4-FFF2-40B4-BE49-F238E27FC236}">
                <a16:creationId xmlns:a16="http://schemas.microsoft.com/office/drawing/2014/main" id="{6881B095-C453-BBEE-869C-83CF047B212C}"/>
              </a:ext>
            </a:extLst>
          </p:cNvPr>
          <p:cNvSpPr txBox="1"/>
          <p:nvPr/>
        </p:nvSpPr>
        <p:spPr>
          <a:xfrm>
            <a:off x="25085951" y="7717334"/>
            <a:ext cx="6372596" cy="107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Event </a:t>
            </a:r>
            <a:r>
              <a:rPr lang="fr-FR" sz="3200" dirty="0" err="1"/>
              <a:t>localization</a:t>
            </a:r>
            <a:r>
              <a:rPr lang="fr-FR" sz="3200" dirty="0"/>
              <a:t> performance.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/>
          </a:p>
        </p:txBody>
      </p: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4E8597AC-37FB-AD2B-ECB0-AC9B78DE1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0511"/>
              </p:ext>
            </p:extLst>
          </p:nvPr>
        </p:nvGraphicFramePr>
        <p:xfrm>
          <a:off x="25117216" y="10233261"/>
          <a:ext cx="9224069" cy="27264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61880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593965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736404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</a:tblGrid>
              <a:tr h="540255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ActivityNet</a:t>
                      </a:r>
                      <a:r>
                        <a:rPr lang="fr-FR" sz="2400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540255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SoTA</a:t>
                      </a:r>
                      <a:r>
                        <a:rPr lang="fr-FR" sz="2400" dirty="0"/>
                        <a:t> w/ GT </a:t>
                      </a:r>
                      <a:r>
                        <a:rPr lang="fr-FR" sz="2400" dirty="0" err="1"/>
                        <a:t>proposals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35.7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15.9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27.3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16.6 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Vid2Seq w/ </a:t>
                      </a:r>
                      <a:r>
                        <a:rPr lang="fr-FR" sz="2400" dirty="0" err="1"/>
                        <a:t>learnt</a:t>
                      </a:r>
                      <a:r>
                        <a:rPr lang="fr-FR" sz="2400" dirty="0"/>
                        <a:t> </a:t>
                      </a:r>
                      <a:r>
                        <a:rPr lang="fr-FR" sz="2400" dirty="0" err="1"/>
                        <a:t>proposals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50.1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sp>
        <p:nvSpPr>
          <p:cNvPr id="26" name="Google Shape;79;p13">
            <a:extLst>
              <a:ext uri="{FF2B5EF4-FFF2-40B4-BE49-F238E27FC236}">
                <a16:creationId xmlns:a16="http://schemas.microsoft.com/office/drawing/2014/main" id="{8BE8350E-DB1B-3A27-D253-9627E15BD36E}"/>
              </a:ext>
            </a:extLst>
          </p:cNvPr>
          <p:cNvSpPr txBox="1"/>
          <p:nvPr/>
        </p:nvSpPr>
        <p:spPr>
          <a:xfrm>
            <a:off x="34789185" y="9942758"/>
            <a:ext cx="6838875" cy="83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Video</a:t>
            </a:r>
            <a:r>
              <a:rPr lang="fr-FR" sz="3200" dirty="0"/>
              <a:t> clip </a:t>
            </a:r>
            <a:r>
              <a:rPr lang="fr-FR" sz="3200" dirty="0" err="1"/>
              <a:t>captioning</a:t>
            </a:r>
            <a:r>
              <a:rPr lang="fr-FR" sz="3200" dirty="0"/>
              <a:t> benchmarks. 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/>
          </a:p>
        </p:txBody>
      </p: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53798E7B-E590-9829-B7E4-A81A65BCE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03962"/>
              </p:ext>
            </p:extLst>
          </p:nvPr>
        </p:nvGraphicFramePr>
        <p:xfrm>
          <a:off x="34849054" y="10774753"/>
          <a:ext cx="7988700" cy="21610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1838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328497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850193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</a:tblGrid>
              <a:tr h="540255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MSR-VTT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MSVD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540255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SoTA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60.0 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29.9 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120.6 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41.3 [8]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Vid2Seq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64.6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30.8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146.2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858</Words>
  <Application>Microsoft Macintosh PowerPoint</Application>
  <PresentationFormat>Personnalisé</PresentationFormat>
  <Paragraphs>192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Antoine Yang</cp:lastModifiedBy>
  <cp:revision>138</cp:revision>
  <dcterms:modified xsi:type="dcterms:W3CDTF">2023-03-18T07:38:01Z</dcterms:modified>
</cp:coreProperties>
</file>