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87" r:id="rId3"/>
    <p:sldId id="593" r:id="rId4"/>
    <p:sldId id="590" r:id="rId5"/>
    <p:sldId id="598" r:id="rId6"/>
    <p:sldId id="591" r:id="rId7"/>
    <p:sldId id="592" r:id="rId8"/>
    <p:sldId id="602" r:id="rId9"/>
    <p:sldId id="603" r:id="rId10"/>
    <p:sldId id="60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5833"/>
  </p:normalViewPr>
  <p:slideViewPr>
    <p:cSldViewPr snapToGrid="0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F801-7F1E-B412-4A51-0BED3804B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08D995-275C-54EC-7774-A98F9E32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80183-4AEE-5CF5-6019-6780953E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21C62-8C76-BD60-DD55-DEEE9340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22B13-2292-5D3E-3BA9-84DB6294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6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BBF67-7796-ACE7-DB45-D94B599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8364E-9EDE-FE14-3198-2581FFD7C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D026E-2535-9ED5-8029-A3470F65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778F3D-D45E-1160-1FF7-02F2928B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35E1E-DDDB-4BAC-1CD4-35FED65E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55FF36-2C6B-8F09-7E21-0FEF6D27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4CB2B2-A467-F048-5030-7802ACF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648A3-A937-1F71-B72D-B880412E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6B61B5-8B53-5399-D876-91BDB8C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02386-F9D4-7CCD-44F7-33C777C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7E2C4-035C-026E-F06C-33FC453D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20212-7AAC-5C1B-0FAE-6D00368C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EDA42-EAC6-165D-1BE7-580E4CA0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D866E-A3C8-7E17-F0E5-92F59444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95A80-42A8-1696-876C-E41394F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4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2AB38-C41A-561C-708A-413E19CD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3952F-BCEA-A974-7873-D92561F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F2095F-4D36-836C-39CF-7A52ECC4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21E55-8CC6-5B68-430F-8166C32D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8BCDB-E53C-BE12-53B0-40796390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30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94987-55AF-94C3-DFB3-ED58136C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AC086-1A17-EC17-1305-49FA7155F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FFF227-0CEA-BBA4-E231-594AB0208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0912D-D24D-F9B8-90B4-11FF7958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BEFA48-BE47-042F-352B-5321428B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BFB64C-1CE1-D152-6423-5AA14D0E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AC5A2-0CA2-C16F-9A83-3712DC09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DA4D3A-2CC8-EA41-97DE-98C7D929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B2FEAE-094F-13B9-6C3A-69AA3B9B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35AAAD-EA5A-7078-195B-2EE5806B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76FF9B-3F78-0B9B-9DF1-9BBE8E423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EFC1A-17EB-6834-F466-4118614E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1C059-9A9F-A661-FA64-9576D527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AD8305-8F67-D9CF-E64A-578D5817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0D63-8E23-5BAE-0080-B2A644D7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B309CD-14DE-36A2-C7F3-701B6C89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659C4A-BB53-6615-197F-41D27D67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01CE40-8435-0E99-86DB-C022792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99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9977BB-95D2-D8A1-BA28-81264BA1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2F934F-0B22-EA59-F05B-2F875C3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4AD1E1-66BF-7265-B9BF-EF9E7E6D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5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25CEF-E24D-9D7D-1F54-B157B76E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622B2-C9D6-9B8B-1611-2991C839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AE4587-BD7E-EE29-2281-FB277DB5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A5436A-AB99-2DE4-8755-C0548C23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E8F874-1F6B-40FE-42D7-1174A62A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BF30A-B501-F62A-392A-B4804134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9492B-2F66-B785-69FB-BFF6FD05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7BBEE8-43CF-EB0D-9F43-2CEC76476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A5A6F4-3AF2-5602-E5B5-936CDD99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741AD4-5E65-4597-744D-E1BE0F36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EBA74C-2FF0-B293-8F12-BC404AD6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7687E-9F09-B9EC-BF9A-913E554C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F3866B-09D2-8FCE-9013-93791169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EFC45-8C02-3142-BDD8-7F25B394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4C43B-9B09-9A87-B7C1-5F0A0A94E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61E0-0029-C54D-BD0C-8355CA66E8B4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1C15-784D-C05B-9412-B18185003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3C773-2B9F-B974-B871-41CF3AB7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6225-F12B-814A-971F-3C92E266C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3oEHSU5Exs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0BE7-C810-3A4E-B74F-DB062569B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Vid2Seq: Large-</a:t>
            </a:r>
            <a:r>
              <a:rPr lang="fr-FR" sz="5400" dirty="0" err="1"/>
              <a:t>Scale</a:t>
            </a:r>
            <a:r>
              <a:rPr lang="fr-FR" sz="5400" dirty="0"/>
              <a:t> </a:t>
            </a:r>
            <a:r>
              <a:rPr lang="fr-FR" sz="5400" dirty="0" err="1"/>
              <a:t>Pretraining</a:t>
            </a:r>
            <a:r>
              <a:rPr lang="fr-FR" sz="5400" dirty="0"/>
              <a:t> of a Visual </a:t>
            </a:r>
            <a:r>
              <a:rPr lang="fr-FR" sz="5400" dirty="0" err="1"/>
              <a:t>Language</a:t>
            </a:r>
            <a:r>
              <a:rPr lang="fr-FR" sz="5400" dirty="0"/>
              <a:t> Model</a:t>
            </a:r>
            <a:br>
              <a:rPr lang="fr-FR" sz="5400" dirty="0"/>
            </a:br>
            <a:r>
              <a:rPr lang="fr-FR" sz="5400" dirty="0"/>
              <a:t>for Dense </a:t>
            </a:r>
            <a:r>
              <a:rPr lang="fr-FR" sz="5400" dirty="0" err="1"/>
              <a:t>Video</a:t>
            </a:r>
            <a:r>
              <a:rPr lang="fr-FR" sz="5400" dirty="0"/>
              <a:t> </a:t>
            </a:r>
            <a:r>
              <a:rPr lang="fr-FR" sz="5400" dirty="0" err="1"/>
              <a:t>Captioning</a:t>
            </a:r>
            <a:endParaRPr lang="fr-FR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79136-675D-9D4E-B70F-21059A66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7E43-0CAD-AA40-B26D-53E1F69DCF56}" type="slidenum">
              <a:rPr lang="fr-FR" smtClean="0"/>
              <a:t>1</a:t>
            </a:fld>
            <a:endParaRPr lang="fr-FR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03C6CE14-1586-01CF-A843-27C140C05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Antoine Yang, </a:t>
            </a:r>
            <a:r>
              <a:rPr lang="fr-FR" dirty="0" err="1"/>
              <a:t>Arsha</a:t>
            </a:r>
            <a:r>
              <a:rPr lang="fr-FR" dirty="0"/>
              <a:t> Nagrani, Paul </a:t>
            </a:r>
            <a:r>
              <a:rPr lang="fr-FR" dirty="0" err="1"/>
              <a:t>Hongsuck</a:t>
            </a:r>
            <a:r>
              <a:rPr lang="fr-FR" dirty="0"/>
              <a:t> </a:t>
            </a:r>
            <a:r>
              <a:rPr lang="fr-FR" dirty="0" err="1"/>
              <a:t>Seo</a:t>
            </a:r>
            <a:r>
              <a:rPr lang="fr-FR" dirty="0"/>
              <a:t>, Antoine </a:t>
            </a:r>
            <a:r>
              <a:rPr lang="fr-FR" dirty="0" err="1"/>
              <a:t>Miech</a:t>
            </a:r>
            <a:r>
              <a:rPr lang="fr-FR" dirty="0"/>
              <a:t>, Jordi Pont-</a:t>
            </a:r>
            <a:r>
              <a:rPr lang="fr-FR" dirty="0" err="1"/>
              <a:t>Tuset</a:t>
            </a:r>
            <a:r>
              <a:rPr lang="fr-FR" dirty="0"/>
              <a:t>, Ivan Laptev, Josef </a:t>
            </a:r>
            <a:r>
              <a:rPr lang="fr-FR" dirty="0" err="1"/>
              <a:t>Sivic</a:t>
            </a:r>
            <a:r>
              <a:rPr lang="fr-FR" dirty="0"/>
              <a:t>, </a:t>
            </a:r>
            <a:r>
              <a:rPr lang="fr-FR" dirty="0" err="1"/>
              <a:t>Cordelia</a:t>
            </a:r>
            <a:r>
              <a:rPr lang="fr-FR" dirty="0"/>
              <a:t> Schmid</a:t>
            </a:r>
          </a:p>
          <a:p>
            <a:r>
              <a:rPr lang="fr-FR" dirty="0"/>
              <a:t>Project page: https://</a:t>
            </a:r>
            <a:r>
              <a:rPr lang="fr-FR" dirty="0" err="1"/>
              <a:t>antoyang.github.io</a:t>
            </a:r>
            <a:r>
              <a:rPr lang="fr-FR" dirty="0"/>
              <a:t>/vid2seq.html</a:t>
            </a:r>
          </a:p>
          <a:p>
            <a:r>
              <a:rPr lang="fr-FR" dirty="0"/>
              <a:t>Paper: https://</a:t>
            </a:r>
            <a:r>
              <a:rPr lang="fr-FR" dirty="0" err="1"/>
              <a:t>arxiv.org</a:t>
            </a:r>
            <a:r>
              <a:rPr lang="fr-FR" dirty="0"/>
              <a:t>/abs/2302.14115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3D76E33-4147-6481-8306-F4974F2F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2" y="5456681"/>
            <a:ext cx="2196113" cy="9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3DC10FC-03C3-C198-A8C3-196D6F352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88" y="5368206"/>
            <a:ext cx="2994788" cy="11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67CC99F3-7F03-92A8-B424-B3F8B29F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43" y="5437934"/>
            <a:ext cx="1993919" cy="9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DeepMind · GitHub">
            <a:extLst>
              <a:ext uri="{FF2B5EF4-FFF2-40B4-BE49-F238E27FC236}">
                <a16:creationId xmlns:a16="http://schemas.microsoft.com/office/drawing/2014/main" id="{C8CB05F4-FFB6-C6EE-9208-AA776EC9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38" y="5439321"/>
            <a:ext cx="994186" cy="9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3F20743-9BBD-F512-900C-83DE6DAC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8" y="5632972"/>
            <a:ext cx="1904728" cy="6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CE71976D-2A66-9B36-F1D4-4FC849EEF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4810" y="0"/>
            <a:ext cx="3501906" cy="12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0"/>
    </mc:Choice>
    <mc:Fallback xmlns="">
      <p:transition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C6366-C58F-644B-903C-0D0B7B81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B84B3-DFB6-174C-97B2-B1D394D0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introduce</a:t>
            </a:r>
            <a:r>
              <a:rPr lang="fr-FR" dirty="0"/>
              <a:t> Vid2Seq, a new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 for dense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captioning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show how Vid2Seq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effectively</a:t>
            </a:r>
            <a:r>
              <a:rPr lang="fr-FR" dirty="0"/>
              <a:t> </a:t>
            </a:r>
            <a:r>
              <a:rPr lang="fr-FR" dirty="0" err="1"/>
              <a:t>pretrained</a:t>
            </a:r>
            <a:r>
              <a:rPr lang="fr-FR" dirty="0"/>
              <a:t> on </a:t>
            </a:r>
            <a:r>
              <a:rPr lang="fr-FR" dirty="0" err="1"/>
              <a:t>unlabeled</a:t>
            </a:r>
            <a:r>
              <a:rPr lang="fr-FR" dirty="0"/>
              <a:t> </a:t>
            </a:r>
            <a:r>
              <a:rPr lang="fr-FR" dirty="0" err="1"/>
              <a:t>narrated</a:t>
            </a:r>
            <a:r>
              <a:rPr lang="fr-FR" dirty="0"/>
              <a:t> </a:t>
            </a:r>
            <a:r>
              <a:rPr lang="fr-FR" dirty="0" err="1"/>
              <a:t>videos</a:t>
            </a:r>
            <a:r>
              <a:rPr lang="fr-FR" dirty="0"/>
              <a:t> at </a:t>
            </a:r>
            <a:r>
              <a:rPr lang="fr-FR" dirty="0" err="1"/>
              <a:t>scale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pretrained</a:t>
            </a:r>
            <a:r>
              <a:rPr lang="fr-FR" dirty="0"/>
              <a:t> Vid2Seq model </a:t>
            </a:r>
            <a:r>
              <a:rPr lang="fr-FR" dirty="0" err="1"/>
              <a:t>improves</a:t>
            </a:r>
            <a:r>
              <a:rPr lang="fr-FR" dirty="0"/>
              <a:t> the </a:t>
            </a:r>
            <a:r>
              <a:rPr lang="fr-FR" dirty="0" err="1"/>
              <a:t>SoTA</a:t>
            </a:r>
            <a:r>
              <a:rPr lang="fr-FR" dirty="0"/>
              <a:t> on 3 dense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captioning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, 2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paragraph</a:t>
            </a:r>
            <a:r>
              <a:rPr lang="fr-FR" dirty="0"/>
              <a:t> </a:t>
            </a:r>
            <a:r>
              <a:rPr lang="fr-FR" dirty="0" err="1"/>
              <a:t>captioning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and 2 </a:t>
            </a:r>
            <a:r>
              <a:rPr lang="fr-FR" dirty="0" err="1"/>
              <a:t>video</a:t>
            </a:r>
            <a:r>
              <a:rPr lang="fr-FR" dirty="0"/>
              <a:t> clip </a:t>
            </a:r>
            <a:r>
              <a:rPr lang="fr-FR" dirty="0" err="1"/>
              <a:t>captioning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, and </a:t>
            </a:r>
            <a:r>
              <a:rPr lang="fr-FR" dirty="0" err="1"/>
              <a:t>generalizes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to few-shot setting.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2293B2-3B98-50DD-EEA0-D9071DC8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08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Dense Video Captioning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8CAC2-470B-FB15-0E82-7C9026BC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9292" cy="4351338"/>
          </a:xfrm>
        </p:spPr>
        <p:txBody>
          <a:bodyPr/>
          <a:lstStyle/>
          <a:p>
            <a:r>
              <a:rPr lang="fr-FR" b="1" dirty="0" err="1"/>
              <a:t>Task</a:t>
            </a:r>
            <a:r>
              <a:rPr lang="fr-FR" b="1" dirty="0"/>
              <a:t>: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temporally</a:t>
            </a:r>
            <a:r>
              <a:rPr lang="fr-FR" dirty="0"/>
              <a:t> </a:t>
            </a:r>
            <a:r>
              <a:rPr lang="fr-FR" dirty="0" err="1"/>
              <a:t>localized</a:t>
            </a:r>
            <a:r>
              <a:rPr lang="fr-FR" dirty="0"/>
              <a:t> captions for all </a:t>
            </a:r>
            <a:r>
              <a:rPr lang="fr-FR" dirty="0" err="1"/>
              <a:t>events</a:t>
            </a:r>
            <a:r>
              <a:rPr lang="fr-FR" dirty="0"/>
              <a:t> in an </a:t>
            </a:r>
            <a:r>
              <a:rPr lang="fr-FR" dirty="0" err="1"/>
              <a:t>untrimmed</a:t>
            </a:r>
            <a:r>
              <a:rPr lang="fr-FR" dirty="0"/>
              <a:t> minutes-long </a:t>
            </a:r>
            <a:r>
              <a:rPr lang="fr-FR" dirty="0" err="1"/>
              <a:t>video</a:t>
            </a:r>
            <a:r>
              <a:rPr lang="fr-FR" dirty="0"/>
              <a:t>.</a:t>
            </a:r>
          </a:p>
          <a:p>
            <a:r>
              <a:rPr lang="fr-FR" b="1" dirty="0"/>
              <a:t>Prior </a:t>
            </a:r>
            <a:r>
              <a:rPr lang="fr-FR" b="1" dirty="0" err="1"/>
              <a:t>approaches</a:t>
            </a:r>
            <a:r>
              <a:rPr lang="fr-FR" b="1" dirty="0"/>
              <a:t> (e.g. [Wang 2021]): </a:t>
            </a:r>
            <a:r>
              <a:rPr lang="fr-FR" dirty="0"/>
              <a:t>are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and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annotated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Google Shape;302;p2">
            <a:extLst>
              <a:ext uri="{FF2B5EF4-FFF2-40B4-BE49-F238E27FC236}">
                <a16:creationId xmlns:a16="http://schemas.microsoft.com/office/drawing/2014/main" id="{59502DC9-06E4-A741-3F6B-C4C7ABC873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6919" y="1624751"/>
            <a:ext cx="4864722" cy="4093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4;p2">
            <a:extLst>
              <a:ext uri="{FF2B5EF4-FFF2-40B4-BE49-F238E27FC236}">
                <a16:creationId xmlns:a16="http://schemas.microsoft.com/office/drawing/2014/main" id="{35AB21A9-BF04-07DB-E35C-C39B2AA13667}"/>
              </a:ext>
            </a:extLst>
          </p:cNvPr>
          <p:cNvSpPr txBox="1"/>
          <p:nvPr/>
        </p:nvSpPr>
        <p:spPr>
          <a:xfrm>
            <a:off x="7047611" y="5499895"/>
            <a:ext cx="520219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from the </a:t>
            </a:r>
            <a:r>
              <a:rPr lang="en" sz="1400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ActivityNet</a:t>
            </a: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-Captions dataset [Krishna 2017].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037A27-F05D-F5AA-C682-D0A0B30B00A3}"/>
              </a:ext>
            </a:extLst>
          </p:cNvPr>
          <p:cNvSpPr/>
          <p:nvPr/>
        </p:nvSpPr>
        <p:spPr>
          <a:xfrm>
            <a:off x="0" y="6356350"/>
            <a:ext cx="1197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[Krishna 2017] Dense-</a:t>
            </a:r>
            <a:r>
              <a:rPr lang="fr-FR" sz="1400" dirty="0" err="1"/>
              <a:t>Captioning</a:t>
            </a:r>
            <a:r>
              <a:rPr lang="fr-FR" sz="1400" dirty="0"/>
              <a:t> Events in </a:t>
            </a:r>
            <a:r>
              <a:rPr lang="fr-FR" sz="1400" dirty="0" err="1"/>
              <a:t>Videos</a:t>
            </a:r>
            <a:r>
              <a:rPr lang="fr-FR" sz="1400" dirty="0"/>
              <a:t>, </a:t>
            </a:r>
            <a:r>
              <a:rPr lang="fr-FR" sz="1400" dirty="0" err="1"/>
              <a:t>Ranjay</a:t>
            </a:r>
            <a:r>
              <a:rPr lang="fr-FR" sz="1400" dirty="0"/>
              <a:t> Krishna et al, ICCV 2017.</a:t>
            </a:r>
          </a:p>
          <a:p>
            <a:r>
              <a:rPr lang="fr-FR" sz="1400" dirty="0"/>
              <a:t>[Wang 2021]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</a:t>
            </a:r>
            <a:r>
              <a:rPr lang="fr-FR" sz="1400" dirty="0" err="1"/>
              <a:t>Decoding</a:t>
            </a:r>
            <a:r>
              <a:rPr lang="fr-FR" sz="1400" dirty="0"/>
              <a:t>, Teng Wang et al, ICCV 2021.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1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The Vid2Seq model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3</a:t>
            </a:fld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E4162C5-2496-DC4B-7A45-5B014347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435"/>
            <a:ext cx="5802630" cy="4351338"/>
          </a:xfrm>
        </p:spPr>
        <p:txBody>
          <a:bodyPr>
            <a:normAutofit/>
          </a:bodyPr>
          <a:lstStyle/>
          <a:p>
            <a:r>
              <a:rPr lang="fr-FR" dirty="0" err="1"/>
              <a:t>Formulates</a:t>
            </a:r>
            <a:r>
              <a:rPr lang="fr-FR" dirty="0"/>
              <a:t> dense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captioning</a:t>
            </a:r>
            <a:r>
              <a:rPr lang="fr-FR" dirty="0"/>
              <a:t> as a </a:t>
            </a:r>
            <a:r>
              <a:rPr lang="fr-FR" dirty="0" err="1"/>
              <a:t>sequence</a:t>
            </a:r>
            <a:r>
              <a:rPr lang="fr-FR" dirty="0"/>
              <a:t>-to-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.</a:t>
            </a:r>
          </a:p>
          <a:p>
            <a:r>
              <a:rPr lang="fr-FR" dirty="0"/>
              <a:t>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quantized</a:t>
            </a:r>
            <a:r>
              <a:rPr lang="fr-FR" dirty="0"/>
              <a:t> and </a:t>
            </a:r>
            <a:r>
              <a:rPr lang="fr-FR" dirty="0" err="1"/>
              <a:t>jointly</a:t>
            </a:r>
            <a:r>
              <a:rPr lang="fr-FR" dirty="0"/>
              <a:t> </a:t>
            </a:r>
            <a:r>
              <a:rPr lang="fr-FR" dirty="0" err="1"/>
              <a:t>tokenized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.</a:t>
            </a:r>
          </a:p>
          <a:p>
            <a:r>
              <a:rPr lang="fr-FR" b="1" dirty="0"/>
              <a:t>Model architecture: </a:t>
            </a:r>
            <a:r>
              <a:rPr lang="fr-FR" dirty="0" err="1"/>
              <a:t>visual</a:t>
            </a:r>
            <a:r>
              <a:rPr lang="fr-FR" dirty="0"/>
              <a:t> encoder, </a:t>
            </a:r>
            <a:r>
              <a:rPr lang="fr-FR" dirty="0" err="1"/>
              <a:t>text</a:t>
            </a:r>
            <a:r>
              <a:rPr lang="fr-FR" dirty="0"/>
              <a:t> encoder and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decoder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0685B3-9924-6E25-AC3E-407E8FEF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0" y="1448435"/>
            <a:ext cx="499745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00"/>
    </mc:Choice>
    <mc:Fallback>
      <p:transition spd="slow" advTm="4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Pretraining Vid2Seq on untrimmed narrated videos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4</a:t>
            </a:fld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E4162C5-2496-DC4B-7A45-5B014347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Speech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cast</a:t>
            </a:r>
            <a:r>
              <a:rPr lang="fr-FR" dirty="0"/>
              <a:t> as a single </a:t>
            </a:r>
            <a:r>
              <a:rPr lang="fr-FR" dirty="0" err="1"/>
              <a:t>sequence</a:t>
            </a:r>
            <a:r>
              <a:rPr lang="fr-FR" dirty="0"/>
              <a:t> of </a:t>
            </a:r>
            <a:r>
              <a:rPr lang="fr-FR" dirty="0" err="1"/>
              <a:t>text</a:t>
            </a:r>
            <a:r>
              <a:rPr lang="fr-FR" dirty="0"/>
              <a:t> and time </a:t>
            </a:r>
            <a:r>
              <a:rPr lang="fr-FR" dirty="0" err="1"/>
              <a:t>tokens</a:t>
            </a:r>
            <a:r>
              <a:rPr lang="fr-FR" dirty="0"/>
              <a:t>.</a:t>
            </a:r>
          </a:p>
          <a:p>
            <a:r>
              <a:rPr lang="fr-FR" b="1" dirty="0" err="1"/>
              <a:t>Generative</a:t>
            </a:r>
            <a:r>
              <a:rPr lang="fr-FR" b="1" dirty="0"/>
              <a:t> objective: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inputs, </a:t>
            </a:r>
            <a:r>
              <a:rPr lang="fr-FR" dirty="0" err="1"/>
              <a:t>predict</a:t>
            </a:r>
            <a:r>
              <a:rPr lang="fr-FR" dirty="0"/>
              <a:t> speech.</a:t>
            </a:r>
          </a:p>
          <a:p>
            <a:r>
              <a:rPr lang="fr-FR" b="1" dirty="0" err="1"/>
              <a:t>Denoising</a:t>
            </a:r>
            <a:r>
              <a:rPr lang="fr-FR" b="1" dirty="0"/>
              <a:t> objective: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inputs and </a:t>
            </a:r>
            <a:r>
              <a:rPr lang="fr-FR" dirty="0" err="1"/>
              <a:t>noisy</a:t>
            </a:r>
            <a:r>
              <a:rPr lang="fr-FR" dirty="0"/>
              <a:t> speech,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tokens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3B5B4-D636-F9ED-075F-E50AE33A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32767"/>
            <a:ext cx="7772400" cy="27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00"/>
    </mc:Choice>
    <mc:Fallback>
      <p:transition spd="slow" advTm="5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Vid2Seq </a:t>
            </a:r>
            <a:r>
              <a:rPr lang="fr-FR" dirty="0" err="1"/>
              <a:t>improves</a:t>
            </a:r>
            <a:r>
              <a:rPr lang="fr-FR" dirty="0"/>
              <a:t> the </a:t>
            </a:r>
            <a:r>
              <a:rPr lang="fr-FR" dirty="0" err="1"/>
              <a:t>SoTA</a:t>
            </a:r>
            <a:r>
              <a:rPr lang="fr-FR" dirty="0"/>
              <a:t> on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captioning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DC50C8-EB8B-4A0E-8EE7-245D0AC5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35" y="1637795"/>
            <a:ext cx="8202929" cy="40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F0D7B7-0FFF-D5CD-3C2B-830FE8645EC0}"/>
              </a:ext>
            </a:extLst>
          </p:cNvPr>
          <p:cNvSpPr/>
          <p:nvPr/>
        </p:nvSpPr>
        <p:spPr>
          <a:xfrm>
            <a:off x="0" y="5663852"/>
            <a:ext cx="119799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[Wang 2021]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</a:t>
            </a:r>
            <a:r>
              <a:rPr lang="fr-FR" sz="1400" dirty="0" err="1"/>
              <a:t>Decoding</a:t>
            </a:r>
            <a:r>
              <a:rPr lang="fr-FR" sz="1400" dirty="0"/>
              <a:t>, Teng Wang et al, ICCV 2021.</a:t>
            </a:r>
          </a:p>
          <a:p>
            <a:r>
              <a:rPr lang="fr-FR" sz="1400" dirty="0"/>
              <a:t>[Zhu 2022]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as </a:t>
            </a:r>
            <a:r>
              <a:rPr lang="fr-FR" sz="1400" dirty="0" err="1"/>
              <a:t>Sequence</a:t>
            </a:r>
            <a:r>
              <a:rPr lang="fr-FR" sz="1400" dirty="0"/>
              <a:t> </a:t>
            </a:r>
            <a:r>
              <a:rPr lang="fr-FR" sz="1400" dirty="0" err="1"/>
              <a:t>Generation</a:t>
            </a:r>
            <a:r>
              <a:rPr lang="fr-FR" sz="1400" dirty="0"/>
              <a:t>, </a:t>
            </a:r>
            <a:r>
              <a:rPr lang="fr-FR" sz="1400" dirty="0" err="1"/>
              <a:t>Wanrong</a:t>
            </a:r>
            <a:r>
              <a:rPr lang="fr-FR" sz="1400" dirty="0"/>
              <a:t> Zhu et al, COLING 2022.</a:t>
            </a:r>
          </a:p>
          <a:p>
            <a:r>
              <a:rPr lang="fr-FR" sz="1400" dirty="0"/>
              <a:t>[Lei 2020] MART: Memory-</a:t>
            </a:r>
            <a:r>
              <a:rPr lang="fr-FR" sz="1400" dirty="0" err="1"/>
              <a:t>Augmented</a:t>
            </a:r>
            <a:r>
              <a:rPr lang="fr-FR" sz="1400" dirty="0"/>
              <a:t> </a:t>
            </a:r>
            <a:r>
              <a:rPr lang="fr-FR" sz="1400" dirty="0" err="1"/>
              <a:t>Recurrent</a:t>
            </a:r>
            <a:r>
              <a:rPr lang="fr-FR" sz="1400" dirty="0"/>
              <a:t> Transformer for </a:t>
            </a:r>
            <a:r>
              <a:rPr lang="fr-FR" sz="1400" dirty="0" err="1"/>
              <a:t>Coherent</a:t>
            </a:r>
            <a:r>
              <a:rPr lang="fr-FR" sz="1400" dirty="0"/>
              <a:t>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Paragraph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, Jie Lei et al, ACL 2020.</a:t>
            </a:r>
          </a:p>
          <a:p>
            <a:r>
              <a:rPr lang="fr-FR" sz="1400" dirty="0"/>
              <a:t>[</a:t>
            </a:r>
            <a:r>
              <a:rPr lang="fr-FR" sz="1400" dirty="0" err="1"/>
              <a:t>Seo</a:t>
            </a:r>
            <a:r>
              <a:rPr lang="fr-FR" sz="1400" dirty="0"/>
              <a:t> 2022] End-to-end </a:t>
            </a:r>
            <a:r>
              <a:rPr lang="fr-FR" sz="1400" dirty="0" err="1"/>
              <a:t>Generative</a:t>
            </a:r>
            <a:r>
              <a:rPr lang="fr-FR" sz="1400" dirty="0"/>
              <a:t> </a:t>
            </a:r>
            <a:r>
              <a:rPr lang="fr-FR" sz="1400" dirty="0" err="1"/>
              <a:t>Pretraining</a:t>
            </a:r>
            <a:r>
              <a:rPr lang="fr-FR" sz="1400" dirty="0"/>
              <a:t> for Multimodal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, Paul </a:t>
            </a:r>
            <a:r>
              <a:rPr lang="fr-FR" sz="1400" dirty="0" err="1"/>
              <a:t>Hongsuck</a:t>
            </a:r>
            <a:r>
              <a:rPr lang="fr-FR" sz="1400" dirty="0"/>
              <a:t> </a:t>
            </a:r>
            <a:r>
              <a:rPr lang="fr-FR" sz="1400" dirty="0" err="1"/>
              <a:t>Seo</a:t>
            </a:r>
            <a:r>
              <a:rPr lang="fr-FR" sz="1400" dirty="0"/>
              <a:t> et al, CVPR 2022.</a:t>
            </a:r>
          </a:p>
          <a:p>
            <a:r>
              <a:rPr lang="fr-FR" sz="1400" dirty="0"/>
              <a:t>[Lin 2022] </a:t>
            </a:r>
            <a:r>
              <a:rPr lang="fr-FR" sz="1400" dirty="0" err="1"/>
              <a:t>SwinBERT</a:t>
            </a:r>
            <a:r>
              <a:rPr lang="fr-FR" sz="1400" dirty="0"/>
              <a:t>: End-to-End Transformers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Sparse</a:t>
            </a:r>
            <a:r>
              <a:rPr lang="fr-FR" sz="1400" dirty="0"/>
              <a:t> Attention for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, Kevin Lin et al, CVPR 2022.</a:t>
            </a:r>
          </a:p>
        </p:txBody>
      </p:sp>
    </p:spTree>
    <p:extLst>
      <p:ext uri="{BB962C8B-B14F-4D97-AF65-F5344CB8AC3E}">
        <p14:creationId xmlns:p14="http://schemas.microsoft.com/office/powerpoint/2010/main" val="328512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Benefits of pretraining on untrimmed narrated videos with time tokens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6B64266-6A11-E968-8288-AE7536784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90533"/>
              </p:ext>
            </p:extLst>
          </p:nvPr>
        </p:nvGraphicFramePr>
        <p:xfrm>
          <a:off x="2063383" y="2811871"/>
          <a:ext cx="8065233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1861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49364">
                  <a:extLst>
                    <a:ext uri="{9D8B030D-6E8A-4147-A177-3AD203B41FA5}">
                      <a16:colId xmlns:a16="http://schemas.microsoft.com/office/drawing/2014/main" val="424989469"/>
                    </a:ext>
                  </a:extLst>
                </a:gridCol>
                <a:gridCol w="881089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873910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873910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Pretraining</a:t>
                      </a:r>
                      <a:r>
                        <a:rPr lang="fr-FR" dirty="0"/>
                        <a:t> input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ActivityNet</a:t>
                      </a:r>
                      <a:r>
                        <a:rPr lang="fr-FR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Untrimmed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Time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tokens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49.2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3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1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Effect of pretraining losses and modalities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A8DA74F-FA0A-1144-0610-3483C5A1E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76289"/>
              </p:ext>
            </p:extLst>
          </p:nvPr>
        </p:nvGraphicFramePr>
        <p:xfrm>
          <a:off x="1437501" y="3263912"/>
          <a:ext cx="9316997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6692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167973">
                  <a:extLst>
                    <a:ext uri="{9D8B030D-6E8A-4147-A177-3AD203B41FA5}">
                      <a16:colId xmlns:a16="http://schemas.microsoft.com/office/drawing/2014/main" val="424989469"/>
                    </a:ext>
                  </a:extLst>
                </a:gridCol>
                <a:gridCol w="1232935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103011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762647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738002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695219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756433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847652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756433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Finetuning</a:t>
                      </a:r>
                      <a:r>
                        <a:rPr lang="fr-FR" dirty="0"/>
                        <a:t> Input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Pretraining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losses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ActivityNet</a:t>
                      </a:r>
                      <a:r>
                        <a:rPr lang="fr-FR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Visual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Speech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Generative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Denoising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 </a:t>
                      </a:r>
                      <a:r>
                        <a:rPr lang="fr-FR" dirty="0" err="1"/>
                        <a:t>pretraining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46.5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 </a:t>
                      </a:r>
                      <a:r>
                        <a:rPr lang="fr-FR" dirty="0" err="1"/>
                        <a:t>pretraining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49.2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3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48.8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3" name="Demi-tour 2">
            <a:extLst>
              <a:ext uri="{FF2B5EF4-FFF2-40B4-BE49-F238E27FC236}">
                <a16:creationId xmlns:a16="http://schemas.microsoft.com/office/drawing/2014/main" id="{340EC9A2-FAF1-BBE8-AF83-9E2D427A9502}"/>
              </a:ext>
            </a:extLst>
          </p:cNvPr>
          <p:cNvSpPr/>
          <p:nvPr/>
        </p:nvSpPr>
        <p:spPr>
          <a:xfrm rot="5400000">
            <a:off x="10471086" y="4436395"/>
            <a:ext cx="817738" cy="250914"/>
          </a:xfrm>
          <a:prstGeom prst="uturnArrow">
            <a:avLst>
              <a:gd name="adj1" fmla="val 25000"/>
              <a:gd name="adj2" fmla="val 25000"/>
              <a:gd name="adj3" fmla="val 25001"/>
              <a:gd name="adj4" fmla="val 43750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4" name="Demi-tour 3">
            <a:extLst>
              <a:ext uri="{FF2B5EF4-FFF2-40B4-BE49-F238E27FC236}">
                <a16:creationId xmlns:a16="http://schemas.microsoft.com/office/drawing/2014/main" id="{9C453FDC-6C54-7794-12D8-2C0A63C91D40}"/>
              </a:ext>
            </a:extLst>
          </p:cNvPr>
          <p:cNvSpPr/>
          <p:nvPr/>
        </p:nvSpPr>
        <p:spPr>
          <a:xfrm rot="5400000">
            <a:off x="10630719" y="5382240"/>
            <a:ext cx="498470" cy="2509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062778-E2D1-BF8E-620E-7BD8DC89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428"/>
            <a:ext cx="10515600" cy="1132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The </a:t>
            </a:r>
            <a:r>
              <a:rPr lang="fr-FR" dirty="0" err="1">
                <a:solidFill>
                  <a:srgbClr val="00B050"/>
                </a:solidFill>
              </a:rPr>
              <a:t>visual</a:t>
            </a:r>
            <a:r>
              <a:rPr lang="fr-FR" dirty="0">
                <a:solidFill>
                  <a:srgbClr val="00B050"/>
                </a:solidFill>
              </a:rPr>
              <a:t> inputs </a:t>
            </a:r>
            <a:r>
              <a:rPr lang="fr-FR" dirty="0" err="1">
                <a:solidFill>
                  <a:srgbClr val="00B050"/>
                </a:solidFill>
              </a:rPr>
              <a:t>only</a:t>
            </a:r>
            <a:r>
              <a:rPr lang="fr-FR" dirty="0">
                <a:solidFill>
                  <a:srgbClr val="00B050"/>
                </a:solidFill>
              </a:rPr>
              <a:t> model </a:t>
            </a:r>
            <a:r>
              <a:rPr lang="fr-FR" dirty="0" err="1">
                <a:solidFill>
                  <a:srgbClr val="00B050"/>
                </a:solidFill>
              </a:rPr>
              <a:t>benefits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from</a:t>
            </a:r>
            <a:r>
              <a:rPr lang="fr-FR" dirty="0">
                <a:solidFill>
                  <a:srgbClr val="00B050"/>
                </a:solidFill>
              </a:rPr>
              <a:t> the </a:t>
            </a:r>
            <a:r>
              <a:rPr lang="fr-FR" dirty="0" err="1">
                <a:solidFill>
                  <a:srgbClr val="00B050"/>
                </a:solidFill>
              </a:rPr>
              <a:t>generative</a:t>
            </a:r>
            <a:r>
              <a:rPr lang="fr-FR" dirty="0">
                <a:solidFill>
                  <a:srgbClr val="00B050"/>
                </a:solidFill>
              </a:rPr>
              <a:t> objective.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The </a:t>
            </a:r>
            <a:r>
              <a:rPr lang="fr-FR" dirty="0" err="1">
                <a:solidFill>
                  <a:srgbClr val="00B0F0"/>
                </a:solidFill>
              </a:rPr>
              <a:t>denoising</a:t>
            </a:r>
            <a:r>
              <a:rPr lang="fr-FR" dirty="0">
                <a:solidFill>
                  <a:srgbClr val="00B0F0"/>
                </a:solidFill>
              </a:rPr>
              <a:t> objective </a:t>
            </a:r>
            <a:r>
              <a:rPr lang="fr-FR" dirty="0" err="1">
                <a:solidFill>
                  <a:srgbClr val="00B0F0"/>
                </a:solidFill>
              </a:rPr>
              <a:t>helps</a:t>
            </a:r>
            <a:r>
              <a:rPr lang="fr-FR" dirty="0">
                <a:solidFill>
                  <a:srgbClr val="00B0F0"/>
                </a:solidFill>
              </a:rPr>
              <a:t> the model </a:t>
            </a:r>
            <a:r>
              <a:rPr lang="fr-FR" dirty="0" err="1">
                <a:solidFill>
                  <a:srgbClr val="00B0F0"/>
                </a:solidFill>
              </a:rPr>
              <a:t>with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err="1">
                <a:solidFill>
                  <a:srgbClr val="00B0F0"/>
                </a:solidFill>
              </a:rPr>
              <a:t>visual+speech</a:t>
            </a:r>
            <a:r>
              <a:rPr lang="fr-FR" dirty="0">
                <a:solidFill>
                  <a:srgbClr val="00B0F0"/>
                </a:solidFill>
              </a:rPr>
              <a:t> inputs.</a:t>
            </a:r>
          </a:p>
        </p:txBody>
      </p:sp>
    </p:spTree>
    <p:extLst>
      <p:ext uri="{BB962C8B-B14F-4D97-AF65-F5344CB8AC3E}">
        <p14:creationId xmlns:p14="http://schemas.microsoft.com/office/powerpoint/2010/main" val="290114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Vid2Seq </a:t>
            </a:r>
            <a:r>
              <a:rPr lang="fr-FR" dirty="0" err="1"/>
              <a:t>generalizes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to few-shot settings.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5D67130-92ED-4389-FE33-B195B0813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23308"/>
              </p:ext>
            </p:extLst>
          </p:nvPr>
        </p:nvGraphicFramePr>
        <p:xfrm>
          <a:off x="1236910" y="2604610"/>
          <a:ext cx="971817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59256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755053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ViTT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ActivityNet</a:t>
                      </a:r>
                      <a:r>
                        <a:rPr lang="fr-FR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38.8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3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7B61DF-A787-5944-D595-44AA5CDD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756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pretraining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crucial for few-shot </a:t>
            </a:r>
            <a:r>
              <a:rPr lang="fr-FR" dirty="0" err="1"/>
              <a:t>generalization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23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"/>
    </mc:Choice>
    <mc:Fallback>
      <p:transition spd="slow" advTm="1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5653A-6678-A18C-4DCD-3A134618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Qualitative dense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captioning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DE5952-D7CB-660B-9A4F-0457E53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D2F8-EF45-A64C-BBB4-99F5A632ACDE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74B85-4086-0DF4-E4A3-E4E82443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59616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More </a:t>
            </a:r>
            <a:r>
              <a:rPr lang="fr-FR" sz="2400" dirty="0" err="1"/>
              <a:t>examples</a:t>
            </a:r>
            <a:r>
              <a:rPr lang="fr-FR" sz="2400" dirty="0"/>
              <a:t> at: </a:t>
            </a:r>
            <a:r>
              <a:rPr lang="fr-FR" sz="2400" dirty="0">
                <a:hlinkClick r:id="rId2"/>
              </a:rPr>
              <a:t>https://www.youtube.com/watch?v=3oEHSU5ExsI</a:t>
            </a:r>
            <a:r>
              <a:rPr lang="fr-FR" sz="2400" dirty="0"/>
              <a:t> 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oogle Shape;402;p12">
            <a:extLst>
              <a:ext uri="{FF2B5EF4-FFF2-40B4-BE49-F238E27FC236}">
                <a16:creationId xmlns:a16="http://schemas.microsoft.com/office/drawing/2014/main" id="{E6AA502D-5E04-03AF-C7F7-2BD6ABA7A6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67" y="2556725"/>
            <a:ext cx="11181199" cy="306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01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658</Words>
  <Application>Microsoft Macintosh PowerPoint</Application>
  <PresentationFormat>Grand écran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Vid2Seq: Large-Scale Pretraining of a Visual Language Model for Dense Video Captioning</vt:lpstr>
      <vt:lpstr>Dense Video Captioning</vt:lpstr>
      <vt:lpstr>The Vid2Seq model</vt:lpstr>
      <vt:lpstr>Pretraining Vid2Seq on untrimmed narrated videos</vt:lpstr>
      <vt:lpstr>Vid2Seq improves the SoTA on various video captioning tasks.</vt:lpstr>
      <vt:lpstr>Benefits of pretraining on untrimmed narrated videos with time tokens</vt:lpstr>
      <vt:lpstr>Effect of pretraining losses and modalities</vt:lpstr>
      <vt:lpstr>Vid2Seq generalizes well to few-shot settings.</vt:lpstr>
      <vt:lpstr>Qualitative dense video captioning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Yang</dc:creator>
  <cp:lastModifiedBy>Antoine Yang</cp:lastModifiedBy>
  <cp:revision>43</cp:revision>
  <dcterms:created xsi:type="dcterms:W3CDTF">2023-03-03T08:33:40Z</dcterms:created>
  <dcterms:modified xsi:type="dcterms:W3CDTF">2023-03-18T07:38:14Z</dcterms:modified>
</cp:coreProperties>
</file>