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21945600"/>
  <p:notesSz cx="6858000" cy="9144000"/>
  <p:defaultTextStyle>
    <a:defPPr>
      <a:defRPr lang="en-US"/>
    </a:defPPr>
    <a:lvl1pPr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1513554" indent="-1128226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3028740" indent="-2259717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4543926" indent="-3391209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6064010" indent="-4522700" algn="l" defTabSz="1513554" rtl="0" eaLnBrk="0" fontAlgn="base" hangingPunct="0">
      <a:spcBef>
        <a:spcPct val="0"/>
      </a:spcBef>
      <a:spcAft>
        <a:spcPct val="0"/>
      </a:spcAft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35115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82138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91611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761842" algn="l" defTabSz="940460" rtl="0" eaLnBrk="1" latinLnBrk="0" hangingPunct="1">
      <a:defRPr sz="5862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64FF"/>
    <a:srgbClr val="FABF0C"/>
    <a:srgbClr val="488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70"/>
    <p:restoredTop sz="94724"/>
  </p:normalViewPr>
  <p:slideViewPr>
    <p:cSldViewPr snapToObjects="1">
      <p:cViewPr>
        <p:scale>
          <a:sx n="41" d="100"/>
          <a:sy n="41" d="100"/>
        </p:scale>
        <p:origin x="1696" y="232"/>
      </p:cViewPr>
      <p:guideLst>
        <p:guide orient="horz" pos="6912"/>
        <p:guide pos="13824"/>
      </p:guideLst>
    </p:cSldViewPr>
  </p:slideViewPr>
  <p:outlineViewPr>
    <p:cViewPr>
      <p:scale>
        <a:sx n="33" d="100"/>
        <a:sy n="33" d="100"/>
      </p:scale>
      <p:origin x="0" y="32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1314EA9-C8CF-4E55-8DBF-5486340E747F}" type="datetime1">
              <a:rPr lang="en-US" altLang="en-US"/>
              <a:pPr>
                <a:defRPr/>
              </a:pPr>
              <a:t>5/26/22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-108" charset="0"/>
                <a:ea typeface="ＭＳ Ｐゴシック" pitchFamily="-108" charset="-128"/>
                <a:cs typeface="ＭＳ Ｐゴシック" pitchFamily="-108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9BD065AA-F636-430C-85BD-240106ED4BF1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58974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7023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40460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41069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80921" algn="l" defTabSz="470230" rtl="0" eaLnBrk="0" fontAlgn="base" hangingPunct="0">
      <a:spcBef>
        <a:spcPct val="30000"/>
      </a:spcBef>
      <a:spcAft>
        <a:spcPct val="0"/>
      </a:spcAft>
      <a:defRPr sz="1234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35115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6pPr>
    <a:lvl7pPr marL="282138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7pPr>
    <a:lvl8pPr marL="3291611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8pPr>
    <a:lvl9pPr marL="3761842" algn="l" defTabSz="470230" rtl="0" eaLnBrk="1" latinLnBrk="0" hangingPunct="1">
      <a:defRPr sz="12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0" y="685800"/>
            <a:ext cx="6858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4716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348697A-DAE3-4F2E-A4DA-9A6361006635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34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6817366"/>
            <a:ext cx="3730752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2435840"/>
            <a:ext cx="3072384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74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48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226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96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71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845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9CBAE-FC64-4EFF-90FD-B69259063D9D}" type="datetime1">
              <a:rPr lang="en-US" altLang="en-US"/>
              <a:pPr>
                <a:defRPr/>
              </a:pPr>
              <a:t>5/26/22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13014-1A90-49E7-9F03-915C9CD69429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525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6D4376-459D-4065-BB54-43EB2670C21A}" type="datetime1">
              <a:rPr lang="en-US" altLang="en-US"/>
              <a:pPr>
                <a:defRPr/>
              </a:pPr>
              <a:t>5/26/22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9FE35A-8664-44CF-BF98-4F881DFED2F0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787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2742909" y="2458723"/>
            <a:ext cx="47404017" cy="52430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0849" y="2458723"/>
            <a:ext cx="141480543" cy="52430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E88BFE-BA3B-459A-A661-1CC3BB576C44}" type="datetime1">
              <a:rPr lang="en-US" altLang="en-US"/>
              <a:pPr>
                <a:defRPr/>
              </a:pPr>
              <a:t>5/26/22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74B7F-27B8-44B1-B4DE-A5FC44B1ACB0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318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B9CF8-EF69-41CE-963A-BA5C25FDC63C}" type="datetime1">
              <a:rPr lang="en-US" altLang="en-US"/>
              <a:pPr>
                <a:defRPr/>
              </a:pPr>
              <a:t>5/26/22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76BB2C-C2F2-475E-9236-C4C5C8771AF3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8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3" y="14102081"/>
            <a:ext cx="37307520" cy="4358640"/>
          </a:xfrm>
        </p:spPr>
        <p:txBody>
          <a:bodyPr anchor="t"/>
          <a:lstStyle>
            <a:lvl1pPr algn="l">
              <a:defRPr sz="1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3" y="9301487"/>
            <a:ext cx="37307520" cy="4800599"/>
          </a:xfrm>
        </p:spPr>
        <p:txBody>
          <a:bodyPr anchor="b"/>
          <a:lstStyle>
            <a:lvl1pPr marL="0" indent="0">
              <a:buNone/>
              <a:defRPr sz="6500">
                <a:solidFill>
                  <a:schemeClr val="tx1">
                    <a:tint val="75000"/>
                  </a:schemeClr>
                </a:solidFill>
              </a:defRPr>
            </a:lvl1pPr>
            <a:lvl2pPr marL="147422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2pPr>
            <a:lvl3pPr marL="2948448" indent="0">
              <a:buNone/>
              <a:defRPr sz="5200">
                <a:solidFill>
                  <a:schemeClr val="tx1">
                    <a:tint val="75000"/>
                  </a:schemeClr>
                </a:solidFill>
              </a:defRPr>
            </a:lvl3pPr>
            <a:lvl4pPr marL="4422674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4pPr>
            <a:lvl5pPr marL="5896899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5pPr>
            <a:lvl6pPr marL="7371122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6pPr>
            <a:lvl7pPr marL="884534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7pPr>
            <a:lvl8pPr marL="10319573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8pPr>
            <a:lvl9pPr marL="11793798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AE8B6-BB81-4DAD-974E-73E05E9DE8F3}" type="datetime1">
              <a:rPr lang="en-US" altLang="en-US"/>
              <a:pPr>
                <a:defRPr/>
              </a:pPr>
              <a:t>5/26/22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E1E93-EA9B-40DB-9678-E6AFF779B7A5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599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530845" y="14335768"/>
            <a:ext cx="94442281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5704645" y="14335768"/>
            <a:ext cx="94442281" cy="40553641"/>
          </a:xfrm>
        </p:spPr>
        <p:txBody>
          <a:bodyPr/>
          <a:lstStyle>
            <a:lvl1pPr>
              <a:defRPr sz="9000"/>
            </a:lvl1pPr>
            <a:lvl2pPr>
              <a:defRPr sz="7800"/>
            </a:lvl2pPr>
            <a:lvl3pPr>
              <a:defRPr sz="6500"/>
            </a:lvl3pPr>
            <a:lvl4pPr>
              <a:defRPr sz="5700"/>
            </a:lvl4pPr>
            <a:lvl5pPr>
              <a:defRPr sz="5700"/>
            </a:lvl5pPr>
            <a:lvl6pPr>
              <a:defRPr sz="5700"/>
            </a:lvl6pPr>
            <a:lvl7pPr>
              <a:defRPr sz="5700"/>
            </a:lvl7pPr>
            <a:lvl8pPr>
              <a:defRPr sz="5700"/>
            </a:lvl8pPr>
            <a:lvl9pPr>
              <a:defRPr sz="5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2DE39-29E4-48D8-AE28-A867120F4696}" type="datetime1">
              <a:rPr lang="en-US" altLang="en-US"/>
              <a:pPr>
                <a:defRPr/>
              </a:pPr>
              <a:t>5/26/22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414B5-7DC3-4C99-BD9B-BA526C2FEE12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0101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40320" y="409896"/>
            <a:ext cx="28128685" cy="2169159"/>
          </a:xfrm>
        </p:spPr>
        <p:txBody>
          <a:bodyPr>
            <a:noAutofit/>
          </a:bodyPr>
          <a:lstStyle>
            <a:lvl1pPr>
              <a:defRPr sz="44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00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0"/>
          </p:nvPr>
        </p:nvSpPr>
        <p:spPr>
          <a:xfrm>
            <a:off x="1498092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1"/>
          </p:nvPr>
        </p:nvSpPr>
        <p:spPr>
          <a:xfrm>
            <a:off x="29580845" y="3135090"/>
            <a:ext cx="13700761" cy="18200914"/>
          </a:xfrm>
        </p:spPr>
        <p:txBody>
          <a:bodyPr>
            <a:normAutofit/>
          </a:bodyPr>
          <a:lstStyle>
            <a:lvl1pPr marL="410256" indent="-410256">
              <a:buNone/>
              <a:defRPr sz="2900">
                <a:latin typeface="Arial"/>
                <a:cs typeface="Arial"/>
              </a:defRPr>
            </a:lvl1pPr>
            <a:lvl2pPr marL="793247" indent="-655629">
              <a:buFont typeface="Wingdings" charset="2"/>
              <a:buChar char="Ø"/>
              <a:defRPr sz="2300">
                <a:latin typeface="Arial"/>
                <a:cs typeface="Arial"/>
              </a:defRPr>
            </a:lvl2pPr>
            <a:lvl3pPr marL="929565" indent="-546573">
              <a:defRPr sz="1900">
                <a:latin typeface="Arial"/>
                <a:cs typeface="Arial"/>
              </a:defRPr>
            </a:lvl3pPr>
            <a:lvl4pPr marL="1202201" indent="-655629">
              <a:defRPr sz="1600">
                <a:latin typeface="Arial"/>
                <a:cs typeface="Arial"/>
              </a:defRPr>
            </a:lvl4pPr>
            <a:lvl5pPr marL="1448875" indent="-1448875">
              <a:defRPr sz="2300"/>
            </a:lvl5pPr>
            <a:lvl6pPr>
              <a:defRPr sz="5200"/>
            </a:lvl6pPr>
            <a:lvl7pPr>
              <a:defRPr sz="5200"/>
            </a:lvl7pPr>
            <a:lvl8pPr>
              <a:defRPr sz="5200"/>
            </a:lvl8pPr>
            <a:lvl9pPr>
              <a:defRPr sz="5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7600" y="351475"/>
            <a:ext cx="406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9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B3A07-A7CE-40D3-A410-EDF9A4B1C01F}" type="datetime1">
              <a:rPr lang="en-US" altLang="en-US"/>
              <a:pPr>
                <a:defRPr/>
              </a:pPr>
              <a:t>5/26/22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FFC319-7D79-44E8-8922-263723B620C8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19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D03833-CE8C-4F8B-95CB-3A9B6255852C}" type="datetime1">
              <a:rPr lang="en-US" altLang="en-US"/>
              <a:pPr>
                <a:defRPr/>
              </a:pPr>
              <a:t>5/26/22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319E6-A96F-404B-A526-EF4A8ECEB680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52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9" y="873760"/>
            <a:ext cx="14439903" cy="3718560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4" y="873766"/>
            <a:ext cx="24536400" cy="18729961"/>
          </a:xfrm>
        </p:spPr>
        <p:txBody>
          <a:bodyPr/>
          <a:lstStyle>
            <a:lvl1pPr>
              <a:defRPr sz="10200"/>
            </a:lvl1pPr>
            <a:lvl2pPr>
              <a:defRPr sz="9000"/>
            </a:lvl2pPr>
            <a:lvl3pPr>
              <a:defRPr sz="7800"/>
            </a:lvl3pPr>
            <a:lvl4pPr>
              <a:defRPr sz="6500"/>
            </a:lvl4pPr>
            <a:lvl5pPr>
              <a:defRPr sz="6500"/>
            </a:lvl5pPr>
            <a:lvl6pPr>
              <a:defRPr sz="6500"/>
            </a:lvl6pPr>
            <a:lvl7pPr>
              <a:defRPr sz="6500"/>
            </a:lvl7pPr>
            <a:lvl8pPr>
              <a:defRPr sz="6500"/>
            </a:lvl8pPr>
            <a:lvl9pPr>
              <a:defRPr sz="6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9" y="4592326"/>
            <a:ext cx="14439903" cy="15011401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2521F4-F525-4A00-B403-8BBE24F546DB}" type="datetime1">
              <a:rPr lang="en-US" altLang="en-US"/>
              <a:pPr>
                <a:defRPr/>
              </a:pPr>
              <a:t>5/26/22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30ABBB-E03B-4760-8313-C632A5074D40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998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3" y="15361927"/>
            <a:ext cx="26334720" cy="1813561"/>
          </a:xfrm>
        </p:spPr>
        <p:txBody>
          <a:bodyPr anchor="b"/>
          <a:lstStyle>
            <a:lvl1pPr algn="l">
              <a:defRPr sz="6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3" y="1960880"/>
            <a:ext cx="2633472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00"/>
            </a:lvl1pPr>
            <a:lvl2pPr marL="1474225" indent="0">
              <a:buNone/>
              <a:defRPr sz="9000"/>
            </a:lvl2pPr>
            <a:lvl3pPr marL="2948448" indent="0">
              <a:buNone/>
              <a:defRPr sz="7800"/>
            </a:lvl3pPr>
            <a:lvl4pPr marL="4422674" indent="0">
              <a:buNone/>
              <a:defRPr sz="6500"/>
            </a:lvl4pPr>
            <a:lvl5pPr marL="5896899" indent="0">
              <a:buNone/>
              <a:defRPr sz="6500"/>
            </a:lvl5pPr>
            <a:lvl6pPr marL="7371122" indent="0">
              <a:buNone/>
              <a:defRPr sz="6500"/>
            </a:lvl6pPr>
            <a:lvl7pPr marL="8845348" indent="0">
              <a:buNone/>
              <a:defRPr sz="6500"/>
            </a:lvl7pPr>
            <a:lvl8pPr marL="10319573" indent="0">
              <a:buNone/>
              <a:defRPr sz="6500"/>
            </a:lvl8pPr>
            <a:lvl9pPr marL="11793798" indent="0">
              <a:buNone/>
              <a:defRPr sz="6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3" y="17175488"/>
            <a:ext cx="26334720" cy="2575559"/>
          </a:xfrm>
        </p:spPr>
        <p:txBody>
          <a:bodyPr/>
          <a:lstStyle>
            <a:lvl1pPr marL="0" indent="0">
              <a:buNone/>
              <a:defRPr sz="4500"/>
            </a:lvl1pPr>
            <a:lvl2pPr marL="1474225" indent="0">
              <a:buNone/>
              <a:defRPr sz="3900"/>
            </a:lvl2pPr>
            <a:lvl3pPr marL="2948448" indent="0">
              <a:buNone/>
              <a:defRPr sz="3100"/>
            </a:lvl3pPr>
            <a:lvl4pPr marL="4422674" indent="0">
              <a:buNone/>
              <a:defRPr sz="2800"/>
            </a:lvl4pPr>
            <a:lvl5pPr marL="5896899" indent="0">
              <a:buNone/>
              <a:defRPr sz="2800"/>
            </a:lvl5pPr>
            <a:lvl6pPr marL="7371122" indent="0">
              <a:buNone/>
              <a:defRPr sz="2800"/>
            </a:lvl6pPr>
            <a:lvl7pPr marL="8845348" indent="0">
              <a:buNone/>
              <a:defRPr sz="2800"/>
            </a:lvl7pPr>
            <a:lvl8pPr marL="10319573" indent="0">
              <a:buNone/>
              <a:defRPr sz="2800"/>
            </a:lvl8pPr>
            <a:lvl9pPr marL="11793798" indent="0">
              <a:buNone/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C5E88-DBB1-4C27-97E1-27BF91625C96}" type="datetime1">
              <a:rPr lang="en-US" altLang="en-US"/>
              <a:pPr>
                <a:defRPr/>
              </a:pPr>
              <a:t>5/26/22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4C0B4-399A-4C53-B10F-4E796F22629E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34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2195209" y="877957"/>
            <a:ext cx="3950078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95209" y="5120309"/>
            <a:ext cx="39500783" cy="1448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94846" tIns="147423" rIns="294846" bIns="1474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5209" y="20340432"/>
            <a:ext cx="102399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F4DFF81-4150-4EF7-986D-DD3916DBAD54}" type="datetime1">
              <a:rPr lang="en-US" altLang="en-US"/>
              <a:pPr>
                <a:defRPr/>
              </a:pPr>
              <a:t>5/26/22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809" y="20340432"/>
            <a:ext cx="138975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3900">
                <a:solidFill>
                  <a:srgbClr val="898989"/>
                </a:solidFill>
                <a:latin typeface="Calibri" pitchFamily="-108" charset="0"/>
                <a:ea typeface="ＭＳ Ｐゴシック" pitchFamily="-108" charset="-128"/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6009" y="20340432"/>
            <a:ext cx="10239983" cy="1167847"/>
          </a:xfrm>
          <a:prstGeom prst="rect">
            <a:avLst/>
          </a:prstGeom>
        </p:spPr>
        <p:txBody>
          <a:bodyPr vert="horz" wrap="square" lIns="294846" tIns="147423" rIns="294846" bIns="14742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39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15B8E12-0DAA-404C-B30F-EC94537DB443}" type="slidenum">
              <a:rPr lang="en-US" altLang="en-US"/>
              <a:pPr>
                <a:defRPr/>
              </a:pPr>
              <a:t>‹N°›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15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txStyles>
    <p:titleStyle>
      <a:lvl1pPr algn="ctr" defTabSz="1471613" rtl="0" eaLnBrk="0" fontAlgn="base" hangingPunct="0">
        <a:spcBef>
          <a:spcPct val="0"/>
        </a:spcBef>
        <a:spcAft>
          <a:spcPct val="0"/>
        </a:spcAft>
        <a:defRPr sz="141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2pPr>
      <a:lvl3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3pPr>
      <a:lvl4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4pPr>
      <a:lvl5pPr algn="ctr" defTabSz="1471613" rtl="0" eaLnBrk="0" fontAlgn="base" hangingPunct="0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MS PGothic" panose="020B0600070205080204" pitchFamily="34" charset="-128"/>
          <a:cs typeface="ＭＳ Ｐゴシック" charset="-128"/>
        </a:defRPr>
      </a:lvl5pPr>
      <a:lvl6pPr marL="373903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747805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121708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495611" algn="ctr" defTabSz="1473542" rtl="0" fontAlgn="base">
        <a:spcBef>
          <a:spcPct val="0"/>
        </a:spcBef>
        <a:spcAft>
          <a:spcPct val="0"/>
        </a:spcAft>
        <a:defRPr sz="141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1101725" indent="-11017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392363" indent="-91757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3681413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5157788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6629400" indent="-733425" algn="l" defTabSz="1471613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5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8108236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6pPr>
      <a:lvl7pPr marL="9582462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7pPr>
      <a:lvl8pPr marL="11056684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8pPr>
      <a:lvl9pPr marL="12530909" indent="-737112" algn="l" defTabSz="1474225" rtl="0" eaLnBrk="1" latinLnBrk="0" hangingPunct="1">
        <a:spcBef>
          <a:spcPct val="20000"/>
        </a:spcBef>
        <a:buFont typeface="Arial"/>
        <a:buChar char="•"/>
        <a:defRPr sz="6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1pPr>
      <a:lvl2pPr marL="1474225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2pPr>
      <a:lvl3pPr marL="29484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3pPr>
      <a:lvl4pPr marL="4422674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4pPr>
      <a:lvl5pPr marL="5896899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5pPr>
      <a:lvl6pPr marL="7371122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6pPr>
      <a:lvl7pPr marL="884534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7pPr>
      <a:lvl8pPr marL="10319573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8pPr>
      <a:lvl9pPr marL="11793798" algn="l" defTabSz="1474225" rtl="0" eaLnBrk="1" latinLnBrk="0" hangingPunct="1">
        <a:defRPr sz="5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hyperlink" Target="http://stvg.paris.inria.fr/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github.com/antoyang/TubeDET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55;p13">
            <a:extLst>
              <a:ext uri="{FF2B5EF4-FFF2-40B4-BE49-F238E27FC236}">
                <a16:creationId xmlns:a16="http://schemas.microsoft.com/office/drawing/2014/main" id="{05C67447-9EEA-A6BE-7B7A-A1B44712F834}"/>
              </a:ext>
            </a:extLst>
          </p:cNvPr>
          <p:cNvSpPr/>
          <p:nvPr/>
        </p:nvSpPr>
        <p:spPr>
          <a:xfrm>
            <a:off x="29309886" y="17534718"/>
            <a:ext cx="14151650" cy="2122175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>
              <a:spcAft>
                <a:spcPts val="1029"/>
              </a:spcAft>
              <a:buSzPts val="600"/>
            </a:pPr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47" name="Google Shape;62;p13">
            <a:extLst>
              <a:ext uri="{FF2B5EF4-FFF2-40B4-BE49-F238E27FC236}">
                <a16:creationId xmlns:a16="http://schemas.microsoft.com/office/drawing/2014/main" id="{B315A1E6-981E-F848-00CC-0898CFA3A8F2}"/>
              </a:ext>
            </a:extLst>
          </p:cNvPr>
          <p:cNvSpPr txBox="1"/>
          <p:nvPr/>
        </p:nvSpPr>
        <p:spPr>
          <a:xfrm>
            <a:off x="33778541" y="17042641"/>
            <a:ext cx="5567815" cy="10684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>
                <a:solidFill>
                  <a:srgbClr val="073763"/>
                </a:solidFill>
              </a:rPr>
              <a:t>Qualitative </a:t>
            </a:r>
            <a:r>
              <a:rPr lang="fr" sz="4800" dirty="0" err="1">
                <a:solidFill>
                  <a:srgbClr val="073763"/>
                </a:solidFill>
              </a:rPr>
              <a:t>results</a:t>
            </a:r>
            <a:endParaRPr sz="4800" dirty="0">
              <a:solidFill>
                <a:srgbClr val="073763"/>
              </a:solidFill>
            </a:endParaRPr>
          </a:p>
        </p:txBody>
      </p:sp>
      <p:sp>
        <p:nvSpPr>
          <p:cNvPr id="4098" name="Title 13"/>
          <p:cNvSpPr>
            <a:spLocks noGrp="1"/>
          </p:cNvSpPr>
          <p:nvPr>
            <p:ph type="title"/>
          </p:nvPr>
        </p:nvSpPr>
        <p:spPr>
          <a:xfrm>
            <a:off x="4754564" y="135140"/>
            <a:ext cx="34470975" cy="2078037"/>
          </a:xfrm>
        </p:spPr>
        <p:txBody>
          <a:bodyPr/>
          <a:lstStyle/>
          <a:p>
            <a:r>
              <a:rPr lang="fr-FR" sz="5400" b="1" dirty="0" err="1">
                <a:solidFill>
                  <a:srgbClr val="CC4125"/>
                </a:solidFill>
              </a:rPr>
              <a:t>TubeDETR</a:t>
            </a:r>
            <a:r>
              <a:rPr lang="fr-FR" sz="5400" b="1" dirty="0">
                <a:solidFill>
                  <a:srgbClr val="CC4125"/>
                </a:solidFill>
              </a:rPr>
              <a:t>: </a:t>
            </a:r>
            <a:r>
              <a:rPr lang="fr-FR" sz="5400" b="1" dirty="0" err="1">
                <a:solidFill>
                  <a:srgbClr val="CC4125"/>
                </a:solidFill>
              </a:rPr>
              <a:t>Spatio-Temporal</a:t>
            </a:r>
            <a:r>
              <a:rPr lang="fr-FR" sz="5400" b="1" dirty="0">
                <a:solidFill>
                  <a:srgbClr val="CC4125"/>
                </a:solidFill>
              </a:rPr>
              <a:t> </a:t>
            </a:r>
            <a:r>
              <a:rPr lang="fr-FR" sz="5400" b="1" dirty="0" err="1">
                <a:solidFill>
                  <a:srgbClr val="CC4125"/>
                </a:solidFill>
              </a:rPr>
              <a:t>Video</a:t>
            </a:r>
            <a:r>
              <a:rPr lang="fr-FR" sz="5400" b="1" dirty="0">
                <a:solidFill>
                  <a:srgbClr val="CC4125"/>
                </a:solidFill>
              </a:rPr>
              <a:t> </a:t>
            </a:r>
            <a:r>
              <a:rPr lang="fr-FR" sz="5400" b="1" dirty="0" err="1">
                <a:solidFill>
                  <a:srgbClr val="CC4125"/>
                </a:solidFill>
              </a:rPr>
              <a:t>Grounding</a:t>
            </a:r>
            <a:r>
              <a:rPr lang="fr-FR" sz="5400" b="1" dirty="0">
                <a:solidFill>
                  <a:srgbClr val="CC4125"/>
                </a:solidFill>
              </a:rPr>
              <a:t> </a:t>
            </a:r>
            <a:r>
              <a:rPr lang="fr-FR" sz="5400" b="1" dirty="0" err="1">
                <a:solidFill>
                  <a:srgbClr val="CC4125"/>
                </a:solidFill>
              </a:rPr>
              <a:t>with</a:t>
            </a:r>
            <a:r>
              <a:rPr lang="fr-FR" sz="5400" b="1" dirty="0">
                <a:solidFill>
                  <a:srgbClr val="CC4125"/>
                </a:solidFill>
              </a:rPr>
              <a:t> Transformers</a:t>
            </a:r>
            <a:br>
              <a:rPr lang="en-US" alt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2" descr="French Institute for Research in Computer Science and Automation - Wikipedia">
            <a:extLst>
              <a:ext uri="{FF2B5EF4-FFF2-40B4-BE49-F238E27FC236}">
                <a16:creationId xmlns:a16="http://schemas.microsoft.com/office/drawing/2014/main" id="{9A31516D-16FD-73B4-1097-29512D310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57" y="249162"/>
            <a:ext cx="3363686" cy="146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B12394CE-275E-3000-9EC6-C27FB36BFC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953" y="1747804"/>
            <a:ext cx="3864647" cy="146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DeepMind · GitHub">
            <a:extLst>
              <a:ext uri="{FF2B5EF4-FFF2-40B4-BE49-F238E27FC236}">
                <a16:creationId xmlns:a16="http://schemas.microsoft.com/office/drawing/2014/main" id="{C2EA1AA8-A906-20C3-5ED3-B0C9F9EA4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1405" y="245584"/>
            <a:ext cx="1466496" cy="146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A5FC2608-B67E-40F5-4BA4-3240D9695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12" y="1678797"/>
            <a:ext cx="3363686" cy="1681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Google Shape;59;p13">
            <a:extLst>
              <a:ext uri="{FF2B5EF4-FFF2-40B4-BE49-F238E27FC236}">
                <a16:creationId xmlns:a16="http://schemas.microsoft.com/office/drawing/2014/main" id="{A1CAAB20-3AC5-FDFD-1F98-E63AB7D91CE2}"/>
              </a:ext>
            </a:extLst>
          </p:cNvPr>
          <p:cNvSpPr txBox="1"/>
          <p:nvPr/>
        </p:nvSpPr>
        <p:spPr>
          <a:xfrm>
            <a:off x="8764404" y="1372477"/>
            <a:ext cx="24185571" cy="1891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1864" tIns="61864" rIns="61864" bIns="61864" anchor="t" anchorCtr="0">
            <a:noAutofit/>
          </a:bodyPr>
          <a:lstStyle/>
          <a:p>
            <a:pPr algn="ctr">
              <a:lnSpc>
                <a:spcPct val="115000"/>
              </a:lnSpc>
            </a:pPr>
            <a:r>
              <a:rPr lang="fr" sz="4200" dirty="0">
                <a:solidFill>
                  <a:srgbClr val="073763"/>
                </a:solidFill>
              </a:rPr>
              <a:t>Antoine Yang</a:t>
            </a:r>
            <a:r>
              <a:rPr lang="fr" sz="4200" baseline="30000" dirty="0">
                <a:solidFill>
                  <a:srgbClr val="073763"/>
                </a:solidFill>
              </a:rPr>
              <a:t>1,2</a:t>
            </a:r>
            <a:r>
              <a:rPr lang="fr" sz="4200" dirty="0">
                <a:solidFill>
                  <a:srgbClr val="073763"/>
                </a:solidFill>
              </a:rPr>
              <a:t>, Antoine Miech</a:t>
            </a:r>
            <a:r>
              <a:rPr lang="fr" sz="4200" baseline="30000" dirty="0">
                <a:solidFill>
                  <a:srgbClr val="073763"/>
                </a:solidFill>
              </a:rPr>
              <a:t>3</a:t>
            </a:r>
            <a:r>
              <a:rPr lang="fr" sz="4200" dirty="0">
                <a:solidFill>
                  <a:srgbClr val="073763"/>
                </a:solidFill>
              </a:rPr>
              <a:t>, Josef Sivic</a:t>
            </a:r>
            <a:r>
              <a:rPr lang="fr" sz="4200" baseline="30000" dirty="0">
                <a:solidFill>
                  <a:srgbClr val="073763"/>
                </a:solidFill>
              </a:rPr>
              <a:t>4</a:t>
            </a:r>
            <a:r>
              <a:rPr lang="fr" sz="4200" dirty="0">
                <a:solidFill>
                  <a:srgbClr val="073763"/>
                </a:solidFill>
              </a:rPr>
              <a:t>, Ivan Laptev</a:t>
            </a:r>
            <a:r>
              <a:rPr lang="fr" sz="4200" baseline="30000" dirty="0">
                <a:solidFill>
                  <a:srgbClr val="073763"/>
                </a:solidFill>
              </a:rPr>
              <a:t>1,2</a:t>
            </a:r>
            <a:r>
              <a:rPr lang="fr" sz="4200" dirty="0">
                <a:solidFill>
                  <a:srgbClr val="073763"/>
                </a:solidFill>
              </a:rPr>
              <a:t>, Cordelia Schmid</a:t>
            </a:r>
            <a:r>
              <a:rPr lang="fr" sz="4200" baseline="30000" dirty="0">
                <a:solidFill>
                  <a:srgbClr val="073763"/>
                </a:solidFill>
              </a:rPr>
              <a:t>1,2</a:t>
            </a:r>
            <a:endParaRPr sz="4200" baseline="30000" dirty="0">
              <a:solidFill>
                <a:srgbClr val="073763"/>
              </a:solidFill>
            </a:endParaRPr>
          </a:p>
          <a:p>
            <a:pPr algn="ctr">
              <a:lnSpc>
                <a:spcPct val="115000"/>
              </a:lnSpc>
            </a:pPr>
            <a:r>
              <a:rPr lang="fr" sz="3600" baseline="30000" dirty="0">
                <a:solidFill>
                  <a:srgbClr val="073763"/>
                </a:solidFill>
              </a:rPr>
              <a:t>1</a:t>
            </a:r>
            <a:r>
              <a:rPr lang="fr" sz="3600" dirty="0">
                <a:solidFill>
                  <a:srgbClr val="073763"/>
                </a:solidFill>
              </a:rPr>
              <a:t>Inria Paris	  	 </a:t>
            </a:r>
            <a:r>
              <a:rPr lang="fr" sz="3600" baseline="30000" dirty="0">
                <a:solidFill>
                  <a:srgbClr val="073763"/>
                </a:solidFill>
              </a:rPr>
              <a:t>2</a:t>
            </a:r>
            <a:r>
              <a:rPr lang="fr" sz="3600" dirty="0">
                <a:solidFill>
                  <a:srgbClr val="073763"/>
                </a:solidFill>
              </a:rPr>
              <a:t>Ecole Normale Supérieure, PSL	     </a:t>
            </a:r>
            <a:r>
              <a:rPr lang="fr" sz="3600" baseline="30000" dirty="0">
                <a:solidFill>
                  <a:srgbClr val="073763"/>
                </a:solidFill>
              </a:rPr>
              <a:t>3</a:t>
            </a:r>
            <a:r>
              <a:rPr lang="fr" sz="3600" dirty="0">
                <a:solidFill>
                  <a:srgbClr val="073763"/>
                </a:solidFill>
              </a:rPr>
              <a:t>DeepMind		   </a:t>
            </a:r>
            <a:r>
              <a:rPr lang="fr" sz="3600" baseline="30000" dirty="0">
                <a:solidFill>
                  <a:srgbClr val="073763"/>
                </a:solidFill>
              </a:rPr>
              <a:t>4</a:t>
            </a:r>
            <a:r>
              <a:rPr lang="fr" sz="3600" dirty="0">
                <a:solidFill>
                  <a:srgbClr val="073763"/>
                </a:solidFill>
              </a:rPr>
              <a:t>CIIRC, CTU in Prague        	</a:t>
            </a:r>
            <a:endParaRPr sz="3600" dirty="0">
              <a:solidFill>
                <a:srgbClr val="073763"/>
              </a:solidFill>
            </a:endParaRPr>
          </a:p>
        </p:txBody>
      </p:sp>
      <p:sp>
        <p:nvSpPr>
          <p:cNvPr id="20" name="Google Shape;76;p13">
            <a:extLst>
              <a:ext uri="{FF2B5EF4-FFF2-40B4-BE49-F238E27FC236}">
                <a16:creationId xmlns:a16="http://schemas.microsoft.com/office/drawing/2014/main" id="{88C433F9-FB9F-926C-EE6E-39E17C0C541C}"/>
              </a:ext>
            </a:extLst>
          </p:cNvPr>
          <p:cNvSpPr/>
          <p:nvPr/>
        </p:nvSpPr>
        <p:spPr>
          <a:xfrm>
            <a:off x="428047" y="3626074"/>
            <a:ext cx="12433346" cy="18015833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>
              <a:buSzPts val="600"/>
            </a:pPr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21" name="Google Shape;77;p13">
            <a:extLst>
              <a:ext uri="{FF2B5EF4-FFF2-40B4-BE49-F238E27FC236}">
                <a16:creationId xmlns:a16="http://schemas.microsoft.com/office/drawing/2014/main" id="{BB17DCF2-228E-B43C-546B-A3B837CC87B0}"/>
              </a:ext>
            </a:extLst>
          </p:cNvPr>
          <p:cNvSpPr txBox="1"/>
          <p:nvPr/>
        </p:nvSpPr>
        <p:spPr>
          <a:xfrm>
            <a:off x="4829602" y="3169624"/>
            <a:ext cx="3316902" cy="845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 err="1">
                <a:solidFill>
                  <a:srgbClr val="073763"/>
                </a:solidFill>
              </a:rPr>
              <a:t>Overview</a:t>
            </a:r>
            <a:endParaRPr sz="4800" dirty="0">
              <a:solidFill>
                <a:srgbClr val="073763"/>
              </a:solidFill>
            </a:endParaRPr>
          </a:p>
        </p:txBody>
      </p:sp>
      <p:sp>
        <p:nvSpPr>
          <p:cNvPr id="22" name="Google Shape;78;p13">
            <a:extLst>
              <a:ext uri="{FF2B5EF4-FFF2-40B4-BE49-F238E27FC236}">
                <a16:creationId xmlns:a16="http://schemas.microsoft.com/office/drawing/2014/main" id="{A34461CD-D277-B109-C499-761FBCB00848}"/>
              </a:ext>
            </a:extLst>
          </p:cNvPr>
          <p:cNvSpPr txBox="1"/>
          <p:nvPr/>
        </p:nvSpPr>
        <p:spPr>
          <a:xfrm>
            <a:off x="685800" y="4806973"/>
            <a:ext cx="7384504" cy="2089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 err="1"/>
              <a:t>Given</a:t>
            </a:r>
            <a:r>
              <a:rPr lang="fr-FR" sz="3200" dirty="0"/>
              <a:t> an input </a:t>
            </a:r>
            <a:r>
              <a:rPr lang="fr-FR" sz="3200" dirty="0" err="1"/>
              <a:t>video</a:t>
            </a:r>
            <a:r>
              <a:rPr lang="fr-FR" sz="3200" dirty="0"/>
              <a:t>, </a:t>
            </a:r>
            <a:r>
              <a:rPr lang="fr-FR" sz="3200" dirty="0" err="1"/>
              <a:t>localize</a:t>
            </a:r>
            <a:r>
              <a:rPr lang="fr-FR" sz="3200" dirty="0"/>
              <a:t> a </a:t>
            </a:r>
            <a:r>
              <a:rPr lang="fr-FR" sz="3200" i="1" dirty="0" err="1"/>
              <a:t>spatio-temporal</a:t>
            </a:r>
            <a:r>
              <a:rPr lang="fr-FR" sz="3200" i="1" dirty="0"/>
              <a:t> tube </a:t>
            </a:r>
            <a:r>
              <a:rPr lang="fr-FR" sz="3200" dirty="0" err="1"/>
              <a:t>corresponding</a:t>
            </a:r>
            <a:r>
              <a:rPr lang="fr-FR" sz="3200" dirty="0"/>
              <a:t> to an input </a:t>
            </a:r>
            <a:r>
              <a:rPr lang="fr-FR" sz="3200" dirty="0" err="1"/>
              <a:t>natural</a:t>
            </a:r>
            <a:r>
              <a:rPr lang="fr-FR" sz="3200" dirty="0"/>
              <a:t> </a:t>
            </a:r>
            <a:r>
              <a:rPr lang="fr-FR" sz="3200" dirty="0" err="1"/>
              <a:t>language</a:t>
            </a:r>
            <a:r>
              <a:rPr lang="fr-FR" sz="3200" dirty="0"/>
              <a:t> </a:t>
            </a:r>
            <a:r>
              <a:rPr lang="fr-FR" sz="3200" dirty="0" err="1"/>
              <a:t>query</a:t>
            </a:r>
            <a:endParaRPr lang="fr-FR" sz="3200" dirty="0"/>
          </a:p>
          <a:p>
            <a:pPr>
              <a:buSzPts val="600"/>
            </a:pPr>
            <a:endParaRPr lang="fr-FR" sz="3200" dirty="0">
              <a:solidFill>
                <a:srgbClr val="073763"/>
              </a:solidFill>
            </a:endParaRPr>
          </a:p>
        </p:txBody>
      </p:sp>
      <p:sp>
        <p:nvSpPr>
          <p:cNvPr id="24" name="Google Shape;78;p13">
            <a:extLst>
              <a:ext uri="{FF2B5EF4-FFF2-40B4-BE49-F238E27FC236}">
                <a16:creationId xmlns:a16="http://schemas.microsoft.com/office/drawing/2014/main" id="{226AC863-2D9F-1278-865D-C9D1BFED857F}"/>
              </a:ext>
            </a:extLst>
          </p:cNvPr>
          <p:cNvSpPr txBox="1"/>
          <p:nvPr/>
        </p:nvSpPr>
        <p:spPr>
          <a:xfrm>
            <a:off x="685800" y="6784025"/>
            <a:ext cx="11899436" cy="3848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4000" dirty="0">
                <a:solidFill>
                  <a:srgbClr val="073763"/>
                </a:solidFill>
              </a:rPr>
              <a:t>Motivation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 err="1"/>
              <a:t>Existing</a:t>
            </a:r>
            <a:r>
              <a:rPr lang="fr-FR" sz="3200" dirty="0"/>
              <a:t> </a:t>
            </a:r>
            <a:r>
              <a:rPr lang="fr-FR" sz="3200" dirty="0" err="1"/>
              <a:t>approaches</a:t>
            </a:r>
            <a:r>
              <a:rPr lang="fr-FR" sz="3200" dirty="0"/>
              <a:t> </a:t>
            </a:r>
            <a:r>
              <a:rPr lang="fr-FR" sz="3200" dirty="0" err="1"/>
              <a:t>rely</a:t>
            </a:r>
            <a:r>
              <a:rPr lang="fr-FR" sz="3200" dirty="0"/>
              <a:t> on </a:t>
            </a:r>
            <a:r>
              <a:rPr lang="fr-FR" sz="3200" dirty="0" err="1"/>
              <a:t>object</a:t>
            </a:r>
            <a:r>
              <a:rPr lang="fr-FR" sz="3200" dirty="0"/>
              <a:t> </a:t>
            </a:r>
            <a:r>
              <a:rPr lang="fr-FR" sz="3200" dirty="0" err="1"/>
              <a:t>proposals</a:t>
            </a:r>
            <a:r>
              <a:rPr lang="fr-FR" sz="3200" dirty="0"/>
              <a:t> [2], tube </a:t>
            </a:r>
            <a:r>
              <a:rPr lang="fr-FR" sz="3200" dirty="0" err="1"/>
              <a:t>proposals</a:t>
            </a:r>
            <a:r>
              <a:rPr lang="fr-FR" sz="3200" dirty="0"/>
              <a:t> [3] or </a:t>
            </a:r>
            <a:r>
              <a:rPr lang="fr-FR" sz="3200" dirty="0" err="1"/>
              <a:t>upsampling</a:t>
            </a:r>
            <a:r>
              <a:rPr lang="fr-FR" sz="3200" dirty="0"/>
              <a:t> </a:t>
            </a:r>
            <a:r>
              <a:rPr lang="fr-FR" sz="3200" dirty="0" err="1"/>
              <a:t>layers</a:t>
            </a:r>
            <a:r>
              <a:rPr lang="fr-FR" sz="3200" dirty="0"/>
              <a:t> [4], </a:t>
            </a:r>
            <a:r>
              <a:rPr lang="fr-FR" sz="3200" dirty="0" err="1"/>
              <a:t>hence</a:t>
            </a:r>
            <a:r>
              <a:rPr lang="fr-FR" sz="3200" dirty="0"/>
              <a:t> use</a:t>
            </a:r>
            <a:r>
              <a:rPr lang="fr-FR" sz="3200" i="1" dirty="0"/>
              <a:t> </a:t>
            </a:r>
            <a:r>
              <a:rPr lang="fr-FR" sz="3200" i="1" dirty="0" err="1"/>
              <a:t>different</a:t>
            </a:r>
            <a:r>
              <a:rPr lang="fr-FR" sz="3200" i="1" dirty="0"/>
              <a:t> </a:t>
            </a:r>
            <a:r>
              <a:rPr lang="fr-FR" sz="3200" dirty="0" err="1"/>
              <a:t>representations</a:t>
            </a:r>
            <a:r>
              <a:rPr lang="fr-FR" sz="3200" dirty="0"/>
              <a:t> for spatial and temporal </a:t>
            </a:r>
            <a:r>
              <a:rPr lang="fr-FR" sz="3200" dirty="0" err="1"/>
              <a:t>localization</a:t>
            </a:r>
            <a:endParaRPr lang="fr-FR" sz="3200" dirty="0"/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 err="1"/>
              <a:t>Spatio-Temporal</a:t>
            </a:r>
            <a:r>
              <a:rPr lang="fr-FR" sz="3200" dirty="0"/>
              <a:t> </a:t>
            </a:r>
            <a:r>
              <a:rPr lang="fr-FR" sz="3200" dirty="0" err="1"/>
              <a:t>Video</a:t>
            </a:r>
            <a:r>
              <a:rPr lang="fr-FR" sz="3200" dirty="0"/>
              <a:t> </a:t>
            </a:r>
            <a:r>
              <a:rPr lang="fr-FR" sz="3200" dirty="0" err="1"/>
              <a:t>Grounding</a:t>
            </a:r>
            <a:r>
              <a:rPr lang="fr-FR" sz="3200" dirty="0"/>
              <a:t> </a:t>
            </a:r>
            <a:r>
              <a:rPr lang="fr-FR" sz="3200" dirty="0" err="1"/>
              <a:t>requires</a:t>
            </a:r>
            <a:r>
              <a:rPr lang="fr-FR" sz="3200" dirty="0"/>
              <a:t> </a:t>
            </a:r>
            <a:r>
              <a:rPr lang="fr-FR" sz="3200" i="1" dirty="0"/>
              <a:t>efficient</a:t>
            </a:r>
            <a:r>
              <a:rPr lang="fr-FR" sz="3200" dirty="0"/>
              <a:t> modeling of temporal, spatial and </a:t>
            </a:r>
            <a:r>
              <a:rPr lang="fr-FR" sz="3200" dirty="0" err="1"/>
              <a:t>visual-linguistic</a:t>
            </a:r>
            <a:r>
              <a:rPr lang="fr-FR" sz="3200" dirty="0"/>
              <a:t> interactions</a:t>
            </a:r>
          </a:p>
        </p:txBody>
      </p:sp>
      <p:sp>
        <p:nvSpPr>
          <p:cNvPr id="25" name="Google Shape;78;p13">
            <a:extLst>
              <a:ext uri="{FF2B5EF4-FFF2-40B4-BE49-F238E27FC236}">
                <a16:creationId xmlns:a16="http://schemas.microsoft.com/office/drawing/2014/main" id="{75BC2E38-B6AB-F1CB-E68B-1AFE708986E2}"/>
              </a:ext>
            </a:extLst>
          </p:cNvPr>
          <p:cNvSpPr txBox="1"/>
          <p:nvPr/>
        </p:nvSpPr>
        <p:spPr>
          <a:xfrm>
            <a:off x="685800" y="10663959"/>
            <a:ext cx="11658833" cy="3520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4000" dirty="0">
                <a:solidFill>
                  <a:srgbClr val="073763"/>
                </a:solidFill>
              </a:rPr>
              <a:t>Contributions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A </a:t>
            </a:r>
            <a:r>
              <a:rPr lang="fr-FR" sz="3200" b="1" dirty="0" err="1"/>
              <a:t>space</a:t>
            </a:r>
            <a:r>
              <a:rPr lang="fr-FR" sz="3200" b="1" dirty="0"/>
              <a:t>-time </a:t>
            </a:r>
            <a:r>
              <a:rPr lang="fr-FR" sz="3200" b="1" dirty="0" err="1"/>
              <a:t>decoder</a:t>
            </a:r>
            <a:r>
              <a:rPr lang="fr-FR" sz="3200" b="1" dirty="0"/>
              <a:t> </a:t>
            </a:r>
            <a:r>
              <a:rPr lang="fr-FR" sz="3200" dirty="0" err="1"/>
              <a:t>that</a:t>
            </a:r>
            <a:r>
              <a:rPr lang="fr-FR" sz="3200" dirty="0"/>
              <a:t> </a:t>
            </a:r>
            <a:r>
              <a:rPr lang="fr-FR" sz="3200" dirty="0" err="1"/>
              <a:t>reasons</a:t>
            </a:r>
            <a:r>
              <a:rPr lang="fr-FR" sz="3200" dirty="0"/>
              <a:t> about </a:t>
            </a:r>
            <a:r>
              <a:rPr lang="fr-FR" sz="3200" i="1" dirty="0"/>
              <a:t>time </a:t>
            </a:r>
            <a:r>
              <a:rPr lang="fr-FR" sz="3200" i="1" dirty="0" err="1"/>
              <a:t>queries</a:t>
            </a:r>
            <a:r>
              <a:rPr lang="fr-FR" sz="3200" dirty="0"/>
              <a:t>, </a:t>
            </a:r>
            <a:r>
              <a:rPr lang="fr-FR" sz="3200" dirty="0" err="1"/>
              <a:t>which</a:t>
            </a:r>
            <a:r>
              <a:rPr lang="fr-FR" sz="3200" dirty="0"/>
              <a:t> are </a:t>
            </a:r>
            <a:r>
              <a:rPr lang="fr-FR" sz="3200" dirty="0" err="1"/>
              <a:t>used</a:t>
            </a:r>
            <a:r>
              <a:rPr lang="fr-FR" sz="3200" dirty="0"/>
              <a:t> for </a:t>
            </a:r>
            <a:r>
              <a:rPr lang="fr-FR" sz="3200" dirty="0" err="1"/>
              <a:t>both</a:t>
            </a:r>
            <a:r>
              <a:rPr lang="fr-FR" sz="3200" dirty="0"/>
              <a:t> spatial and temporal </a:t>
            </a:r>
            <a:r>
              <a:rPr lang="fr-FR" sz="3200" dirty="0" err="1"/>
              <a:t>localization</a:t>
            </a:r>
            <a:endParaRPr lang="fr-FR" sz="3200" dirty="0"/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A </a:t>
            </a:r>
            <a:r>
              <a:rPr lang="fr-FR" sz="3200" i="1" dirty="0"/>
              <a:t>dual-</a:t>
            </a:r>
            <a:r>
              <a:rPr lang="fr-FR" sz="3200" i="1" dirty="0" err="1"/>
              <a:t>stream</a:t>
            </a:r>
            <a:r>
              <a:rPr lang="fr-FR" sz="3200" dirty="0"/>
              <a:t> </a:t>
            </a:r>
            <a:r>
              <a:rPr lang="fr-FR" sz="3200" b="1" dirty="0" err="1"/>
              <a:t>video-text</a:t>
            </a:r>
            <a:r>
              <a:rPr lang="fr-FR" sz="3200" b="1" dirty="0"/>
              <a:t> encoder </a:t>
            </a:r>
            <a:r>
              <a:rPr lang="fr-FR" sz="3200" dirty="0" err="1"/>
              <a:t>that</a:t>
            </a:r>
            <a:r>
              <a:rPr lang="fr-FR" sz="3200" dirty="0"/>
              <a:t> </a:t>
            </a:r>
            <a:r>
              <a:rPr lang="fr-FR" sz="3200" dirty="0" err="1"/>
              <a:t>efficiently</a:t>
            </a:r>
            <a:r>
              <a:rPr lang="fr-FR" sz="3200" dirty="0"/>
              <a:t> encodes spatial and </a:t>
            </a:r>
            <a:r>
              <a:rPr lang="fr-FR" sz="3200" dirty="0" err="1"/>
              <a:t>multi-modal</a:t>
            </a:r>
            <a:r>
              <a:rPr lang="fr-FR" sz="3200" dirty="0"/>
              <a:t> interactions</a:t>
            </a:r>
            <a:endParaRPr lang="fr-FR" sz="3000" dirty="0">
              <a:solidFill>
                <a:srgbClr val="073763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97414B-B27F-C9EA-2F14-D3C1EBEA6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3400" y="14184064"/>
            <a:ext cx="12243658" cy="4591912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33D1843B-B074-3CC2-ECA7-13918D1A393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7200" y="4886283"/>
            <a:ext cx="4099858" cy="2089208"/>
          </a:xfrm>
          <a:prstGeom prst="rect">
            <a:avLst/>
          </a:prstGeom>
        </p:spPr>
      </p:pic>
      <p:sp>
        <p:nvSpPr>
          <p:cNvPr id="26" name="Google Shape;78;p13">
            <a:extLst>
              <a:ext uri="{FF2B5EF4-FFF2-40B4-BE49-F238E27FC236}">
                <a16:creationId xmlns:a16="http://schemas.microsoft.com/office/drawing/2014/main" id="{58C31C62-8811-2B9D-6B46-89391F6C6DA8}"/>
              </a:ext>
            </a:extLst>
          </p:cNvPr>
          <p:cNvSpPr txBox="1"/>
          <p:nvPr/>
        </p:nvSpPr>
        <p:spPr>
          <a:xfrm>
            <a:off x="685800" y="3909382"/>
            <a:ext cx="9296400" cy="967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4000" dirty="0" err="1">
                <a:solidFill>
                  <a:srgbClr val="073763"/>
                </a:solidFill>
              </a:rPr>
              <a:t>Spatio-Temporal</a:t>
            </a:r>
            <a:r>
              <a:rPr lang="fr-FR" sz="4000" dirty="0">
                <a:solidFill>
                  <a:srgbClr val="073763"/>
                </a:solidFill>
              </a:rPr>
              <a:t> </a:t>
            </a:r>
            <a:r>
              <a:rPr lang="fr-FR" sz="4000" dirty="0" err="1">
                <a:solidFill>
                  <a:srgbClr val="073763"/>
                </a:solidFill>
              </a:rPr>
              <a:t>Video</a:t>
            </a:r>
            <a:r>
              <a:rPr lang="fr-FR" sz="4000" dirty="0">
                <a:solidFill>
                  <a:srgbClr val="073763"/>
                </a:solidFill>
              </a:rPr>
              <a:t> </a:t>
            </a:r>
            <a:r>
              <a:rPr lang="fr-FR" sz="4000" dirty="0" err="1">
                <a:solidFill>
                  <a:srgbClr val="073763"/>
                </a:solidFill>
              </a:rPr>
              <a:t>Grounding</a:t>
            </a:r>
            <a:r>
              <a:rPr lang="fr-FR" sz="4000" dirty="0">
                <a:solidFill>
                  <a:srgbClr val="073763"/>
                </a:solidFill>
              </a:rPr>
              <a:t> </a:t>
            </a:r>
            <a:r>
              <a:rPr lang="fr-FR" sz="4000" dirty="0" err="1">
                <a:solidFill>
                  <a:srgbClr val="073763"/>
                </a:solidFill>
              </a:rPr>
              <a:t>Task</a:t>
            </a:r>
            <a:endParaRPr lang="fr-FR" sz="4000" dirty="0">
              <a:solidFill>
                <a:srgbClr val="073763"/>
              </a:solidFill>
            </a:endParaRPr>
          </a:p>
        </p:txBody>
      </p:sp>
      <p:sp>
        <p:nvSpPr>
          <p:cNvPr id="27" name="Google Shape;54;p13">
            <a:extLst>
              <a:ext uri="{FF2B5EF4-FFF2-40B4-BE49-F238E27FC236}">
                <a16:creationId xmlns:a16="http://schemas.microsoft.com/office/drawing/2014/main" id="{2D18DEEB-F242-96F5-6689-7076823ABB69}"/>
              </a:ext>
            </a:extLst>
          </p:cNvPr>
          <p:cNvSpPr/>
          <p:nvPr/>
        </p:nvSpPr>
        <p:spPr>
          <a:xfrm>
            <a:off x="13119536" y="3660370"/>
            <a:ext cx="15906086" cy="6675507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28" name="Google Shape;57;p13">
            <a:extLst>
              <a:ext uri="{FF2B5EF4-FFF2-40B4-BE49-F238E27FC236}">
                <a16:creationId xmlns:a16="http://schemas.microsoft.com/office/drawing/2014/main" id="{99D8D7D3-496E-2611-0951-A66D33A86A31}"/>
              </a:ext>
            </a:extLst>
          </p:cNvPr>
          <p:cNvSpPr/>
          <p:nvPr/>
        </p:nvSpPr>
        <p:spPr>
          <a:xfrm>
            <a:off x="13119536" y="10868204"/>
            <a:ext cx="15906086" cy="7912166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29" name="Google Shape;61;p13">
            <a:extLst>
              <a:ext uri="{FF2B5EF4-FFF2-40B4-BE49-F238E27FC236}">
                <a16:creationId xmlns:a16="http://schemas.microsoft.com/office/drawing/2014/main" id="{B0E1C56E-436E-BC3D-8E8E-204E4B2CAFC0}"/>
              </a:ext>
            </a:extLst>
          </p:cNvPr>
          <p:cNvSpPr txBox="1"/>
          <p:nvPr/>
        </p:nvSpPr>
        <p:spPr>
          <a:xfrm>
            <a:off x="17798165" y="3060634"/>
            <a:ext cx="6118047" cy="10684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>
                <a:solidFill>
                  <a:srgbClr val="073763"/>
                </a:solidFill>
                <a:highlight>
                  <a:srgbClr val="FFFFFF"/>
                </a:highlight>
              </a:rPr>
              <a:t> </a:t>
            </a:r>
            <a:r>
              <a:rPr lang="fr" sz="4800" dirty="0" err="1">
                <a:solidFill>
                  <a:srgbClr val="073763"/>
                </a:solidFill>
                <a:highlight>
                  <a:srgbClr val="FFFFFF"/>
                </a:highlight>
              </a:rPr>
              <a:t>Video-Text</a:t>
            </a:r>
            <a:r>
              <a:rPr lang="fr" sz="4800" dirty="0">
                <a:solidFill>
                  <a:srgbClr val="073763"/>
                </a:solidFill>
                <a:highlight>
                  <a:srgbClr val="FFFFFF"/>
                </a:highlight>
              </a:rPr>
              <a:t> Encoder</a:t>
            </a:r>
            <a:endParaRPr sz="4800" dirty="0">
              <a:solidFill>
                <a:srgbClr val="073763"/>
              </a:solidFill>
              <a:highlight>
                <a:srgbClr val="FFFFFF"/>
              </a:highlight>
            </a:endParaRPr>
          </a:p>
        </p:txBody>
      </p:sp>
      <p:sp>
        <p:nvSpPr>
          <p:cNvPr id="30" name="Google Shape;63;p13">
            <a:extLst>
              <a:ext uri="{FF2B5EF4-FFF2-40B4-BE49-F238E27FC236}">
                <a16:creationId xmlns:a16="http://schemas.microsoft.com/office/drawing/2014/main" id="{D06C4332-3D84-8E2D-D578-DE9E98BEB9B0}"/>
              </a:ext>
            </a:extLst>
          </p:cNvPr>
          <p:cNvSpPr txBox="1"/>
          <p:nvPr/>
        </p:nvSpPr>
        <p:spPr>
          <a:xfrm>
            <a:off x="17736680" y="10591800"/>
            <a:ext cx="6671797" cy="549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 err="1">
                <a:solidFill>
                  <a:srgbClr val="073763"/>
                </a:solidFill>
              </a:rPr>
              <a:t>Space</a:t>
            </a:r>
            <a:r>
              <a:rPr lang="fr" sz="4800" dirty="0">
                <a:solidFill>
                  <a:srgbClr val="073763"/>
                </a:solidFill>
              </a:rPr>
              <a:t>-Time </a:t>
            </a:r>
            <a:r>
              <a:rPr lang="fr" sz="4800" dirty="0" err="1">
                <a:solidFill>
                  <a:srgbClr val="073763"/>
                </a:solidFill>
              </a:rPr>
              <a:t>Decoder</a:t>
            </a:r>
            <a:endParaRPr sz="4800" dirty="0">
              <a:solidFill>
                <a:srgbClr val="07376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Google Shape;79;p13">
                <a:extLst>
                  <a:ext uri="{FF2B5EF4-FFF2-40B4-BE49-F238E27FC236}">
                    <a16:creationId xmlns:a16="http://schemas.microsoft.com/office/drawing/2014/main" id="{7F1C4FBC-1549-68D8-7071-7151779428B9}"/>
                  </a:ext>
                </a:extLst>
              </p:cNvPr>
              <p:cNvSpPr txBox="1"/>
              <p:nvPr/>
            </p:nvSpPr>
            <p:spPr>
              <a:xfrm>
                <a:off x="13239932" y="7165816"/>
                <a:ext cx="15415258" cy="31700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7" tIns="45707" rIns="45707" bIns="45707" anchor="t" anchorCtr="0">
                <a:noAutofit/>
              </a:bodyPr>
              <a:lstStyle/>
              <a:p>
                <a:r>
                  <a:rPr lang="fr" sz="3200" dirty="0">
                    <a:solidFill>
                      <a:srgbClr val="073763"/>
                    </a:solidFill>
                  </a:rPr>
                  <a:t>➤ </a:t>
                </a:r>
                <a:r>
                  <a:rPr lang="fr-FR" sz="3200" dirty="0" err="1"/>
                  <a:t>Efficiently</a:t>
                </a:r>
                <a:r>
                  <a:rPr lang="fr-FR" sz="3200" dirty="0"/>
                  <a:t> </a:t>
                </a:r>
                <a:r>
                  <a:rPr lang="fr-FR" sz="3200" dirty="0" err="1"/>
                  <a:t>computes</a:t>
                </a:r>
                <a:r>
                  <a:rPr lang="fr-FR" sz="3200" dirty="0"/>
                  <a:t> spatial and </a:t>
                </a:r>
                <a:r>
                  <a:rPr lang="fr-FR" sz="3200" dirty="0" err="1"/>
                  <a:t>visual-linguistic</a:t>
                </a:r>
                <a:r>
                  <a:rPr lang="fr-FR" sz="3200" dirty="0"/>
                  <a:t> interactions </a:t>
                </a:r>
                <a:endParaRPr sz="3200" dirty="0"/>
              </a:p>
              <a:p>
                <a:pPr>
                  <a:spcBef>
                    <a:spcPts val="1543"/>
                  </a:spcBef>
                  <a:buSzPts val="600"/>
                </a:pPr>
                <a:r>
                  <a:rPr lang="fr" sz="3200" dirty="0">
                    <a:solidFill>
                      <a:srgbClr val="073763"/>
                    </a:solidFill>
                  </a:rPr>
                  <a:t>➤</a:t>
                </a:r>
                <a:r>
                  <a:rPr lang="fr" sz="3200" dirty="0">
                    <a:solidFill>
                      <a:srgbClr val="FABF0C"/>
                    </a:solidFill>
                  </a:rPr>
                  <a:t> </a:t>
                </a:r>
                <a:r>
                  <a:rPr lang="fr" sz="3200" b="1" dirty="0">
                    <a:solidFill>
                      <a:srgbClr val="FABF0C"/>
                    </a:solidFill>
                  </a:rPr>
                  <a:t>Slow </a:t>
                </a:r>
                <a:r>
                  <a:rPr lang="fr" sz="3200" b="1" dirty="0" err="1">
                    <a:solidFill>
                      <a:srgbClr val="FABF0C"/>
                    </a:solidFill>
                  </a:rPr>
                  <a:t>multi-modal</a:t>
                </a:r>
                <a:r>
                  <a:rPr lang="fr" sz="3200" b="1" dirty="0">
                    <a:solidFill>
                      <a:srgbClr val="FABF0C"/>
                    </a:solidFill>
                  </a:rPr>
                  <a:t> </a:t>
                </a:r>
                <a:r>
                  <a:rPr lang="fr" sz="3200" b="1" dirty="0" err="1">
                    <a:solidFill>
                      <a:srgbClr val="FABF0C"/>
                    </a:solidFill>
                  </a:rPr>
                  <a:t>branch</a:t>
                </a:r>
                <a:r>
                  <a:rPr lang="fr" sz="3200" b="1" dirty="0">
                    <a:solidFill>
                      <a:srgbClr val="FABF0C"/>
                    </a:solidFill>
                  </a:rPr>
                  <a:t>: </a:t>
                </a:r>
                <a:r>
                  <a:rPr lang="fr-FR" sz="3200" dirty="0" err="1"/>
                  <a:t>samples</a:t>
                </a:r>
                <a:r>
                  <a:rPr lang="fr-FR" sz="3200" dirty="0"/>
                  <a:t> </a:t>
                </a:r>
                <a:r>
                  <a:rPr lang="fr-FR" sz="3200" dirty="0" err="1"/>
                  <a:t>video</a:t>
                </a:r>
                <a:r>
                  <a:rPr lang="fr-FR" sz="3200" dirty="0"/>
                  <a:t> </a:t>
                </a:r>
                <a:r>
                  <a:rPr lang="fr-FR" sz="3200" dirty="0" err="1"/>
                  <a:t>features</a:t>
                </a:r>
                <a:r>
                  <a:rPr lang="fr-FR" sz="3200" dirty="0"/>
                  <a:t> </a:t>
                </a:r>
                <a:r>
                  <a:rPr lang="fr-FR" sz="3200" dirty="0" err="1"/>
                  <a:t>from</a:t>
                </a:r>
                <a:r>
                  <a:rPr lang="fr-FR" sz="3200" dirty="0"/>
                  <a:t> one </a:t>
                </a:r>
                <a:r>
                  <a:rPr lang="fr-FR" sz="3200" dirty="0" err="1"/>
                  <a:t>from</a:t>
                </a:r>
                <a:r>
                  <a:rPr lang="fr-FR" sz="3200" dirty="0"/>
                  <a:t> </a:t>
                </a:r>
                <a:r>
                  <a:rPr lang="fr-FR" sz="3200" dirty="0" err="1"/>
                  <a:t>every</a:t>
                </a:r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r>
                      <a:rPr lang="fr-FR" sz="3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3200" dirty="0"/>
                  <a:t>frames, and </a:t>
                </a:r>
                <a:r>
                  <a:rPr lang="fr-FR" sz="3200" dirty="0" err="1"/>
                  <a:t>computes</a:t>
                </a:r>
                <a:r>
                  <a:rPr lang="fr-FR" sz="3200" dirty="0"/>
                  <a:t> </a:t>
                </a:r>
                <a:r>
                  <a:rPr lang="fr-FR" sz="3200" dirty="0" err="1"/>
                  <a:t>visual-linguistic</a:t>
                </a:r>
                <a:r>
                  <a:rPr lang="fr-FR" sz="3200" dirty="0"/>
                  <a:t> interactions </a:t>
                </a:r>
                <a:r>
                  <a:rPr lang="fr-FR" sz="3200" dirty="0" err="1"/>
                  <a:t>using</a:t>
                </a:r>
                <a:r>
                  <a:rPr lang="fr-FR" sz="3200" dirty="0"/>
                  <a:t> a transformer encoder</a:t>
                </a:r>
              </a:p>
              <a:p>
                <a:pPr>
                  <a:spcBef>
                    <a:spcPts val="1543"/>
                  </a:spcBef>
                  <a:buSzPts val="600"/>
                </a:pPr>
                <a:r>
                  <a:rPr lang="fr" sz="3200" dirty="0">
                    <a:solidFill>
                      <a:srgbClr val="073763"/>
                    </a:solidFill>
                  </a:rPr>
                  <a:t>➤ </a:t>
                </a:r>
                <a:r>
                  <a:rPr lang="fr-FR" sz="3200" b="1" dirty="0">
                    <a:solidFill>
                      <a:srgbClr val="4889B9"/>
                    </a:solidFill>
                  </a:rPr>
                  <a:t>Fast </a:t>
                </a:r>
                <a:r>
                  <a:rPr lang="fr-FR" sz="3200" b="1" dirty="0" err="1">
                    <a:solidFill>
                      <a:srgbClr val="4889B9"/>
                    </a:solidFill>
                  </a:rPr>
                  <a:t>visual-only</a:t>
                </a:r>
                <a:r>
                  <a:rPr lang="fr-FR" sz="3200" b="1" dirty="0">
                    <a:solidFill>
                      <a:srgbClr val="4889B9"/>
                    </a:solidFill>
                  </a:rPr>
                  <a:t> </a:t>
                </a:r>
                <a:r>
                  <a:rPr lang="fr-FR" sz="3200" b="1" dirty="0" err="1">
                    <a:solidFill>
                      <a:srgbClr val="4889B9"/>
                    </a:solidFill>
                  </a:rPr>
                  <a:t>branch</a:t>
                </a:r>
                <a:r>
                  <a:rPr lang="fr-FR" sz="3200" b="1" dirty="0">
                    <a:solidFill>
                      <a:srgbClr val="4889B9"/>
                    </a:solidFill>
                  </a:rPr>
                  <a:t>: </a:t>
                </a:r>
                <a:r>
                  <a:rPr lang="fr-FR" sz="3200" dirty="0" err="1"/>
                  <a:t>processes</a:t>
                </a:r>
                <a:r>
                  <a:rPr lang="fr-FR" sz="3200" dirty="0"/>
                  <a:t> </a:t>
                </a:r>
                <a:r>
                  <a:rPr lang="fr-FR" sz="3200" dirty="0" err="1"/>
                  <a:t>features</a:t>
                </a:r>
                <a:r>
                  <a:rPr lang="fr-FR" sz="3200" dirty="0"/>
                  <a:t> </a:t>
                </a:r>
                <a:r>
                  <a:rPr lang="fr-FR" sz="3200" dirty="0" err="1"/>
                  <a:t>from</a:t>
                </a:r>
                <a:r>
                  <a:rPr lang="fr-FR" sz="3200" dirty="0"/>
                  <a:t> all frames but </a:t>
                </a:r>
                <a:r>
                  <a:rPr lang="fr-FR" sz="3200" dirty="0" err="1"/>
                  <a:t>without</a:t>
                </a:r>
                <a:r>
                  <a:rPr lang="fr-FR" sz="3200" dirty="0"/>
                  <a:t> </a:t>
                </a:r>
                <a:r>
                  <a:rPr lang="fr-FR" sz="3200" dirty="0" err="1"/>
                  <a:t>any</a:t>
                </a:r>
                <a:r>
                  <a:rPr lang="fr-FR" sz="3200" dirty="0"/>
                  <a:t> attention </a:t>
                </a:r>
                <a:r>
                  <a:rPr lang="fr-FR" sz="3200" dirty="0" err="1"/>
                  <a:t>layers</a:t>
                </a:r>
                <a:r>
                  <a:rPr lang="fr-FR" sz="3200" dirty="0"/>
                  <a:t> / </a:t>
                </a:r>
                <a:r>
                  <a:rPr lang="fr-FR" sz="3200" dirty="0" err="1"/>
                  <a:t>with</a:t>
                </a:r>
                <a:r>
                  <a:rPr lang="fr-FR" sz="3200" dirty="0"/>
                  <a:t> no </a:t>
                </a:r>
                <a:r>
                  <a:rPr lang="fr-FR" sz="3200" dirty="0" err="1"/>
                  <a:t>backpropagation</a:t>
                </a:r>
                <a:r>
                  <a:rPr lang="fr-FR" sz="3200" dirty="0"/>
                  <a:t> to the backbone for </a:t>
                </a:r>
                <a:r>
                  <a:rPr lang="fr-FR" sz="3200" dirty="0" err="1"/>
                  <a:t>increased</a:t>
                </a:r>
                <a:r>
                  <a:rPr lang="fr-FR" sz="3200" dirty="0"/>
                  <a:t> </a:t>
                </a:r>
                <a:r>
                  <a:rPr lang="fr-FR" sz="3200" dirty="0" err="1"/>
                  <a:t>efficiency</a:t>
                </a:r>
                <a:endParaRPr lang="fr-FR" sz="3200" dirty="0"/>
              </a:p>
            </p:txBody>
          </p:sp>
        </mc:Choice>
        <mc:Fallback>
          <p:sp>
            <p:nvSpPr>
              <p:cNvPr id="31" name="Google Shape;79;p13">
                <a:extLst>
                  <a:ext uri="{FF2B5EF4-FFF2-40B4-BE49-F238E27FC236}">
                    <a16:creationId xmlns:a16="http://schemas.microsoft.com/office/drawing/2014/main" id="{7F1C4FBC-1549-68D8-7071-715177942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932" y="7165816"/>
                <a:ext cx="15415258" cy="3170062"/>
              </a:xfrm>
              <a:prstGeom prst="rect">
                <a:avLst/>
              </a:prstGeom>
              <a:blipFill>
                <a:blip r:embed="rId9"/>
                <a:stretch>
                  <a:fillRect l="-1317" t="-3187" r="-1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 6">
            <a:extLst>
              <a:ext uri="{FF2B5EF4-FFF2-40B4-BE49-F238E27FC236}">
                <a16:creationId xmlns:a16="http://schemas.microsoft.com/office/drawing/2014/main" id="{47A55756-EDB4-89EF-FD7F-C332BA186D2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47953" y="4105224"/>
            <a:ext cx="13189352" cy="2933550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4B1B18F-FB13-7289-5A64-5324EF8A29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834538" y="11430910"/>
            <a:ext cx="14416181" cy="4009293"/>
          </a:xfrm>
          <a:prstGeom prst="rect">
            <a:avLst/>
          </a:prstGeom>
        </p:spPr>
      </p:pic>
      <p:sp>
        <p:nvSpPr>
          <p:cNvPr id="65" name="Google Shape;79;p13">
            <a:extLst>
              <a:ext uri="{FF2B5EF4-FFF2-40B4-BE49-F238E27FC236}">
                <a16:creationId xmlns:a16="http://schemas.microsoft.com/office/drawing/2014/main" id="{DFA97F2D-2C5D-2E63-3B51-EEAAE1C7AFCF}"/>
              </a:ext>
            </a:extLst>
          </p:cNvPr>
          <p:cNvSpPr txBox="1"/>
          <p:nvPr/>
        </p:nvSpPr>
        <p:spPr>
          <a:xfrm>
            <a:off x="13239932" y="15537484"/>
            <a:ext cx="15813594" cy="334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 err="1"/>
              <a:t>Models</a:t>
            </a:r>
            <a:r>
              <a:rPr lang="fr-FR" sz="3200" dirty="0"/>
              <a:t> temporal interactions and </a:t>
            </a:r>
            <a:r>
              <a:rPr lang="fr-FR" sz="3200" dirty="0" err="1"/>
              <a:t>predicts</a:t>
            </a:r>
            <a:r>
              <a:rPr lang="fr-FR" sz="3200" dirty="0"/>
              <a:t> the tube </a:t>
            </a:r>
            <a:r>
              <a:rPr lang="fr-FR" sz="3200" dirty="0" err="1"/>
              <a:t>using</a:t>
            </a:r>
            <a:r>
              <a:rPr lang="fr-FR" sz="3200" dirty="0"/>
              <a:t> the </a:t>
            </a:r>
            <a:r>
              <a:rPr lang="fr-FR" sz="3200" dirty="0" err="1"/>
              <a:t>video-text</a:t>
            </a:r>
            <a:r>
              <a:rPr lang="fr-FR" sz="3200" dirty="0"/>
              <a:t> </a:t>
            </a:r>
            <a:r>
              <a:rPr lang="fr-FR" sz="3200" dirty="0" err="1"/>
              <a:t>features</a:t>
            </a:r>
            <a:endParaRPr lang="fr-FR" sz="3200" dirty="0"/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</a:t>
            </a:r>
            <a:r>
              <a:rPr lang="fr-FR" sz="3200" b="1" dirty="0">
                <a:solidFill>
                  <a:srgbClr val="FABF0C"/>
                </a:solidFill>
              </a:rPr>
              <a:t> </a:t>
            </a:r>
            <a:r>
              <a:rPr lang="fr-FR" sz="3200" b="1" dirty="0"/>
              <a:t>Inputs: </a:t>
            </a:r>
            <a:r>
              <a:rPr lang="fr-FR" sz="3200" dirty="0"/>
              <a:t>time </a:t>
            </a:r>
            <a:r>
              <a:rPr lang="fr-FR" sz="3200" dirty="0" err="1"/>
              <a:t>encodings</a:t>
            </a:r>
            <a:r>
              <a:rPr lang="fr-FR" sz="3200" dirty="0"/>
              <a:t> </a:t>
            </a:r>
            <a:r>
              <a:rPr lang="fr-FR" sz="3200" dirty="0" err="1"/>
              <a:t>called</a:t>
            </a:r>
            <a:r>
              <a:rPr lang="fr-FR" sz="3200" dirty="0"/>
              <a:t> </a:t>
            </a:r>
            <a:r>
              <a:rPr lang="fr-FR" sz="3200" i="1" dirty="0"/>
              <a:t>time </a:t>
            </a:r>
            <a:r>
              <a:rPr lang="fr-FR" sz="3200" i="1" dirty="0" err="1"/>
              <a:t>queries</a:t>
            </a:r>
            <a:r>
              <a:rPr lang="fr-FR" sz="3200" dirty="0"/>
              <a:t>, one per frame, and </a:t>
            </a:r>
            <a:r>
              <a:rPr lang="fr-FR" sz="3200" dirty="0" err="1"/>
              <a:t>video-text</a:t>
            </a:r>
            <a:r>
              <a:rPr lang="fr-FR" sz="3200" dirty="0"/>
              <a:t> </a:t>
            </a:r>
            <a:r>
              <a:rPr lang="fr-FR" sz="3200" dirty="0" err="1"/>
              <a:t>features</a:t>
            </a:r>
            <a:endParaRPr lang="fr-FR" sz="3200" dirty="0"/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b="1" dirty="0"/>
              <a:t>Architecture: </a:t>
            </a:r>
            <a:r>
              <a:rPr lang="fr-FR" sz="3200" dirty="0"/>
              <a:t>Transformer </a:t>
            </a:r>
            <a:r>
              <a:rPr lang="fr-FR" sz="3200" dirty="0" err="1"/>
              <a:t>decoder</a:t>
            </a:r>
            <a:r>
              <a:rPr lang="fr-FR" sz="3200" dirty="0"/>
              <a:t> </a:t>
            </a:r>
            <a:r>
              <a:rPr lang="fr-FR" sz="3200" dirty="0" err="1"/>
              <a:t>with</a:t>
            </a:r>
            <a:r>
              <a:rPr lang="fr-FR" sz="3200" dirty="0"/>
              <a:t> block-diagonal cross-attention, </a:t>
            </a:r>
            <a:r>
              <a:rPr lang="fr-FR" sz="3200" i="1" dirty="0" err="1"/>
              <a:t>ie</a:t>
            </a:r>
            <a:r>
              <a:rPr lang="fr-FR" sz="3200" i="1" dirty="0"/>
              <a:t> </a:t>
            </a:r>
            <a:r>
              <a:rPr lang="fr-FR" sz="3200" dirty="0"/>
              <a:t>succession of </a:t>
            </a:r>
            <a:r>
              <a:rPr lang="fr-FR" sz="3200" i="1" dirty="0"/>
              <a:t>temporal self-attention</a:t>
            </a:r>
            <a:r>
              <a:rPr lang="fr-FR" sz="3200" dirty="0"/>
              <a:t>, </a:t>
            </a:r>
            <a:r>
              <a:rPr lang="fr-FR" sz="3200" i="1" dirty="0"/>
              <a:t>time-</a:t>
            </a:r>
            <a:r>
              <a:rPr lang="fr-FR" sz="3200" i="1" dirty="0" err="1"/>
              <a:t>aligned</a:t>
            </a:r>
            <a:r>
              <a:rPr lang="fr-FR" sz="3200" i="1" dirty="0"/>
              <a:t> cross-attention</a:t>
            </a:r>
            <a:r>
              <a:rPr lang="fr-FR" sz="3200" dirty="0"/>
              <a:t>, </a:t>
            </a:r>
            <a:r>
              <a:rPr lang="fr-FR" sz="3200" i="1" dirty="0" err="1"/>
              <a:t>feed-forward</a:t>
            </a:r>
            <a:r>
              <a:rPr lang="fr-FR" sz="3200" i="1" dirty="0"/>
              <a:t> </a:t>
            </a:r>
            <a:r>
              <a:rPr lang="fr-FR" sz="3200" i="1" dirty="0" err="1"/>
              <a:t>layers</a:t>
            </a:r>
            <a:endParaRPr lang="fr-FR" sz="3200" i="1" dirty="0"/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b="1" dirty="0" err="1"/>
              <a:t>Prediction</a:t>
            </a:r>
            <a:r>
              <a:rPr lang="fr-FR" sz="3200" b="1" dirty="0"/>
              <a:t> </a:t>
            </a:r>
            <a:r>
              <a:rPr lang="fr-FR" sz="3200" b="1" dirty="0" err="1"/>
              <a:t>heads</a:t>
            </a:r>
            <a:r>
              <a:rPr lang="fr-FR" sz="3200" b="1" dirty="0"/>
              <a:t>: </a:t>
            </a:r>
            <a:r>
              <a:rPr lang="fr-FR" sz="3200" dirty="0"/>
              <a:t>Multi-layer perceptrons on top of the </a:t>
            </a:r>
            <a:r>
              <a:rPr lang="fr-FR" sz="3200" dirty="0" err="1"/>
              <a:t>contextualized</a:t>
            </a:r>
            <a:r>
              <a:rPr lang="fr-FR" sz="3200" dirty="0"/>
              <a:t> time </a:t>
            </a:r>
            <a:r>
              <a:rPr lang="fr-FR" sz="3200" dirty="0" err="1"/>
              <a:t>queries</a:t>
            </a:r>
            <a:endParaRPr lang="fr-FR" sz="3200" dirty="0"/>
          </a:p>
        </p:txBody>
      </p:sp>
      <p:sp>
        <p:nvSpPr>
          <p:cNvPr id="103" name="Google Shape;79;p13">
            <a:extLst>
              <a:ext uri="{FF2B5EF4-FFF2-40B4-BE49-F238E27FC236}">
                <a16:creationId xmlns:a16="http://schemas.microsoft.com/office/drawing/2014/main" id="{DAE8A163-4F95-7329-97DA-1B0389FE7A92}"/>
              </a:ext>
            </a:extLst>
          </p:cNvPr>
          <p:cNvSpPr txBox="1"/>
          <p:nvPr/>
        </p:nvSpPr>
        <p:spPr>
          <a:xfrm>
            <a:off x="29427214" y="3756015"/>
            <a:ext cx="13774135" cy="2486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4000" dirty="0" err="1">
                <a:solidFill>
                  <a:srgbClr val="073763"/>
                </a:solidFill>
              </a:rPr>
              <a:t>Space</a:t>
            </a:r>
            <a:r>
              <a:rPr lang="fr-FR" sz="4000" dirty="0">
                <a:solidFill>
                  <a:srgbClr val="073763"/>
                </a:solidFill>
              </a:rPr>
              <a:t>-Time </a:t>
            </a:r>
            <a:r>
              <a:rPr lang="fr-FR" sz="4000" dirty="0" err="1">
                <a:solidFill>
                  <a:srgbClr val="073763"/>
                </a:solidFill>
              </a:rPr>
              <a:t>Decoder</a:t>
            </a:r>
            <a:endParaRPr lang="fr-FR" sz="4000" dirty="0">
              <a:solidFill>
                <a:srgbClr val="073763"/>
              </a:solidFill>
            </a:endParaRP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Time </a:t>
            </a:r>
            <a:r>
              <a:rPr lang="fr-FR" sz="3200" dirty="0" err="1"/>
              <a:t>encoding</a:t>
            </a:r>
            <a:r>
              <a:rPr lang="fr-FR" sz="3200" dirty="0"/>
              <a:t> </a:t>
            </a:r>
            <a:r>
              <a:rPr lang="fr-FR" sz="3200" dirty="0" err="1"/>
              <a:t>helps</a:t>
            </a:r>
            <a:r>
              <a:rPr lang="fr-FR" sz="3200" dirty="0"/>
              <a:t>, </a:t>
            </a:r>
            <a:r>
              <a:rPr lang="fr-FR" sz="3200" dirty="0" err="1"/>
              <a:t>especially</a:t>
            </a:r>
            <a:r>
              <a:rPr lang="fr-FR" sz="3200" dirty="0"/>
              <a:t> for temporal </a:t>
            </a:r>
            <a:r>
              <a:rPr lang="fr-FR" sz="3200" dirty="0" err="1"/>
              <a:t>localization</a:t>
            </a:r>
            <a:r>
              <a:rPr lang="fr-FR" sz="3200" dirty="0"/>
              <a:t> (+22.0% </a:t>
            </a:r>
            <a:r>
              <a:rPr lang="fr-FR" sz="3200" dirty="0" err="1"/>
              <a:t>tIoU</a:t>
            </a:r>
            <a:r>
              <a:rPr lang="fr-FR" sz="3200" dirty="0"/>
              <a:t>)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Temporal self-attention </a:t>
            </a:r>
            <a:r>
              <a:rPr lang="fr-FR" sz="3200" dirty="0" err="1"/>
              <a:t>helps</a:t>
            </a:r>
            <a:r>
              <a:rPr lang="fr-FR" sz="3200" dirty="0"/>
              <a:t> (+4.5% vIoU@0.3)</a:t>
            </a:r>
          </a:p>
        </p:txBody>
      </p:sp>
      <p:sp>
        <p:nvSpPr>
          <p:cNvPr id="105" name="Google Shape;79;p13">
            <a:extLst>
              <a:ext uri="{FF2B5EF4-FFF2-40B4-BE49-F238E27FC236}">
                <a16:creationId xmlns:a16="http://schemas.microsoft.com/office/drawing/2014/main" id="{9094933C-44E7-5D7E-EBF3-B6AD9A327819}"/>
              </a:ext>
            </a:extLst>
          </p:cNvPr>
          <p:cNvSpPr txBox="1"/>
          <p:nvPr/>
        </p:nvSpPr>
        <p:spPr>
          <a:xfrm>
            <a:off x="29379098" y="5845106"/>
            <a:ext cx="14366702" cy="2682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4000" dirty="0" err="1">
                <a:solidFill>
                  <a:srgbClr val="073763"/>
                </a:solidFill>
              </a:rPr>
              <a:t>Initialization</a:t>
            </a:r>
            <a:endParaRPr lang="fr-FR" sz="4000" dirty="0">
              <a:solidFill>
                <a:srgbClr val="073763"/>
              </a:solidFill>
            </a:endParaRP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MDETR [1]  </a:t>
            </a:r>
            <a:r>
              <a:rPr lang="fr-FR" sz="3200" dirty="0" err="1"/>
              <a:t>initialization</a:t>
            </a:r>
            <a:r>
              <a:rPr lang="fr-FR" sz="3200" dirty="0"/>
              <a:t> </a:t>
            </a:r>
            <a:r>
              <a:rPr lang="fr-FR" sz="3200" dirty="0" err="1"/>
              <a:t>helps</a:t>
            </a:r>
            <a:r>
              <a:rPr lang="fr-FR" sz="3200" dirty="0"/>
              <a:t> esp. for spatial </a:t>
            </a:r>
            <a:r>
              <a:rPr lang="fr-FR" sz="3200" dirty="0" err="1"/>
              <a:t>localization</a:t>
            </a:r>
            <a:r>
              <a:rPr lang="fr-FR" sz="3200" dirty="0"/>
              <a:t> (+9.2% </a:t>
            </a:r>
            <a:r>
              <a:rPr lang="fr-FR" sz="3200" dirty="0" err="1"/>
              <a:t>m_sIoU</a:t>
            </a:r>
            <a:r>
              <a:rPr lang="fr-FR" sz="3200" dirty="0"/>
              <a:t>)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 err="1"/>
              <a:t>Transferring</a:t>
            </a:r>
            <a:r>
              <a:rPr lang="fr-FR" sz="3200" dirty="0"/>
              <a:t> spatial attention to temporal attention </a:t>
            </a:r>
            <a:r>
              <a:rPr lang="fr-FR" sz="3200" dirty="0" err="1"/>
              <a:t>helps</a:t>
            </a:r>
            <a:r>
              <a:rPr lang="fr-FR" sz="3200" dirty="0"/>
              <a:t> (+3.3% vIoU@0.3)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Google Shape;79;p13">
                <a:extLst>
                  <a:ext uri="{FF2B5EF4-FFF2-40B4-BE49-F238E27FC236}">
                    <a16:creationId xmlns:a16="http://schemas.microsoft.com/office/drawing/2014/main" id="{6E0147B4-FE80-DAEA-E2D6-ED0C02B310AE}"/>
                  </a:ext>
                </a:extLst>
              </p:cNvPr>
              <p:cNvSpPr txBox="1"/>
              <p:nvPr/>
            </p:nvSpPr>
            <p:spPr>
              <a:xfrm>
                <a:off x="29379098" y="7950049"/>
                <a:ext cx="13774135" cy="2682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45707" tIns="45707" rIns="45707" bIns="45707" anchor="t" anchorCtr="0">
                <a:noAutofit/>
              </a:bodyPr>
              <a:lstStyle/>
              <a:p>
                <a:pPr>
                  <a:spcBef>
                    <a:spcPts val="1543"/>
                  </a:spcBef>
                  <a:buSzPts val="600"/>
                </a:pPr>
                <a:r>
                  <a:rPr lang="fr-FR" sz="4000" dirty="0" err="1">
                    <a:solidFill>
                      <a:srgbClr val="073763"/>
                    </a:solidFill>
                  </a:rPr>
                  <a:t>Video-Text</a:t>
                </a:r>
                <a:r>
                  <a:rPr lang="fr-FR" sz="4000" dirty="0">
                    <a:solidFill>
                      <a:srgbClr val="073763"/>
                    </a:solidFill>
                  </a:rPr>
                  <a:t> Encoder</a:t>
                </a:r>
              </a:p>
              <a:p>
                <a:pPr>
                  <a:spcBef>
                    <a:spcPts val="1543"/>
                  </a:spcBef>
                  <a:buSzPts val="600"/>
                </a:pPr>
                <a:r>
                  <a:rPr lang="fr-FR" sz="3200" dirty="0">
                    <a:solidFill>
                      <a:srgbClr val="073763"/>
                    </a:solidFill>
                  </a:rPr>
                  <a:t>➤ </a:t>
                </a:r>
                <a:r>
                  <a:rPr lang="fr-FR" sz="3200" dirty="0"/>
                  <a:t>Dual-</a:t>
                </a:r>
                <a:r>
                  <a:rPr lang="fr-FR" sz="3200" dirty="0" err="1"/>
                  <a:t>stream</a:t>
                </a:r>
                <a:r>
                  <a:rPr lang="fr-FR" sz="3200" dirty="0"/>
                  <a:t> enables </a:t>
                </a:r>
                <a:r>
                  <a:rPr lang="fr-FR" sz="3200" dirty="0" err="1"/>
                  <a:t>using</a:t>
                </a:r>
                <a:r>
                  <a:rPr lang="fr-FR" sz="3200" dirty="0"/>
                  <a:t> </a:t>
                </a:r>
                <a:r>
                  <a:rPr lang="fr-FR" sz="3200" dirty="0" err="1"/>
                  <a:t>higher</a:t>
                </a:r>
                <a:r>
                  <a:rPr lang="fr-FR" sz="3200" dirty="0"/>
                  <a:t> spatial </a:t>
                </a:r>
                <a:r>
                  <a:rPr lang="fr-FR" sz="3200" dirty="0" err="1"/>
                  <a:t>resolutions</a:t>
                </a:r>
                <a:r>
                  <a:rPr lang="fr-FR" sz="3200" dirty="0"/>
                  <a:t> at the </a:t>
                </a:r>
                <a:r>
                  <a:rPr lang="fr-FR" sz="3200" dirty="0" err="1"/>
                  <a:t>same</a:t>
                </a:r>
                <a:r>
                  <a:rPr lang="fr-FR" sz="3200" dirty="0"/>
                  <a:t> GPU memory, e.g. 352 pixels </a:t>
                </a:r>
                <a:r>
                  <a:rPr lang="fr-FR" sz="3200" dirty="0" err="1"/>
                  <a:t>with</a:t>
                </a:r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r>
                      <a:rPr lang="fr-FR" sz="3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3200" i="1" dirty="0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fr-FR" sz="3200" dirty="0" err="1"/>
                  <a:t>instead</a:t>
                </a:r>
                <a:r>
                  <a:rPr lang="fr-FR" sz="3200" dirty="0"/>
                  <a:t> of 224 </a:t>
                </a:r>
                <a:r>
                  <a:rPr lang="fr-FR" sz="3200" dirty="0" err="1"/>
                  <a:t>with</a:t>
                </a:r>
                <a:r>
                  <a:rPr lang="fr-FR" sz="3200" dirty="0"/>
                  <a:t> </a:t>
                </a:r>
                <a14:m>
                  <m:oMath xmlns:m="http://schemas.openxmlformats.org/officeDocument/2006/math">
                    <m:r>
                      <a:rPr lang="fr-FR" sz="3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sz="320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fr-FR" sz="3200" dirty="0"/>
                  <a:t>. </a:t>
                </a:r>
              </a:p>
              <a:p>
                <a:pPr>
                  <a:spcBef>
                    <a:spcPts val="1543"/>
                  </a:spcBef>
                  <a:buSzPts val="600"/>
                </a:pPr>
                <a:r>
                  <a:rPr lang="fr-FR" sz="3200" dirty="0">
                    <a:solidFill>
                      <a:srgbClr val="073763"/>
                    </a:solidFill>
                  </a:rPr>
                  <a:t>➤ </a:t>
                </a:r>
                <a:r>
                  <a:rPr lang="fr-FR" sz="3200" dirty="0"/>
                  <a:t>Fast </a:t>
                </a:r>
                <a:r>
                  <a:rPr lang="fr-FR" sz="3200" dirty="0" err="1"/>
                  <a:t>branch</a:t>
                </a:r>
                <a:r>
                  <a:rPr lang="fr-FR" sz="3200" dirty="0"/>
                  <a:t> </a:t>
                </a:r>
                <a:r>
                  <a:rPr lang="fr-FR" sz="3200" dirty="0" err="1"/>
                  <a:t>helps</a:t>
                </a:r>
                <a:r>
                  <a:rPr lang="fr-FR" sz="3200" dirty="0"/>
                  <a:t> (+2.1% vIoU@0.3) at </a:t>
                </a:r>
                <a:r>
                  <a:rPr lang="fr-FR" sz="3200" dirty="0" err="1"/>
                  <a:t>low</a:t>
                </a:r>
                <a:r>
                  <a:rPr lang="fr-FR" sz="3200" dirty="0"/>
                  <a:t> GPU memory </a:t>
                </a:r>
                <a:r>
                  <a:rPr lang="fr-FR" sz="3200" dirty="0" err="1"/>
                  <a:t>cost</a:t>
                </a:r>
                <a:r>
                  <a:rPr lang="fr-FR" sz="3200" dirty="0"/>
                  <a:t> (+6.3GB)</a:t>
                </a:r>
              </a:p>
            </p:txBody>
          </p:sp>
        </mc:Choice>
        <mc:Fallback xmlns="">
          <p:sp>
            <p:nvSpPr>
              <p:cNvPr id="107" name="Google Shape;79;p13">
                <a:extLst>
                  <a:ext uri="{FF2B5EF4-FFF2-40B4-BE49-F238E27FC236}">
                    <a16:creationId xmlns:a16="http://schemas.microsoft.com/office/drawing/2014/main" id="{6E0147B4-FE80-DAEA-E2D6-ED0C02B31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9098" y="7950049"/>
                <a:ext cx="13774135" cy="2682378"/>
              </a:xfrm>
              <a:prstGeom prst="rect">
                <a:avLst/>
              </a:prstGeom>
              <a:blipFill>
                <a:blip r:embed="rId13"/>
                <a:stretch>
                  <a:fillRect l="-1935" r="-829" b="-892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Google Shape;55;p13">
            <a:extLst>
              <a:ext uri="{FF2B5EF4-FFF2-40B4-BE49-F238E27FC236}">
                <a16:creationId xmlns:a16="http://schemas.microsoft.com/office/drawing/2014/main" id="{6D21118D-2CE1-DAC9-8D2A-030EDE0C9DCD}"/>
              </a:ext>
            </a:extLst>
          </p:cNvPr>
          <p:cNvSpPr/>
          <p:nvPr/>
        </p:nvSpPr>
        <p:spPr>
          <a:xfrm>
            <a:off x="29309886" y="20093908"/>
            <a:ext cx="14151650" cy="1548000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>
              <a:spcAft>
                <a:spcPts val="1029"/>
              </a:spcAft>
              <a:buSzPts val="600"/>
            </a:pPr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121" name="Google Shape;62;p13">
            <a:extLst>
              <a:ext uri="{FF2B5EF4-FFF2-40B4-BE49-F238E27FC236}">
                <a16:creationId xmlns:a16="http://schemas.microsoft.com/office/drawing/2014/main" id="{9C1884F3-CE36-696A-ACAB-A8C7E4E5E360}"/>
              </a:ext>
            </a:extLst>
          </p:cNvPr>
          <p:cNvSpPr txBox="1"/>
          <p:nvPr/>
        </p:nvSpPr>
        <p:spPr>
          <a:xfrm>
            <a:off x="34472483" y="19735800"/>
            <a:ext cx="3627517" cy="7162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 err="1">
                <a:solidFill>
                  <a:srgbClr val="073763"/>
                </a:solidFill>
              </a:rPr>
              <a:t>References</a:t>
            </a:r>
            <a:endParaRPr sz="4800" dirty="0">
              <a:solidFill>
                <a:srgbClr val="073763"/>
              </a:solidFill>
            </a:endParaRPr>
          </a:p>
        </p:txBody>
      </p:sp>
      <p:sp>
        <p:nvSpPr>
          <p:cNvPr id="127" name="Google Shape;78;p13">
            <a:extLst>
              <a:ext uri="{FF2B5EF4-FFF2-40B4-BE49-F238E27FC236}">
                <a16:creationId xmlns:a16="http://schemas.microsoft.com/office/drawing/2014/main" id="{6B489495-12B2-44E9-B1A2-DED8B1A98035}"/>
              </a:ext>
            </a:extLst>
          </p:cNvPr>
          <p:cNvSpPr txBox="1"/>
          <p:nvPr/>
        </p:nvSpPr>
        <p:spPr>
          <a:xfrm>
            <a:off x="685800" y="18775976"/>
            <a:ext cx="12054588" cy="2407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4000" dirty="0">
                <a:solidFill>
                  <a:srgbClr val="073763"/>
                </a:solidFill>
              </a:rPr>
              <a:t>Links</a:t>
            </a:r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b="1" dirty="0"/>
              <a:t>Code and </a:t>
            </a:r>
            <a:r>
              <a:rPr lang="fr-FR" sz="3200" b="1" dirty="0" err="1"/>
              <a:t>models</a:t>
            </a:r>
            <a:r>
              <a:rPr lang="fr-FR" sz="3200" b="1" dirty="0"/>
              <a:t>: </a:t>
            </a:r>
            <a:r>
              <a:rPr lang="fr-FR" sz="3200" i="1" dirty="0">
                <a:hlinkClick r:id="rId14"/>
              </a:rPr>
              <a:t>https://github.com/antoyang/TubeDETR</a:t>
            </a:r>
            <a:endParaRPr lang="fr-FR" sz="3200" i="1" dirty="0"/>
          </a:p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b="1" dirty="0"/>
              <a:t>Online </a:t>
            </a:r>
            <a:r>
              <a:rPr lang="fr-FR" sz="3200" b="1" dirty="0" err="1"/>
              <a:t>Demo</a:t>
            </a:r>
            <a:r>
              <a:rPr lang="fr-FR" sz="3200" b="1" dirty="0"/>
              <a:t>: </a:t>
            </a:r>
            <a:r>
              <a:rPr lang="fr-FR" sz="3200" i="1" dirty="0">
                <a:hlinkClick r:id="rId15"/>
              </a:rPr>
              <a:t>http://stvg.paris.inria.fr/</a:t>
            </a:r>
            <a:r>
              <a:rPr lang="fr-FR" sz="3200" i="1" dirty="0"/>
              <a:t> </a:t>
            </a:r>
          </a:p>
        </p:txBody>
      </p:sp>
      <p:sp>
        <p:nvSpPr>
          <p:cNvPr id="40" name="Google Shape;67;p13">
            <a:extLst>
              <a:ext uri="{FF2B5EF4-FFF2-40B4-BE49-F238E27FC236}">
                <a16:creationId xmlns:a16="http://schemas.microsoft.com/office/drawing/2014/main" id="{C7D28F43-F632-4739-67B9-8937297DB14C}"/>
              </a:ext>
            </a:extLst>
          </p:cNvPr>
          <p:cNvSpPr txBox="1"/>
          <p:nvPr/>
        </p:nvSpPr>
        <p:spPr>
          <a:xfrm>
            <a:off x="29489400" y="20338297"/>
            <a:ext cx="13972136" cy="1293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r>
              <a:rPr lang="fr" sz="1800" dirty="0"/>
              <a:t>[1] A. </a:t>
            </a:r>
            <a:r>
              <a:rPr lang="fr" sz="1800" dirty="0" err="1"/>
              <a:t>Kamath</a:t>
            </a:r>
            <a:r>
              <a:rPr lang="fr" sz="1800" dirty="0"/>
              <a:t> et al., </a:t>
            </a:r>
            <a:r>
              <a:rPr lang="fr-FR" sz="1800" dirty="0"/>
              <a:t>MDETR -- </a:t>
            </a:r>
            <a:r>
              <a:rPr lang="fr-FR" sz="1800" dirty="0" err="1"/>
              <a:t>Modulated</a:t>
            </a:r>
            <a:r>
              <a:rPr lang="fr-FR" sz="1800" dirty="0"/>
              <a:t> </a:t>
            </a:r>
            <a:r>
              <a:rPr lang="fr-FR" sz="1800" dirty="0" err="1"/>
              <a:t>Detection</a:t>
            </a:r>
            <a:r>
              <a:rPr lang="fr-FR" sz="1800" dirty="0"/>
              <a:t> for End-to-End </a:t>
            </a:r>
            <a:r>
              <a:rPr lang="fr-FR" sz="1800" dirty="0" err="1"/>
              <a:t>Multi-Modal</a:t>
            </a:r>
            <a:r>
              <a:rPr lang="fr-FR" sz="1800" dirty="0"/>
              <a:t> </a:t>
            </a:r>
            <a:r>
              <a:rPr lang="fr-FR" sz="1800" dirty="0" err="1"/>
              <a:t>Understanding</a:t>
            </a:r>
            <a:r>
              <a:rPr lang="fr" sz="1800" dirty="0"/>
              <a:t>. In ICCV 2021.</a:t>
            </a:r>
          </a:p>
          <a:p>
            <a:r>
              <a:rPr lang="fr" sz="1800" dirty="0"/>
              <a:t>[2] Z. Zhang et al., </a:t>
            </a:r>
            <a:r>
              <a:rPr lang="fr" sz="1800" dirty="0" err="1"/>
              <a:t>Spatio</a:t>
            </a:r>
            <a:r>
              <a:rPr lang="fr" sz="1800" dirty="0"/>
              <a:t> Temporal </a:t>
            </a:r>
            <a:r>
              <a:rPr lang="fr" sz="1800" dirty="0" err="1"/>
              <a:t>Video</a:t>
            </a:r>
            <a:r>
              <a:rPr lang="fr" sz="1800" dirty="0"/>
              <a:t> </a:t>
            </a:r>
            <a:r>
              <a:rPr lang="fr" sz="1800" dirty="0" err="1"/>
              <a:t>Grounding</a:t>
            </a:r>
            <a:r>
              <a:rPr lang="fr" sz="1800" dirty="0"/>
              <a:t> for Multi-</a:t>
            </a:r>
            <a:r>
              <a:rPr lang="fr" sz="1800" dirty="0" err="1"/>
              <a:t>Form</a:t>
            </a:r>
            <a:r>
              <a:rPr lang="fr" sz="1800" dirty="0"/>
              <a:t> Sentences. In CVPR, 2020.</a:t>
            </a:r>
            <a:endParaRPr lang="fr-FR" sz="1800" dirty="0"/>
          </a:p>
          <a:p>
            <a:r>
              <a:rPr lang="fr-FR" sz="1800" dirty="0"/>
              <a:t>[3] Z. Tang, et. al., Human-</a:t>
            </a:r>
            <a:r>
              <a:rPr lang="fr-FR" sz="1800" dirty="0" err="1"/>
              <a:t>centric</a:t>
            </a:r>
            <a:r>
              <a:rPr lang="fr-FR" sz="1800" dirty="0"/>
              <a:t> </a:t>
            </a:r>
            <a:r>
              <a:rPr lang="fr-FR" sz="1800" dirty="0" err="1"/>
              <a:t>Spatio-Temporal</a:t>
            </a:r>
            <a:r>
              <a:rPr lang="fr-FR" sz="1800" dirty="0"/>
              <a:t> </a:t>
            </a:r>
            <a:r>
              <a:rPr lang="fr-FR" sz="1800" dirty="0" err="1"/>
              <a:t>Video</a:t>
            </a:r>
            <a:r>
              <a:rPr lang="fr-FR" sz="1800" dirty="0"/>
              <a:t> </a:t>
            </a:r>
            <a:r>
              <a:rPr lang="fr-FR" sz="1800" dirty="0" err="1"/>
              <a:t>Grounding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Visual Transformers. In TCSVT, 2021.</a:t>
            </a:r>
          </a:p>
          <a:p>
            <a:r>
              <a:rPr lang="fr" sz="1800" dirty="0"/>
              <a:t>[4] R. Sui et. al., </a:t>
            </a:r>
            <a:r>
              <a:rPr lang="fr-FR" sz="1800" dirty="0" err="1"/>
              <a:t>STVGBert</a:t>
            </a:r>
            <a:r>
              <a:rPr lang="fr-FR" sz="1800" dirty="0"/>
              <a:t>: A Visual-</a:t>
            </a:r>
            <a:r>
              <a:rPr lang="fr-FR" sz="1800" dirty="0" err="1"/>
              <a:t>linguistic</a:t>
            </a:r>
            <a:r>
              <a:rPr lang="fr-FR" sz="1800" dirty="0"/>
              <a:t> Transformer </a:t>
            </a:r>
            <a:r>
              <a:rPr lang="fr-FR" sz="1800" dirty="0" err="1"/>
              <a:t>based</a:t>
            </a:r>
            <a:r>
              <a:rPr lang="fr-FR" sz="1800" dirty="0"/>
              <a:t> Framework for </a:t>
            </a:r>
            <a:r>
              <a:rPr lang="fr-FR" sz="1800" dirty="0" err="1"/>
              <a:t>Spatio-temporal</a:t>
            </a:r>
            <a:r>
              <a:rPr lang="fr-FR" sz="1800" dirty="0"/>
              <a:t> </a:t>
            </a:r>
            <a:r>
              <a:rPr lang="fr-FR" sz="1800" dirty="0" err="1"/>
              <a:t>Video</a:t>
            </a:r>
            <a:r>
              <a:rPr lang="fr-FR" sz="1800" dirty="0"/>
              <a:t> </a:t>
            </a:r>
            <a:r>
              <a:rPr lang="fr-FR" sz="1800" dirty="0" err="1"/>
              <a:t>Grounding</a:t>
            </a:r>
            <a:r>
              <a:rPr lang="fr-FR" sz="1800" dirty="0"/>
              <a:t>. </a:t>
            </a:r>
            <a:r>
              <a:rPr lang="fr" sz="1800" dirty="0"/>
              <a:t>In ICCV, 2021..</a:t>
            </a:r>
          </a:p>
        </p:txBody>
      </p:sp>
      <p:pic>
        <p:nvPicPr>
          <p:cNvPr id="4100" name="Image 4099">
            <a:extLst>
              <a:ext uri="{FF2B5EF4-FFF2-40B4-BE49-F238E27FC236}">
                <a16:creationId xmlns:a16="http://schemas.microsoft.com/office/drawing/2014/main" id="{4EA3772E-CB9D-6D69-B492-79D4278945F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155124" y="17844365"/>
            <a:ext cx="10222081" cy="1627571"/>
          </a:xfrm>
          <a:prstGeom prst="rect">
            <a:avLst/>
          </a:prstGeom>
        </p:spPr>
      </p:pic>
      <p:sp>
        <p:nvSpPr>
          <p:cNvPr id="110" name="Google Shape;55;p13">
            <a:extLst>
              <a:ext uri="{FF2B5EF4-FFF2-40B4-BE49-F238E27FC236}">
                <a16:creationId xmlns:a16="http://schemas.microsoft.com/office/drawing/2014/main" id="{18A7254E-F5EA-E5C1-E4F6-E4BA565F5E15}"/>
              </a:ext>
            </a:extLst>
          </p:cNvPr>
          <p:cNvSpPr/>
          <p:nvPr/>
        </p:nvSpPr>
        <p:spPr>
          <a:xfrm>
            <a:off x="29309886" y="11409781"/>
            <a:ext cx="14151650" cy="5847500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>
              <a:spcAft>
                <a:spcPts val="1029"/>
              </a:spcAft>
              <a:buSzPts val="600"/>
            </a:pPr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111" name="Google Shape;62;p13">
            <a:extLst>
              <a:ext uri="{FF2B5EF4-FFF2-40B4-BE49-F238E27FC236}">
                <a16:creationId xmlns:a16="http://schemas.microsoft.com/office/drawing/2014/main" id="{F3677C29-8C14-7516-06D3-47A1F2BC21E7}"/>
              </a:ext>
            </a:extLst>
          </p:cNvPr>
          <p:cNvSpPr txBox="1"/>
          <p:nvPr/>
        </p:nvSpPr>
        <p:spPr>
          <a:xfrm>
            <a:off x="31693985" y="10820400"/>
            <a:ext cx="9372599" cy="10684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 err="1">
                <a:solidFill>
                  <a:srgbClr val="073763"/>
                </a:solidFill>
              </a:rPr>
              <a:t>Comparison</a:t>
            </a:r>
            <a:r>
              <a:rPr lang="fr" sz="4800" dirty="0">
                <a:solidFill>
                  <a:srgbClr val="073763"/>
                </a:solidFill>
              </a:rPr>
              <a:t> to the state of the art</a:t>
            </a:r>
            <a:endParaRPr sz="4800" dirty="0">
              <a:solidFill>
                <a:srgbClr val="073763"/>
              </a:solidFill>
            </a:endParaRPr>
          </a:p>
        </p:txBody>
      </p:sp>
      <p:graphicFrame>
        <p:nvGraphicFramePr>
          <p:cNvPr id="128" name="Google Shape;68;p13">
            <a:extLst>
              <a:ext uri="{FF2B5EF4-FFF2-40B4-BE49-F238E27FC236}">
                <a16:creationId xmlns:a16="http://schemas.microsoft.com/office/drawing/2014/main" id="{D46DFB24-C18C-0902-5FCD-8BCBC3408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003824"/>
              </p:ext>
            </p:extLst>
          </p:nvPr>
        </p:nvGraphicFramePr>
        <p:xfrm>
          <a:off x="29565600" y="12355189"/>
          <a:ext cx="13697798" cy="49069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6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4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8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77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154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978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21573">
                  <a:extLst>
                    <a:ext uri="{9D8B030D-6E8A-4147-A177-3AD203B41FA5}">
                      <a16:colId xmlns:a16="http://schemas.microsoft.com/office/drawing/2014/main" val="3490313323"/>
                    </a:ext>
                  </a:extLst>
                </a:gridCol>
              </a:tblGrid>
              <a:tr h="5785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Method</a:t>
                      </a:r>
                      <a:endParaRPr sz="240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Pretraining data</a:t>
                      </a:r>
                      <a:endParaRPr sz="240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VidSTG</a:t>
                      </a:r>
                      <a:endParaRPr lang="fr" sz="240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Declarative</a:t>
                      </a:r>
                      <a:r>
                        <a:rPr lang="fr" sz="24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fr" sz="2400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vIoU</a:t>
                      </a:r>
                      <a:endParaRPr lang="fr" sz="240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VidSTG</a:t>
                      </a:r>
                      <a:endParaRPr lang="fr" sz="240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Declarative</a:t>
                      </a:r>
                      <a:r>
                        <a:rPr lang="fr" sz="24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vIoU@0.3</a:t>
                      </a:r>
                      <a:endParaRPr sz="240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VidSTG</a:t>
                      </a:r>
                      <a:r>
                        <a:rPr lang="fr" sz="24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Interrogative </a:t>
                      </a:r>
                      <a:r>
                        <a:rPr lang="fr" sz="2400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vIoU</a:t>
                      </a:r>
                      <a:endParaRPr sz="240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VidSTG</a:t>
                      </a:r>
                      <a:r>
                        <a:rPr lang="fr" sz="24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Interrogative vIoU@0.3</a:t>
                      </a:r>
                      <a:endParaRPr sz="240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HC-STVG1 </a:t>
                      </a:r>
                      <a:r>
                        <a:rPr lang="fr" sz="2400" dirty="0" err="1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vIoU</a:t>
                      </a:r>
                      <a:endParaRPr lang="fr" sz="240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HC-STVG1 vIoU@0.3</a:t>
                      </a:r>
                      <a:endParaRPr sz="240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76200" cap="flat" cmpd="sng" algn="ctr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STGRN [2]</a:t>
                      </a:r>
                      <a:endParaRPr sz="2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Visual </a:t>
                      </a:r>
                      <a:r>
                        <a:rPr lang="fr-FR" sz="24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Genome</a:t>
                      </a:r>
                      <a:endParaRPr sz="24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19.8</a:t>
                      </a:r>
                      <a:endParaRPr sz="2400" b="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25.8</a:t>
                      </a:r>
                      <a:endParaRPr sz="2400" b="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18.3</a:t>
                      </a:r>
                      <a:endParaRPr sz="2400" b="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21.1</a:t>
                      </a:r>
                      <a:endParaRPr sz="2400" b="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endParaRPr sz="2400" b="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endParaRPr sz="2400" b="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76200" cap="flat" cmpd="sng" algn="ctr">
                      <a:solidFill>
                        <a:srgbClr val="07376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4494499"/>
                  </a:ext>
                </a:extLst>
              </a:tr>
              <a:tr h="5179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STGVT [3]</a:t>
                      </a:r>
                      <a:endParaRPr sz="2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Visual </a:t>
                      </a:r>
                      <a:r>
                        <a:rPr lang="fr-FR" sz="24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Genome</a:t>
                      </a:r>
                      <a:r>
                        <a:rPr lang="fr-FR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+ </a:t>
                      </a:r>
                      <a:r>
                        <a:rPr lang="fr-FR" sz="24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Conceptual</a:t>
                      </a:r>
                      <a:r>
                        <a:rPr lang="fr-FR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Cap.</a:t>
                      </a:r>
                      <a:endParaRPr sz="24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21.6</a:t>
                      </a:r>
                      <a:endParaRPr sz="2400" b="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29.8</a:t>
                      </a:r>
                      <a:endParaRPr sz="2400" b="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400" b="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- </a:t>
                      </a:r>
                      <a:endParaRPr sz="2400" b="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18.2</a:t>
                      </a:r>
                      <a:endParaRPr sz="2400" b="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26.8</a:t>
                      </a:r>
                      <a:endParaRPr sz="2400" b="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7999531"/>
                  </a:ext>
                </a:extLst>
              </a:tr>
              <a:tr h="5179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dirty="0" err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STVGBert</a:t>
                      </a:r>
                      <a:r>
                        <a:rPr lang="fr-FR" sz="24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[4]</a:t>
                      </a:r>
                      <a:endParaRPr sz="24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ImageNet</a:t>
                      </a:r>
                      <a:r>
                        <a:rPr lang="fr-FR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+ Visual </a:t>
                      </a:r>
                      <a:r>
                        <a:rPr lang="fr-FR" sz="24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Genome</a:t>
                      </a:r>
                      <a:r>
                        <a:rPr lang="fr-FR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+ </a:t>
                      </a:r>
                      <a:r>
                        <a:rPr lang="fr-FR" sz="24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Conceptual</a:t>
                      </a:r>
                      <a:r>
                        <a:rPr lang="fr-FR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Cap.</a:t>
                      </a:r>
                      <a:endParaRPr sz="24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24.0</a:t>
                      </a:r>
                      <a:endParaRPr sz="2400" b="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30.9</a:t>
                      </a:r>
                      <a:endParaRPr sz="2400" b="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22.5</a:t>
                      </a:r>
                      <a:endParaRPr sz="2400" b="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26.0</a:t>
                      </a:r>
                      <a:endParaRPr sz="2400" b="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20.4</a:t>
                      </a:r>
                      <a:endParaRPr sz="2400" b="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29.4</a:t>
                      </a:r>
                      <a:endParaRPr sz="2400" b="0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5240595"/>
                  </a:ext>
                </a:extLst>
              </a:tr>
              <a:tr h="5179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Ours</a:t>
                      </a:r>
                      <a:endParaRPr sz="2400" dirty="0">
                        <a:solidFill>
                          <a:srgbClr val="FF00FF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ImageNet</a:t>
                      </a:r>
                      <a:r>
                        <a:rPr lang="fr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+ Visual </a:t>
                      </a:r>
                      <a:r>
                        <a:rPr lang="fr" sz="24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Genome</a:t>
                      </a:r>
                      <a:r>
                        <a:rPr lang="fr" sz="24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 + COCO + Flickr</a:t>
                      </a:r>
                      <a:endParaRPr sz="2400" dirty="0">
                        <a:solidFill>
                          <a:srgbClr val="000000"/>
                        </a:solidFill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30.4</a:t>
                      </a:r>
                      <a:endParaRPr sz="2400" b="1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42.5</a:t>
                      </a:r>
                      <a:endParaRPr sz="2400" b="1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25.7</a:t>
                      </a:r>
                      <a:endParaRPr sz="2400" b="1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35.7</a:t>
                      </a:r>
                      <a:endParaRPr sz="2400" b="1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24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32.4</a:t>
                      </a:r>
                      <a:endParaRPr sz="2400" b="1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400" b="1" dirty="0">
                          <a:latin typeface="+mn-lt"/>
                          <a:ea typeface="Times New Roman"/>
                          <a:cs typeface="Times New Roman"/>
                          <a:sym typeface="Times New Roman"/>
                        </a:rPr>
                        <a:t>49.8</a:t>
                      </a:r>
                      <a:endParaRPr sz="2400" b="1" dirty="0">
                        <a:latin typeface="+mn-lt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45707" marR="45707" marT="45707" marB="45707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7" name="Google Shape;55;p13">
            <a:extLst>
              <a:ext uri="{FF2B5EF4-FFF2-40B4-BE49-F238E27FC236}">
                <a16:creationId xmlns:a16="http://schemas.microsoft.com/office/drawing/2014/main" id="{1815FDE1-7293-A3C7-B241-279BE3E55A54}"/>
              </a:ext>
            </a:extLst>
          </p:cNvPr>
          <p:cNvSpPr/>
          <p:nvPr/>
        </p:nvSpPr>
        <p:spPr>
          <a:xfrm>
            <a:off x="29309886" y="3634094"/>
            <a:ext cx="14151650" cy="7256616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>
              <a:spcAft>
                <a:spcPts val="1029"/>
              </a:spcAft>
              <a:buSzPts val="600"/>
            </a:pPr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88" name="Google Shape;62;p13">
            <a:extLst>
              <a:ext uri="{FF2B5EF4-FFF2-40B4-BE49-F238E27FC236}">
                <a16:creationId xmlns:a16="http://schemas.microsoft.com/office/drawing/2014/main" id="{CCED80AD-EC8E-D360-DB62-98566BEDA940}"/>
              </a:ext>
            </a:extLst>
          </p:cNvPr>
          <p:cNvSpPr txBox="1"/>
          <p:nvPr/>
        </p:nvSpPr>
        <p:spPr>
          <a:xfrm>
            <a:off x="32629332" y="3077430"/>
            <a:ext cx="7557935" cy="10684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>
                <a:solidFill>
                  <a:srgbClr val="073763"/>
                </a:solidFill>
              </a:rPr>
              <a:t>Ablation </a:t>
            </a:r>
            <a:r>
              <a:rPr lang="fr" sz="4800" dirty="0" err="1">
                <a:solidFill>
                  <a:srgbClr val="073763"/>
                </a:solidFill>
              </a:rPr>
              <a:t>studies</a:t>
            </a:r>
            <a:r>
              <a:rPr lang="fr" sz="4800" dirty="0">
                <a:solidFill>
                  <a:srgbClr val="073763"/>
                </a:solidFill>
              </a:rPr>
              <a:t> (</a:t>
            </a:r>
            <a:r>
              <a:rPr lang="fr" sz="4800" dirty="0" err="1">
                <a:solidFill>
                  <a:srgbClr val="073763"/>
                </a:solidFill>
              </a:rPr>
              <a:t>VidSTG</a:t>
            </a:r>
            <a:r>
              <a:rPr lang="fr" sz="4800" dirty="0">
                <a:solidFill>
                  <a:srgbClr val="073763"/>
                </a:solidFill>
              </a:rPr>
              <a:t>)</a:t>
            </a:r>
            <a:endParaRPr sz="4800" dirty="0">
              <a:solidFill>
                <a:srgbClr val="073763"/>
              </a:solidFill>
            </a:endParaRPr>
          </a:p>
        </p:txBody>
      </p:sp>
      <p:sp>
        <p:nvSpPr>
          <p:cNvPr id="42" name="Google Shape;57;p13">
            <a:extLst>
              <a:ext uri="{FF2B5EF4-FFF2-40B4-BE49-F238E27FC236}">
                <a16:creationId xmlns:a16="http://schemas.microsoft.com/office/drawing/2014/main" id="{CFD84D29-D023-5243-8987-DE583986C92D}"/>
              </a:ext>
            </a:extLst>
          </p:cNvPr>
          <p:cNvSpPr/>
          <p:nvPr/>
        </p:nvSpPr>
        <p:spPr>
          <a:xfrm>
            <a:off x="13119536" y="19364266"/>
            <a:ext cx="15906086" cy="2277641"/>
          </a:xfrm>
          <a:prstGeom prst="roundRect">
            <a:avLst>
              <a:gd name="adj" fmla="val 6321"/>
            </a:avLst>
          </a:prstGeom>
          <a:noFill/>
          <a:ln w="114300" cap="flat" cmpd="sng">
            <a:solidFill>
              <a:srgbClr val="07376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endParaRPr sz="686" dirty="0">
              <a:solidFill>
                <a:srgbClr val="073763"/>
              </a:solidFill>
            </a:endParaRPr>
          </a:p>
        </p:txBody>
      </p:sp>
      <p:sp>
        <p:nvSpPr>
          <p:cNvPr id="43" name="Google Shape;63;p13">
            <a:extLst>
              <a:ext uri="{FF2B5EF4-FFF2-40B4-BE49-F238E27FC236}">
                <a16:creationId xmlns:a16="http://schemas.microsoft.com/office/drawing/2014/main" id="{F1D0E91B-30FD-A439-6E35-AA46C53EE328}"/>
              </a:ext>
            </a:extLst>
          </p:cNvPr>
          <p:cNvSpPr txBox="1"/>
          <p:nvPr/>
        </p:nvSpPr>
        <p:spPr>
          <a:xfrm>
            <a:off x="19547768" y="19061095"/>
            <a:ext cx="2989720" cy="4830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7" tIns="45707" rIns="45707" bIns="45707" anchor="ctr" anchorCtr="0">
            <a:noAutofit/>
          </a:bodyPr>
          <a:lstStyle/>
          <a:p>
            <a:pPr algn="ctr"/>
            <a:r>
              <a:rPr lang="fr" sz="4800" dirty="0">
                <a:solidFill>
                  <a:srgbClr val="073763"/>
                </a:solidFill>
              </a:rPr>
              <a:t>Training</a:t>
            </a:r>
            <a:endParaRPr sz="4800" dirty="0">
              <a:solidFill>
                <a:srgbClr val="07376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B428F5E-2498-65D7-9991-5ED278646BA0}"/>
                  </a:ext>
                </a:extLst>
              </p:cNvPr>
              <p:cNvSpPr txBox="1"/>
              <p:nvPr/>
            </p:nvSpPr>
            <p:spPr>
              <a:xfrm>
                <a:off x="13239932" y="19726196"/>
                <a:ext cx="15785690" cy="1762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543"/>
                  </a:spcBef>
                  <a:buSzPts val="600"/>
                </a:pPr>
                <a:r>
                  <a:rPr lang="fr-FR" sz="3200" dirty="0">
                    <a:solidFill>
                      <a:srgbClr val="073763"/>
                    </a:solidFill>
                  </a:rPr>
                  <a:t>➤ </a:t>
                </a:r>
                <a:r>
                  <a:rPr lang="fr-FR" sz="3200" b="1" dirty="0" err="1"/>
                  <a:t>Losses</a:t>
                </a:r>
                <a:r>
                  <a:rPr lang="fr-FR" sz="3200" b="1" dirty="0"/>
                  <a:t>: </a:t>
                </a:r>
                <a:r>
                  <a:rPr lang="fr-FR" sz="3200" dirty="0"/>
                  <a:t>Spatial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fr-FR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3200" dirty="0"/>
                  <a:t> + </a:t>
                </a:r>
                <a14:m>
                  <m:oMath xmlns:m="http://schemas.openxmlformats.org/officeDocument/2006/math">
                    <m:r>
                      <a:rPr lang="fr-FR" sz="3200" i="1" dirty="0">
                        <a:latin typeface="Cambria Math" panose="02040503050406030204" pitchFamily="18" charset="0"/>
                      </a:rPr>
                      <m:t>𝑔𝐼𝑜𝑈</m:t>
                    </m:r>
                  </m:oMath>
                </a14:m>
                <a:r>
                  <a:rPr lang="fr-FR" sz="3200" dirty="0"/>
                  <a:t>) + Temporal (KL divergence + </a:t>
                </a:r>
                <a:r>
                  <a:rPr lang="fr-FR" sz="3200" dirty="0" err="1"/>
                  <a:t>guided</a:t>
                </a:r>
                <a:r>
                  <a:rPr lang="fr-FR" sz="3200" dirty="0"/>
                  <a:t> attention)</a:t>
                </a:r>
                <a:endParaRPr lang="fr-FR" sz="3200" i="1" dirty="0"/>
              </a:p>
              <a:p>
                <a:pPr>
                  <a:spcBef>
                    <a:spcPts val="1543"/>
                  </a:spcBef>
                  <a:buSzPts val="600"/>
                </a:pPr>
                <a:r>
                  <a:rPr lang="fr-FR" sz="3200" dirty="0">
                    <a:solidFill>
                      <a:srgbClr val="073763"/>
                    </a:solidFill>
                  </a:rPr>
                  <a:t>➤ </a:t>
                </a:r>
                <a:r>
                  <a:rPr lang="fr-FR" sz="3200" b="1" dirty="0" err="1"/>
                  <a:t>Initialization</a:t>
                </a:r>
                <a:r>
                  <a:rPr lang="fr-FR" sz="3200" b="1" dirty="0"/>
                  <a:t>: </a:t>
                </a:r>
                <a:r>
                  <a:rPr lang="fr-FR" sz="3200" dirty="0" err="1"/>
                  <a:t>from</a:t>
                </a:r>
                <a:r>
                  <a:rPr lang="fr-FR" sz="3200" dirty="0"/>
                  <a:t> MDETR [1] </a:t>
                </a:r>
                <a:r>
                  <a:rPr lang="fr-FR" sz="3200" dirty="0" err="1"/>
                  <a:t>pretrained</a:t>
                </a:r>
                <a:r>
                  <a:rPr lang="fr-FR" sz="3200" dirty="0"/>
                  <a:t> on Visual </a:t>
                </a:r>
                <a:r>
                  <a:rPr lang="fr-FR" sz="3200" dirty="0" err="1"/>
                  <a:t>Genome</a:t>
                </a:r>
                <a:r>
                  <a:rPr lang="fr-FR" sz="3200" dirty="0"/>
                  <a:t>, COCO and Flickr, and </a:t>
                </a:r>
                <a:r>
                  <a:rPr lang="fr-FR" sz="3200" dirty="0" err="1"/>
                  <a:t>transferring</a:t>
                </a:r>
                <a:r>
                  <a:rPr lang="fr-FR" sz="3200" dirty="0"/>
                  <a:t> </a:t>
                </a:r>
                <a:r>
                  <a:rPr lang="fr-FR" sz="3200" dirty="0" err="1"/>
                  <a:t>its</a:t>
                </a:r>
                <a:r>
                  <a:rPr lang="fr-FR" sz="3200" dirty="0"/>
                  <a:t> spatial attention </a:t>
                </a:r>
                <a:r>
                  <a:rPr lang="fr-FR" sz="3200" dirty="0" err="1"/>
                  <a:t>weights</a:t>
                </a:r>
                <a:r>
                  <a:rPr lang="fr-FR" sz="3200" dirty="0"/>
                  <a:t> to the temporal attention in </a:t>
                </a:r>
                <a:r>
                  <a:rPr lang="fr-FR" sz="3200" dirty="0" err="1"/>
                  <a:t>our</a:t>
                </a:r>
                <a:r>
                  <a:rPr lang="fr-FR" sz="3200" dirty="0"/>
                  <a:t> </a:t>
                </a:r>
                <a:r>
                  <a:rPr lang="fr-FR" sz="3200" dirty="0" err="1"/>
                  <a:t>decoder</a:t>
                </a:r>
                <a:endParaRPr lang="fr-FR" sz="3200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4B428F5E-2498-65D7-9991-5ED278646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932" y="19726196"/>
                <a:ext cx="15785690" cy="1762021"/>
              </a:xfrm>
              <a:prstGeom prst="rect">
                <a:avLst/>
              </a:prstGeom>
              <a:blipFill>
                <a:blip r:embed="rId17"/>
                <a:stretch>
                  <a:fillRect l="-965" t="-5714" b="-9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Google Shape;79;p13">
            <a:extLst>
              <a:ext uri="{FF2B5EF4-FFF2-40B4-BE49-F238E27FC236}">
                <a16:creationId xmlns:a16="http://schemas.microsoft.com/office/drawing/2014/main" id="{DC5820F7-A15C-3732-BA31-0FA613045778}"/>
              </a:ext>
            </a:extLst>
          </p:cNvPr>
          <p:cNvSpPr txBox="1"/>
          <p:nvPr/>
        </p:nvSpPr>
        <p:spPr>
          <a:xfrm>
            <a:off x="29413200" y="11506200"/>
            <a:ext cx="14151650" cy="997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7" tIns="45707" rIns="45707" bIns="45707" anchor="t" anchorCtr="0">
            <a:noAutofit/>
          </a:bodyPr>
          <a:lstStyle/>
          <a:p>
            <a:pPr>
              <a:spcBef>
                <a:spcPts val="1543"/>
              </a:spcBef>
              <a:buSzPts val="600"/>
            </a:pPr>
            <a:r>
              <a:rPr lang="fr-FR" sz="3200" dirty="0">
                <a:solidFill>
                  <a:srgbClr val="073763"/>
                </a:solidFill>
              </a:rPr>
              <a:t>➤ </a:t>
            </a:r>
            <a:r>
              <a:rPr lang="fr-FR" sz="3200" dirty="0"/>
              <a:t>State-of-the-art </a:t>
            </a:r>
            <a:r>
              <a:rPr lang="fr-FR" sz="3200" dirty="0" err="1"/>
              <a:t>results</a:t>
            </a:r>
            <a:r>
              <a:rPr lang="fr-FR" sz="3200" dirty="0"/>
              <a:t> on </a:t>
            </a:r>
            <a:r>
              <a:rPr lang="fr-FR" sz="3200" dirty="0" err="1"/>
              <a:t>VidSTG</a:t>
            </a:r>
            <a:r>
              <a:rPr lang="fr-FR" sz="3200" dirty="0"/>
              <a:t> and HC-STVG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68E761-72CD-57F2-EC79-4A5359AD4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2483" y="497192"/>
            <a:ext cx="2105731" cy="210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661</Words>
  <Application>Microsoft Macintosh PowerPoint</Application>
  <PresentationFormat>Personnalisé</PresentationFormat>
  <Paragraphs>88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Cambria Math</vt:lpstr>
      <vt:lpstr>Wingdings</vt:lpstr>
      <vt:lpstr>Office Theme</vt:lpstr>
      <vt:lpstr>TubeDETR: Spatio-Temporal Video Grounding with Transformers </vt:lpstr>
    </vt:vector>
  </TitlesOfParts>
  <Company>Univ. of Colorado at Colorado Springs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here:  Maybe add some pictures and/or school logo on the left and right authors and affiliation</dc:title>
  <dc:creator>Terry Boult</dc:creator>
  <cp:lastModifiedBy>Antoine Yang</cp:lastModifiedBy>
  <cp:revision>134</cp:revision>
  <dcterms:created xsi:type="dcterms:W3CDTF">2014-05-29T01:41:03Z</dcterms:created>
  <dcterms:modified xsi:type="dcterms:W3CDTF">2022-05-26T17:10:50Z</dcterms:modified>
</cp:coreProperties>
</file>