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578DF-97F5-44FE-AF96-C94E45C5F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002E45-40CD-417D-85E0-0557E9474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10715-603E-43B7-9750-01A66657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0869FE-DE22-451D-9B42-89ED372E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2063A-965C-43DC-9BB0-CD4587B0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330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C59DD-105A-4BB5-A029-103D3DC7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27A9D0-35BB-4573-AE42-D2F2B74F7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2F68C-D2C1-41A3-83FC-19D46A86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16000E-F974-464F-B3C9-05A7B7A6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55682-B90A-4674-9F9F-693B5149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657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1D57B5-CC62-437B-A853-28E17227E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620767-C202-4563-870E-C1901F90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0DF904-7C7F-4FE3-9154-FF31839B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56BAB-94A2-435A-A268-9D38E8E4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F5C4C1-18C3-44E7-8E55-18FFDEFA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649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6471C-0E31-4396-87DB-8D12B2B3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7F41F-7A1C-4099-B0C5-06E0E2D5B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72B22-BADB-456A-BEEA-66FF399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58349-9818-4946-87A4-BA118F66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39B9C-1909-4B82-B0E4-996350C1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215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C8E1C5-8BCE-41E1-9B6D-A33F6675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25C4D1-6689-4D83-96E7-CDB04FDB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684F32-47E4-4C66-B7B7-8E4EB111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62748-82BF-40E7-AF46-FB16B887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6C5ED-F40D-42AD-92E7-CDD27F78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168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8239D-9D1D-4919-9CE7-8BB98349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D3C51-303F-47EA-B5E9-955E36F37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9F7B96-46EC-4A36-9187-C07289DB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06EEF-0DE4-439C-8D15-F0E627A5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44BBEC-7D6B-4FDF-8550-06FFC6B2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6FFE4F-ACED-4E32-A5F2-0A3AF0EA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9699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485DC-4B16-425D-BD94-55980617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230B9-6365-430C-8B90-60D98036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46E1FC-E3E3-41A0-A134-0F129B808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CA31AE-72B5-41B1-ABFC-8E6F7506F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06C517-7A0D-435A-9A39-8B6825A90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254099-D43A-4023-9F00-6B8AFC7B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670A85-2FF1-45EA-B08F-97CA42DF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7224AD-7AF8-4981-B11F-D3FC5274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62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6C90B-F659-40AD-91E4-0B5901D8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6F2FE8-0034-46F1-892C-48B397F4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89C2EC-10F6-485D-8139-CD0A9BFB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B7D5BA-DF98-4C2E-9E10-A4EF3217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726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B376B0-0990-4E71-9428-C24AF32C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A5684C0-A6DF-48C3-92F7-7071E906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ACD4A9-532E-4F74-B809-15ECAD31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06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0120E-221B-451C-AC71-E224E4C0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58F078-CA22-478F-8AC2-0998DCB0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4373C-2D13-4462-8615-87634F242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FD439-AC7F-40AF-AA4C-FBF2203E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2B94B-7E19-4D4D-B2F9-368A5538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DAECD9-D82B-418E-BFB7-BB1D240A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568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56918-8E78-46F3-A0DD-D55CDFE1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CA6211-DDA1-44AE-BA2D-8879B2498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806661-0CE2-459E-90E6-693C6495F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AA9691-9E51-4DDB-B33B-3D4CCE1C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8478B2-36AF-4CF3-B9BB-F9FE4560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23D57-98EF-4EA1-824C-88A3C376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58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ACCA7F-F9D0-49D1-B0D9-AD7BC09D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2A1909-78AB-4DC6-AE6C-FA14C8D4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0C524-06AD-4750-8299-9C5C05333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E83C-A241-449C-8445-0AB61E4B7803}" type="datetimeFigureOut">
              <a:rPr lang="es-419" smtClean="0"/>
              <a:t>18/9/21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C9E80A-7DBE-405C-A98C-56CEFE7E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F3DEF3-F0B8-484F-97FA-7D125641A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827F-D718-4590-8867-C3C64D67391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5247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toyang/NAS-Benchmark" TargetMode="External"/><Relationship Id="rId4" Type="http://schemas.openxmlformats.org/officeDocument/2006/relationships/hyperlink" Target="https://arxiv.org/abs/1912.12522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29A7F-3384-4FEC-9CF7-7961E9D6C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3085"/>
            <a:ext cx="9144000" cy="2387600"/>
          </a:xfrm>
        </p:spPr>
        <p:txBody>
          <a:bodyPr/>
          <a:lstStyle/>
          <a:p>
            <a:r>
              <a:rPr lang="es-419" dirty="0"/>
              <a:t>NAS </a:t>
            </a:r>
            <a:r>
              <a:rPr lang="es-419" dirty="0" err="1"/>
              <a:t>evaluation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frustratingly</a:t>
            </a:r>
            <a:r>
              <a:rPr lang="es-419" dirty="0"/>
              <a:t> </a:t>
            </a:r>
            <a:r>
              <a:rPr lang="es-419" dirty="0" err="1"/>
              <a:t>hard</a:t>
            </a:r>
            <a:endParaRPr lang="es-419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4E1131-5ACE-4D21-8D41-07BB6E2C8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2759"/>
            <a:ext cx="9144000" cy="1535842"/>
          </a:xfrm>
        </p:spPr>
        <p:txBody>
          <a:bodyPr>
            <a:normAutofit/>
          </a:bodyPr>
          <a:lstStyle/>
          <a:p>
            <a:r>
              <a:rPr lang="es-419" dirty="0"/>
              <a:t>Antoine Yang, Pedro M. Esperança, Fabio M. Carlucci</a:t>
            </a:r>
          </a:p>
          <a:p>
            <a:r>
              <a:rPr lang="es-419" dirty="0"/>
              <a:t>Huawei </a:t>
            </a:r>
            <a:r>
              <a:rPr lang="es-419" dirty="0" err="1"/>
              <a:t>Noah’s</a:t>
            </a:r>
            <a:r>
              <a:rPr lang="es-419" dirty="0"/>
              <a:t> </a:t>
            </a:r>
            <a:r>
              <a:rPr lang="es-419" dirty="0" err="1"/>
              <a:t>Ark</a:t>
            </a:r>
            <a:r>
              <a:rPr lang="es-419" dirty="0"/>
              <a:t> </a:t>
            </a:r>
            <a:r>
              <a:rPr lang="es-419" dirty="0" err="1"/>
              <a:t>Lab</a:t>
            </a:r>
            <a:r>
              <a:rPr lang="es-419" dirty="0"/>
              <a:t>, London, UK</a:t>
            </a:r>
          </a:p>
          <a:p>
            <a:r>
              <a:rPr lang="es-419" dirty="0"/>
              <a:t>ICLR2020 Poster </a:t>
            </a:r>
            <a:r>
              <a:rPr lang="es-419" dirty="0" err="1"/>
              <a:t>Session</a:t>
            </a:r>
            <a:endParaRPr lang="es-419" dirty="0"/>
          </a:p>
          <a:p>
            <a:endParaRPr lang="es-419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2E389F-75D2-49BF-889F-FA30A0CCD4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63" y="4889153"/>
            <a:ext cx="1849134" cy="1655762"/>
          </a:xfrm>
          <a:prstGeom prst="rect">
            <a:avLst/>
          </a:prstGeom>
        </p:spPr>
      </p:pic>
      <p:pic>
        <p:nvPicPr>
          <p:cNvPr id="2050" name="Picture 2" descr="Logo!">
            <a:extLst>
              <a:ext uri="{FF2B5EF4-FFF2-40B4-BE49-F238E27FC236}">
                <a16:creationId xmlns:a16="http://schemas.microsoft.com/office/drawing/2014/main" id="{48252205-FDD6-4EE2-A0F2-34C58155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576" y="5257800"/>
            <a:ext cx="3733413" cy="101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4EE33A-B76C-4820-AF47-851A76FE406A}"/>
              </a:ext>
            </a:extLst>
          </p:cNvPr>
          <p:cNvSpPr/>
          <p:nvPr/>
        </p:nvSpPr>
        <p:spPr>
          <a:xfrm>
            <a:off x="3048000" y="43286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419" dirty="0" err="1"/>
              <a:t>Paper</a:t>
            </a:r>
            <a:r>
              <a:rPr lang="es-419" dirty="0"/>
              <a:t>: </a:t>
            </a:r>
            <a:r>
              <a:rPr lang="fr-FR" dirty="0">
                <a:hlinkClick r:id="rId4"/>
              </a:rPr>
              <a:t>https://arxiv.org/abs/1912.12522</a:t>
            </a:r>
            <a:endParaRPr lang="fr-FR" dirty="0"/>
          </a:p>
          <a:p>
            <a:pPr algn="ctr"/>
            <a:r>
              <a:rPr lang="es-419" dirty="0" err="1"/>
              <a:t>Code</a:t>
            </a:r>
            <a:r>
              <a:rPr lang="es-419" dirty="0"/>
              <a:t>: </a:t>
            </a:r>
            <a:r>
              <a:rPr lang="fr-FR" dirty="0">
                <a:hlinkClick r:id="rId5"/>
              </a:rPr>
              <a:t>https://github.com/antoyang/NAS-Benchmark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7935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B9B3A-5F56-4149-BC12-A9A33788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err="1"/>
              <a:t>Background</a:t>
            </a:r>
            <a:endParaRPr lang="es-419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1DA1A-F34A-48A2-9B9F-35CBA455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836241" cy="4599889"/>
          </a:xfrm>
        </p:spPr>
        <p:txBody>
          <a:bodyPr>
            <a:normAutofit/>
          </a:bodyPr>
          <a:lstStyle/>
          <a:p>
            <a:r>
              <a:rPr lang="es-419" sz="2000" b="1" dirty="0">
                <a:solidFill>
                  <a:srgbClr val="002060"/>
                </a:solidFill>
              </a:rPr>
              <a:t>Neural </a:t>
            </a:r>
            <a:r>
              <a:rPr lang="es-419" sz="2000" b="1" dirty="0" err="1">
                <a:solidFill>
                  <a:srgbClr val="002060"/>
                </a:solidFill>
              </a:rPr>
              <a:t>Architecture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Search</a:t>
            </a:r>
            <a:r>
              <a:rPr lang="es-419" sz="2000" b="1" dirty="0">
                <a:solidFill>
                  <a:srgbClr val="002060"/>
                </a:solidFill>
              </a:rPr>
              <a:t> (NAS): </a:t>
            </a:r>
          </a:p>
          <a:p>
            <a:pPr marL="0" indent="0">
              <a:buNone/>
            </a:pPr>
            <a:r>
              <a:rPr lang="es-419" sz="1800" dirty="0"/>
              <a:t>    </a:t>
            </a:r>
            <a:r>
              <a:rPr lang="es-419" sz="1800" dirty="0" err="1"/>
              <a:t>Automated</a:t>
            </a:r>
            <a:r>
              <a:rPr lang="es-419" sz="1800" dirty="0"/>
              <a:t> </a:t>
            </a:r>
            <a:r>
              <a:rPr lang="es-419" sz="1800" dirty="0" err="1"/>
              <a:t>design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a neural </a:t>
            </a:r>
            <a:r>
              <a:rPr lang="es-419" sz="1800" dirty="0" err="1"/>
              <a:t>architecture</a:t>
            </a:r>
            <a:r>
              <a:rPr lang="es-419" sz="1800" dirty="0"/>
              <a:t> </a:t>
            </a:r>
            <a:r>
              <a:rPr lang="es-419" sz="1800" dirty="0" err="1"/>
              <a:t>for</a:t>
            </a:r>
            <a:r>
              <a:rPr lang="es-419" sz="1800" dirty="0"/>
              <a:t> a </a:t>
            </a:r>
            <a:r>
              <a:rPr lang="es-419" sz="1800" dirty="0" err="1"/>
              <a:t>given</a:t>
            </a:r>
            <a:r>
              <a:rPr lang="es-419" sz="1800" dirty="0"/>
              <a:t> </a:t>
            </a:r>
            <a:r>
              <a:rPr lang="es-419" sz="1800" dirty="0" err="1"/>
              <a:t>task</a:t>
            </a:r>
            <a:endParaRPr lang="es-419" sz="1800" dirty="0"/>
          </a:p>
          <a:p>
            <a:r>
              <a:rPr lang="es-419" sz="2000" b="1" dirty="0">
                <a:solidFill>
                  <a:srgbClr val="002060"/>
                </a:solidFill>
              </a:rPr>
              <a:t>3 </a:t>
            </a:r>
            <a:r>
              <a:rPr lang="es-419" sz="2000" b="1" dirty="0" err="1">
                <a:solidFill>
                  <a:srgbClr val="002060"/>
                </a:solidFill>
              </a:rPr>
              <a:t>main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components</a:t>
            </a:r>
            <a:r>
              <a:rPr lang="es-419" sz="2000" b="1" dirty="0">
                <a:solidFill>
                  <a:srgbClr val="002060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s-419" sz="1800" dirty="0"/>
              <a:t>A </a:t>
            </a:r>
            <a:r>
              <a:rPr lang="es-419" sz="1800" dirty="0" err="1"/>
              <a:t>search</a:t>
            </a:r>
            <a:r>
              <a:rPr lang="es-419" sz="1800" dirty="0"/>
              <a:t> </a:t>
            </a:r>
            <a:r>
              <a:rPr lang="es-419" sz="1800" dirty="0" err="1"/>
              <a:t>space</a:t>
            </a:r>
            <a:r>
              <a:rPr lang="es-419" sz="1800" dirty="0"/>
              <a:t>: set </a:t>
            </a:r>
            <a:r>
              <a:rPr lang="es-419" sz="1800" dirty="0" err="1"/>
              <a:t>of</a:t>
            </a:r>
            <a:r>
              <a:rPr lang="es-419" sz="1800" dirty="0"/>
              <a:t> </a:t>
            </a:r>
            <a:r>
              <a:rPr lang="es-419" sz="1800" dirty="0" err="1"/>
              <a:t>architectures</a:t>
            </a:r>
            <a:r>
              <a:rPr lang="es-419" sz="1800" dirty="0"/>
              <a:t> </a:t>
            </a:r>
            <a:r>
              <a:rPr lang="es-419" sz="1800" dirty="0" err="1"/>
              <a:t>that</a:t>
            </a:r>
            <a:r>
              <a:rPr lang="es-419" sz="1800" dirty="0"/>
              <a:t> can be </a:t>
            </a:r>
            <a:r>
              <a:rPr lang="es-419" sz="1800" dirty="0" err="1"/>
              <a:t>found</a:t>
            </a:r>
            <a:endParaRPr lang="es-419" sz="1800" dirty="0"/>
          </a:p>
          <a:p>
            <a:pPr>
              <a:buFontTx/>
              <a:buChar char="-"/>
            </a:pPr>
            <a:r>
              <a:rPr lang="es-419" sz="1800" dirty="0"/>
              <a:t>A </a:t>
            </a:r>
            <a:r>
              <a:rPr lang="es-419" sz="1800" dirty="0" err="1"/>
              <a:t>search</a:t>
            </a:r>
            <a:r>
              <a:rPr lang="es-419" sz="1800" dirty="0"/>
              <a:t> </a:t>
            </a:r>
            <a:r>
              <a:rPr lang="es-419" sz="1800" dirty="0" err="1"/>
              <a:t>strategy</a:t>
            </a:r>
            <a:r>
              <a:rPr lang="es-419" sz="1800" dirty="0"/>
              <a:t>: </a:t>
            </a:r>
            <a:r>
              <a:rPr lang="es-419" sz="1800" dirty="0" err="1"/>
              <a:t>Random</a:t>
            </a:r>
            <a:r>
              <a:rPr lang="es-419" sz="1800" dirty="0"/>
              <a:t> </a:t>
            </a:r>
            <a:r>
              <a:rPr lang="es-419" sz="1800" dirty="0" err="1"/>
              <a:t>Search</a:t>
            </a:r>
            <a:r>
              <a:rPr lang="es-419" sz="1800" dirty="0"/>
              <a:t>, </a:t>
            </a:r>
            <a:r>
              <a:rPr lang="es-419" sz="1800" dirty="0" err="1"/>
              <a:t>Evolution</a:t>
            </a:r>
            <a:r>
              <a:rPr lang="es-419" sz="1800" dirty="0"/>
              <a:t>, RL, </a:t>
            </a:r>
            <a:r>
              <a:rPr lang="es-419" sz="1800" dirty="0" err="1"/>
              <a:t>Bayesian</a:t>
            </a:r>
            <a:r>
              <a:rPr lang="es-419" sz="1800" dirty="0"/>
              <a:t>, </a:t>
            </a:r>
            <a:r>
              <a:rPr lang="es-419" sz="1800" dirty="0" err="1"/>
              <a:t>Gradient-based</a:t>
            </a:r>
            <a:r>
              <a:rPr lang="es-419" sz="1800" dirty="0"/>
              <a:t> …</a:t>
            </a:r>
          </a:p>
          <a:p>
            <a:pPr>
              <a:buFontTx/>
              <a:buChar char="-"/>
            </a:pPr>
            <a:r>
              <a:rPr lang="es-419" sz="1800" dirty="0"/>
              <a:t>A training </a:t>
            </a:r>
            <a:r>
              <a:rPr lang="es-419" sz="1800" dirty="0" err="1"/>
              <a:t>protocol</a:t>
            </a:r>
            <a:r>
              <a:rPr lang="es-419" sz="1800" dirty="0"/>
              <a:t>: </a:t>
            </a:r>
            <a:r>
              <a:rPr lang="es-419" sz="1800" dirty="0" err="1"/>
              <a:t>way</a:t>
            </a:r>
            <a:r>
              <a:rPr lang="es-419" sz="1800" dirty="0"/>
              <a:t> </a:t>
            </a:r>
            <a:r>
              <a:rPr lang="es-419" sz="1800" dirty="0" err="1"/>
              <a:t>we</a:t>
            </a:r>
            <a:r>
              <a:rPr lang="es-419" sz="1800" dirty="0"/>
              <a:t> </a:t>
            </a:r>
            <a:r>
              <a:rPr lang="es-419" sz="1800" dirty="0" err="1"/>
              <a:t>evaluate</a:t>
            </a:r>
            <a:r>
              <a:rPr lang="es-419" sz="1800" dirty="0"/>
              <a:t> </a:t>
            </a:r>
            <a:r>
              <a:rPr lang="es-419" sz="1800" dirty="0" err="1"/>
              <a:t>architectures</a:t>
            </a:r>
            <a:endParaRPr lang="es-419" sz="1800" dirty="0"/>
          </a:p>
          <a:p>
            <a:r>
              <a:rPr lang="es-419" sz="2000" b="1" dirty="0">
                <a:solidFill>
                  <a:srgbClr val="002060"/>
                </a:solidFill>
              </a:rPr>
              <a:t>Issues </a:t>
            </a:r>
            <a:r>
              <a:rPr lang="es-419" sz="2000" b="1" dirty="0" err="1">
                <a:solidFill>
                  <a:srgbClr val="002060"/>
                </a:solidFill>
              </a:rPr>
              <a:t>related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to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the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evaluation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of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search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strategies</a:t>
            </a:r>
            <a:r>
              <a:rPr lang="es-419" sz="2000" b="1" dirty="0">
                <a:solidFill>
                  <a:srgbClr val="00206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s-419" sz="1800" dirty="0" err="1"/>
              <a:t>Nowadays</a:t>
            </a:r>
            <a:r>
              <a:rPr lang="es-419" sz="1800" dirty="0"/>
              <a:t>, </a:t>
            </a:r>
            <a:r>
              <a:rPr lang="es-419" sz="1800" dirty="0" err="1"/>
              <a:t>most</a:t>
            </a:r>
            <a:r>
              <a:rPr lang="es-419" sz="1800" dirty="0"/>
              <a:t> NAS </a:t>
            </a:r>
            <a:r>
              <a:rPr lang="es-419" sz="1800" dirty="0" err="1"/>
              <a:t>methods</a:t>
            </a:r>
            <a:r>
              <a:rPr lang="es-419" sz="1800" dirty="0"/>
              <a:t> </a:t>
            </a:r>
            <a:r>
              <a:rPr lang="es-419" sz="1800" dirty="0" err="1"/>
              <a:t>fail</a:t>
            </a:r>
            <a:r>
              <a:rPr lang="es-419" sz="1800" dirty="0"/>
              <a:t> </a:t>
            </a:r>
            <a:r>
              <a:rPr lang="es-419" sz="1800" dirty="0" err="1"/>
              <a:t>to</a:t>
            </a:r>
            <a:r>
              <a:rPr lang="es-419" sz="1800" dirty="0"/>
              <a:t> compare </a:t>
            </a:r>
            <a:r>
              <a:rPr lang="es-419" sz="1800" dirty="0" err="1"/>
              <a:t>against</a:t>
            </a:r>
            <a:r>
              <a:rPr lang="es-419" sz="1800" dirty="0"/>
              <a:t> </a:t>
            </a:r>
            <a:r>
              <a:rPr lang="es-419" sz="1800" dirty="0" err="1"/>
              <a:t>an</a:t>
            </a:r>
            <a:r>
              <a:rPr lang="es-419" sz="1800" dirty="0"/>
              <a:t> </a:t>
            </a:r>
            <a:r>
              <a:rPr lang="es-419" sz="1800" dirty="0" err="1"/>
              <a:t>adequate</a:t>
            </a:r>
            <a:r>
              <a:rPr lang="es-419" sz="1800" dirty="0"/>
              <a:t> </a:t>
            </a:r>
            <a:r>
              <a:rPr lang="es-419" sz="1800" dirty="0" err="1"/>
              <a:t>baseline</a:t>
            </a:r>
            <a:r>
              <a:rPr lang="es-419" sz="1800" dirty="0"/>
              <a:t> </a:t>
            </a:r>
          </a:p>
          <a:p>
            <a:pPr>
              <a:buFontTx/>
              <a:buChar char="-"/>
            </a:pPr>
            <a:r>
              <a:rPr lang="es-419" sz="1800" dirty="0" err="1"/>
              <a:t>Unclarity</a:t>
            </a:r>
            <a:r>
              <a:rPr lang="es-419" sz="1800" dirty="0"/>
              <a:t> </a:t>
            </a:r>
            <a:r>
              <a:rPr lang="es-419" sz="1800" dirty="0" err="1"/>
              <a:t>about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contribution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</a:t>
            </a:r>
            <a:r>
              <a:rPr lang="es-419" sz="1800" dirty="0" err="1"/>
              <a:t>each</a:t>
            </a:r>
            <a:r>
              <a:rPr lang="es-419" sz="1800" dirty="0"/>
              <a:t> </a:t>
            </a:r>
            <a:r>
              <a:rPr lang="es-419" sz="1800" dirty="0" err="1"/>
              <a:t>component</a:t>
            </a:r>
            <a:r>
              <a:rPr lang="es-419" sz="1800" dirty="0"/>
              <a:t> </a:t>
            </a:r>
            <a:r>
              <a:rPr lang="es-419" sz="1800" dirty="0" err="1"/>
              <a:t>to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final </a:t>
            </a:r>
            <a:r>
              <a:rPr lang="es-419" sz="1800" dirty="0" err="1"/>
              <a:t>result</a:t>
            </a:r>
            <a:endParaRPr lang="es-419" sz="1800" dirty="0"/>
          </a:p>
          <a:p>
            <a:r>
              <a:rPr lang="es-419" sz="2000" b="1" dirty="0" err="1">
                <a:solidFill>
                  <a:srgbClr val="002060"/>
                </a:solidFill>
              </a:rPr>
              <a:t>Our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main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contributions</a:t>
            </a:r>
            <a:r>
              <a:rPr lang="es-419" sz="2000" b="1" dirty="0">
                <a:solidFill>
                  <a:srgbClr val="00206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s-419" sz="1800" dirty="0"/>
              <a:t>A </a:t>
            </a:r>
            <a:r>
              <a:rPr lang="es-419" sz="1800" dirty="0" err="1"/>
              <a:t>benchmark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8 NAS </a:t>
            </a:r>
            <a:r>
              <a:rPr lang="es-419" sz="1800" dirty="0" err="1"/>
              <a:t>methods</a:t>
            </a:r>
            <a:r>
              <a:rPr lang="es-419" sz="1800" dirty="0"/>
              <a:t> </a:t>
            </a:r>
            <a:r>
              <a:rPr lang="es-419" sz="1800" dirty="0" err="1"/>
              <a:t>on</a:t>
            </a:r>
            <a:r>
              <a:rPr lang="es-419" sz="1800" dirty="0"/>
              <a:t> 5 </a:t>
            </a:r>
            <a:r>
              <a:rPr lang="es-419" sz="1800" dirty="0" err="1"/>
              <a:t>datasets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</a:t>
            </a:r>
            <a:r>
              <a:rPr lang="es-419" sz="1800" dirty="0" err="1"/>
              <a:t>Random</a:t>
            </a:r>
            <a:r>
              <a:rPr lang="es-419" sz="1800" dirty="0"/>
              <a:t> </a:t>
            </a:r>
            <a:r>
              <a:rPr lang="es-419" sz="1800" dirty="0" err="1"/>
              <a:t>Sampling</a:t>
            </a:r>
            <a:r>
              <a:rPr lang="es-419" sz="1800" dirty="0"/>
              <a:t> </a:t>
            </a:r>
            <a:r>
              <a:rPr lang="es-419" sz="1800" dirty="0" err="1"/>
              <a:t>Baseline</a:t>
            </a:r>
            <a:endParaRPr lang="es-419" sz="1800" dirty="0"/>
          </a:p>
          <a:p>
            <a:pPr>
              <a:buFontTx/>
              <a:buChar char="-"/>
            </a:pPr>
            <a:r>
              <a:rPr lang="es-419" sz="1800" dirty="0"/>
              <a:t>A </a:t>
            </a:r>
            <a:r>
              <a:rPr lang="es-419" sz="1800" dirty="0" err="1"/>
              <a:t>study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contribution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</a:t>
            </a:r>
            <a:r>
              <a:rPr lang="es-419" sz="1800" dirty="0" err="1"/>
              <a:t>each</a:t>
            </a:r>
            <a:r>
              <a:rPr lang="es-419" sz="1800" dirty="0"/>
              <a:t> </a:t>
            </a:r>
            <a:r>
              <a:rPr lang="es-419" sz="1800" dirty="0" err="1"/>
              <a:t>component</a:t>
            </a:r>
            <a:endParaRPr lang="es-419" sz="1800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8CAA2A8-E006-430E-B5B0-18B7CE9C090B}"/>
              </a:ext>
            </a:extLst>
          </p:cNvPr>
          <p:cNvSpPr/>
          <p:nvPr/>
        </p:nvSpPr>
        <p:spPr>
          <a:xfrm>
            <a:off x="8806249" y="2154099"/>
            <a:ext cx="2224216" cy="1032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err="1"/>
              <a:t>Search</a:t>
            </a:r>
            <a:r>
              <a:rPr lang="es-419" b="1" dirty="0"/>
              <a:t> </a:t>
            </a:r>
            <a:r>
              <a:rPr lang="es-419" b="1" dirty="0" err="1"/>
              <a:t>Space</a:t>
            </a:r>
            <a:endParaRPr lang="es-419" b="1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7C49544-6ADD-402E-BEA1-84B88797DCAC}"/>
              </a:ext>
            </a:extLst>
          </p:cNvPr>
          <p:cNvSpPr/>
          <p:nvPr/>
        </p:nvSpPr>
        <p:spPr>
          <a:xfrm>
            <a:off x="8806249" y="3571007"/>
            <a:ext cx="2224216" cy="1032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err="1"/>
              <a:t>Search</a:t>
            </a:r>
            <a:r>
              <a:rPr lang="es-419" b="1" dirty="0"/>
              <a:t> </a:t>
            </a:r>
            <a:r>
              <a:rPr lang="es-419" b="1" dirty="0" err="1"/>
              <a:t>Method</a:t>
            </a:r>
            <a:endParaRPr lang="es-419" b="1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7D5A98C-4916-4952-83FA-2644FD6CE350}"/>
              </a:ext>
            </a:extLst>
          </p:cNvPr>
          <p:cNvSpPr/>
          <p:nvPr/>
        </p:nvSpPr>
        <p:spPr>
          <a:xfrm>
            <a:off x="8806249" y="4987915"/>
            <a:ext cx="2224216" cy="10329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b="1" dirty="0" err="1"/>
              <a:t>Evaluation</a:t>
            </a:r>
            <a:r>
              <a:rPr lang="es-419" b="1" dirty="0"/>
              <a:t> </a:t>
            </a:r>
            <a:r>
              <a:rPr lang="es-419" b="1" dirty="0" err="1"/>
              <a:t>Method</a:t>
            </a:r>
            <a:endParaRPr lang="es-419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FE2B018-C5F2-4964-B5EB-5E0B16970E90}"/>
              </a:ext>
            </a:extLst>
          </p:cNvPr>
          <p:cNvCxnSpPr/>
          <p:nvPr/>
        </p:nvCxnSpPr>
        <p:spPr>
          <a:xfrm>
            <a:off x="9918357" y="3187004"/>
            <a:ext cx="0" cy="38400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249E4A1-DB53-4723-B727-1A35A1741E94}"/>
              </a:ext>
            </a:extLst>
          </p:cNvPr>
          <p:cNvCxnSpPr>
            <a:cxnSpLocks/>
          </p:cNvCxnSpPr>
          <p:nvPr/>
        </p:nvCxnSpPr>
        <p:spPr>
          <a:xfrm>
            <a:off x="9918357" y="4603912"/>
            <a:ext cx="0" cy="38400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2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B9B3A-5F56-4149-BC12-A9A33788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NAS </a:t>
            </a:r>
            <a:r>
              <a:rPr lang="es-419" dirty="0" err="1"/>
              <a:t>Benchmark</a:t>
            </a:r>
            <a:endParaRPr lang="es-419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1DA1A-F34A-48A2-9B9F-35CBA455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805881"/>
            <a:ext cx="3746849" cy="2825470"/>
          </a:xfrm>
        </p:spPr>
        <p:txBody>
          <a:bodyPr>
            <a:normAutofit/>
          </a:bodyPr>
          <a:lstStyle/>
          <a:p>
            <a:r>
              <a:rPr lang="es-419" sz="2000" b="1" dirty="0" err="1">
                <a:solidFill>
                  <a:srgbClr val="002060"/>
                </a:solidFill>
              </a:rPr>
              <a:t>Consistency</a:t>
            </a:r>
            <a:r>
              <a:rPr lang="es-419" sz="2000" b="1" dirty="0">
                <a:solidFill>
                  <a:srgbClr val="002060"/>
                </a:solidFill>
              </a:rPr>
              <a:t>, </a:t>
            </a:r>
            <a:r>
              <a:rPr lang="es-419" sz="2000" b="1" dirty="0" err="1">
                <a:solidFill>
                  <a:srgbClr val="002060"/>
                </a:solidFill>
              </a:rPr>
              <a:t>Generalization</a:t>
            </a:r>
            <a:r>
              <a:rPr lang="es-419" sz="2000" b="1" dirty="0">
                <a:solidFill>
                  <a:srgbClr val="002060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s-419" sz="1800" dirty="0" err="1"/>
              <a:t>Average</a:t>
            </a:r>
            <a:r>
              <a:rPr lang="es-419" sz="1800" dirty="0"/>
              <a:t> </a:t>
            </a:r>
            <a:r>
              <a:rPr lang="es-419" sz="1800" dirty="0" err="1"/>
              <a:t>results</a:t>
            </a:r>
            <a:r>
              <a:rPr lang="es-419" sz="1800" dirty="0"/>
              <a:t> </a:t>
            </a:r>
            <a:r>
              <a:rPr lang="es-419" sz="1800" dirty="0" err="1"/>
              <a:t>over</a:t>
            </a:r>
            <a:r>
              <a:rPr lang="es-419" sz="1800" dirty="0"/>
              <a:t> 8 </a:t>
            </a:r>
            <a:r>
              <a:rPr lang="es-419" sz="1800" dirty="0" err="1"/>
              <a:t>runs</a:t>
            </a:r>
            <a:endParaRPr lang="es-419" sz="1800" dirty="0"/>
          </a:p>
          <a:p>
            <a:pPr>
              <a:buFontTx/>
              <a:buChar char="-"/>
            </a:pPr>
            <a:r>
              <a:rPr lang="es-419" sz="1800" dirty="0"/>
              <a:t>Use a </a:t>
            </a:r>
            <a:r>
              <a:rPr lang="es-419" sz="1800" dirty="0" err="1"/>
              <a:t>variety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5 CV </a:t>
            </a:r>
            <a:r>
              <a:rPr lang="es-419" sz="1800" dirty="0" err="1"/>
              <a:t>datasets</a:t>
            </a:r>
            <a:endParaRPr lang="es-419" sz="1800" dirty="0"/>
          </a:p>
          <a:p>
            <a:r>
              <a:rPr lang="es-419" sz="2000" b="1" dirty="0" err="1">
                <a:solidFill>
                  <a:srgbClr val="002060"/>
                </a:solidFill>
              </a:rPr>
              <a:t>Results</a:t>
            </a:r>
            <a:r>
              <a:rPr lang="es-419" sz="2000" b="1" dirty="0">
                <a:solidFill>
                  <a:srgbClr val="002060"/>
                </a:solidFill>
              </a:rPr>
              <a:t>: </a:t>
            </a:r>
            <a:endParaRPr lang="es-419" sz="1800" b="1" dirty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r>
              <a:rPr lang="es-419" sz="1800" dirty="0" err="1"/>
              <a:t>The</a:t>
            </a:r>
            <a:r>
              <a:rPr lang="es-419" sz="1800" dirty="0"/>
              <a:t> NAS </a:t>
            </a:r>
            <a:r>
              <a:rPr lang="es-419" sz="1800" dirty="0" err="1"/>
              <a:t>methods</a:t>
            </a:r>
            <a:r>
              <a:rPr lang="es-419" sz="1800" dirty="0"/>
              <a:t> </a:t>
            </a:r>
            <a:r>
              <a:rPr lang="es-419" sz="1800" dirty="0" err="1"/>
              <a:t>barely</a:t>
            </a:r>
            <a:r>
              <a:rPr lang="es-419" sz="1800" dirty="0"/>
              <a:t> beat </a:t>
            </a:r>
            <a:r>
              <a:rPr lang="es-419" sz="1800" dirty="0" err="1"/>
              <a:t>this</a:t>
            </a:r>
            <a:r>
              <a:rPr lang="es-419" sz="1800" dirty="0"/>
              <a:t> trivial </a:t>
            </a:r>
            <a:r>
              <a:rPr lang="es-419" sz="1800" dirty="0" err="1"/>
              <a:t>baseline</a:t>
            </a:r>
            <a:endParaRPr lang="es-419" sz="1800" dirty="0"/>
          </a:p>
          <a:p>
            <a:pPr>
              <a:buFontTx/>
              <a:buChar char="-"/>
            </a:pPr>
            <a:r>
              <a:rPr lang="es-419" sz="1800" dirty="0" err="1"/>
              <a:t>Substantial</a:t>
            </a:r>
            <a:r>
              <a:rPr lang="es-419" sz="1800" dirty="0"/>
              <a:t> </a:t>
            </a:r>
            <a:r>
              <a:rPr lang="es-419" sz="1800" dirty="0" err="1"/>
              <a:t>differences</a:t>
            </a:r>
            <a:r>
              <a:rPr lang="es-419" sz="1800" dirty="0"/>
              <a:t> </a:t>
            </a:r>
            <a:r>
              <a:rPr lang="es-419" sz="1800" dirty="0" err="1"/>
              <a:t>between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different</a:t>
            </a:r>
            <a:r>
              <a:rPr lang="es-419" sz="1800" dirty="0"/>
              <a:t> </a:t>
            </a:r>
            <a:r>
              <a:rPr lang="es-419" sz="1800" dirty="0" err="1"/>
              <a:t>random</a:t>
            </a:r>
            <a:r>
              <a:rPr lang="es-419" sz="1800" dirty="0"/>
              <a:t> </a:t>
            </a:r>
            <a:r>
              <a:rPr lang="es-419" sz="1800" dirty="0" err="1"/>
              <a:t>samplings</a:t>
            </a:r>
            <a:endParaRPr lang="es-419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FA8EE1-C6C0-4508-BA80-9A121A07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46" y="1841719"/>
            <a:ext cx="2247771" cy="22177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F7A839-AB25-4574-A80E-2F07F7E85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088" y="1841719"/>
            <a:ext cx="2244597" cy="22177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63A72DE-3E20-4DE1-A6C9-47790FFA4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326" y="4275120"/>
            <a:ext cx="2247771" cy="22177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C63F3D-437B-4849-8274-4E3775A16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048" y="4254263"/>
            <a:ext cx="2247770" cy="22177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333CF0C-0488-4523-A27D-62AFBF72C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607" y="4275120"/>
            <a:ext cx="2244597" cy="2217755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54D9DD92-B6A7-4C3D-B2F7-788511443BAB}"/>
              </a:ext>
            </a:extLst>
          </p:cNvPr>
          <p:cNvSpPr txBox="1">
            <a:spLocks/>
          </p:cNvSpPr>
          <p:nvPr/>
        </p:nvSpPr>
        <p:spPr>
          <a:xfrm>
            <a:off x="838201" y="1825716"/>
            <a:ext cx="3626708" cy="2125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000" b="1" dirty="0" err="1">
                <a:solidFill>
                  <a:srgbClr val="002060"/>
                </a:solidFill>
              </a:rPr>
              <a:t>Method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selection</a:t>
            </a:r>
            <a:r>
              <a:rPr lang="es-419" sz="2000" b="1" dirty="0">
                <a:solidFill>
                  <a:srgbClr val="002060"/>
                </a:solidFill>
              </a:rPr>
              <a:t>:                                 </a:t>
            </a:r>
            <a:r>
              <a:rPr lang="es-419" sz="1800" dirty="0"/>
              <a:t>8 </a:t>
            </a:r>
            <a:r>
              <a:rPr lang="es-419" sz="1800" i="1" dirty="0" err="1"/>
              <a:t>fast</a:t>
            </a:r>
            <a:r>
              <a:rPr lang="es-419" sz="1800" dirty="0"/>
              <a:t> open-</a:t>
            </a:r>
            <a:r>
              <a:rPr lang="es-419" sz="1800" dirty="0" err="1"/>
              <a:t>source</a:t>
            </a:r>
            <a:r>
              <a:rPr lang="es-419" sz="1800" dirty="0"/>
              <a:t> NAS </a:t>
            </a:r>
            <a:r>
              <a:rPr lang="es-419" sz="1800" dirty="0" err="1"/>
              <a:t>methods</a:t>
            </a:r>
            <a:endParaRPr lang="es-419" sz="1800" dirty="0"/>
          </a:p>
          <a:p>
            <a:r>
              <a:rPr lang="es-419" sz="2000" b="1" dirty="0" err="1">
                <a:solidFill>
                  <a:srgbClr val="002060"/>
                </a:solidFill>
              </a:rPr>
              <a:t>Random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Sampling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Baseline</a:t>
            </a:r>
            <a:r>
              <a:rPr lang="es-419" sz="2000" b="1" dirty="0">
                <a:solidFill>
                  <a:srgbClr val="002060"/>
                </a:solidFill>
              </a:rPr>
              <a:t>:</a:t>
            </a:r>
            <a:r>
              <a:rPr lang="es-419" sz="2000" dirty="0">
                <a:solidFill>
                  <a:srgbClr val="002060"/>
                </a:solidFill>
              </a:rPr>
              <a:t> </a:t>
            </a:r>
            <a:r>
              <a:rPr lang="es-419" sz="1800" dirty="0" err="1"/>
              <a:t>Randomly</a:t>
            </a:r>
            <a:r>
              <a:rPr lang="es-419" sz="1800" dirty="0"/>
              <a:t> </a:t>
            </a:r>
            <a:r>
              <a:rPr lang="es-419" sz="1800" dirty="0" err="1"/>
              <a:t>sample</a:t>
            </a:r>
            <a:r>
              <a:rPr lang="es-419" sz="1800" dirty="0"/>
              <a:t> </a:t>
            </a:r>
            <a:r>
              <a:rPr lang="es-419" sz="1800" dirty="0" err="1"/>
              <a:t>architectures</a:t>
            </a:r>
            <a:r>
              <a:rPr lang="es-419" sz="1800" dirty="0"/>
              <a:t> </a:t>
            </a:r>
            <a:r>
              <a:rPr lang="es-419" sz="1800" dirty="0" err="1"/>
              <a:t>from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method’s</a:t>
            </a:r>
            <a:r>
              <a:rPr lang="es-419" sz="1800" dirty="0"/>
              <a:t> </a:t>
            </a:r>
            <a:r>
              <a:rPr lang="es-419" sz="1800" dirty="0" err="1"/>
              <a:t>search</a:t>
            </a:r>
            <a:r>
              <a:rPr lang="es-419" sz="1800" dirty="0"/>
              <a:t> </a:t>
            </a:r>
            <a:r>
              <a:rPr lang="es-419" sz="1800" dirty="0" err="1"/>
              <a:t>space</a:t>
            </a:r>
            <a:r>
              <a:rPr lang="es-419" sz="1800" dirty="0"/>
              <a:t> (no </a:t>
            </a:r>
            <a:r>
              <a:rPr lang="es-419" sz="1800" dirty="0" err="1"/>
              <a:t>search</a:t>
            </a:r>
            <a:r>
              <a:rPr lang="es-419" sz="1800" dirty="0"/>
              <a:t>) and </a:t>
            </a:r>
            <a:r>
              <a:rPr lang="es-419" sz="1800" dirty="0" err="1"/>
              <a:t>train</a:t>
            </a:r>
            <a:r>
              <a:rPr lang="es-419" sz="1800" dirty="0"/>
              <a:t> </a:t>
            </a:r>
            <a:r>
              <a:rPr lang="es-419" sz="1800" dirty="0" err="1"/>
              <a:t>them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method’s</a:t>
            </a:r>
            <a:r>
              <a:rPr lang="es-419" sz="1800" dirty="0"/>
              <a:t> training </a:t>
            </a:r>
            <a:r>
              <a:rPr lang="es-419" sz="1800" dirty="0" err="1"/>
              <a:t>protocol</a:t>
            </a:r>
            <a:r>
              <a:rPr lang="es-419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652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B9B3A-5F56-4149-BC12-A9A33788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err="1"/>
              <a:t>Comparison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training </a:t>
            </a:r>
            <a:r>
              <a:rPr lang="es-419" dirty="0" err="1"/>
              <a:t>protocols</a:t>
            </a:r>
            <a:endParaRPr lang="es-419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1DA1A-F34A-48A2-9B9F-35CBA455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142471" cy="4410418"/>
          </a:xfrm>
        </p:spPr>
        <p:txBody>
          <a:bodyPr>
            <a:normAutofit/>
          </a:bodyPr>
          <a:lstStyle/>
          <a:p>
            <a:r>
              <a:rPr lang="es-419" sz="2000" b="1" dirty="0" err="1">
                <a:solidFill>
                  <a:srgbClr val="002060"/>
                </a:solidFill>
              </a:rPr>
              <a:t>Goal</a:t>
            </a:r>
            <a:r>
              <a:rPr lang="es-419" sz="2000" b="1" dirty="0">
                <a:solidFill>
                  <a:srgbClr val="002060"/>
                </a:solidFill>
              </a:rPr>
              <a:t>:                                                                </a:t>
            </a:r>
            <a:r>
              <a:rPr lang="es-419" sz="1800" dirty="0" err="1"/>
              <a:t>Evaluate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importance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different</a:t>
            </a:r>
            <a:r>
              <a:rPr lang="es-419" sz="1800" dirty="0"/>
              <a:t> </a:t>
            </a:r>
            <a:r>
              <a:rPr lang="es-419" sz="1800" dirty="0" err="1"/>
              <a:t>components</a:t>
            </a:r>
            <a:r>
              <a:rPr lang="es-419" sz="1800" dirty="0"/>
              <a:t> in </a:t>
            </a:r>
            <a:r>
              <a:rPr lang="es-419" sz="1800" dirty="0" err="1"/>
              <a:t>the</a:t>
            </a:r>
            <a:r>
              <a:rPr lang="es-419" sz="1800" dirty="0"/>
              <a:t> final test </a:t>
            </a:r>
            <a:r>
              <a:rPr lang="es-419" sz="1800" dirty="0" err="1"/>
              <a:t>accuracy</a:t>
            </a:r>
            <a:endParaRPr lang="es-419" sz="1800" dirty="0"/>
          </a:p>
          <a:p>
            <a:r>
              <a:rPr lang="es-419" sz="2000" b="1" dirty="0" err="1">
                <a:solidFill>
                  <a:srgbClr val="002060"/>
                </a:solidFill>
              </a:rPr>
              <a:t>Methodology</a:t>
            </a:r>
            <a:r>
              <a:rPr lang="es-419" sz="2000" b="1" dirty="0">
                <a:solidFill>
                  <a:srgbClr val="002060"/>
                </a:solidFill>
              </a:rPr>
              <a:t>:                                                     </a:t>
            </a:r>
            <a:r>
              <a:rPr lang="es-419" sz="1800" dirty="0"/>
              <a:t>Train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same</a:t>
            </a:r>
            <a:r>
              <a:rPr lang="es-419" sz="1800" dirty="0"/>
              <a:t> 8 </a:t>
            </a:r>
            <a:r>
              <a:rPr lang="es-419" sz="1800" dirty="0" err="1"/>
              <a:t>randomly</a:t>
            </a:r>
            <a:r>
              <a:rPr lang="es-419" sz="1800" dirty="0"/>
              <a:t> </a:t>
            </a:r>
            <a:r>
              <a:rPr lang="es-419" sz="1800" dirty="0" err="1"/>
              <a:t>sampled</a:t>
            </a:r>
            <a:r>
              <a:rPr lang="es-419" sz="1800" dirty="0"/>
              <a:t> </a:t>
            </a:r>
            <a:r>
              <a:rPr lang="es-419" sz="1800" dirty="0" err="1"/>
              <a:t>architectures</a:t>
            </a:r>
            <a:r>
              <a:rPr lang="es-419" sz="1800" dirty="0"/>
              <a:t> </a:t>
            </a:r>
            <a:r>
              <a:rPr lang="es-419" sz="1800" dirty="0" err="1"/>
              <a:t>from</a:t>
            </a:r>
            <a:r>
              <a:rPr lang="es-419" sz="1800" dirty="0"/>
              <a:t> DARTS </a:t>
            </a:r>
            <a:r>
              <a:rPr lang="es-419" sz="1800" dirty="0" err="1"/>
              <a:t>search</a:t>
            </a:r>
            <a:r>
              <a:rPr lang="es-419" sz="1800" dirty="0"/>
              <a:t> </a:t>
            </a:r>
            <a:r>
              <a:rPr lang="es-419" sz="1800" dirty="0" err="1"/>
              <a:t>space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</a:t>
            </a:r>
            <a:r>
              <a:rPr lang="es-419" sz="1800" dirty="0" err="1"/>
              <a:t>diverse</a:t>
            </a:r>
            <a:r>
              <a:rPr lang="es-419" sz="1800" dirty="0"/>
              <a:t> </a:t>
            </a:r>
            <a:r>
              <a:rPr lang="es-419" sz="1800" dirty="0" err="1"/>
              <a:t>protocols</a:t>
            </a:r>
            <a:r>
              <a:rPr lang="es-419" sz="1800" dirty="0"/>
              <a:t> and </a:t>
            </a:r>
            <a:r>
              <a:rPr lang="es-419" sz="1800" dirty="0" err="1"/>
              <a:t>report</a:t>
            </a:r>
            <a:r>
              <a:rPr lang="es-419" sz="1800" dirty="0"/>
              <a:t> </a:t>
            </a:r>
            <a:r>
              <a:rPr lang="es-419" sz="1800" dirty="0" err="1"/>
              <a:t>averaged</a:t>
            </a:r>
            <a:r>
              <a:rPr lang="es-419" sz="1800" dirty="0"/>
              <a:t> </a:t>
            </a:r>
            <a:r>
              <a:rPr lang="es-419" sz="1800" dirty="0" err="1"/>
              <a:t>results</a:t>
            </a:r>
            <a:r>
              <a:rPr lang="es-419" sz="1800" dirty="0"/>
              <a:t> </a:t>
            </a:r>
            <a:r>
              <a:rPr lang="es-419" sz="1800" dirty="0" err="1"/>
              <a:t>on</a:t>
            </a:r>
            <a:r>
              <a:rPr lang="es-419" sz="1800" dirty="0"/>
              <a:t> CIFAR10</a:t>
            </a:r>
          </a:p>
          <a:p>
            <a:r>
              <a:rPr lang="es-419" sz="2000" b="1" dirty="0" err="1">
                <a:solidFill>
                  <a:srgbClr val="002060"/>
                </a:solidFill>
              </a:rPr>
              <a:t>Results</a:t>
            </a:r>
            <a:r>
              <a:rPr lang="es-419" sz="2000" b="1" dirty="0">
                <a:solidFill>
                  <a:srgbClr val="002060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s-419" sz="1800" dirty="0" err="1"/>
              <a:t>Significant</a:t>
            </a:r>
            <a:r>
              <a:rPr lang="es-419" sz="1800" dirty="0"/>
              <a:t> </a:t>
            </a:r>
            <a:r>
              <a:rPr lang="es-419" sz="1800" dirty="0" err="1"/>
              <a:t>differences</a:t>
            </a:r>
            <a:r>
              <a:rPr lang="es-419" sz="1800" dirty="0"/>
              <a:t> </a:t>
            </a:r>
            <a:r>
              <a:rPr lang="es-419" sz="1800" dirty="0" err="1"/>
              <a:t>between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different</a:t>
            </a:r>
            <a:r>
              <a:rPr lang="es-419" sz="1800" dirty="0"/>
              <a:t> </a:t>
            </a:r>
            <a:r>
              <a:rPr lang="es-419" sz="1800" dirty="0" err="1"/>
              <a:t>protocols</a:t>
            </a:r>
            <a:r>
              <a:rPr lang="es-419" sz="1800" dirty="0"/>
              <a:t>: 3% gap </a:t>
            </a:r>
            <a:r>
              <a:rPr lang="es-419" sz="1800" dirty="0" err="1"/>
              <a:t>between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worst</a:t>
            </a:r>
            <a:r>
              <a:rPr lang="es-419" sz="1800" dirty="0"/>
              <a:t> and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best</a:t>
            </a:r>
            <a:endParaRPr lang="es-419" sz="1800" dirty="0"/>
          </a:p>
          <a:p>
            <a:pPr>
              <a:buFontTx/>
              <a:buChar char="-"/>
            </a:pP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best</a:t>
            </a:r>
            <a:r>
              <a:rPr lang="es-419" sz="1800" dirty="0"/>
              <a:t> </a:t>
            </a:r>
            <a:r>
              <a:rPr lang="es-419" sz="1800" dirty="0" err="1"/>
              <a:t>out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8 </a:t>
            </a:r>
            <a:r>
              <a:rPr lang="es-419" sz="1800" dirty="0" err="1"/>
              <a:t>random</a:t>
            </a:r>
            <a:r>
              <a:rPr lang="es-419" sz="1800" dirty="0"/>
              <a:t> </a:t>
            </a:r>
            <a:r>
              <a:rPr lang="es-419" sz="1800" dirty="0" err="1"/>
              <a:t>architectures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</a:t>
            </a:r>
            <a:r>
              <a:rPr lang="es-419" sz="1800" dirty="0" err="1"/>
              <a:t>best</a:t>
            </a:r>
            <a:r>
              <a:rPr lang="es-419" sz="1800" dirty="0"/>
              <a:t> </a:t>
            </a:r>
            <a:r>
              <a:rPr lang="es-419" sz="1800" dirty="0" err="1"/>
              <a:t>protocol</a:t>
            </a:r>
            <a:r>
              <a:rPr lang="es-419" sz="1800" dirty="0"/>
              <a:t> </a:t>
            </a:r>
            <a:r>
              <a:rPr lang="es-419" sz="1800" dirty="0" err="1"/>
              <a:t>achieves</a:t>
            </a:r>
            <a:r>
              <a:rPr lang="es-419" sz="1800" dirty="0"/>
              <a:t> 98.15% test </a:t>
            </a:r>
            <a:r>
              <a:rPr lang="es-419" sz="1800" dirty="0" err="1"/>
              <a:t>accuracy</a:t>
            </a:r>
            <a:r>
              <a:rPr lang="es-419" sz="1800" dirty="0"/>
              <a:t> (0.25% </a:t>
            </a:r>
            <a:r>
              <a:rPr lang="es-419" sz="1800" dirty="0" err="1"/>
              <a:t>below</a:t>
            </a:r>
            <a:r>
              <a:rPr lang="es-419" sz="1800" dirty="0"/>
              <a:t> </a:t>
            </a:r>
            <a:r>
              <a:rPr lang="es-419" sz="1800" dirty="0" err="1"/>
              <a:t>state</a:t>
            </a:r>
            <a:r>
              <a:rPr lang="es-419" sz="1800" dirty="0"/>
              <a:t>-</a:t>
            </a:r>
            <a:r>
              <a:rPr lang="es-419" sz="1800" dirty="0" err="1"/>
              <a:t>of</a:t>
            </a:r>
            <a:r>
              <a:rPr lang="es-419" sz="1800" dirty="0"/>
              <a:t>-</a:t>
            </a:r>
            <a:r>
              <a:rPr lang="es-419" sz="1800" dirty="0" err="1"/>
              <a:t>the</a:t>
            </a:r>
            <a:r>
              <a:rPr lang="es-419" sz="1800" dirty="0"/>
              <a:t>-art*)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CB61FA1-7488-4D0B-8A24-9F57D2FE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010" y="1825625"/>
            <a:ext cx="3503848" cy="39738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61DD13-5EBD-4339-A1DF-DE1A3075447A}"/>
              </a:ext>
            </a:extLst>
          </p:cNvPr>
          <p:cNvSpPr/>
          <p:nvPr/>
        </p:nvSpPr>
        <p:spPr>
          <a:xfrm>
            <a:off x="838199" y="6370980"/>
            <a:ext cx="67578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*</a:t>
            </a:r>
            <a:r>
              <a:rPr lang="en-US" sz="1600" i="1" dirty="0"/>
              <a:t>XNAS: Neural Architecture Search with Expert Advice, </a:t>
            </a:r>
            <a:r>
              <a:rPr lang="fr-FR" sz="1600" i="1" dirty="0" err="1"/>
              <a:t>Niv</a:t>
            </a:r>
            <a:r>
              <a:rPr lang="fr-FR" sz="1600" i="1" dirty="0"/>
              <a:t> </a:t>
            </a:r>
            <a:r>
              <a:rPr lang="fr-FR" sz="1600" i="1" dirty="0" err="1"/>
              <a:t>Nayman</a:t>
            </a:r>
            <a:r>
              <a:rPr lang="fr-FR" sz="1600" i="1" dirty="0"/>
              <a:t> et al, 2019</a:t>
            </a:r>
            <a:endParaRPr lang="es-419" sz="1600" i="1" dirty="0"/>
          </a:p>
        </p:txBody>
      </p:sp>
    </p:spTree>
    <p:extLst>
      <p:ext uri="{BB962C8B-B14F-4D97-AF65-F5344CB8AC3E}">
        <p14:creationId xmlns:p14="http://schemas.microsoft.com/office/powerpoint/2010/main" val="364999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B9B3A-5F56-4149-BC12-A9A33788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 err="1"/>
              <a:t>Study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DARTS’ </a:t>
            </a:r>
            <a:r>
              <a:rPr lang="es-419" dirty="0" err="1"/>
              <a:t>search</a:t>
            </a:r>
            <a:r>
              <a:rPr lang="es-419" dirty="0"/>
              <a:t> </a:t>
            </a:r>
            <a:r>
              <a:rPr lang="es-419" dirty="0" err="1"/>
              <a:t>space</a:t>
            </a:r>
            <a:endParaRPr lang="es-419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1DA1A-F34A-48A2-9B9F-35CBA455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798277" cy="2358339"/>
          </a:xfrm>
        </p:spPr>
        <p:txBody>
          <a:bodyPr>
            <a:normAutofit/>
          </a:bodyPr>
          <a:lstStyle/>
          <a:p>
            <a:r>
              <a:rPr lang="es-419" sz="2000" b="1" dirty="0" err="1">
                <a:solidFill>
                  <a:srgbClr val="002060"/>
                </a:solidFill>
              </a:rPr>
              <a:t>Random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Sampling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Distribution</a:t>
            </a:r>
            <a:r>
              <a:rPr lang="es-419" sz="2000" b="1" dirty="0">
                <a:solidFill>
                  <a:srgbClr val="002060"/>
                </a:solidFill>
              </a:rPr>
              <a:t>:              </a:t>
            </a:r>
          </a:p>
          <a:p>
            <a:pPr>
              <a:buFontTx/>
              <a:buChar char="-"/>
            </a:pPr>
            <a:r>
              <a:rPr lang="es-419" sz="1800" dirty="0" err="1"/>
              <a:t>Randomly</a:t>
            </a:r>
            <a:r>
              <a:rPr lang="es-419" sz="1800" dirty="0"/>
              <a:t> </a:t>
            </a:r>
            <a:r>
              <a:rPr lang="es-419" sz="1800" dirty="0" err="1"/>
              <a:t>sample</a:t>
            </a:r>
            <a:r>
              <a:rPr lang="es-419" sz="1800" dirty="0"/>
              <a:t> 214 </a:t>
            </a:r>
            <a:r>
              <a:rPr lang="es-419" sz="1800" dirty="0" err="1"/>
              <a:t>architectures</a:t>
            </a:r>
            <a:r>
              <a:rPr lang="es-419" sz="1800" dirty="0"/>
              <a:t> in DARTS’ </a:t>
            </a:r>
            <a:r>
              <a:rPr lang="es-419" sz="1800" dirty="0" err="1"/>
              <a:t>search</a:t>
            </a:r>
            <a:r>
              <a:rPr lang="es-419" sz="1800" dirty="0"/>
              <a:t> </a:t>
            </a:r>
            <a:r>
              <a:rPr lang="es-419" sz="1800" dirty="0" err="1"/>
              <a:t>space</a:t>
            </a:r>
            <a:r>
              <a:rPr lang="es-419" sz="1800" dirty="0"/>
              <a:t> and </a:t>
            </a:r>
            <a:r>
              <a:rPr lang="es-419" sz="1800" dirty="0" err="1"/>
              <a:t>train</a:t>
            </a:r>
            <a:r>
              <a:rPr lang="es-419" sz="1800" dirty="0"/>
              <a:t> </a:t>
            </a:r>
            <a:r>
              <a:rPr lang="es-419" sz="1800" dirty="0" err="1"/>
              <a:t>them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DARTS’ </a:t>
            </a:r>
            <a:r>
              <a:rPr lang="es-419" sz="1800" dirty="0" err="1"/>
              <a:t>protocol</a:t>
            </a:r>
            <a:endParaRPr lang="es-419" sz="1800" dirty="0"/>
          </a:p>
          <a:p>
            <a:pPr>
              <a:buFontTx/>
              <a:buChar char="-"/>
            </a:pPr>
            <a:r>
              <a:rPr lang="es-419" sz="1800" dirty="0"/>
              <a:t>Narrow </a:t>
            </a:r>
            <a:r>
              <a:rPr lang="es-419" sz="1800" dirty="0" err="1"/>
              <a:t>accuracy</a:t>
            </a:r>
            <a:r>
              <a:rPr lang="es-419" sz="1800" dirty="0"/>
              <a:t> </a:t>
            </a:r>
            <a:r>
              <a:rPr lang="es-419" sz="1800" dirty="0" err="1"/>
              <a:t>range</a:t>
            </a:r>
            <a:r>
              <a:rPr lang="es-419" sz="1800" dirty="0"/>
              <a:t>: </a:t>
            </a:r>
            <a:r>
              <a:rPr lang="es-419" sz="1800" dirty="0" err="1"/>
              <a:t>average</a:t>
            </a:r>
            <a:r>
              <a:rPr lang="es-419" sz="1800" dirty="0"/>
              <a:t> 97.03 ± 0.23, min 96.18, </a:t>
            </a:r>
            <a:r>
              <a:rPr lang="es-419" sz="1800" dirty="0" err="1"/>
              <a:t>max</a:t>
            </a:r>
            <a:r>
              <a:rPr lang="es-419" sz="1800" dirty="0"/>
              <a:t> 97.56</a:t>
            </a:r>
          </a:p>
          <a:p>
            <a:r>
              <a:rPr lang="es-419" sz="2000" b="1" dirty="0" err="1">
                <a:solidFill>
                  <a:srgbClr val="002060"/>
                </a:solidFill>
              </a:rPr>
              <a:t>Importance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of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the</a:t>
            </a:r>
            <a:r>
              <a:rPr lang="es-419" sz="2000" b="1" dirty="0">
                <a:solidFill>
                  <a:srgbClr val="002060"/>
                </a:solidFill>
              </a:rPr>
              <a:t> Micro-</a:t>
            </a:r>
            <a:r>
              <a:rPr lang="es-419" sz="2000" b="1" dirty="0" err="1">
                <a:solidFill>
                  <a:srgbClr val="002060"/>
                </a:solidFill>
              </a:rPr>
              <a:t>Structure</a:t>
            </a:r>
            <a:r>
              <a:rPr lang="es-419" sz="2000" b="1" dirty="0">
                <a:solidFill>
                  <a:srgbClr val="002060"/>
                </a:solidFill>
              </a:rPr>
              <a:t>:                                                              </a:t>
            </a:r>
            <a:r>
              <a:rPr lang="es-419" sz="1800" dirty="0"/>
              <a:t>Similar </a:t>
            </a:r>
            <a:r>
              <a:rPr lang="es-419" sz="1800" dirty="0" err="1"/>
              <a:t>study</a:t>
            </a:r>
            <a:r>
              <a:rPr lang="es-419" sz="1800" dirty="0"/>
              <a:t> and </a:t>
            </a:r>
            <a:r>
              <a:rPr lang="es-419" sz="1800" dirty="0" err="1"/>
              <a:t>observations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56 </a:t>
            </a:r>
            <a:r>
              <a:rPr lang="es-419" sz="1800" dirty="0" err="1"/>
              <a:t>architectures</a:t>
            </a:r>
            <a:r>
              <a:rPr lang="es-419" sz="1800" dirty="0"/>
              <a:t> </a:t>
            </a:r>
            <a:r>
              <a:rPr lang="es-419" sz="1800" dirty="0" err="1"/>
              <a:t>sampled</a:t>
            </a:r>
            <a:r>
              <a:rPr lang="es-419" sz="1800" dirty="0"/>
              <a:t> </a:t>
            </a:r>
            <a:r>
              <a:rPr lang="es-419" sz="1800" dirty="0" err="1"/>
              <a:t>from</a:t>
            </a:r>
            <a:r>
              <a:rPr lang="es-419" sz="1800" dirty="0"/>
              <a:t> a </a:t>
            </a:r>
            <a:r>
              <a:rPr lang="es-419" sz="1800" dirty="0" err="1"/>
              <a:t>modified</a:t>
            </a:r>
            <a:r>
              <a:rPr lang="es-419" sz="1800" dirty="0"/>
              <a:t> </a:t>
            </a:r>
            <a:r>
              <a:rPr lang="es-419" sz="1800" dirty="0" err="1"/>
              <a:t>search</a:t>
            </a:r>
            <a:r>
              <a:rPr lang="es-419" sz="1800" dirty="0"/>
              <a:t> </a:t>
            </a:r>
            <a:r>
              <a:rPr lang="es-419" sz="1800" dirty="0" err="1"/>
              <a:t>space</a:t>
            </a:r>
            <a:r>
              <a:rPr lang="es-419" sz="1800" dirty="0"/>
              <a:t> </a:t>
            </a:r>
            <a:r>
              <a:rPr lang="es-419" sz="1800" dirty="0" err="1"/>
              <a:t>based</a:t>
            </a:r>
            <a:r>
              <a:rPr lang="es-419" sz="1800" dirty="0"/>
              <a:t> </a:t>
            </a:r>
            <a:r>
              <a:rPr lang="es-419" sz="1800" dirty="0" err="1"/>
              <a:t>on</a:t>
            </a:r>
            <a:r>
              <a:rPr lang="es-419" sz="1800" dirty="0"/>
              <a:t> (</a:t>
            </a:r>
            <a:r>
              <a:rPr lang="es-419" sz="1800" dirty="0" err="1"/>
              <a:t>inefficient</a:t>
            </a:r>
            <a:r>
              <a:rPr lang="es-419" sz="1800" dirty="0"/>
              <a:t>) </a:t>
            </a:r>
            <a:r>
              <a:rPr lang="es-419" sz="1800" dirty="0" err="1"/>
              <a:t>vanilla</a:t>
            </a:r>
            <a:r>
              <a:rPr lang="es-419" sz="1800" dirty="0"/>
              <a:t> </a:t>
            </a:r>
            <a:r>
              <a:rPr lang="es-419" sz="1800" dirty="0" err="1"/>
              <a:t>convolutions</a:t>
            </a:r>
            <a:endParaRPr lang="es-419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B9F3CA-4A2A-43E1-A8C3-8EF6CFA6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475" y="1854672"/>
            <a:ext cx="3255494" cy="226034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49EAABC-A3EA-499F-B3AB-6C6803E3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004" y="4387579"/>
            <a:ext cx="2648919" cy="19321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81C30-76E9-45A2-B872-936B21D4E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148" y="4387579"/>
            <a:ext cx="2648919" cy="195357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CCFDCFB-940A-4594-AE94-90A765B543B8}"/>
              </a:ext>
            </a:extLst>
          </p:cNvPr>
          <p:cNvSpPr txBox="1">
            <a:spLocks/>
          </p:cNvSpPr>
          <p:nvPr/>
        </p:nvSpPr>
        <p:spPr>
          <a:xfrm>
            <a:off x="838454" y="4183964"/>
            <a:ext cx="5916828" cy="233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sz="2000" b="1" dirty="0" err="1">
                <a:solidFill>
                  <a:srgbClr val="002060"/>
                </a:solidFill>
              </a:rPr>
              <a:t>Importance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of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the</a:t>
            </a:r>
            <a:r>
              <a:rPr lang="es-419" sz="2000" b="1" dirty="0">
                <a:solidFill>
                  <a:srgbClr val="002060"/>
                </a:solidFill>
              </a:rPr>
              <a:t> Training </a:t>
            </a:r>
            <a:r>
              <a:rPr lang="es-419" sz="2000" b="1" dirty="0" err="1">
                <a:solidFill>
                  <a:srgbClr val="002060"/>
                </a:solidFill>
              </a:rPr>
              <a:t>Seed</a:t>
            </a:r>
            <a:r>
              <a:rPr lang="es-419" sz="2000" b="1" dirty="0">
                <a:solidFill>
                  <a:srgbClr val="002060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s-419" sz="1800" dirty="0" err="1"/>
              <a:t>Randomly</a:t>
            </a:r>
            <a:r>
              <a:rPr lang="es-419" sz="1800" dirty="0"/>
              <a:t> </a:t>
            </a:r>
            <a:r>
              <a:rPr lang="es-419" sz="1800" dirty="0" err="1"/>
              <a:t>sample</a:t>
            </a:r>
            <a:r>
              <a:rPr lang="es-419" sz="1800" dirty="0"/>
              <a:t> 32 </a:t>
            </a:r>
            <a:r>
              <a:rPr lang="es-419" sz="1800" dirty="0" err="1"/>
              <a:t>architectures</a:t>
            </a:r>
            <a:r>
              <a:rPr lang="es-419" sz="1800" dirty="0"/>
              <a:t> and </a:t>
            </a:r>
            <a:r>
              <a:rPr lang="es-419" sz="1800" dirty="0" err="1"/>
              <a:t>train</a:t>
            </a:r>
            <a:r>
              <a:rPr lang="es-419" sz="1800" dirty="0"/>
              <a:t> </a:t>
            </a:r>
            <a:r>
              <a:rPr lang="es-419" sz="1800" dirty="0" err="1"/>
              <a:t>them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2 </a:t>
            </a:r>
            <a:r>
              <a:rPr lang="es-419" sz="1800" dirty="0" err="1"/>
              <a:t>different</a:t>
            </a:r>
            <a:r>
              <a:rPr lang="es-419" sz="1800" dirty="0"/>
              <a:t> </a:t>
            </a:r>
            <a:r>
              <a:rPr lang="es-419" sz="1800" dirty="0" err="1"/>
              <a:t>seeds</a:t>
            </a:r>
            <a:r>
              <a:rPr lang="es-419" sz="1800" dirty="0"/>
              <a:t> </a:t>
            </a:r>
          </a:p>
          <a:p>
            <a:pPr>
              <a:buFontTx/>
              <a:buChar char="-"/>
            </a:pPr>
            <a:r>
              <a:rPr lang="es-419" sz="1800" dirty="0" err="1"/>
              <a:t>Architectures</a:t>
            </a:r>
            <a:r>
              <a:rPr lang="es-419" sz="1800" dirty="0"/>
              <a:t>’ ranking </a:t>
            </a:r>
            <a:r>
              <a:rPr lang="es-419" sz="1800" dirty="0" err="1"/>
              <a:t>heavily</a:t>
            </a:r>
            <a:r>
              <a:rPr lang="es-419" sz="1800" dirty="0"/>
              <a:t> </a:t>
            </a:r>
            <a:r>
              <a:rPr lang="es-419" sz="1800" dirty="0" err="1"/>
              <a:t>changes</a:t>
            </a:r>
            <a:r>
              <a:rPr lang="es-419" sz="1800" dirty="0"/>
              <a:t>: Kendall Tau 0.48</a:t>
            </a:r>
          </a:p>
          <a:p>
            <a:r>
              <a:rPr lang="es-419" sz="2000" b="1" dirty="0" err="1">
                <a:solidFill>
                  <a:srgbClr val="002060"/>
                </a:solidFill>
              </a:rPr>
              <a:t>Importance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of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the</a:t>
            </a:r>
            <a:r>
              <a:rPr lang="es-419" sz="2000" b="1" dirty="0">
                <a:solidFill>
                  <a:srgbClr val="002060"/>
                </a:solidFill>
              </a:rPr>
              <a:t> Depth Gap:                              </a:t>
            </a:r>
            <a:r>
              <a:rPr lang="es-419" sz="1800" dirty="0"/>
              <a:t>Similar </a:t>
            </a:r>
            <a:r>
              <a:rPr lang="es-419" sz="1800" dirty="0" err="1"/>
              <a:t>study</a:t>
            </a:r>
            <a:r>
              <a:rPr lang="es-419" sz="1800" dirty="0"/>
              <a:t> and </a:t>
            </a:r>
            <a:r>
              <a:rPr lang="es-419" sz="1800" dirty="0" err="1"/>
              <a:t>observations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32 </a:t>
            </a:r>
            <a:r>
              <a:rPr lang="es-419" sz="1800" dirty="0" err="1"/>
              <a:t>architectures</a:t>
            </a:r>
            <a:r>
              <a:rPr lang="es-419" sz="1800" dirty="0"/>
              <a:t> and 2 </a:t>
            </a:r>
            <a:r>
              <a:rPr lang="es-419" sz="1800" dirty="0" err="1"/>
              <a:t>different</a:t>
            </a:r>
            <a:r>
              <a:rPr lang="es-419" sz="1800" dirty="0"/>
              <a:t> </a:t>
            </a:r>
            <a:r>
              <a:rPr lang="es-419" sz="1800" dirty="0" err="1"/>
              <a:t>number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</a:t>
            </a:r>
            <a:r>
              <a:rPr lang="es-419" sz="1800" dirty="0" err="1"/>
              <a:t>cells</a:t>
            </a:r>
            <a:r>
              <a:rPr lang="es-419" sz="1800" dirty="0"/>
              <a:t>: Kendall Tau 0.54</a:t>
            </a:r>
          </a:p>
        </p:txBody>
      </p:sp>
    </p:spTree>
    <p:extLst>
      <p:ext uri="{BB962C8B-B14F-4D97-AF65-F5344CB8AC3E}">
        <p14:creationId xmlns:p14="http://schemas.microsoft.com/office/powerpoint/2010/main" val="292859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82420-5D70-41C8-92B3-0D9921B8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1607"/>
          </a:xfrm>
        </p:spPr>
        <p:txBody>
          <a:bodyPr>
            <a:normAutofit/>
          </a:bodyPr>
          <a:lstStyle/>
          <a:p>
            <a:r>
              <a:rPr lang="es-419" sz="2000" b="1" dirty="0" err="1">
                <a:solidFill>
                  <a:srgbClr val="002060"/>
                </a:solidFill>
              </a:rPr>
              <a:t>Comparing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with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baselines</a:t>
            </a:r>
            <a:r>
              <a:rPr lang="es-419" sz="2000" b="1" dirty="0">
                <a:solidFill>
                  <a:srgbClr val="002060"/>
                </a:solidFill>
              </a:rPr>
              <a:t>: </a:t>
            </a:r>
          </a:p>
          <a:p>
            <a:pPr>
              <a:buFontTx/>
              <a:buChar char="-"/>
            </a:pPr>
            <a:r>
              <a:rPr lang="es-419" sz="1800" dirty="0" err="1"/>
              <a:t>Either</a:t>
            </a:r>
            <a:r>
              <a:rPr lang="es-419" sz="1800" b="1" dirty="0"/>
              <a:t> </a:t>
            </a:r>
            <a:r>
              <a:rPr lang="es-419" sz="1800" dirty="0" err="1"/>
              <a:t>report</a:t>
            </a:r>
            <a:r>
              <a:rPr lang="es-419" sz="1800" dirty="0"/>
              <a:t> a </a:t>
            </a:r>
            <a:r>
              <a:rPr lang="es-419" sz="1800" dirty="0" err="1"/>
              <a:t>result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</a:t>
            </a:r>
            <a:r>
              <a:rPr lang="es-419" sz="1800" dirty="0" err="1"/>
              <a:t>same</a:t>
            </a:r>
            <a:r>
              <a:rPr lang="es-419" sz="1800" dirty="0"/>
              <a:t> training </a:t>
            </a:r>
            <a:r>
              <a:rPr lang="es-419" sz="1800" dirty="0" err="1"/>
              <a:t>protocol</a:t>
            </a:r>
            <a:r>
              <a:rPr lang="es-419" sz="1800" dirty="0"/>
              <a:t> / </a:t>
            </a:r>
            <a:r>
              <a:rPr lang="es-419" sz="1800" dirty="0" err="1"/>
              <a:t>search</a:t>
            </a:r>
            <a:r>
              <a:rPr lang="es-419" sz="1800" dirty="0"/>
              <a:t> </a:t>
            </a:r>
            <a:r>
              <a:rPr lang="es-419" sz="1800" dirty="0" err="1"/>
              <a:t>space</a:t>
            </a:r>
            <a:r>
              <a:rPr lang="es-419" sz="1800" dirty="0"/>
              <a:t> </a:t>
            </a:r>
            <a:r>
              <a:rPr lang="es-419" sz="1800" dirty="0" err="1"/>
              <a:t>than</a:t>
            </a:r>
            <a:r>
              <a:rPr lang="es-419" sz="1800" dirty="0"/>
              <a:t> </a:t>
            </a:r>
            <a:r>
              <a:rPr lang="es-419" sz="1800" dirty="0" err="1"/>
              <a:t>previous</a:t>
            </a:r>
            <a:r>
              <a:rPr lang="es-419" sz="1800" dirty="0"/>
              <a:t> </a:t>
            </a:r>
            <a:r>
              <a:rPr lang="es-419" sz="1800" dirty="0" err="1"/>
              <a:t>works</a:t>
            </a:r>
            <a:r>
              <a:rPr lang="es-419" sz="1800" dirty="0"/>
              <a:t> (</a:t>
            </a:r>
            <a:r>
              <a:rPr lang="es-419" sz="1800" dirty="0" err="1"/>
              <a:t>e.g</a:t>
            </a:r>
            <a:r>
              <a:rPr lang="es-419" sz="1800" dirty="0"/>
              <a:t>. NAS-Bench-101*)</a:t>
            </a:r>
          </a:p>
          <a:p>
            <a:pPr>
              <a:buFontTx/>
              <a:buChar char="-"/>
            </a:pPr>
            <a:r>
              <a:rPr lang="es-419" sz="1800" dirty="0" err="1"/>
              <a:t>Either</a:t>
            </a:r>
            <a:r>
              <a:rPr lang="es-419" sz="1800" dirty="0"/>
              <a:t> </a:t>
            </a:r>
            <a:r>
              <a:rPr lang="es-419" sz="1800" dirty="0" err="1"/>
              <a:t>update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results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</a:t>
            </a:r>
            <a:r>
              <a:rPr lang="es-419" sz="1800" dirty="0" err="1"/>
              <a:t>previous</a:t>
            </a:r>
            <a:r>
              <a:rPr lang="es-419" sz="1800" dirty="0"/>
              <a:t> </a:t>
            </a:r>
            <a:r>
              <a:rPr lang="es-419" sz="1800" dirty="0" err="1"/>
              <a:t>works</a:t>
            </a:r>
            <a:r>
              <a:rPr lang="es-419" sz="1800" dirty="0"/>
              <a:t> </a:t>
            </a:r>
            <a:r>
              <a:rPr lang="es-419" sz="1800" dirty="0" err="1"/>
              <a:t>with</a:t>
            </a:r>
            <a:r>
              <a:rPr lang="es-419" sz="1800" dirty="0"/>
              <a:t> </a:t>
            </a:r>
            <a:r>
              <a:rPr lang="es-419" sz="1800" dirty="0" err="1"/>
              <a:t>your</a:t>
            </a:r>
            <a:r>
              <a:rPr lang="es-419" sz="1800" dirty="0"/>
              <a:t> new training </a:t>
            </a:r>
            <a:r>
              <a:rPr lang="es-419" sz="1800" dirty="0" err="1"/>
              <a:t>protocol</a:t>
            </a:r>
            <a:r>
              <a:rPr lang="es-419" sz="1800" dirty="0"/>
              <a:t> / </a:t>
            </a:r>
            <a:r>
              <a:rPr lang="es-419" sz="1800" dirty="0" err="1"/>
              <a:t>search</a:t>
            </a:r>
            <a:r>
              <a:rPr lang="es-419" sz="1800" dirty="0"/>
              <a:t> </a:t>
            </a:r>
            <a:r>
              <a:rPr lang="es-419" sz="1800" dirty="0" err="1"/>
              <a:t>space</a:t>
            </a:r>
            <a:endParaRPr lang="es-419" sz="1800" dirty="0"/>
          </a:p>
          <a:p>
            <a:pPr>
              <a:buFontTx/>
              <a:buChar char="-"/>
            </a:pPr>
            <a:r>
              <a:rPr lang="es-419" sz="1800" dirty="0" err="1"/>
              <a:t>Random</a:t>
            </a:r>
            <a:r>
              <a:rPr lang="es-419" sz="1800" dirty="0"/>
              <a:t> </a:t>
            </a:r>
            <a:r>
              <a:rPr lang="es-419" sz="1800" dirty="0" err="1"/>
              <a:t>Sampling</a:t>
            </a:r>
            <a:r>
              <a:rPr lang="es-419" sz="1800" dirty="0"/>
              <a:t> </a:t>
            </a:r>
            <a:r>
              <a:rPr lang="es-419" sz="1800" dirty="0" err="1"/>
              <a:t>is</a:t>
            </a:r>
            <a:r>
              <a:rPr lang="es-419" sz="1800" dirty="0"/>
              <a:t> a simple, </a:t>
            </a:r>
            <a:r>
              <a:rPr lang="es-419" sz="1800" dirty="0" err="1"/>
              <a:t>search</a:t>
            </a:r>
            <a:r>
              <a:rPr lang="es-419" sz="1800" dirty="0"/>
              <a:t>-free and </a:t>
            </a:r>
            <a:r>
              <a:rPr lang="es-419" sz="1800" dirty="0" err="1"/>
              <a:t>powerful</a:t>
            </a:r>
            <a:r>
              <a:rPr lang="es-419" sz="1800" dirty="0"/>
              <a:t> </a:t>
            </a:r>
            <a:r>
              <a:rPr lang="es-419" sz="1800" dirty="0" err="1"/>
              <a:t>baseline</a:t>
            </a:r>
            <a:r>
              <a:rPr lang="es-419" sz="1800" dirty="0"/>
              <a:t> </a:t>
            </a:r>
          </a:p>
          <a:p>
            <a:r>
              <a:rPr lang="es-419" sz="2000" b="1" dirty="0" err="1">
                <a:solidFill>
                  <a:srgbClr val="002060"/>
                </a:solidFill>
              </a:rPr>
              <a:t>Search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Space</a:t>
            </a:r>
            <a:r>
              <a:rPr lang="es-419" sz="2000" b="1" dirty="0">
                <a:solidFill>
                  <a:srgbClr val="002060"/>
                </a:solidFill>
              </a:rPr>
              <a:t> </a:t>
            </a:r>
            <a:r>
              <a:rPr lang="es-419" sz="2000" b="1" dirty="0" err="1">
                <a:solidFill>
                  <a:srgbClr val="002060"/>
                </a:solidFill>
              </a:rPr>
              <a:t>Design</a:t>
            </a:r>
            <a:r>
              <a:rPr lang="es-419" sz="2000" b="1" dirty="0">
                <a:solidFill>
                  <a:srgbClr val="002060"/>
                </a:solidFill>
              </a:rPr>
              <a:t>:                                                                                                                                        </a:t>
            </a:r>
            <a:r>
              <a:rPr lang="es-419" sz="1800" dirty="0" err="1"/>
              <a:t>If</a:t>
            </a:r>
            <a:r>
              <a:rPr lang="es-419" sz="1800" dirty="0"/>
              <a:t> </a:t>
            </a:r>
            <a:r>
              <a:rPr lang="es-419" sz="1800" dirty="0" err="1"/>
              <a:t>the</a:t>
            </a:r>
            <a:r>
              <a:rPr lang="es-419" sz="1800" dirty="0"/>
              <a:t> </a:t>
            </a:r>
            <a:r>
              <a:rPr lang="es-419" sz="1800" dirty="0" err="1"/>
              <a:t>goal</a:t>
            </a:r>
            <a:r>
              <a:rPr lang="es-419" sz="1800" dirty="0"/>
              <a:t> </a:t>
            </a:r>
            <a:r>
              <a:rPr lang="es-419" sz="1800" dirty="0" err="1"/>
              <a:t>of</a:t>
            </a:r>
            <a:r>
              <a:rPr lang="es-419" sz="1800" dirty="0"/>
              <a:t> </a:t>
            </a:r>
            <a:r>
              <a:rPr lang="es-419" sz="1800" dirty="0" err="1"/>
              <a:t>AutoML</a:t>
            </a:r>
            <a:r>
              <a:rPr lang="es-419" sz="1800" dirty="0"/>
              <a:t> / NAS </a:t>
            </a:r>
            <a:r>
              <a:rPr lang="es-419" sz="1800" dirty="0" err="1"/>
              <a:t>is</a:t>
            </a:r>
            <a:r>
              <a:rPr lang="es-419" sz="1800" dirty="0"/>
              <a:t> </a:t>
            </a:r>
            <a:r>
              <a:rPr lang="es-419" sz="1800" dirty="0" err="1"/>
              <a:t>to</a:t>
            </a:r>
            <a:r>
              <a:rPr lang="es-419" sz="1800" dirty="0"/>
              <a:t> </a:t>
            </a:r>
            <a:r>
              <a:rPr lang="en-US" sz="1800" dirty="0"/>
              <a:t>ﬁnd the optimal architecture without human intervention, a wider search space (with a less constrained macro-structure) is a more interesting challenge than a narrow one.</a:t>
            </a:r>
          </a:p>
          <a:p>
            <a:r>
              <a:rPr lang="en-US" sz="2000" b="1" dirty="0" err="1">
                <a:solidFill>
                  <a:srgbClr val="002060"/>
                </a:solidFill>
              </a:rPr>
              <a:t>Generability</a:t>
            </a:r>
            <a:r>
              <a:rPr lang="en-US" sz="2000" b="1" dirty="0">
                <a:solidFill>
                  <a:srgbClr val="002060"/>
                </a:solidFill>
              </a:rPr>
              <a:t>:                                                                                                                                         </a:t>
            </a:r>
            <a:r>
              <a:rPr lang="en-US" sz="1800" dirty="0"/>
              <a:t>Evaluating on datasets with various sizes, image sizes, class granularity and learning task could avoid overfitting and highlight a costly hyperparameter tuning. This cost should be reported, if parameters have to be further tuned for other datasets / tasks.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Reproducibility:                                                                                                                                                 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/>
              <a:t>Importance of providing all hyperparameters (including the seed) and open-sourcing the code</a:t>
            </a:r>
            <a:endParaRPr lang="es-419" sz="2000" dirty="0"/>
          </a:p>
          <a:p>
            <a:pPr marL="0" indent="0">
              <a:buNone/>
            </a:pPr>
            <a:endParaRPr lang="es-419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ECA897-2953-46FB-881C-44EF91F7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419" dirty="0" err="1"/>
              <a:t>Discussion</a:t>
            </a:r>
            <a:r>
              <a:rPr lang="es-419" dirty="0"/>
              <a:t> and </a:t>
            </a:r>
            <a:r>
              <a:rPr lang="es-419" dirty="0" err="1"/>
              <a:t>Best</a:t>
            </a:r>
            <a:r>
              <a:rPr lang="es-419" dirty="0"/>
              <a:t> </a:t>
            </a:r>
            <a:r>
              <a:rPr lang="es-419" dirty="0" err="1"/>
              <a:t>Practices</a:t>
            </a:r>
            <a:endParaRPr lang="es-419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19A6B9-A854-4012-89D9-910D6197599F}"/>
              </a:ext>
            </a:extLst>
          </p:cNvPr>
          <p:cNvSpPr/>
          <p:nvPr/>
        </p:nvSpPr>
        <p:spPr>
          <a:xfrm>
            <a:off x="838199" y="6370980"/>
            <a:ext cx="867994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*</a:t>
            </a:r>
            <a:r>
              <a:rPr lang="en-US" i="1" dirty="0"/>
              <a:t>NAS-Bench-101: Towards Reproducible Neural Architecture Search, Chris Ying et al., 2019 </a:t>
            </a:r>
          </a:p>
          <a:p>
            <a:endParaRPr lang="es-419" sz="1600" i="1" dirty="0"/>
          </a:p>
        </p:txBody>
      </p:sp>
    </p:spTree>
    <p:extLst>
      <p:ext uri="{BB962C8B-B14F-4D97-AF65-F5344CB8AC3E}">
        <p14:creationId xmlns:p14="http://schemas.microsoft.com/office/powerpoint/2010/main" val="337291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EAB4692-00E0-4D77-B8E7-3684FC87B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52" y="1253331"/>
            <a:ext cx="4423315" cy="43513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B3B3EF2-121B-4FB4-8A78-4F9011F108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44"/>
          <a:stretch/>
        </p:blipFill>
        <p:spPr>
          <a:xfrm>
            <a:off x="6538770" y="1253331"/>
            <a:ext cx="4258030" cy="451558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8274FCE-4798-47D3-A27B-2CD15D8C3F04}"/>
              </a:ext>
            </a:extLst>
          </p:cNvPr>
          <p:cNvSpPr txBox="1"/>
          <p:nvPr/>
        </p:nvSpPr>
        <p:spPr>
          <a:xfrm>
            <a:off x="2539012" y="5861659"/>
            <a:ext cx="34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Comparison of search methods with Random Sampling on CIFAR10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C77BE3-582D-4F23-8153-8A0A96E1CB0B}"/>
              </a:ext>
            </a:extLst>
          </p:cNvPr>
          <p:cNvSpPr txBox="1"/>
          <p:nvPr/>
        </p:nvSpPr>
        <p:spPr>
          <a:xfrm>
            <a:off x="7445625" y="5861659"/>
            <a:ext cx="2444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Comparison of different training protocols</a:t>
            </a:r>
            <a:endParaRPr lang="en-US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9F1F75A-73C0-4F84-9CF5-1F14481C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419" dirty="0"/>
              <a:t>ICLR webpage thumbnail</a:t>
            </a:r>
          </a:p>
        </p:txBody>
      </p:sp>
    </p:spTree>
    <p:extLst>
      <p:ext uri="{BB962C8B-B14F-4D97-AF65-F5344CB8AC3E}">
        <p14:creationId xmlns:p14="http://schemas.microsoft.com/office/powerpoint/2010/main" val="2171402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635</Words>
  <Application>Microsoft Macintosh PowerPoint</Application>
  <PresentationFormat>Grand écran</PresentationFormat>
  <Paragraphs>59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NAS evaluation is frustratingly hard</vt:lpstr>
      <vt:lpstr>Background</vt:lpstr>
      <vt:lpstr>NAS Benchmark</vt:lpstr>
      <vt:lpstr>Comparison of training protocols</vt:lpstr>
      <vt:lpstr>Study of DARTS’ search space</vt:lpstr>
      <vt:lpstr>Discussion and Best Practices</vt:lpstr>
      <vt:lpstr>ICLR webpage thumbnail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 evaluation is frustratingly hard</dc:title>
  <dc:creator>Antoine Yang</dc:creator>
  <cp:lastModifiedBy>Antoine Yang</cp:lastModifiedBy>
  <cp:revision>65</cp:revision>
  <dcterms:created xsi:type="dcterms:W3CDTF">2020-03-31T09:13:14Z</dcterms:created>
  <dcterms:modified xsi:type="dcterms:W3CDTF">2021-09-18T19:32:41Z</dcterms:modified>
</cp:coreProperties>
</file>