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notesSlides/notesSlide1.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5"/>
  </p:notesMasterIdLst>
  <p:sldIdLst>
    <p:sldId id="276" r:id="rId3"/>
    <p:sldId id="282" r:id="rId4"/>
  </p:sldIdLst>
  <p:sldSz cx="12192000" cy="6858000"/>
  <p:notesSz cx="7102475" cy="9388475"/>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9"/>
    <p:restoredTop sz="96296"/>
  </p:normalViewPr>
  <p:slideViewPr>
    <p:cSldViewPr snapToGrid="0" snapToObjects="1">
      <p:cViewPr varScale="1">
        <p:scale>
          <a:sx n="218" d="100"/>
          <a:sy n="218" d="100"/>
        </p:scale>
        <p:origin x="1104" y="208"/>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4903F768-A16F-E44B-B2E2-B7C1719CE313}" type="datetimeFigureOut">
              <a:rPr lang="en-GB" smtClean="0"/>
              <a:t>20/09/2022</a:t>
            </a:fld>
            <a:endParaRPr lang="en-GB"/>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CA14EBE2-D98A-C54B-B944-A635243EEA4B}" type="slidenum">
              <a:rPr lang="en-GB" smtClean="0"/>
              <a:t>‹#›</a:t>
            </a:fld>
            <a:endParaRPr lang="en-GB"/>
          </a:p>
        </p:txBody>
      </p:sp>
    </p:spTree>
    <p:extLst>
      <p:ext uri="{BB962C8B-B14F-4D97-AF65-F5344CB8AC3E}">
        <p14:creationId xmlns:p14="http://schemas.microsoft.com/office/powerpoint/2010/main" val="2516961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9AADE69-DC2B-734F-A94D-2EBF48580AB3}" type="slidenum">
              <a:rPr lang="en-GB" smtClean="0"/>
              <a:t>1</a:t>
            </a:fld>
            <a:endParaRPr lang="en-GB"/>
          </a:p>
        </p:txBody>
      </p:sp>
    </p:spTree>
    <p:extLst>
      <p:ext uri="{BB962C8B-B14F-4D97-AF65-F5344CB8AC3E}">
        <p14:creationId xmlns:p14="http://schemas.microsoft.com/office/powerpoint/2010/main" val="19440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9AADE69-DC2B-734F-A94D-2EBF48580AB3}" type="slidenum">
              <a:rPr lang="en-GB" smtClean="0"/>
              <a:t>2</a:t>
            </a:fld>
            <a:endParaRPr lang="en-GB"/>
          </a:p>
        </p:txBody>
      </p:sp>
    </p:spTree>
    <p:extLst>
      <p:ext uri="{BB962C8B-B14F-4D97-AF65-F5344CB8AC3E}">
        <p14:creationId xmlns:p14="http://schemas.microsoft.com/office/powerpoint/2010/main" val="42795563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2.emf"/><Relationship Id="rId5" Type="http://schemas.openxmlformats.org/officeDocument/2006/relationships/tags" Target="../tags/tag29.xml"/><Relationship Id="rId10" Type="http://schemas.openxmlformats.org/officeDocument/2006/relationships/oleObject" Target="../embeddings/oleObject2.bin"/><Relationship Id="rId4" Type="http://schemas.openxmlformats.org/officeDocument/2006/relationships/tags" Target="../tags/tag28.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17" Type="http://schemas.openxmlformats.org/officeDocument/2006/relationships/image" Target="../media/image5.emf"/><Relationship Id="rId2" Type="http://schemas.openxmlformats.org/officeDocument/2006/relationships/tags" Target="../tags/tag102.xml"/><Relationship Id="rId16" Type="http://schemas.openxmlformats.org/officeDocument/2006/relationships/oleObject" Target="../embeddings/oleObject9.bin"/><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slideMaster" Target="../slideMasters/slideMaster1.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6" Type="http://schemas.openxmlformats.org/officeDocument/2006/relationships/image" Target="../media/image1.emf"/><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oleObject" Target="../embeddings/oleObject10.bin"/><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image" Target="../media/image6.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image" Target="../media/image3.png"/><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image" Target="../media/image2.emf"/><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oleObject" Target="../embeddings/oleObject13.bin"/><Relationship Id="rId5" Type="http://schemas.openxmlformats.org/officeDocument/2006/relationships/tags" Target="../tags/tag169.xml"/><Relationship Id="rId10" Type="http://schemas.openxmlformats.org/officeDocument/2006/relationships/image" Target="../media/image7.png"/><Relationship Id="rId4" Type="http://schemas.openxmlformats.org/officeDocument/2006/relationships/tags" Target="../tags/tag168.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10" Type="http://schemas.openxmlformats.org/officeDocument/2006/relationships/image" Target="../media/image1.emf"/><Relationship Id="rId4" Type="http://schemas.openxmlformats.org/officeDocument/2006/relationships/tags" Target="../tags/tag176.xml"/><Relationship Id="rId9"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190.xml"/><Relationship Id="rId7" Type="http://schemas.openxmlformats.org/officeDocument/2006/relationships/slideMaster" Target="../slideMasters/slideMaster2.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9"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10" Type="http://schemas.openxmlformats.org/officeDocument/2006/relationships/image" Target="../media/image4.emf"/><Relationship Id="rId4" Type="http://schemas.openxmlformats.org/officeDocument/2006/relationships/tags" Target="../tags/tag197.xml"/><Relationship Id="rId9"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tags" Target="../tags/tag212.xml"/><Relationship Id="rId2" Type="http://schemas.openxmlformats.org/officeDocument/2006/relationships/tags" Target="../tags/tag202.xml"/><Relationship Id="rId16" Type="http://schemas.openxmlformats.org/officeDocument/2006/relationships/image" Target="../media/image1.emf"/><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5" Type="http://schemas.openxmlformats.org/officeDocument/2006/relationships/tags" Target="../tags/tag205.xml"/><Relationship Id="rId15" Type="http://schemas.openxmlformats.org/officeDocument/2006/relationships/oleObject" Target="../embeddings/oleObject17.bin"/><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tags" Target="../tags/tag226.xml"/><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tags" Target="../tags/tag225.xml"/><Relationship Id="rId2" Type="http://schemas.openxmlformats.org/officeDocument/2006/relationships/tags" Target="../tags/tag215.xml"/><Relationship Id="rId16" Type="http://schemas.openxmlformats.org/officeDocument/2006/relationships/image" Target="../media/image1.emf"/><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tags" Target="../tags/tag224.xml"/><Relationship Id="rId5" Type="http://schemas.openxmlformats.org/officeDocument/2006/relationships/tags" Target="../tags/tag218.xml"/><Relationship Id="rId15" Type="http://schemas.openxmlformats.org/officeDocument/2006/relationships/oleObject" Target="../embeddings/oleObject18.bin"/><Relationship Id="rId10" Type="http://schemas.openxmlformats.org/officeDocument/2006/relationships/tags" Target="../tags/tag223.xml"/><Relationship Id="rId4" Type="http://schemas.openxmlformats.org/officeDocument/2006/relationships/tags" Target="../tags/tag217.xml"/><Relationship Id="rId9" Type="http://schemas.openxmlformats.org/officeDocument/2006/relationships/tags" Target="../tags/tag222.xml"/><Relationship Id="rId1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tags" Target="../tags/tag239.xml"/><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tags" Target="../tags/tag238.xml"/><Relationship Id="rId2" Type="http://schemas.openxmlformats.org/officeDocument/2006/relationships/tags" Target="../tags/tag228.xml"/><Relationship Id="rId16" Type="http://schemas.openxmlformats.org/officeDocument/2006/relationships/image" Target="../media/image8.emf"/><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5" Type="http://schemas.openxmlformats.org/officeDocument/2006/relationships/tags" Target="../tags/tag231.xml"/><Relationship Id="rId15" Type="http://schemas.openxmlformats.org/officeDocument/2006/relationships/oleObject" Target="../embeddings/oleObject19.bin"/><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tags" Target="../tags/tag252.xml"/><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tags" Target="../tags/tag251.xml"/><Relationship Id="rId2" Type="http://schemas.openxmlformats.org/officeDocument/2006/relationships/tags" Target="../tags/tag241.xml"/><Relationship Id="rId16" Type="http://schemas.openxmlformats.org/officeDocument/2006/relationships/image" Target="../media/image1.emf"/><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tags" Target="../tags/tag250.xml"/><Relationship Id="rId5" Type="http://schemas.openxmlformats.org/officeDocument/2006/relationships/tags" Target="../tags/tag244.xml"/><Relationship Id="rId15" Type="http://schemas.openxmlformats.org/officeDocument/2006/relationships/oleObject" Target="../embeddings/oleObject20.bin"/><Relationship Id="rId10" Type="http://schemas.openxmlformats.org/officeDocument/2006/relationships/tags" Target="../tags/tag249.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60.xml"/><Relationship Id="rId13" Type="http://schemas.openxmlformats.org/officeDocument/2006/relationships/tags" Target="../tags/tag265.xml"/><Relationship Id="rId3" Type="http://schemas.openxmlformats.org/officeDocument/2006/relationships/tags" Target="../tags/tag255.xml"/><Relationship Id="rId7" Type="http://schemas.openxmlformats.org/officeDocument/2006/relationships/tags" Target="../tags/tag259.xml"/><Relationship Id="rId12" Type="http://schemas.openxmlformats.org/officeDocument/2006/relationships/tags" Target="../tags/tag264.xml"/><Relationship Id="rId2" Type="http://schemas.openxmlformats.org/officeDocument/2006/relationships/tags" Target="../tags/tag254.xml"/><Relationship Id="rId16" Type="http://schemas.openxmlformats.org/officeDocument/2006/relationships/image" Target="../media/image8.emf"/><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tags" Target="../tags/tag263.xml"/><Relationship Id="rId5" Type="http://schemas.openxmlformats.org/officeDocument/2006/relationships/tags" Target="../tags/tag257.xml"/><Relationship Id="rId15" Type="http://schemas.openxmlformats.org/officeDocument/2006/relationships/oleObject" Target="../embeddings/oleObject21.bin"/><Relationship Id="rId10" Type="http://schemas.openxmlformats.org/officeDocument/2006/relationships/tags" Target="../tags/tag262.xml"/><Relationship Id="rId4" Type="http://schemas.openxmlformats.org/officeDocument/2006/relationships/tags" Target="../tags/tag256.xml"/><Relationship Id="rId9" Type="http://schemas.openxmlformats.org/officeDocument/2006/relationships/tags" Target="../tags/tag261.xml"/><Relationship Id="rId1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3.xml"/><Relationship Id="rId13" Type="http://schemas.openxmlformats.org/officeDocument/2006/relationships/tags" Target="../tags/tag278.xml"/><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tags" Target="../tags/tag277.xml"/><Relationship Id="rId2" Type="http://schemas.openxmlformats.org/officeDocument/2006/relationships/tags" Target="../tags/tag267.xml"/><Relationship Id="rId16" Type="http://schemas.openxmlformats.org/officeDocument/2006/relationships/image" Target="../media/image8.emf"/><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tags" Target="../tags/tag276.xml"/><Relationship Id="rId5" Type="http://schemas.openxmlformats.org/officeDocument/2006/relationships/tags" Target="../tags/tag270.xml"/><Relationship Id="rId15" Type="http://schemas.openxmlformats.org/officeDocument/2006/relationships/oleObject" Target="../embeddings/oleObject22.bin"/><Relationship Id="rId10" Type="http://schemas.openxmlformats.org/officeDocument/2006/relationships/tags" Target="../tags/tag275.xml"/><Relationship Id="rId4" Type="http://schemas.openxmlformats.org/officeDocument/2006/relationships/tags" Target="../tags/tag269.xml"/><Relationship Id="rId9" Type="http://schemas.openxmlformats.org/officeDocument/2006/relationships/tags" Target="../tags/tag274.xml"/><Relationship Id="rId1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tags" Target="../tags/tag291.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tags" Target="../tags/tag290.xml"/><Relationship Id="rId2" Type="http://schemas.openxmlformats.org/officeDocument/2006/relationships/tags" Target="../tags/tag280.xml"/><Relationship Id="rId16" Type="http://schemas.openxmlformats.org/officeDocument/2006/relationships/image" Target="../media/image1.emf"/><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5" Type="http://schemas.openxmlformats.org/officeDocument/2006/relationships/oleObject" Target="../embeddings/oleObject23.bin"/><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9.xml"/><Relationship Id="rId13" Type="http://schemas.openxmlformats.org/officeDocument/2006/relationships/tags" Target="../tags/tag304.xml"/><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tags" Target="../tags/tag303.xml"/><Relationship Id="rId2" Type="http://schemas.openxmlformats.org/officeDocument/2006/relationships/tags" Target="../tags/tag293.xml"/><Relationship Id="rId16" Type="http://schemas.openxmlformats.org/officeDocument/2006/relationships/image" Target="../media/image1.emf"/><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tags" Target="../tags/tag302.xml"/><Relationship Id="rId5" Type="http://schemas.openxmlformats.org/officeDocument/2006/relationships/tags" Target="../tags/tag296.xml"/><Relationship Id="rId15" Type="http://schemas.openxmlformats.org/officeDocument/2006/relationships/oleObject" Target="../embeddings/oleObject24.bin"/><Relationship Id="rId10" Type="http://schemas.openxmlformats.org/officeDocument/2006/relationships/tags" Target="../tags/tag301.xml"/><Relationship Id="rId4" Type="http://schemas.openxmlformats.org/officeDocument/2006/relationships/tags" Target="../tags/tag295.xml"/><Relationship Id="rId9" Type="http://schemas.openxmlformats.org/officeDocument/2006/relationships/tags" Target="../tags/tag300.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18.xml"/><Relationship Id="rId7" Type="http://schemas.openxmlformats.org/officeDocument/2006/relationships/image" Target="../media/image2.emf"/><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oleObject" Target="../embeddings/oleObject25.bin"/><Relationship Id="rId5" Type="http://schemas.openxmlformats.org/officeDocument/2006/relationships/image" Target="../media/image7.png"/><Relationship Id="rId4"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image" Target="../media/image4.emf"/><Relationship Id="rId4" Type="http://schemas.openxmlformats.org/officeDocument/2006/relationships/tags" Target="../tags/tag57.xml"/><Relationship Id="rId9"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6" Type="http://schemas.openxmlformats.org/officeDocument/2006/relationships/image" Target="../media/image1.emf"/><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oleObject" Target="../embeddings/oleObject6.bin"/><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2" Type="http://schemas.openxmlformats.org/officeDocument/2006/relationships/tags" Target="../tags/tag75.xml"/><Relationship Id="rId16" Type="http://schemas.openxmlformats.org/officeDocument/2006/relationships/image" Target="../media/image1.emf"/><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oleObject" Target="../embeddings/oleObject7.bin"/><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image" Target="../media/image1.emf"/><Relationship Id="rId2" Type="http://schemas.openxmlformats.org/officeDocument/2006/relationships/tags" Target="../tags/tag88.xml"/><Relationship Id="rId16" Type="http://schemas.openxmlformats.org/officeDocument/2006/relationships/oleObject" Target="../embeddings/oleObject8.bin"/><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slideMaster" Target="../slideMasters/slideMaster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p:custDataLst>
              <p:tags r:id="rId1"/>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p:nvPicPr>
        <p:blipFill>
          <a:blip r:embed="rId12"/>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p:custDataLst>
              <p:tags r:id="rId3"/>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5"/>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GB"/>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p:custDataLst>
              <p:tags r:id="rId8"/>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p:custDataLst>
              <p:tags r:id="rId1"/>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572" imgH="588" progId="TCLayout.ActiveDocument.1">
                  <p:embed/>
                </p:oleObj>
              </mc:Choice>
              <mc:Fallback>
                <p:oleObj name="think-cell Slide" r:id="rId16"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p:custDataLst>
              <p:tags r:id="rId3"/>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p:custDataLst>
              <p:tags r:id="rId6"/>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p:custDataLst>
              <p:tags r:id="rId7"/>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p:custDataLst>
              <p:tags r:id="rId8"/>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p:custDataLst>
              <p:tags r:id="rId9"/>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2"/>
            </p:custDataLst>
          </p:nvPr>
        </p:nvSpPr>
        <p:spPr>
          <a:xfrm>
            <a:off x="554736" y="182372"/>
            <a:ext cx="6967728" cy="731520"/>
          </a:xfrm>
        </p:spPr>
        <p:txBody>
          <a:bodyPr/>
          <a:lstStyle/>
          <a:p>
            <a:r>
              <a:rPr lang="en-GB"/>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3"/>
            </p:custDataLst>
          </p:nvPr>
        </p:nvSpPr>
        <p:spPr>
          <a:xfrm>
            <a:off x="554736" y="903861"/>
            <a:ext cx="6967728" cy="276999"/>
          </a:xfrm>
        </p:spPr>
        <p:txBody>
          <a:bodyPr anchor="ctr" anchorCtr="0"/>
          <a:lstStyle/>
          <a:p>
            <a:r>
              <a:rPr lang="en-GB"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4"/>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p:custDataLst>
              <p:tags r:id="rId1"/>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7"/>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p:custDataLst>
              <p:tags r:id="rId9"/>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1"/>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2"/>
            </p:custDataLst>
          </p:nvPr>
        </p:nvSpPr>
        <p:spPr>
          <a:xfrm>
            <a:off x="554736" y="182372"/>
            <a:ext cx="7918704" cy="731520"/>
          </a:xfrm>
        </p:spPr>
        <p:txBody>
          <a:bodyPr/>
          <a:lstStyle/>
          <a:p>
            <a:r>
              <a:rPr lang="en-GB"/>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3"/>
            </p:custDataLst>
          </p:nvPr>
        </p:nvSpPr>
        <p:spPr>
          <a:xfrm>
            <a:off x="554736" y="903861"/>
            <a:ext cx="7918704" cy="276999"/>
          </a:xfrm>
        </p:spPr>
        <p:txBody>
          <a:bodyPr anchor="ctr" anchorCtr="0"/>
          <a:lstStyle/>
          <a:p>
            <a:r>
              <a:rPr lang="en-GB"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GB"/>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p:custDataLst>
              <p:tags r:id="rId1"/>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p:nvPicPr>
        <p:blipFill>
          <a:blip r:embed="rId7"/>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p:custDataLst>
              <p:tags r:id="rId2"/>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ntrast Title">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p:custDataLst>
              <p:tags r:id="rId1"/>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p:nvPicPr>
        <p:blipFill>
          <a:blip r:embed="rId13"/>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p:custDataLst>
              <p:tags r:id="rId3"/>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p:custDataLst>
              <p:tags r:id="rId8"/>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p:custDataLst>
              <p:tags r:id="rId1"/>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5"/>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6"/>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p:custDataLst>
              <p:tags r:id="rId1"/>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p:custDataLst>
              <p:tags r:id="rId1"/>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82372"/>
            <a:ext cx="11082528" cy="731520"/>
          </a:xfrm>
        </p:spPr>
        <p:txBody>
          <a:bodyPr/>
          <a:lstStyle/>
          <a:p>
            <a:r>
              <a:rPr lang="en-GB"/>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7"/>
            </p:custDataLst>
          </p:nvPr>
        </p:nvSpPr>
        <p:spPr>
          <a:xfrm>
            <a:off x="554736" y="903861"/>
            <a:ext cx="11082528" cy="276999"/>
          </a:xfrm>
        </p:spPr>
        <p:txBody>
          <a:bodyPr anchor="ctr" anchorCtr="0"/>
          <a:lstStyle/>
          <a:p>
            <a:r>
              <a:rPr lang="en-GB"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p:custDataLst>
              <p:tags r:id="rId1"/>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3"/>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4"/>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p:custDataLst>
              <p:tags r:id="rId1"/>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p:custDataLst>
              <p:tags r:id="rId3"/>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p:custDataLst>
              <p:tags r:id="rId6"/>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p:custDataLst>
              <p:tags r:id="rId8"/>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p:custDataLst>
              <p:tags r:id="rId9"/>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0"/>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1"/>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p:custDataLst>
              <p:tags r:id="rId1"/>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p:custDataLst>
              <p:tags r:id="rId3"/>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p:custDataLst>
              <p:tags r:id="rId6"/>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p:custDataLst>
              <p:tags r:id="rId7"/>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p:custDataLst>
              <p:tags r:id="rId8"/>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p:custDataLst>
              <p:tags r:id="rId9"/>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0"/>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1"/>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p:custDataLst>
              <p:tags r:id="rId1"/>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3" progId="TCLayout.ActiveDocument.1">
                  <p:embed/>
                </p:oleObj>
              </mc:Choice>
              <mc:Fallback>
                <p:oleObj name="think-cell Slide" r:id="rId15"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p:custDataLst>
              <p:tags r:id="rId3"/>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p:custDataLst>
              <p:tags r:id="rId6"/>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p:custDataLst>
              <p:tags r:id="rId7"/>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p:custDataLst>
              <p:tags r:id="rId8"/>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p:custDataLst>
              <p:tags r:id="rId9"/>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1"/>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2"/>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p:custDataLst>
              <p:tags r:id="rId1"/>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p:custDataLst>
              <p:tags r:id="rId3"/>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p:custDataLst>
              <p:tags r:id="rId6"/>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p:custDataLst>
              <p:tags r:id="rId7"/>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p:custDataLst>
              <p:tags r:id="rId8"/>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p:custDataLst>
              <p:tags r:id="rId9"/>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p:custDataLst>
              <p:tags r:id="rId10"/>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1"/>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2"/>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3"/>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p:custDataLst>
              <p:tags r:id="rId1"/>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3" progId="TCLayout.ActiveDocument.1">
                  <p:embed/>
                </p:oleObj>
              </mc:Choice>
              <mc:Fallback>
                <p:oleObj name="think-cell Slide" r:id="rId15"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p:custDataLst>
              <p:tags r:id="rId3"/>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p:custDataLst>
              <p:tags r:id="rId7"/>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p:custDataLst>
              <p:tags r:id="rId9"/>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1"/>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2"/>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3"/>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p:custDataLst>
              <p:tags r:id="rId1"/>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3" progId="TCLayout.ActiveDocument.1">
                  <p:embed/>
                </p:oleObj>
              </mc:Choice>
              <mc:Fallback>
                <p:oleObj name="think-cell Slide" r:id="rId15"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p:custDataLst>
              <p:tags r:id="rId3"/>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p:custDataLst>
              <p:tags r:id="rId6"/>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p:custDataLst>
              <p:tags r:id="rId7"/>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p:custDataLst>
              <p:tags r:id="rId8"/>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p:custDataLst>
              <p:tags r:id="rId9"/>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1"/>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2"/>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p:custDataLst>
              <p:tags r:id="rId1"/>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p:custDataLst>
              <p:tags r:id="rId3"/>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p:custDataLst>
              <p:tags r:id="rId6"/>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p:custDataLst>
              <p:tags r:id="rId7"/>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p:custDataLst>
              <p:tags r:id="rId8"/>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p:custDataLst>
              <p:tags r:id="rId9"/>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p:custDataLst>
              <p:tags r:id="rId10"/>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1"/>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2"/>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p:custDataLst>
              <p:tags r:id="rId1"/>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p:custDataLst>
              <p:tags r:id="rId3"/>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p:custDataLst>
              <p:tags r:id="rId6"/>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p:custDataLst>
              <p:tags r:id="rId7"/>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p:custDataLst>
              <p:tags r:id="rId8"/>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p:custDataLst>
              <p:tags r:id="rId9"/>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p:custDataLst>
              <p:tags r:id="rId10"/>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1"/>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2"/>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GB"/>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rast En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p:custDataLst>
              <p:tags r:id="rId1"/>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p:nvPicPr>
        <p:blipFill>
          <a:blip r:embed="rId8"/>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p:custDataLst>
              <p:tags r:id="rId2"/>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GB"/>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p:custDataLst>
              <p:tags r:id="rId1"/>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93000"/>
              </a:lnSpc>
              <a:defRPr sz="4400"/>
            </a:lvl1pPr>
          </a:lstStyle>
          <a:p>
            <a:r>
              <a:rPr lang="en-GB"/>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p:custDataLst>
              <p:tags r:id="rId1"/>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p:custDataLst>
              <p:tags r:id="rId1"/>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p:custDataLst>
              <p:tags r:id="rId3"/>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p:custDataLst>
              <p:tags r:id="rId4"/>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p:custDataLst>
              <p:tags r:id="rId6"/>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p:custDataLst>
              <p:tags r:id="rId7"/>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p:custDataLst>
              <p:tags r:id="rId8"/>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0"/>
            </p:custDataLst>
          </p:nvPr>
        </p:nvSpPr>
        <p:spPr>
          <a:xfrm>
            <a:off x="554736" y="2744369"/>
            <a:ext cx="2514600" cy="769441"/>
          </a:xfrm>
        </p:spPr>
        <p:txBody>
          <a:bodyPr anchor="b">
            <a:noAutofit/>
          </a:bodyPr>
          <a:lstStyle>
            <a:lvl1pPr>
              <a:defRPr>
                <a:solidFill>
                  <a:schemeClr val="tx1"/>
                </a:solidFill>
              </a:defRPr>
            </a:lvl1pPr>
          </a:lstStyle>
          <a:p>
            <a:r>
              <a:rPr lang="en-GB"/>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1"/>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p:custDataLst>
              <p:tags r:id="rId1"/>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p:custDataLst>
              <p:tags r:id="rId3"/>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p:custDataLst>
              <p:tags r:id="rId6"/>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p:custDataLst>
              <p:tags r:id="rId7"/>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p:custDataLst>
              <p:tags r:id="rId8"/>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0"/>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GB"/>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1"/>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p:custDataLst>
              <p:tags r:id="rId1"/>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p:custDataLst>
              <p:tags r:id="rId3"/>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p:custDataLst>
              <p:tags r:id="rId6"/>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p:custDataLst>
              <p:tags r:id="rId7"/>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p:custDataLst>
              <p:tags r:id="rId8"/>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p:custDataLst>
              <p:tags r:id="rId9"/>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2"/>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3"/>
            </p:custDataLst>
          </p:nvPr>
        </p:nvSpPr>
        <p:spPr>
          <a:xfrm>
            <a:off x="554736" y="182372"/>
            <a:ext cx="5065776" cy="731520"/>
          </a:xfrm>
        </p:spPr>
        <p:txBody>
          <a:bodyPr/>
          <a:lstStyle/>
          <a:p>
            <a:r>
              <a:rPr lang="en-GB"/>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4"/>
            </p:custDataLst>
          </p:nvPr>
        </p:nvSpPr>
        <p:spPr>
          <a:xfrm>
            <a:off x="554736" y="903861"/>
            <a:ext cx="5065776" cy="276999"/>
          </a:xfrm>
        </p:spPr>
        <p:txBody>
          <a:bodyPr anchor="ctr" anchorCtr="0"/>
          <a:lstStyle/>
          <a:p>
            <a:r>
              <a:rPr lang="en-GB"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4.xml"/><Relationship Id="rId26" Type="http://schemas.openxmlformats.org/officeDocument/2006/relationships/tags" Target="../tags/tag12.xml"/><Relationship Id="rId39" Type="http://schemas.openxmlformats.org/officeDocument/2006/relationships/oleObject" Target="../embeddings/oleObject1.bin"/><Relationship Id="rId21" Type="http://schemas.openxmlformats.org/officeDocument/2006/relationships/tags" Target="../tags/tag7.xml"/><Relationship Id="rId34" Type="http://schemas.openxmlformats.org/officeDocument/2006/relationships/tags" Target="../tags/tag2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tags" Target="../tags/tag11.xml"/><Relationship Id="rId33" Type="http://schemas.openxmlformats.org/officeDocument/2006/relationships/tags" Target="../tags/tag19.xml"/><Relationship Id="rId38" Type="http://schemas.openxmlformats.org/officeDocument/2006/relationships/tags" Target="../tags/tag24.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29" Type="http://schemas.openxmlformats.org/officeDocument/2006/relationships/tags" Target="../tags/tag1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0.xml"/><Relationship Id="rId32" Type="http://schemas.openxmlformats.org/officeDocument/2006/relationships/tags" Target="../tags/tag18.xml"/><Relationship Id="rId37" Type="http://schemas.openxmlformats.org/officeDocument/2006/relationships/tags" Target="../tags/tag23.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9.xml"/><Relationship Id="rId28" Type="http://schemas.openxmlformats.org/officeDocument/2006/relationships/tags" Target="../tags/tag14.xml"/><Relationship Id="rId36" Type="http://schemas.openxmlformats.org/officeDocument/2006/relationships/tags" Target="../tags/tag22.xml"/><Relationship Id="rId10" Type="http://schemas.openxmlformats.org/officeDocument/2006/relationships/slideLayout" Target="../slideLayouts/slideLayout10.xml"/><Relationship Id="rId19" Type="http://schemas.openxmlformats.org/officeDocument/2006/relationships/tags" Target="../tags/tag5.xml"/><Relationship Id="rId31" Type="http://schemas.openxmlformats.org/officeDocument/2006/relationships/tags" Target="../tags/tag1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8.xml"/><Relationship Id="rId27" Type="http://schemas.openxmlformats.org/officeDocument/2006/relationships/tags" Target="../tags/tag13.xml"/><Relationship Id="rId30" Type="http://schemas.openxmlformats.org/officeDocument/2006/relationships/tags" Target="../tags/tag16.xml"/><Relationship Id="rId35" Type="http://schemas.openxmlformats.org/officeDocument/2006/relationships/tags" Target="../tags/tag2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9.xml"/><Relationship Id="rId39" Type="http://schemas.openxmlformats.org/officeDocument/2006/relationships/tags" Target="../tags/tag162.xml"/><Relationship Id="rId21" Type="http://schemas.openxmlformats.org/officeDocument/2006/relationships/tags" Target="../tags/tag144.xml"/><Relationship Id="rId34" Type="http://schemas.openxmlformats.org/officeDocument/2006/relationships/tags" Target="../tags/tag157.xml"/><Relationship Id="rId42" Type="http://schemas.openxmlformats.org/officeDocument/2006/relationships/oleObject" Target="../embeddings/oleObject12.bin"/><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3.xml"/><Relationship Id="rId29" Type="http://schemas.openxmlformats.org/officeDocument/2006/relationships/tags" Target="../tags/tag152.xml"/><Relationship Id="rId41" Type="http://schemas.openxmlformats.org/officeDocument/2006/relationships/tags" Target="../tags/tag16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7.xml"/><Relationship Id="rId32" Type="http://schemas.openxmlformats.org/officeDocument/2006/relationships/tags" Target="../tags/tag155.xml"/><Relationship Id="rId37" Type="http://schemas.openxmlformats.org/officeDocument/2006/relationships/tags" Target="../tags/tag160.xml"/><Relationship Id="rId40" Type="http://schemas.openxmlformats.org/officeDocument/2006/relationships/tags" Target="../tags/tag163.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6.xml"/><Relationship Id="rId28" Type="http://schemas.openxmlformats.org/officeDocument/2006/relationships/tags" Target="../tags/tag151.xml"/><Relationship Id="rId36" Type="http://schemas.openxmlformats.org/officeDocument/2006/relationships/tags" Target="../tags/tag159.xml"/><Relationship Id="rId10" Type="http://schemas.openxmlformats.org/officeDocument/2006/relationships/slideLayout" Target="../slideLayouts/slideLayout24.xml"/><Relationship Id="rId19" Type="http://schemas.openxmlformats.org/officeDocument/2006/relationships/tags" Target="../tags/tag142.xml"/><Relationship Id="rId31" Type="http://schemas.openxmlformats.org/officeDocument/2006/relationships/tags" Target="../tags/tag15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5.xml"/><Relationship Id="rId27" Type="http://schemas.openxmlformats.org/officeDocument/2006/relationships/tags" Target="../tags/tag150.xml"/><Relationship Id="rId30" Type="http://schemas.openxmlformats.org/officeDocument/2006/relationships/tags" Target="../tags/tag153.xml"/><Relationship Id="rId35" Type="http://schemas.openxmlformats.org/officeDocument/2006/relationships/tags" Target="../tags/tag158.xml"/><Relationship Id="rId43" Type="http://schemas.openxmlformats.org/officeDocument/2006/relationships/image" Target="../media/image2.emf"/><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8.xml"/><Relationship Id="rId33" Type="http://schemas.openxmlformats.org/officeDocument/2006/relationships/tags" Target="../tags/tag156.xml"/><Relationship Id="rId38" Type="http://schemas.openxmlformats.org/officeDocument/2006/relationships/tags" Target="../tags/tag1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p:custDataLst>
              <p:tags r:id="rId16"/>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413" imgH="416" progId="TCLayout.ActiveDocument.1">
                  <p:embed/>
                </p:oleObj>
              </mc:Choice>
              <mc:Fallback>
                <p:oleObj name="think-cell Slide" r:id="rId39"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p:custDataLst>
              <p:tags r:id="rId17"/>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p:custDataLst>
              <p:tags r:id="rId18"/>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p:custDataLst>
              <p:tags r:id="rId19"/>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p:custDataLst>
              <p:tags r:id="rId20"/>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p:custDataLst>
              <p:tags r:id="rId21"/>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GB"/>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p:custDataLst>
              <p:tags r:id="rId23"/>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4"/>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5"/>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6"/>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7"/>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8"/>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p:custDataLst>
              <p:tags r:id="rId19"/>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2" imgW="344" imgH="344" progId="TCLayout.ActiveDocument.1">
                  <p:embed/>
                </p:oleObj>
              </mc:Choice>
              <mc:Fallback>
                <p:oleObj name="think-cell Slide" r:id="rId42"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p:custDataLst>
              <p:tags r:id="rId20"/>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p:custDataLst>
              <p:tags r:id="rId2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p:custDataLst>
              <p:tags r:id="rId22"/>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p:custDataLst>
              <p:tags r:id="rId23"/>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p:custDataLst>
              <p:tags r:id="rId25"/>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p:custDataLst>
              <p:tags r:id="rId26"/>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7"/>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8"/>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9"/>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9"/>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0"/>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5"/>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1"/>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3"/>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21.xml"/><Relationship Id="rId7" Type="http://schemas.openxmlformats.org/officeDocument/2006/relationships/image" Target="../media/image9.emf"/><Relationship Id="rId2" Type="http://schemas.openxmlformats.org/officeDocument/2006/relationships/tags" Target="../tags/tag320.xml"/><Relationship Id="rId1" Type="http://schemas.openxmlformats.org/officeDocument/2006/relationships/tags" Target="../tags/tag319.xml"/><Relationship Id="rId6" Type="http://schemas.openxmlformats.org/officeDocument/2006/relationships/oleObject" Target="../embeddings/oleObject26.bin"/><Relationship Id="rId11" Type="http://schemas.openxmlformats.org/officeDocument/2006/relationships/image" Target="../media/image13.png"/><Relationship Id="rId5" Type="http://schemas.openxmlformats.org/officeDocument/2006/relationships/notesSlide" Target="../notesSlides/notesSlide1.xml"/><Relationship Id="rId10" Type="http://schemas.openxmlformats.org/officeDocument/2006/relationships/image" Target="../media/image12.png"/><Relationship Id="rId4" Type="http://schemas.openxmlformats.org/officeDocument/2006/relationships/slideLayout" Target="../slideLayouts/slideLayout2.xml"/><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324.xml"/><Relationship Id="rId7" Type="http://schemas.openxmlformats.org/officeDocument/2006/relationships/notesSlide" Target="../notesSlides/notesSlide2.xml"/><Relationship Id="rId12" Type="http://schemas.openxmlformats.org/officeDocument/2006/relationships/image" Target="../media/image15.png"/><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slideLayout" Target="../slideLayouts/slideLayout2.xml"/><Relationship Id="rId11" Type="http://schemas.openxmlformats.org/officeDocument/2006/relationships/image" Target="../media/image14.png"/><Relationship Id="rId5" Type="http://schemas.openxmlformats.org/officeDocument/2006/relationships/tags" Target="../tags/tag326.xml"/><Relationship Id="rId10" Type="http://schemas.openxmlformats.org/officeDocument/2006/relationships/image" Target="../media/image13.png"/><Relationship Id="rId4" Type="http://schemas.openxmlformats.org/officeDocument/2006/relationships/tags" Target="../tags/tag325.xml"/><Relationship Id="rId9"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7A61048-0DBB-A3F5-18D2-8D840213D966}"/>
              </a:ext>
            </a:extLst>
          </p:cNvPr>
          <p:cNvGraphicFramePr>
            <a:graphicFrameLocks noChangeAspect="1"/>
          </p:cNvGraphicFramePr>
          <p:nvPr>
            <p:custDataLst>
              <p:tags r:id="rId1"/>
            </p:custDataLst>
            <p:extLst>
              <p:ext uri="{D42A27DB-BD31-4B8C-83A1-F6EECF244321}">
                <p14:modId xmlns:p14="http://schemas.microsoft.com/office/powerpoint/2010/main" val="189246194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5" name="Object 4" hidden="1">
                        <a:extLst>
                          <a:ext uri="{FF2B5EF4-FFF2-40B4-BE49-F238E27FC236}">
                            <a16:creationId xmlns:a16="http://schemas.microsoft.com/office/drawing/2014/main" id="{87A61048-0DBB-A3F5-18D2-8D840213D966}"/>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26" name="TextBox 25">
            <a:extLst>
              <a:ext uri="{FF2B5EF4-FFF2-40B4-BE49-F238E27FC236}">
                <a16:creationId xmlns:a16="http://schemas.microsoft.com/office/drawing/2014/main" id="{AE1179C9-4FAD-F1A6-6C2B-4D878EB1A755}"/>
              </a:ext>
            </a:extLst>
          </p:cNvPr>
          <p:cNvSpPr txBox="1">
            <a:spLocks/>
          </p:cNvSpPr>
          <p:nvPr/>
        </p:nvSpPr>
        <p:spPr>
          <a:xfrm>
            <a:off x="6226567" y="1701495"/>
            <a:ext cx="4579241" cy="1107996"/>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GB" sz="1400" dirty="0"/>
              <a:t>The Felix Project rescues surplus food that would  be wasted from all points in the supply chain and delivers it to over 1000 charities and community organisations so they can help the most vulnerable. Our vision is a London where no-one goes hungry and good food is never wasted, tackling the ~2.5 million people (including 500k children) who face food insecurity every day. </a:t>
            </a:r>
          </a:p>
          <a:p>
            <a:pPr algn="l"/>
            <a:endParaRPr lang="en-GB" sz="1100" dirty="0"/>
          </a:p>
        </p:txBody>
      </p:sp>
      <p:sp>
        <p:nvSpPr>
          <p:cNvPr id="2" name="Title 1">
            <a:extLst>
              <a:ext uri="{FF2B5EF4-FFF2-40B4-BE49-F238E27FC236}">
                <a16:creationId xmlns:a16="http://schemas.microsoft.com/office/drawing/2014/main" id="{66B9955B-CED8-83DA-38F8-A3A7F570BF98}"/>
              </a:ext>
            </a:extLst>
          </p:cNvPr>
          <p:cNvSpPr>
            <a:spLocks noGrp="1"/>
          </p:cNvSpPr>
          <p:nvPr>
            <p:ph type="title"/>
          </p:nvPr>
        </p:nvSpPr>
        <p:spPr/>
        <p:txBody>
          <a:bodyPr vert="horz"/>
          <a:lstStyle/>
          <a:p>
            <a:r>
              <a:rPr lang="en-GB" dirty="0"/>
              <a:t>Hackathon – NGO Details </a:t>
            </a:r>
          </a:p>
        </p:txBody>
      </p:sp>
      <p:cxnSp>
        <p:nvCxnSpPr>
          <p:cNvPr id="17" name="LineBasicStrong 7">
            <a:extLst>
              <a:ext uri="{FF2B5EF4-FFF2-40B4-BE49-F238E27FC236}">
                <a16:creationId xmlns:a16="http://schemas.microsoft.com/office/drawing/2014/main" id="{0440A943-D0AD-EC49-05D1-437AA8906B64}"/>
              </a:ext>
            </a:extLst>
          </p:cNvPr>
          <p:cNvCxnSpPr>
            <a:cxnSpLocks/>
          </p:cNvCxnSpPr>
          <p:nvPr>
            <p:custDataLst>
              <p:tags r:id="rId2"/>
            </p:custDataLst>
          </p:nvPr>
        </p:nvCxnSpPr>
        <p:spPr>
          <a:xfrm>
            <a:off x="554736" y="3791607"/>
            <a:ext cx="11082528" cy="0"/>
          </a:xfrm>
          <a:prstGeom prst="straightConnector1">
            <a:avLst/>
          </a:prstGeom>
          <a:ln w="1270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LineBasicStrong 7">
            <a:extLst>
              <a:ext uri="{FF2B5EF4-FFF2-40B4-BE49-F238E27FC236}">
                <a16:creationId xmlns:a16="http://schemas.microsoft.com/office/drawing/2014/main" id="{553BDBE8-CB29-68DD-8BC1-D5B0D711FE66}"/>
              </a:ext>
            </a:extLst>
          </p:cNvPr>
          <p:cNvCxnSpPr>
            <a:cxnSpLocks/>
          </p:cNvCxnSpPr>
          <p:nvPr>
            <p:custDataLst>
              <p:tags r:id="rId3"/>
            </p:custDataLst>
          </p:nvPr>
        </p:nvCxnSpPr>
        <p:spPr>
          <a:xfrm>
            <a:off x="6096000" y="1340069"/>
            <a:ext cx="0" cy="4903076"/>
          </a:xfrm>
          <a:prstGeom prst="straightConnector1">
            <a:avLst/>
          </a:prstGeom>
          <a:ln w="1270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2FDAB0-25A6-66DD-A42B-3065D91BAA15}"/>
              </a:ext>
            </a:extLst>
          </p:cNvPr>
          <p:cNvSpPr txBox="1">
            <a:spLocks/>
          </p:cNvSpPr>
          <p:nvPr/>
        </p:nvSpPr>
        <p:spPr>
          <a:xfrm>
            <a:off x="554734" y="1701495"/>
            <a:ext cx="4579241" cy="1107996"/>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GB" sz="1400" dirty="0"/>
              <a:t>Oxfam is a global movement of people who are fighting inequality to end poverty and injustice. We believe in a kinder and radically better world, where everyone has the power to thrive not just survive. Oxfam works in over 60 countries around the world and collaborates with over 1000 partners – from local grassroots organisations to small businesses to large NGOs.</a:t>
            </a:r>
          </a:p>
        </p:txBody>
      </p:sp>
      <p:sp>
        <p:nvSpPr>
          <p:cNvPr id="19" name="TextBox 18">
            <a:extLst>
              <a:ext uri="{FF2B5EF4-FFF2-40B4-BE49-F238E27FC236}">
                <a16:creationId xmlns:a16="http://schemas.microsoft.com/office/drawing/2014/main" id="{EA44C4C8-095D-63D7-1E03-5608B9C25698}"/>
              </a:ext>
            </a:extLst>
          </p:cNvPr>
          <p:cNvSpPr txBox="1">
            <a:spLocks/>
          </p:cNvSpPr>
          <p:nvPr/>
        </p:nvSpPr>
        <p:spPr>
          <a:xfrm>
            <a:off x="554735" y="6027701"/>
            <a:ext cx="4579241"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GB" sz="1400" dirty="0">
                <a:solidFill>
                  <a:srgbClr val="FF0000"/>
                </a:solidFill>
              </a:rPr>
              <a:t>Mckinsey Leadership</a:t>
            </a:r>
          </a:p>
        </p:txBody>
      </p:sp>
      <p:sp>
        <p:nvSpPr>
          <p:cNvPr id="31" name="TextBox 30">
            <a:extLst>
              <a:ext uri="{FF2B5EF4-FFF2-40B4-BE49-F238E27FC236}">
                <a16:creationId xmlns:a16="http://schemas.microsoft.com/office/drawing/2014/main" id="{60587D8C-B104-3E3B-A5F6-595817CF693F}"/>
              </a:ext>
            </a:extLst>
          </p:cNvPr>
          <p:cNvSpPr txBox="1">
            <a:spLocks/>
          </p:cNvSpPr>
          <p:nvPr/>
        </p:nvSpPr>
        <p:spPr>
          <a:xfrm>
            <a:off x="554735" y="3437191"/>
            <a:ext cx="4579241"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GB" sz="1400" dirty="0">
                <a:solidFill>
                  <a:srgbClr val="FF0000"/>
                </a:solidFill>
              </a:rPr>
              <a:t>McKinsey Leadership</a:t>
            </a:r>
          </a:p>
        </p:txBody>
      </p:sp>
      <p:sp>
        <p:nvSpPr>
          <p:cNvPr id="20" name="TextBox 19">
            <a:extLst>
              <a:ext uri="{FF2B5EF4-FFF2-40B4-BE49-F238E27FC236}">
                <a16:creationId xmlns:a16="http://schemas.microsoft.com/office/drawing/2014/main" id="{E163F225-8BC8-72AD-CCA3-C0309CC29D49}"/>
              </a:ext>
            </a:extLst>
          </p:cNvPr>
          <p:cNvSpPr txBox="1">
            <a:spLocks/>
          </p:cNvSpPr>
          <p:nvPr/>
        </p:nvSpPr>
        <p:spPr>
          <a:xfrm>
            <a:off x="6226566" y="3437191"/>
            <a:ext cx="4579241"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GB" sz="1400" dirty="0">
                <a:solidFill>
                  <a:srgbClr val="FF0000"/>
                </a:solidFill>
              </a:rPr>
              <a:t>Mckinsey Leadership</a:t>
            </a:r>
          </a:p>
        </p:txBody>
      </p:sp>
      <p:sp>
        <p:nvSpPr>
          <p:cNvPr id="22" name="TextBox 21">
            <a:extLst>
              <a:ext uri="{FF2B5EF4-FFF2-40B4-BE49-F238E27FC236}">
                <a16:creationId xmlns:a16="http://schemas.microsoft.com/office/drawing/2014/main" id="{FF6ED7C7-08DB-D8FA-4911-735D2294E0B5}"/>
              </a:ext>
            </a:extLst>
          </p:cNvPr>
          <p:cNvSpPr txBox="1">
            <a:spLocks/>
          </p:cNvSpPr>
          <p:nvPr/>
        </p:nvSpPr>
        <p:spPr>
          <a:xfrm>
            <a:off x="554734" y="1340069"/>
            <a:ext cx="5410698" cy="24622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GB" b="1" dirty="0"/>
              <a:t>Oxfam</a:t>
            </a:r>
          </a:p>
        </p:txBody>
      </p:sp>
      <p:sp>
        <p:nvSpPr>
          <p:cNvPr id="23" name="TextBox 22">
            <a:extLst>
              <a:ext uri="{FF2B5EF4-FFF2-40B4-BE49-F238E27FC236}">
                <a16:creationId xmlns:a16="http://schemas.microsoft.com/office/drawing/2014/main" id="{68FDD02D-E108-CF1A-FBC1-517598827381}"/>
              </a:ext>
            </a:extLst>
          </p:cNvPr>
          <p:cNvSpPr txBox="1">
            <a:spLocks/>
          </p:cNvSpPr>
          <p:nvPr/>
        </p:nvSpPr>
        <p:spPr>
          <a:xfrm>
            <a:off x="6226566" y="1340069"/>
            <a:ext cx="5410698" cy="24622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GB" b="1" dirty="0"/>
              <a:t>The Felix Project</a:t>
            </a:r>
          </a:p>
        </p:txBody>
      </p:sp>
      <p:sp>
        <p:nvSpPr>
          <p:cNvPr id="28" name="TextBox 27">
            <a:extLst>
              <a:ext uri="{FF2B5EF4-FFF2-40B4-BE49-F238E27FC236}">
                <a16:creationId xmlns:a16="http://schemas.microsoft.com/office/drawing/2014/main" id="{2079C175-71DC-FDC7-8054-F92A77376CC8}"/>
              </a:ext>
            </a:extLst>
          </p:cNvPr>
          <p:cNvSpPr txBox="1">
            <a:spLocks/>
          </p:cNvSpPr>
          <p:nvPr/>
        </p:nvSpPr>
        <p:spPr>
          <a:xfrm>
            <a:off x="554736" y="3865739"/>
            <a:ext cx="5410698" cy="24622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GB" b="1" dirty="0">
                <a:solidFill>
                  <a:srgbClr val="000000"/>
                </a:solidFill>
              </a:rPr>
              <a:t>Human Practice Foundation</a:t>
            </a:r>
            <a:endParaRPr lang="en-GB" b="1" dirty="0"/>
          </a:p>
        </p:txBody>
      </p:sp>
      <p:sp>
        <p:nvSpPr>
          <p:cNvPr id="33" name="TextBox 32">
            <a:extLst>
              <a:ext uri="{FF2B5EF4-FFF2-40B4-BE49-F238E27FC236}">
                <a16:creationId xmlns:a16="http://schemas.microsoft.com/office/drawing/2014/main" id="{0A550F0E-A1E1-7999-7894-7BC54F2751C6}"/>
              </a:ext>
            </a:extLst>
          </p:cNvPr>
          <p:cNvSpPr txBox="1">
            <a:spLocks/>
          </p:cNvSpPr>
          <p:nvPr/>
        </p:nvSpPr>
        <p:spPr>
          <a:xfrm>
            <a:off x="554738" y="4253537"/>
            <a:ext cx="4579241" cy="1107996"/>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GB" sz="1400" dirty="0"/>
              <a:t>Human Practice Foundation creates schools, quality education, and entrepreneurial projects that give children and their communities the power to create a better future. We see schools as our starting point for making a positive impact on the entire community, both creating local jobs, better education, and long-term development projects.</a:t>
            </a:r>
          </a:p>
          <a:p>
            <a:endParaRPr lang="en-GB" sz="1400" dirty="0">
              <a:solidFill>
                <a:srgbClr val="FF0000"/>
              </a:solidFill>
            </a:endParaRPr>
          </a:p>
        </p:txBody>
      </p:sp>
      <p:pic>
        <p:nvPicPr>
          <p:cNvPr id="37" name="Picture 36">
            <a:extLst>
              <a:ext uri="{FF2B5EF4-FFF2-40B4-BE49-F238E27FC236}">
                <a16:creationId xmlns:a16="http://schemas.microsoft.com/office/drawing/2014/main" id="{864D9801-0A7F-4518-BF65-55A46DE97D86}"/>
              </a:ext>
            </a:extLst>
          </p:cNvPr>
          <p:cNvPicPr>
            <a:picLocks noChangeAspect="1"/>
          </p:cNvPicPr>
          <p:nvPr/>
        </p:nvPicPr>
        <p:blipFill>
          <a:blip r:embed="rId8"/>
          <a:stretch>
            <a:fillRect/>
          </a:stretch>
        </p:blipFill>
        <p:spPr>
          <a:xfrm>
            <a:off x="5361000" y="1247892"/>
            <a:ext cx="604435" cy="676796"/>
          </a:xfrm>
          <a:prstGeom prst="rect">
            <a:avLst/>
          </a:prstGeom>
        </p:spPr>
      </p:pic>
      <p:sp>
        <p:nvSpPr>
          <p:cNvPr id="6" name="TextBox 5">
            <a:extLst>
              <a:ext uri="{FF2B5EF4-FFF2-40B4-BE49-F238E27FC236}">
                <a16:creationId xmlns:a16="http://schemas.microsoft.com/office/drawing/2014/main" id="{08A5B1F2-F3E2-01AA-764A-7EA5B5A28BF1}"/>
              </a:ext>
            </a:extLst>
          </p:cNvPr>
          <p:cNvSpPr txBox="1">
            <a:spLocks/>
          </p:cNvSpPr>
          <p:nvPr/>
        </p:nvSpPr>
        <p:spPr>
          <a:xfrm>
            <a:off x="6226567" y="6027701"/>
            <a:ext cx="4579241" cy="21544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GB" sz="1400" dirty="0">
                <a:solidFill>
                  <a:srgbClr val="FF0000"/>
                </a:solidFill>
              </a:rPr>
              <a:t>Mckinsey Leadership</a:t>
            </a:r>
          </a:p>
        </p:txBody>
      </p:sp>
      <p:sp>
        <p:nvSpPr>
          <p:cNvPr id="7" name="TextBox 6">
            <a:extLst>
              <a:ext uri="{FF2B5EF4-FFF2-40B4-BE49-F238E27FC236}">
                <a16:creationId xmlns:a16="http://schemas.microsoft.com/office/drawing/2014/main" id="{2D11AA14-49E1-4F3E-3DC4-2461E81383D9}"/>
              </a:ext>
            </a:extLst>
          </p:cNvPr>
          <p:cNvSpPr txBox="1">
            <a:spLocks/>
          </p:cNvSpPr>
          <p:nvPr/>
        </p:nvSpPr>
        <p:spPr>
          <a:xfrm>
            <a:off x="6226566" y="3865739"/>
            <a:ext cx="5410698" cy="24622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GB" b="1" dirty="0">
                <a:solidFill>
                  <a:srgbClr val="000000"/>
                </a:solidFill>
              </a:rPr>
              <a:t>Science Museum Group</a:t>
            </a:r>
            <a:endParaRPr lang="en-GB" b="1" dirty="0"/>
          </a:p>
        </p:txBody>
      </p:sp>
      <p:sp>
        <p:nvSpPr>
          <p:cNvPr id="8" name="TextBox 7">
            <a:extLst>
              <a:ext uri="{FF2B5EF4-FFF2-40B4-BE49-F238E27FC236}">
                <a16:creationId xmlns:a16="http://schemas.microsoft.com/office/drawing/2014/main" id="{0030E91A-C98F-E650-E88E-CD0A29A23DA2}"/>
              </a:ext>
            </a:extLst>
          </p:cNvPr>
          <p:cNvSpPr txBox="1">
            <a:spLocks/>
          </p:cNvSpPr>
          <p:nvPr/>
        </p:nvSpPr>
        <p:spPr>
          <a:xfrm>
            <a:off x="6226567" y="4253537"/>
            <a:ext cx="4579241" cy="1107996"/>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GB" sz="1400" dirty="0"/>
              <a:t>The Science Museum Group is a family of five museums. The Group holds the national collection of science and technology heritage objects. The Group would like to better understand how these objects are accessed online to inform future decisions on digitisation, cataloguing and web functionality. </a:t>
            </a:r>
          </a:p>
        </p:txBody>
      </p:sp>
      <p:pic>
        <p:nvPicPr>
          <p:cNvPr id="9" name="Picture 8">
            <a:extLst>
              <a:ext uri="{FF2B5EF4-FFF2-40B4-BE49-F238E27FC236}">
                <a16:creationId xmlns:a16="http://schemas.microsoft.com/office/drawing/2014/main" id="{ABD38116-5CE0-35B4-2671-50813FAD3126}"/>
              </a:ext>
            </a:extLst>
          </p:cNvPr>
          <p:cNvPicPr>
            <a:picLocks noChangeAspect="1"/>
          </p:cNvPicPr>
          <p:nvPr/>
        </p:nvPicPr>
        <p:blipFill>
          <a:blip r:embed="rId9"/>
          <a:stretch>
            <a:fillRect/>
          </a:stretch>
        </p:blipFill>
        <p:spPr>
          <a:xfrm>
            <a:off x="10695003" y="3865739"/>
            <a:ext cx="942260" cy="572464"/>
          </a:xfrm>
          <a:prstGeom prst="rect">
            <a:avLst/>
          </a:prstGeom>
        </p:spPr>
      </p:pic>
      <p:pic>
        <p:nvPicPr>
          <p:cNvPr id="10" name="Billede 8" descr="Et billede, der indeholder tekst&#10;&#10;Automatisk genereret beskrivelse">
            <a:extLst>
              <a:ext uri="{FF2B5EF4-FFF2-40B4-BE49-F238E27FC236}">
                <a16:creationId xmlns:a16="http://schemas.microsoft.com/office/drawing/2014/main" id="{CA0F2633-2023-4083-590C-A0CBCD18FEF7}"/>
              </a:ext>
            </a:extLst>
          </p:cNvPr>
          <p:cNvPicPr>
            <a:picLocks noChangeAspect="1"/>
          </p:cNvPicPr>
          <p:nvPr/>
        </p:nvPicPr>
        <p:blipFill>
          <a:blip r:embed="rId10"/>
          <a:stretch>
            <a:fillRect/>
          </a:stretch>
        </p:blipFill>
        <p:spPr>
          <a:xfrm>
            <a:off x="4883671" y="3865739"/>
            <a:ext cx="1081764" cy="572462"/>
          </a:xfrm>
          <a:prstGeom prst="rect">
            <a:avLst/>
          </a:prstGeom>
        </p:spPr>
      </p:pic>
      <p:sp>
        <p:nvSpPr>
          <p:cNvPr id="14" name="TextBox 13">
            <a:extLst>
              <a:ext uri="{FF2B5EF4-FFF2-40B4-BE49-F238E27FC236}">
                <a16:creationId xmlns:a16="http://schemas.microsoft.com/office/drawing/2014/main" id="{7538AB41-D594-98AA-88DB-E86045E94EF3}"/>
              </a:ext>
            </a:extLst>
          </p:cNvPr>
          <p:cNvSpPr txBox="1"/>
          <p:nvPr/>
        </p:nvSpPr>
        <p:spPr>
          <a:xfrm>
            <a:off x="-3220872" y="1214651"/>
            <a:ext cx="0" cy="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GB" sz="1600" dirty="0"/>
          </a:p>
        </p:txBody>
      </p:sp>
      <p:pic>
        <p:nvPicPr>
          <p:cNvPr id="29" name="Picture 28">
            <a:extLst>
              <a:ext uri="{FF2B5EF4-FFF2-40B4-BE49-F238E27FC236}">
                <a16:creationId xmlns:a16="http://schemas.microsoft.com/office/drawing/2014/main" id="{EDF765F4-CD70-50FC-BEA6-71D51F99C69D}"/>
              </a:ext>
            </a:extLst>
          </p:cNvPr>
          <p:cNvPicPr>
            <a:picLocks noChangeAspect="1"/>
          </p:cNvPicPr>
          <p:nvPr/>
        </p:nvPicPr>
        <p:blipFill>
          <a:blip r:embed="rId11"/>
          <a:stretch>
            <a:fillRect/>
          </a:stretch>
        </p:blipFill>
        <p:spPr>
          <a:xfrm>
            <a:off x="9775579" y="1136217"/>
            <a:ext cx="2321589" cy="684385"/>
          </a:xfrm>
          <a:prstGeom prst="rect">
            <a:avLst/>
          </a:prstGeom>
        </p:spPr>
      </p:pic>
    </p:spTree>
    <p:extLst>
      <p:ext uri="{BB962C8B-B14F-4D97-AF65-F5344CB8AC3E}">
        <p14:creationId xmlns:p14="http://schemas.microsoft.com/office/powerpoint/2010/main" val="371174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hidden="1">
            <a:extLst>
              <a:ext uri="{FF2B5EF4-FFF2-40B4-BE49-F238E27FC236}">
                <a16:creationId xmlns:a16="http://schemas.microsoft.com/office/drawing/2014/main" id="{87A61048-0DBB-A3F5-18D2-8D840213D966}"/>
              </a:ext>
            </a:extLst>
          </p:cNvPr>
          <p:cNvGraphicFramePr>
            <a:graphicFrameLocks noChangeAspect="1"/>
          </p:cNvGraphicFramePr>
          <p:nvPr>
            <p:custDataLst>
              <p:tags r:id="rId1"/>
            </p:custDataLst>
            <p:extLst>
              <p:ext uri="{D42A27DB-BD31-4B8C-83A1-F6EECF244321}">
                <p14:modId xmlns:p14="http://schemas.microsoft.com/office/powerpoint/2010/main" val="295353225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5" name="Object 2" hidden="1">
                        <a:extLst>
                          <a:ext uri="{FF2B5EF4-FFF2-40B4-BE49-F238E27FC236}">
                            <a16:creationId xmlns:a16="http://schemas.microsoft.com/office/drawing/2014/main" id="{87A61048-0DBB-A3F5-18D2-8D840213D966}"/>
                          </a:ext>
                        </a:extLst>
                      </p:cNvPr>
                      <p:cNvPicPr/>
                      <p:nvPr/>
                    </p:nvPicPr>
                    <p:blipFill>
                      <a:blip r:embed="rId9"/>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6B9955B-CED8-83DA-38F8-A3A7F570BF98}"/>
              </a:ext>
            </a:extLst>
          </p:cNvPr>
          <p:cNvSpPr>
            <a:spLocks noGrp="1"/>
          </p:cNvSpPr>
          <p:nvPr>
            <p:ph type="title"/>
          </p:nvPr>
        </p:nvSpPr>
        <p:spPr>
          <a:xfrm>
            <a:off x="554736" y="556102"/>
            <a:ext cx="11082528" cy="357790"/>
          </a:xfrm>
          <a:noFill/>
          <a:ln/>
          <a:extLst>
            <a:ext uri="{909E8E84-426E-40DD-AFC4-6F175D3DCCD1}">
              <a14:hiddenFill xmlns:a14="http://schemas.microsoft.com/office/drawing/2010/main">
                <a:solidFill>
                  <a:srgbClr val="FFFFFF"/>
                </a:solidFill>
              </a14:hiddenFill>
            </a:ext>
          </a:extLst>
        </p:spPr>
        <p:txBody>
          <a:bodyPr vert="horz" wrap="square" anchor="b" anchorCtr="0">
            <a:spAutoFit/>
          </a:bodyPr>
          <a:lstStyle/>
          <a:p>
            <a:r>
              <a:rPr lang="en-GB" dirty="0"/>
              <a:t>McKinsey Digital Hackathon 2022</a:t>
            </a:r>
          </a:p>
        </p:txBody>
      </p:sp>
      <p:sp>
        <p:nvSpPr>
          <p:cNvPr id="3" name="Subtitle 2">
            <a:extLst>
              <a:ext uri="{FF2B5EF4-FFF2-40B4-BE49-F238E27FC236}">
                <a16:creationId xmlns:a16="http://schemas.microsoft.com/office/drawing/2014/main" id="{A2FBE690-ACA7-41BC-B7B7-548763BA451D}"/>
              </a:ext>
            </a:extLst>
          </p:cNvPr>
          <p:cNvSpPr>
            <a:spLocks noGrp="1"/>
          </p:cNvSpPr>
          <p:nvPr>
            <p:ph type="subTitle" idx="1"/>
          </p:nvPr>
        </p:nvSpPr>
        <p:spPr>
          <a:xfrm>
            <a:off x="554736" y="919250"/>
            <a:ext cx="11082528" cy="246221"/>
          </a:xfrm>
          <a:noFill/>
          <a:ln/>
          <a:extLst>
            <a:ext uri="{909E8E84-426E-40DD-AFC4-6F175D3DCCD1}">
              <a14:hiddenFill xmlns:a14="http://schemas.microsoft.com/office/drawing/2010/main">
                <a:solidFill>
                  <a:srgbClr val="FFFFFF"/>
                </a:solidFill>
              </a14:hiddenFill>
            </a:ext>
          </a:extLst>
        </p:spPr>
        <p:txBody>
          <a:bodyPr wrap="square" anchor="ctr" anchorCtr="0">
            <a:spAutoFit/>
          </a:bodyPr>
          <a:lstStyle/>
          <a:p>
            <a:r>
              <a:rPr lang="en-GB" b="1" dirty="0"/>
              <a:t>NGO: The Felix Project</a:t>
            </a:r>
          </a:p>
        </p:txBody>
      </p:sp>
      <p:sp>
        <p:nvSpPr>
          <p:cNvPr id="32" name="TextBox 31">
            <a:extLst>
              <a:ext uri="{FF2B5EF4-FFF2-40B4-BE49-F238E27FC236}">
                <a16:creationId xmlns:a16="http://schemas.microsoft.com/office/drawing/2014/main" id="{3BF6652A-6EE3-2AD3-E802-3F1A0F714EC9}"/>
              </a:ext>
            </a:extLst>
          </p:cNvPr>
          <p:cNvSpPr txBox="1"/>
          <p:nvPr/>
        </p:nvSpPr>
        <p:spPr>
          <a:xfrm>
            <a:off x="10529455" y="1468582"/>
            <a:ext cx="0" cy="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GB" sz="1600" dirty="0"/>
          </a:p>
        </p:txBody>
      </p:sp>
      <p:sp>
        <p:nvSpPr>
          <p:cNvPr id="34" name="Subtitle 3">
            <a:extLst>
              <a:ext uri="{FF2B5EF4-FFF2-40B4-BE49-F238E27FC236}">
                <a16:creationId xmlns:a16="http://schemas.microsoft.com/office/drawing/2014/main" id="{3E08BE6A-3D6C-CC72-F55C-471BBCCED7FF}"/>
              </a:ext>
            </a:extLst>
          </p:cNvPr>
          <p:cNvSpPr txBox="1">
            <a:spLocks/>
          </p:cNvSpPr>
          <p:nvPr/>
        </p:nvSpPr>
        <p:spPr>
          <a:xfrm>
            <a:off x="554736" y="1289439"/>
            <a:ext cx="9217914" cy="200055"/>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300" b="1" dirty="0"/>
              <a:t>Problem Statement </a:t>
            </a:r>
          </a:p>
        </p:txBody>
      </p:sp>
      <p:sp>
        <p:nvSpPr>
          <p:cNvPr id="35" name="TextBox 34">
            <a:extLst>
              <a:ext uri="{FF2B5EF4-FFF2-40B4-BE49-F238E27FC236}">
                <a16:creationId xmlns:a16="http://schemas.microsoft.com/office/drawing/2014/main" id="{B457DC1D-DE7C-9332-2560-793E77706F9A}"/>
              </a:ext>
            </a:extLst>
          </p:cNvPr>
          <p:cNvSpPr txBox="1"/>
          <p:nvPr/>
        </p:nvSpPr>
        <p:spPr>
          <a:xfrm>
            <a:off x="1198485" y="1518082"/>
            <a:ext cx="0" cy="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GB" sz="1600" dirty="0"/>
          </a:p>
        </p:txBody>
      </p:sp>
      <p:cxnSp>
        <p:nvCxnSpPr>
          <p:cNvPr id="57" name="LineBasicStrong 7">
            <a:extLst>
              <a:ext uri="{FF2B5EF4-FFF2-40B4-BE49-F238E27FC236}">
                <a16:creationId xmlns:a16="http://schemas.microsoft.com/office/drawing/2014/main" id="{03313973-B21B-9026-FFC1-4AFDE5D57AF3}"/>
              </a:ext>
            </a:extLst>
          </p:cNvPr>
          <p:cNvCxnSpPr>
            <a:cxnSpLocks/>
          </p:cNvCxnSpPr>
          <p:nvPr>
            <p:custDataLst>
              <p:tags r:id="rId2"/>
            </p:custDataLst>
          </p:nvPr>
        </p:nvCxnSpPr>
        <p:spPr>
          <a:xfrm>
            <a:off x="554736" y="2688436"/>
            <a:ext cx="9217914" cy="0"/>
          </a:xfrm>
          <a:prstGeom prst="straightConnector1">
            <a:avLst/>
          </a:prstGeom>
          <a:ln w="6350" cap="sq">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LineBasicStrong 7">
            <a:extLst>
              <a:ext uri="{FF2B5EF4-FFF2-40B4-BE49-F238E27FC236}">
                <a16:creationId xmlns:a16="http://schemas.microsoft.com/office/drawing/2014/main" id="{1C04471D-30DB-E2A3-67D1-1E049934A230}"/>
              </a:ext>
            </a:extLst>
          </p:cNvPr>
          <p:cNvCxnSpPr>
            <a:cxnSpLocks/>
          </p:cNvCxnSpPr>
          <p:nvPr>
            <p:custDataLst>
              <p:tags r:id="rId3"/>
            </p:custDataLst>
          </p:nvPr>
        </p:nvCxnSpPr>
        <p:spPr>
          <a:xfrm>
            <a:off x="554736" y="4334879"/>
            <a:ext cx="9217914" cy="0"/>
          </a:xfrm>
          <a:prstGeom prst="straightConnector1">
            <a:avLst/>
          </a:prstGeom>
          <a:ln w="6350" cap="sq">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1" name="5. Source">
            <a:extLst>
              <a:ext uri="{FF2B5EF4-FFF2-40B4-BE49-F238E27FC236}">
                <a16:creationId xmlns:a16="http://schemas.microsoft.com/office/drawing/2014/main" id="{3C8FA6DE-AB3C-8923-6EA1-0C1C5B74EAE1}"/>
              </a:ext>
            </a:extLst>
          </p:cNvPr>
          <p:cNvSpPr txBox="1">
            <a:spLocks/>
          </p:cNvSpPr>
          <p:nvPr>
            <p:custDataLst>
              <p:tags r:id="rId4"/>
            </p:custDataLst>
          </p:nvPr>
        </p:nvSpPr>
        <p:spPr>
          <a:xfrm>
            <a:off x="554735" y="6501669"/>
            <a:ext cx="9281722" cy="169277"/>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100" b="1" dirty="0"/>
              <a:t>Supporting Documents :</a:t>
            </a:r>
            <a:endParaRPr lang="en-GB" sz="1100" dirty="0"/>
          </a:p>
        </p:txBody>
      </p:sp>
      <p:sp>
        <p:nvSpPr>
          <p:cNvPr id="63" name="Subtitle 3">
            <a:extLst>
              <a:ext uri="{FF2B5EF4-FFF2-40B4-BE49-F238E27FC236}">
                <a16:creationId xmlns:a16="http://schemas.microsoft.com/office/drawing/2014/main" id="{1B336598-B605-7A92-2677-E7AC30473478}"/>
              </a:ext>
            </a:extLst>
          </p:cNvPr>
          <p:cNvSpPr txBox="1">
            <a:spLocks/>
          </p:cNvSpPr>
          <p:nvPr/>
        </p:nvSpPr>
        <p:spPr>
          <a:xfrm>
            <a:off x="554736" y="1559726"/>
            <a:ext cx="9217914" cy="1073692"/>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lnSpc>
                <a:spcPct val="107000"/>
              </a:lnSpc>
              <a:spcAft>
                <a:spcPts val="800"/>
              </a:spcAft>
            </a:pPr>
            <a:r>
              <a:rPr lang="en-GB" sz="1100" dirty="0">
                <a:solidFill>
                  <a:srgbClr val="242424"/>
                </a:solidFill>
                <a:ea typeface="Calibri" panose="020F0502020204030204" pitchFamily="34" charset="0"/>
                <a:cs typeface="Calibri" panose="020F0502020204030204" pitchFamily="34" charset="0"/>
              </a:rPr>
              <a:t>The cost of living crisis is adding huge pressure to the lives of the people that Felix serves. Record consumer inflation together with the spike in energy prices means that many more families are facing the choice to “eat or heat”. Many people are not aware of the most efficient ways to store, use and prepare different foods; nor do </a:t>
            </a:r>
            <a:r>
              <a:rPr lang="en-GB" sz="1100" dirty="0">
                <a:solidFill>
                  <a:srgbClr val="242424"/>
                </a:solidFill>
                <a:cs typeface="Calibri" panose="020F0502020204030204" pitchFamily="34" charset="0"/>
              </a:rPr>
              <a:t>they know how to put together balanced nutritious meals. Families often have ingredients and leftovers that go to waste, simply because they are unaware of what to do with them. Felix want to help address this knowledge gap through a simplified user experience that suggests recipes based on a collection of household food items. The cheaper, the easier and the less wasteful it is for a regular household consumer, the more likely they will be to use it.</a:t>
            </a:r>
          </a:p>
        </p:txBody>
      </p:sp>
      <p:sp>
        <p:nvSpPr>
          <p:cNvPr id="33" name="TextBox 32">
            <a:extLst>
              <a:ext uri="{FF2B5EF4-FFF2-40B4-BE49-F238E27FC236}">
                <a16:creationId xmlns:a16="http://schemas.microsoft.com/office/drawing/2014/main" id="{0234D207-B7F6-B85E-9006-3F336628B951}"/>
              </a:ext>
            </a:extLst>
          </p:cNvPr>
          <p:cNvSpPr txBox="1">
            <a:spLocks/>
          </p:cNvSpPr>
          <p:nvPr/>
        </p:nvSpPr>
        <p:spPr>
          <a:xfrm>
            <a:off x="10052426" y="1289439"/>
            <a:ext cx="1584838" cy="200055"/>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buNone/>
            </a:pPr>
            <a:r>
              <a:rPr lang="en-GB" sz="1300" b="1" dirty="0"/>
              <a:t>The Team</a:t>
            </a:r>
          </a:p>
        </p:txBody>
      </p:sp>
      <p:cxnSp>
        <p:nvCxnSpPr>
          <p:cNvPr id="43" name="LineBasicStrong 7">
            <a:extLst>
              <a:ext uri="{FF2B5EF4-FFF2-40B4-BE49-F238E27FC236}">
                <a16:creationId xmlns:a16="http://schemas.microsoft.com/office/drawing/2014/main" id="{94A211E3-C1DA-456B-8299-E8F5F91B3C6D}"/>
              </a:ext>
            </a:extLst>
          </p:cNvPr>
          <p:cNvCxnSpPr>
            <a:cxnSpLocks/>
          </p:cNvCxnSpPr>
          <p:nvPr>
            <p:custDataLst>
              <p:tags r:id="rId5"/>
            </p:custDataLst>
          </p:nvPr>
        </p:nvCxnSpPr>
        <p:spPr>
          <a:xfrm flipV="1">
            <a:off x="5163693" y="2801483"/>
            <a:ext cx="0" cy="1420349"/>
          </a:xfrm>
          <a:prstGeom prst="straightConnector1">
            <a:avLst/>
          </a:prstGeom>
          <a:ln w="6350" cap="sq">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6" name="Subtitle 3">
            <a:extLst>
              <a:ext uri="{FF2B5EF4-FFF2-40B4-BE49-F238E27FC236}">
                <a16:creationId xmlns:a16="http://schemas.microsoft.com/office/drawing/2014/main" id="{CA9DCB8F-986E-46E3-D3EB-D8F505057E32}"/>
              </a:ext>
            </a:extLst>
          </p:cNvPr>
          <p:cNvSpPr txBox="1">
            <a:spLocks/>
          </p:cNvSpPr>
          <p:nvPr/>
        </p:nvSpPr>
        <p:spPr>
          <a:xfrm>
            <a:off x="554735" y="2801483"/>
            <a:ext cx="4445889" cy="20005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300" b="1" dirty="0"/>
              <a:t>Current Key Performance Indicators</a:t>
            </a:r>
          </a:p>
        </p:txBody>
      </p:sp>
      <p:sp>
        <p:nvSpPr>
          <p:cNvPr id="44" name="Subtitle 3">
            <a:extLst>
              <a:ext uri="{FF2B5EF4-FFF2-40B4-BE49-F238E27FC236}">
                <a16:creationId xmlns:a16="http://schemas.microsoft.com/office/drawing/2014/main" id="{36C5872E-FDAD-4058-1154-80C55B19148C}"/>
              </a:ext>
            </a:extLst>
          </p:cNvPr>
          <p:cNvSpPr txBox="1">
            <a:spLocks/>
          </p:cNvSpPr>
          <p:nvPr/>
        </p:nvSpPr>
        <p:spPr>
          <a:xfrm>
            <a:off x="5326761" y="2801483"/>
            <a:ext cx="4445888" cy="200055"/>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300" b="1" dirty="0"/>
              <a:t>Key Actors </a:t>
            </a:r>
          </a:p>
        </p:txBody>
      </p:sp>
      <p:sp>
        <p:nvSpPr>
          <p:cNvPr id="25" name="TextBox 24">
            <a:extLst>
              <a:ext uri="{FF2B5EF4-FFF2-40B4-BE49-F238E27FC236}">
                <a16:creationId xmlns:a16="http://schemas.microsoft.com/office/drawing/2014/main" id="{148DA2BF-46F1-4209-A6DD-5D5E23345726}"/>
              </a:ext>
            </a:extLst>
          </p:cNvPr>
          <p:cNvSpPr txBox="1">
            <a:spLocks/>
          </p:cNvSpPr>
          <p:nvPr/>
        </p:nvSpPr>
        <p:spPr>
          <a:xfrm>
            <a:off x="554735" y="3090753"/>
            <a:ext cx="4445889" cy="106952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171450" indent="-171450">
              <a:buFont typeface="Arial" panose="020B0604020202020204" pitchFamily="34" charset="0"/>
              <a:buChar char="•"/>
            </a:pPr>
            <a:r>
              <a:rPr lang="en-GB" sz="1050" dirty="0">
                <a:cs typeface="Calibri" panose="020F0502020204030204" pitchFamily="34" charset="0"/>
              </a:rPr>
              <a:t>Number of app downloads and usage, with demographic insight</a:t>
            </a:r>
          </a:p>
          <a:p>
            <a:pPr marL="171450" indent="-171450">
              <a:buFont typeface="Arial" panose="020B0604020202020204" pitchFamily="34" charset="0"/>
              <a:buChar char="•"/>
            </a:pPr>
            <a:r>
              <a:rPr lang="en-GB" sz="1050" dirty="0">
                <a:cs typeface="Calibri" panose="020F0502020204030204" pitchFamily="34" charset="0"/>
              </a:rPr>
              <a:t>£ savings in terms of energy and food cost</a:t>
            </a:r>
          </a:p>
          <a:p>
            <a:pPr marL="171450" indent="-171450">
              <a:buFont typeface="Arial" panose="020B0604020202020204" pitchFamily="34" charset="0"/>
              <a:buChar char="•"/>
            </a:pPr>
            <a:r>
              <a:rPr lang="en-GB" sz="1050" dirty="0">
                <a:cs typeface="Calibri" panose="020F0502020204030204" pitchFamily="34" charset="0"/>
              </a:rPr>
              <a:t>Food volumes saved from waste (and hence eCO2 emissions reduced)</a:t>
            </a:r>
          </a:p>
          <a:p>
            <a:pPr marL="171450" indent="-171450">
              <a:buFont typeface="Arial" panose="020B0604020202020204" pitchFamily="34" charset="0"/>
              <a:buChar char="•"/>
            </a:pPr>
            <a:r>
              <a:rPr lang="en-GB" sz="1050" dirty="0">
                <a:cs typeface="Calibri" panose="020F0502020204030204" pitchFamily="34" charset="0"/>
              </a:rPr>
              <a:t>Track food and recipes for changes in nutrition and awareness</a:t>
            </a:r>
          </a:p>
          <a:p>
            <a:pPr lvl="1"/>
            <a:endParaRPr lang="en-GB" sz="1000" dirty="0">
              <a:latin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4183896D-EA53-43C5-A3AE-3398AD41A5F1}"/>
              </a:ext>
            </a:extLst>
          </p:cNvPr>
          <p:cNvSpPr txBox="1">
            <a:spLocks/>
          </p:cNvSpPr>
          <p:nvPr/>
        </p:nvSpPr>
        <p:spPr>
          <a:xfrm>
            <a:off x="10052426" y="3018330"/>
            <a:ext cx="1584838" cy="632866"/>
          </a:xfrm>
          <a:prstGeom prst="rect">
            <a:avLst/>
          </a:prstGeom>
          <a:noFill/>
        </p:spPr>
        <p:txBody>
          <a:bodyPr wrap="square" lIns="0" tIns="0" rIns="0" bIns="0" rtlCol="0">
            <a:spAutoFit/>
          </a:bodyPr>
          <a:lstStyle/>
          <a:p>
            <a:pPr marL="0" marR="0" lvl="0" indent="0" algn="ctr" defTabSz="914400" eaLnBrk="1" fontAlgn="auto" latinLnBrk="0" hangingPunct="1">
              <a:lnSpc>
                <a:spcPct val="105000"/>
              </a:lnSpc>
              <a:spcBef>
                <a:spcPts val="0"/>
              </a:spcBef>
              <a:spcAft>
                <a:spcPts val="0"/>
              </a:spcAft>
              <a:buClrTx/>
              <a:buSzTx/>
              <a:buFontTx/>
              <a:buNone/>
              <a:tabLst/>
              <a:defRPr/>
            </a:pPr>
            <a:r>
              <a:rPr lang="en-GB" sz="1600" b="1">
                <a:solidFill>
                  <a:srgbClr val="000000"/>
                </a:solidFill>
                <a:cs typeface="Arial" panose="020B0604020202020204" pitchFamily="34" charset="0"/>
                <a:sym typeface="Theinhardt Pan Medium" panose="020B0604020101020102" pitchFamily="34" charset="0"/>
              </a:rPr>
              <a:t>Damien Conrad</a:t>
            </a:r>
          </a:p>
          <a:p>
            <a:pPr marL="0" marR="0" lvl="0" indent="0" algn="ctr" defTabSz="914400" eaLnBrk="1" fontAlgn="auto" latinLnBrk="0" hangingPunct="1">
              <a:lnSpc>
                <a:spcPct val="105000"/>
              </a:lnSpc>
              <a:spcBef>
                <a:spcPts val="0"/>
              </a:spcBef>
              <a:spcAft>
                <a:spcPts val="0"/>
              </a:spcAft>
              <a:buClrTx/>
              <a:buSzTx/>
              <a:buFontTx/>
              <a:buNone/>
              <a:tabLst/>
              <a:defRPr/>
            </a:pPr>
            <a:r>
              <a:rPr lang="en-GB" sz="1200">
                <a:solidFill>
                  <a:srgbClr val="000000"/>
                </a:solidFill>
                <a:cs typeface="Arial" panose="020B0604020202020204" pitchFamily="34" charset="0"/>
                <a:sym typeface="Theinhardt Pan Medium" panose="020B0604020101020102" pitchFamily="34" charset="0"/>
              </a:rPr>
              <a:t>Partner Engagement Manager</a:t>
            </a:r>
            <a:endParaRPr lang="en-GB" sz="1200" dirty="0">
              <a:solidFill>
                <a:srgbClr val="000000"/>
              </a:solidFill>
              <a:cs typeface="Arial" panose="020B0604020202020204" pitchFamily="34" charset="0"/>
              <a:sym typeface="Theinhardt Pan Medium" panose="020B0604020101020102" pitchFamily="34" charset="0"/>
            </a:endParaRPr>
          </a:p>
        </p:txBody>
      </p:sp>
      <p:sp>
        <p:nvSpPr>
          <p:cNvPr id="54" name="TextBox 53">
            <a:extLst>
              <a:ext uri="{FF2B5EF4-FFF2-40B4-BE49-F238E27FC236}">
                <a16:creationId xmlns:a16="http://schemas.microsoft.com/office/drawing/2014/main" id="{A4D6C214-6412-4978-B5BD-4B31CC2BFF12}"/>
              </a:ext>
            </a:extLst>
          </p:cNvPr>
          <p:cNvSpPr txBox="1">
            <a:spLocks/>
          </p:cNvSpPr>
          <p:nvPr/>
        </p:nvSpPr>
        <p:spPr>
          <a:xfrm>
            <a:off x="10052426" y="5221573"/>
            <a:ext cx="1584838" cy="439031"/>
          </a:xfrm>
          <a:prstGeom prst="rect">
            <a:avLst/>
          </a:prstGeom>
          <a:noFill/>
        </p:spPr>
        <p:txBody>
          <a:bodyPr wrap="square" lIns="0" tIns="0" rIns="0" bIns="0" rtlCol="0">
            <a:spAutoFit/>
          </a:bodyPr>
          <a:lstStyle/>
          <a:p>
            <a:pPr marL="0" marR="0" lvl="0" indent="0" algn="ctr" defTabSz="914400" eaLnBrk="1" fontAlgn="auto" latinLnBrk="0" hangingPunct="1">
              <a:lnSpc>
                <a:spcPct val="105000"/>
              </a:lnSpc>
              <a:spcBef>
                <a:spcPts val="0"/>
              </a:spcBef>
              <a:spcAft>
                <a:spcPts val="0"/>
              </a:spcAft>
              <a:buClrTx/>
              <a:buSzTx/>
              <a:buFontTx/>
              <a:buNone/>
              <a:tabLst/>
              <a:defRPr/>
            </a:pPr>
            <a:r>
              <a:rPr kumimoji="0" lang="en-GB" sz="1600" b="1" i="0" u="none" strike="noStrike" kern="1200" cap="none" spc="0" normalizeH="0" baseline="0" noProof="0">
                <a:ln>
                  <a:noFill/>
                </a:ln>
                <a:solidFill>
                  <a:srgbClr val="000000"/>
                </a:solidFill>
                <a:effectLst/>
                <a:uLnTx/>
                <a:uFillTx/>
                <a:ea typeface="+mn-ea"/>
                <a:cs typeface="Arial" panose="020B0604020202020204" pitchFamily="34" charset="0"/>
                <a:sym typeface="Theinhardt Pan Medium" panose="020B0604020101020102" pitchFamily="34" charset="0"/>
              </a:rPr>
              <a:t>Steve Thomas</a:t>
            </a:r>
          </a:p>
          <a:p>
            <a:pPr marL="0" marR="0" lvl="0" indent="0" algn="ctr" defTabSz="914400" eaLnBrk="1" fontAlgn="auto" latinLnBrk="0" hangingPunct="1">
              <a:lnSpc>
                <a:spcPct val="105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ea typeface="+mn-ea"/>
                <a:cs typeface="Arial" panose="020B0604020202020204" pitchFamily="34" charset="0"/>
                <a:sym typeface="Theinhardt Pan" panose="020B0504020101020102" pitchFamily="34" charset="0"/>
              </a:rPr>
              <a:t>Product Sponsor</a:t>
            </a:r>
            <a:endParaRPr kumimoji="0" lang="en-GB" sz="1200" b="0" i="0" u="none" strike="noStrike" kern="1200" cap="none" spc="0" normalizeH="0" baseline="0" noProof="0" dirty="0">
              <a:ln>
                <a:noFill/>
              </a:ln>
              <a:solidFill>
                <a:srgbClr val="000000"/>
              </a:solidFill>
              <a:effectLst/>
              <a:uLnTx/>
              <a:uFillTx/>
              <a:ea typeface="+mn-ea"/>
              <a:cs typeface="Arial" panose="020B0604020202020204" pitchFamily="34" charset="0"/>
              <a:sym typeface="Theinhardt Pan" panose="020B0504020101020102" pitchFamily="34" charset="0"/>
            </a:endParaRPr>
          </a:p>
        </p:txBody>
      </p:sp>
      <p:grpSp>
        <p:nvGrpSpPr>
          <p:cNvPr id="15" name="Group 14">
            <a:extLst>
              <a:ext uri="{FF2B5EF4-FFF2-40B4-BE49-F238E27FC236}">
                <a16:creationId xmlns:a16="http://schemas.microsoft.com/office/drawing/2014/main" id="{0C9EC3A1-3084-5F95-975D-993BEB557207}"/>
              </a:ext>
            </a:extLst>
          </p:cNvPr>
          <p:cNvGrpSpPr/>
          <p:nvPr/>
        </p:nvGrpSpPr>
        <p:grpSpPr>
          <a:xfrm>
            <a:off x="554735" y="4488875"/>
            <a:ext cx="2267478" cy="1725433"/>
            <a:chOff x="554735" y="4566699"/>
            <a:chExt cx="2157562" cy="1725433"/>
          </a:xfrm>
        </p:grpSpPr>
        <p:sp>
          <p:nvSpPr>
            <p:cNvPr id="37" name="Subtitle 3">
              <a:extLst>
                <a:ext uri="{FF2B5EF4-FFF2-40B4-BE49-F238E27FC236}">
                  <a16:creationId xmlns:a16="http://schemas.microsoft.com/office/drawing/2014/main" id="{E7ADC702-CD9C-E473-CB0B-58762327BECE}"/>
                </a:ext>
              </a:extLst>
            </p:cNvPr>
            <p:cNvSpPr txBox="1">
              <a:spLocks/>
            </p:cNvSpPr>
            <p:nvPr/>
          </p:nvSpPr>
          <p:spPr>
            <a:xfrm>
              <a:off x="554735" y="4566699"/>
              <a:ext cx="2157562" cy="200055"/>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300" b="1" dirty="0"/>
                <a:t>Story A – Buy</a:t>
              </a:r>
            </a:p>
          </p:txBody>
        </p:sp>
        <p:sp>
          <p:nvSpPr>
            <p:cNvPr id="40" name="Subtitle 3">
              <a:extLst>
                <a:ext uri="{FF2B5EF4-FFF2-40B4-BE49-F238E27FC236}">
                  <a16:creationId xmlns:a16="http://schemas.microsoft.com/office/drawing/2014/main" id="{74C1A508-575D-F4CB-9418-3B6B07588487}"/>
                </a:ext>
              </a:extLst>
            </p:cNvPr>
            <p:cNvSpPr txBox="1">
              <a:spLocks/>
            </p:cNvSpPr>
            <p:nvPr/>
          </p:nvSpPr>
          <p:spPr>
            <a:xfrm>
              <a:off x="554735" y="4882515"/>
              <a:ext cx="2157562" cy="1409617"/>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nSpc>
                  <a:spcPct val="105000"/>
                </a:lnSpc>
                <a:spcAft>
                  <a:spcPts val="800"/>
                </a:spcAft>
                <a:buNone/>
              </a:pPr>
              <a:r>
                <a:rPr lang="en-GB" sz="1100" dirty="0">
                  <a:ea typeface="Calibri" panose="020F0502020204030204" pitchFamily="34" charset="0"/>
                </a:rPr>
                <a:t>Take an item of food and see in simple graphical format the £ value of the item and the energy/equipment required to cook it as well as the carbon footprint. Then suggest related ingredients for low cost/high nutrition meal purchasing.</a:t>
              </a:r>
            </a:p>
          </p:txBody>
        </p:sp>
      </p:grpSp>
      <p:grpSp>
        <p:nvGrpSpPr>
          <p:cNvPr id="16" name="Group 15">
            <a:extLst>
              <a:ext uri="{FF2B5EF4-FFF2-40B4-BE49-F238E27FC236}">
                <a16:creationId xmlns:a16="http://schemas.microsoft.com/office/drawing/2014/main" id="{1712240E-9830-E6EB-E31F-A493F677E694}"/>
              </a:ext>
            </a:extLst>
          </p:cNvPr>
          <p:cNvGrpSpPr/>
          <p:nvPr/>
        </p:nvGrpSpPr>
        <p:grpSpPr>
          <a:xfrm>
            <a:off x="3757270" y="4488875"/>
            <a:ext cx="2510179" cy="1842457"/>
            <a:chOff x="3757271" y="4566699"/>
            <a:chExt cx="2157562" cy="1842457"/>
          </a:xfrm>
        </p:grpSpPr>
        <p:sp>
          <p:nvSpPr>
            <p:cNvPr id="50" name="Subtitle 3">
              <a:extLst>
                <a:ext uri="{FF2B5EF4-FFF2-40B4-BE49-F238E27FC236}">
                  <a16:creationId xmlns:a16="http://schemas.microsoft.com/office/drawing/2014/main" id="{79701F3D-7952-4D0B-802E-0F5372150A4E}"/>
                </a:ext>
              </a:extLst>
            </p:cNvPr>
            <p:cNvSpPr txBox="1">
              <a:spLocks/>
            </p:cNvSpPr>
            <p:nvPr/>
          </p:nvSpPr>
          <p:spPr>
            <a:xfrm>
              <a:off x="3757271" y="4566699"/>
              <a:ext cx="2157562" cy="200055"/>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300" b="1" dirty="0"/>
                <a:t>Story B – Cook</a:t>
              </a:r>
            </a:p>
          </p:txBody>
        </p:sp>
        <p:sp>
          <p:nvSpPr>
            <p:cNvPr id="52" name="Subtitle 3">
              <a:extLst>
                <a:ext uri="{FF2B5EF4-FFF2-40B4-BE49-F238E27FC236}">
                  <a16:creationId xmlns:a16="http://schemas.microsoft.com/office/drawing/2014/main" id="{7D318F03-9A6B-4672-8FF6-35341EA968C6}"/>
                </a:ext>
              </a:extLst>
            </p:cNvPr>
            <p:cNvSpPr txBox="1">
              <a:spLocks/>
            </p:cNvSpPr>
            <p:nvPr/>
          </p:nvSpPr>
          <p:spPr>
            <a:xfrm>
              <a:off x="3757271" y="4885662"/>
              <a:ext cx="2157562" cy="1523494"/>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buNone/>
              </a:pPr>
              <a:r>
                <a:rPr lang="en-GB" sz="1100" dirty="0"/>
                <a:t>Get ideas for  dishes you can prepare with one or more item(s) in your fridge and cupboard. See the total cost of cooking, nutritional value and time taken. It is important to offer recipes appropriate to users’ needs and cultural/religious preferences (e.g. vegan/ </a:t>
              </a:r>
              <a:r>
                <a:rPr lang="en-GB" sz="1100" dirty="0" err="1"/>
                <a:t>asian</a:t>
              </a:r>
              <a:r>
                <a:rPr lang="en-GB" sz="1100" dirty="0"/>
                <a:t>/ halal/ kosher)</a:t>
              </a:r>
            </a:p>
          </p:txBody>
        </p:sp>
      </p:grpSp>
      <p:grpSp>
        <p:nvGrpSpPr>
          <p:cNvPr id="17" name="Group 16">
            <a:extLst>
              <a:ext uri="{FF2B5EF4-FFF2-40B4-BE49-F238E27FC236}">
                <a16:creationId xmlns:a16="http://schemas.microsoft.com/office/drawing/2014/main" id="{7EB96927-B1E5-C6B2-3134-95C28B6E1452}"/>
              </a:ext>
            </a:extLst>
          </p:cNvPr>
          <p:cNvGrpSpPr/>
          <p:nvPr/>
        </p:nvGrpSpPr>
        <p:grpSpPr>
          <a:xfrm>
            <a:off x="6959807" y="4488875"/>
            <a:ext cx="2157562" cy="1503903"/>
            <a:chOff x="6959807" y="4566699"/>
            <a:chExt cx="2157562" cy="1503903"/>
          </a:xfrm>
        </p:grpSpPr>
        <p:sp>
          <p:nvSpPr>
            <p:cNvPr id="58" name="Subtitle 3">
              <a:extLst>
                <a:ext uri="{FF2B5EF4-FFF2-40B4-BE49-F238E27FC236}">
                  <a16:creationId xmlns:a16="http://schemas.microsoft.com/office/drawing/2014/main" id="{A37F1D30-8DD4-42F3-A319-2EADB8F2C2F1}"/>
                </a:ext>
              </a:extLst>
            </p:cNvPr>
            <p:cNvSpPr txBox="1">
              <a:spLocks/>
            </p:cNvSpPr>
            <p:nvPr/>
          </p:nvSpPr>
          <p:spPr>
            <a:xfrm>
              <a:off x="6959807" y="4566699"/>
              <a:ext cx="2157562" cy="200055"/>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300" b="1" dirty="0"/>
                <a:t>Story C - Save</a:t>
              </a:r>
            </a:p>
          </p:txBody>
        </p:sp>
        <p:sp>
          <p:nvSpPr>
            <p:cNvPr id="59" name="Subtitle 3">
              <a:extLst>
                <a:ext uri="{FF2B5EF4-FFF2-40B4-BE49-F238E27FC236}">
                  <a16:creationId xmlns:a16="http://schemas.microsoft.com/office/drawing/2014/main" id="{3D6C3EBD-8EE2-4244-86B5-921024C4CDAE}"/>
                </a:ext>
              </a:extLst>
            </p:cNvPr>
            <p:cNvSpPr txBox="1">
              <a:spLocks/>
            </p:cNvSpPr>
            <p:nvPr/>
          </p:nvSpPr>
          <p:spPr>
            <a:xfrm>
              <a:off x="6959807" y="4885662"/>
              <a:ext cx="2157562" cy="1184940"/>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100" dirty="0">
                  <a:ea typeface="Calibri" panose="020F0502020204030204" pitchFamily="34" charset="0"/>
                </a:rPr>
                <a:t>Track usability of food items in the home, including suggestions for preserving/storage and testing (see/smell/taste etc.) and use by/best before dates. Send nudges/ reminders before food perishes.</a:t>
              </a:r>
              <a:endParaRPr lang="en-GB" sz="1100" dirty="0"/>
            </a:p>
          </p:txBody>
        </p:sp>
      </p:grpSp>
      <p:pic>
        <p:nvPicPr>
          <p:cNvPr id="7" name="Picture 6">
            <a:extLst>
              <a:ext uri="{FF2B5EF4-FFF2-40B4-BE49-F238E27FC236}">
                <a16:creationId xmlns:a16="http://schemas.microsoft.com/office/drawing/2014/main" id="{2FF65ADF-CF68-E4FB-5917-72E7260C4815}"/>
              </a:ext>
            </a:extLst>
          </p:cNvPr>
          <p:cNvPicPr>
            <a:picLocks/>
          </p:cNvPicPr>
          <p:nvPr/>
        </p:nvPicPr>
        <p:blipFill>
          <a:blip r:embed="rId10"/>
          <a:stretch>
            <a:fillRect/>
          </a:stretch>
        </p:blipFill>
        <p:spPr>
          <a:xfrm>
            <a:off x="9702304" y="524834"/>
            <a:ext cx="2285081" cy="708858"/>
          </a:xfrm>
          <a:prstGeom prst="rect">
            <a:avLst/>
          </a:prstGeom>
        </p:spPr>
      </p:pic>
      <p:sp>
        <p:nvSpPr>
          <p:cNvPr id="8" name="Subtitle 3">
            <a:extLst>
              <a:ext uri="{FF2B5EF4-FFF2-40B4-BE49-F238E27FC236}">
                <a16:creationId xmlns:a16="http://schemas.microsoft.com/office/drawing/2014/main" id="{332AD1AC-7F4C-D9E8-7826-0FB7BA141B55}"/>
              </a:ext>
            </a:extLst>
          </p:cNvPr>
          <p:cNvSpPr txBox="1">
            <a:spLocks/>
          </p:cNvSpPr>
          <p:nvPr/>
        </p:nvSpPr>
        <p:spPr>
          <a:xfrm>
            <a:off x="5452087" y="3085962"/>
            <a:ext cx="3651359" cy="276652"/>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050" dirty="0">
                <a:cs typeface="Calibri" panose="020F0502020204030204" pitchFamily="34" charset="0"/>
              </a:rPr>
              <a:t>Shopper – selecting purchases in store</a:t>
            </a:r>
          </a:p>
        </p:txBody>
      </p:sp>
      <p:sp>
        <p:nvSpPr>
          <p:cNvPr id="9" name="Subtitle 3">
            <a:extLst>
              <a:ext uri="{FF2B5EF4-FFF2-40B4-BE49-F238E27FC236}">
                <a16:creationId xmlns:a16="http://schemas.microsoft.com/office/drawing/2014/main" id="{A7A87F4A-1C9E-16C0-FBC5-74E59A43C263}"/>
              </a:ext>
            </a:extLst>
          </p:cNvPr>
          <p:cNvSpPr txBox="1">
            <a:spLocks/>
          </p:cNvSpPr>
          <p:nvPr/>
        </p:nvSpPr>
        <p:spPr>
          <a:xfrm>
            <a:off x="5452087" y="3363035"/>
            <a:ext cx="3651359" cy="276652"/>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050" dirty="0">
                <a:cs typeface="Calibri" panose="020F0502020204030204" pitchFamily="34" charset="0"/>
              </a:rPr>
              <a:t>Cook – deciding meals to prepare</a:t>
            </a:r>
          </a:p>
        </p:txBody>
      </p:sp>
      <p:sp>
        <p:nvSpPr>
          <p:cNvPr id="10" name="Subtitle 3">
            <a:extLst>
              <a:ext uri="{FF2B5EF4-FFF2-40B4-BE49-F238E27FC236}">
                <a16:creationId xmlns:a16="http://schemas.microsoft.com/office/drawing/2014/main" id="{B27C493B-32C2-35BB-515C-0C3050D4843B}"/>
              </a:ext>
            </a:extLst>
          </p:cNvPr>
          <p:cNvSpPr txBox="1">
            <a:spLocks/>
          </p:cNvSpPr>
          <p:nvPr/>
        </p:nvSpPr>
        <p:spPr>
          <a:xfrm>
            <a:off x="5452088" y="3640108"/>
            <a:ext cx="3651359" cy="276652"/>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GB" sz="1050" dirty="0">
                <a:cs typeface="Calibri" panose="020F0502020204030204" pitchFamily="34" charset="0"/>
              </a:rPr>
              <a:t>Housekeeper – deciding food to store, use or waste </a:t>
            </a:r>
          </a:p>
        </p:txBody>
      </p:sp>
      <p:pic>
        <p:nvPicPr>
          <p:cNvPr id="11" name="Picture 10">
            <a:extLst>
              <a:ext uri="{FF2B5EF4-FFF2-40B4-BE49-F238E27FC236}">
                <a16:creationId xmlns:a16="http://schemas.microsoft.com/office/drawing/2014/main" id="{FA00C3F0-E308-BF86-2176-F3C4E81FC611}"/>
              </a:ext>
            </a:extLst>
          </p:cNvPr>
          <p:cNvPicPr>
            <a:picLocks/>
          </p:cNvPicPr>
          <p:nvPr/>
        </p:nvPicPr>
        <p:blipFill rotWithShape="1">
          <a:blip r:embed="rId11"/>
          <a:srcRect l="12374" t="818" r="9819" b="12883"/>
          <a:stretch/>
        </p:blipFill>
        <p:spPr>
          <a:xfrm>
            <a:off x="10233163" y="1575477"/>
            <a:ext cx="1223364" cy="1356870"/>
          </a:xfrm>
          <a:prstGeom prst="ellipse">
            <a:avLst/>
          </a:prstGeom>
          <a:ln w="6350">
            <a:solidFill>
              <a:srgbClr val="D0D0D0"/>
            </a:solidFill>
          </a:ln>
        </p:spPr>
      </p:pic>
      <p:pic>
        <p:nvPicPr>
          <p:cNvPr id="12" name="Picture 11" descr="A person wearing glasses&#10;&#10;Description automatically generated with medium confidence">
            <a:extLst>
              <a:ext uri="{FF2B5EF4-FFF2-40B4-BE49-F238E27FC236}">
                <a16:creationId xmlns:a16="http://schemas.microsoft.com/office/drawing/2014/main" id="{C8189B58-C1C7-1376-424D-403781CB8E22}"/>
              </a:ext>
            </a:extLst>
          </p:cNvPr>
          <p:cNvPicPr>
            <a:picLocks noChangeAspect="1"/>
          </p:cNvPicPr>
          <p:nvPr/>
        </p:nvPicPr>
        <p:blipFill rotWithShape="1">
          <a:blip r:embed="rId12"/>
          <a:srcRect l="5347" r="-1"/>
          <a:stretch/>
        </p:blipFill>
        <p:spPr>
          <a:xfrm>
            <a:off x="10250122" y="3801876"/>
            <a:ext cx="1189447" cy="1333715"/>
          </a:xfrm>
          <a:prstGeom prst="ellipse">
            <a:avLst/>
          </a:prstGeom>
          <a:ln w="6350">
            <a:solidFill>
              <a:srgbClr val="D0D0D0"/>
            </a:solidFill>
          </a:ln>
        </p:spPr>
      </p:pic>
    </p:spTree>
    <p:extLst>
      <p:ext uri="{BB962C8B-B14F-4D97-AF65-F5344CB8AC3E}">
        <p14:creationId xmlns:p14="http://schemas.microsoft.com/office/powerpoint/2010/main" val="42602686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EWVI" val="tru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NAME" val="LineBasicStrong"/>
</p:tagLst>
</file>

<file path=ppt/tags/tag321.xml><?xml version="1.0" encoding="utf-8"?>
<p:tagLst xmlns:a="http://schemas.openxmlformats.org/drawingml/2006/main" xmlns:r="http://schemas.openxmlformats.org/officeDocument/2006/relationships" xmlns:p="http://schemas.openxmlformats.org/presentationml/2006/main">
  <p:tag name="NAME" val="LineBasicStrong"/>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NAME" val="LineBasicStrong"/>
</p:tagLst>
</file>

<file path=ppt/tags/tag324.xml><?xml version="1.0" encoding="utf-8"?>
<p:tagLst xmlns:a="http://schemas.openxmlformats.org/drawingml/2006/main" xmlns:r="http://schemas.openxmlformats.org/officeDocument/2006/relationships" xmlns:p="http://schemas.openxmlformats.org/presentationml/2006/main">
  <p:tag name="NAME" val="LineBasicStrong"/>
</p:tagLst>
</file>

<file path=ppt/tags/tag325.xml><?xml version="1.0" encoding="utf-8"?>
<p:tagLst xmlns:a="http://schemas.openxmlformats.org/drawingml/2006/main" xmlns:r="http://schemas.openxmlformats.org/officeDocument/2006/relationships" xmlns:p="http://schemas.openxmlformats.org/presentationml/2006/main">
  <p:tag name="SHAPENAME" val="5. Source"/>
</p:tagLst>
</file>

<file path=ppt/tags/tag326.xml><?xml version="1.0" encoding="utf-8"?>
<p:tagLst xmlns:a="http://schemas.openxmlformats.org/drawingml/2006/main" xmlns:r="http://schemas.openxmlformats.org/officeDocument/2006/relationships" xmlns:p="http://schemas.openxmlformats.org/presentationml/2006/main">
  <p:tag name="NAME" val="LineBasicStron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Default Them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Default Theme" id="{B2A94A4B-591B-CB42-BA4B-7B15D817ED41}" vid="{8A430B29-55F2-D04A-9E3B-15721792013F}"/>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Template_16x9.potx" id="{8A777866-4352-4EDD-A5CA-D188E776C30D}" vid="{8453CF59-ED93-474C-8AFE-ED66DC82D46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13637</TotalTime>
  <Words>669</Words>
  <Application>Microsoft Macintosh PowerPoint</Application>
  <PresentationFormat>Widescreen</PresentationFormat>
  <Paragraphs>40</Paragraphs>
  <Slides>2</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10" baseType="lpstr">
      <vt:lpstr>Arial</vt:lpstr>
      <vt:lpstr>Calibri</vt:lpstr>
      <vt:lpstr>Georgia</vt:lpstr>
      <vt:lpstr>Segoe UI</vt:lpstr>
      <vt:lpstr>Wingdings</vt:lpstr>
      <vt:lpstr>Default Theme</vt:lpstr>
      <vt:lpstr>Contrast</vt:lpstr>
      <vt:lpstr>think-cell Slide</vt:lpstr>
      <vt:lpstr>Hackathon – NGO Details </vt:lpstr>
      <vt:lpstr>McKinsey Digital Hackathon 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McKinsey Hackathon</dc:title>
  <dc:creator>Mayank Surana</dc:creator>
  <cp:lastModifiedBy>Mayank Surana</cp:lastModifiedBy>
  <cp:revision>263</cp:revision>
  <dcterms:created xsi:type="dcterms:W3CDTF">2022-06-27T13:06:34Z</dcterms:created>
  <dcterms:modified xsi:type="dcterms:W3CDTF">2022-09-20T22:06:44Z</dcterms:modified>
</cp:coreProperties>
</file>