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1" r:id="rId4"/>
    <p:sldId id="264" r:id="rId5"/>
    <p:sldId id="266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TCH" id="{9F4D99E6-516F-894E-8841-06E484DD649E}">
          <p14:sldIdLst>
            <p14:sldId id="263"/>
            <p14:sldId id="265"/>
          </p14:sldIdLst>
        </p14:section>
        <p14:section name="APPENDIX" id="{89661147-9F24-3144-955E-1F122E3D3622}">
          <p14:sldIdLst>
            <p14:sldId id="261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49"/>
    <a:srgbClr val="EB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4"/>
    <p:restoredTop sz="94648"/>
  </p:normalViewPr>
  <p:slideViewPr>
    <p:cSldViewPr snapToGrid="0">
      <p:cViewPr varScale="1">
        <p:scale>
          <a:sx n="112" d="100"/>
          <a:sy n="112" d="100"/>
        </p:scale>
        <p:origin x="712" y="1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2CF4-DA98-23C6-2BB1-CC7AB85C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8CB5-A509-6FED-1BCE-78876F26B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7F164-0B47-61DD-D1F5-1257126A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EC71-BBD9-0825-695A-04798CE8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C189-B30A-8A6B-9B44-8CF7EB97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03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E6AC-7B3E-25C2-0DE5-4B81EEE1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E94B5-7CCB-9EB1-A8CF-EAD492586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8282-E29D-78D5-B5D9-23C3AC5A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5BD3-EF79-A4FA-0924-9172D5DF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4C78-0FF2-3590-1D74-35A9E07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7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739D2-5619-8CE9-B730-C01DCE800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1B7B1-7211-0548-E498-E4E201BF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4E62-2C54-CBAD-6AF4-725157C9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C3EBD-EAC0-EB02-4B27-1204A168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2CB4-5F5F-A5EE-F19A-F23480E0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D3CB-762F-A742-21F0-C640D428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0EDA-3428-DEAE-2532-E1294FD3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8B20-083B-3098-62A5-7866A997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DB6E-DE81-7048-6F38-2ACB22E7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5008-8EE7-6256-3D2B-813209DC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2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01AD-FB41-6DBA-ED74-232774F1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CFFC-6053-D045-EFFA-8FC4F640B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5B3C-52EC-A638-0596-A52EC4C9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A162C-3F53-C693-E504-206B4A3D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6A30-E5C3-3888-3F9D-38349A4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8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6017-DE30-5AD5-B1AD-E0ECFFAF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90BD-3948-3654-C52F-C6B155E5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3C69D-163C-40F8-71E7-D11066638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22ABB-FE01-2EB6-7987-3B1329DF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2094D-B4DA-9B9B-9E06-C05FFDAA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DD3BF-ADCC-CA13-2C1D-26CC977B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60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FACD-5B51-307E-D0F6-4EF5FE5A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EC9B-3FF5-3311-59AE-E80C8EE6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0C113-0948-3C9E-9FAF-0C80DB1CB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B4F96-E66C-021F-341B-4387713BA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446F7-C57B-2F8D-ADD6-00623625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B572B-F3CA-10A2-E6FD-153FB3E5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482E4-F36C-06B5-F491-21FDC2BD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BF271-DFFE-ED05-5BF4-62006866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2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D733-099B-B062-475C-33396683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BCBD8-0D22-0F95-4B65-534EFD8E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3D2F-BAC8-9BD0-BBF7-AF86E799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B370D-2E06-3B93-F8C0-570AFD91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6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16B25-774B-CEC6-7DE3-FB4C7947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18D20-7D06-6C21-6FBC-18DC0F86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ACC36-0DF9-8F3B-9857-EEDA2F3C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8F35-D6C6-B423-47A7-61FE41A6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C023-DAA2-7FBA-443C-4B7F60CF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DA011-1862-99F6-8EE5-371D74883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79B85-B41A-1198-190A-F561F56F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5F0FF-99C6-51DF-8C3F-CE297CF9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46B41-DBFA-2E73-7900-D8A580BD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0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7ECD-5A35-6A24-7115-F3A714BD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47AEB-779F-C3B6-7359-92A285413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27353-2325-6394-B17E-ABF780C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DD06B-4F9E-23CE-786C-7B860F30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8145-F20F-E4E0-B08C-60BEA97A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4D2B8-3A63-FF9A-374A-6CFFBD7F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0DC66-CEE2-AB90-8B9C-60F6B00D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C356-61BF-674A-2CB3-1E3527CB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ADD9-1B8B-0559-F35C-7D0DC485C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C1B9-6F78-164B-B420-7EECA373D74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7C06-478B-EA61-E8C7-D1652DA8B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3130-36BC-5CD9-53A9-BB6CAA524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B0A1-633A-6447-8BDE-F99B11330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5D914-3C36-974A-CB4F-870B0FA362B6}"/>
              </a:ext>
            </a:extLst>
          </p:cNvPr>
          <p:cNvSpPr txBox="1"/>
          <p:nvPr/>
        </p:nvSpPr>
        <p:spPr>
          <a:xfrm>
            <a:off x="450251" y="774747"/>
            <a:ext cx="11436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>
                <a:latin typeface=""/>
              </a:rPr>
              <a:t>Felixitously</a:t>
            </a:r>
            <a:r>
              <a:rPr lang="en-GB" sz="3000" b="1" dirty="0">
                <a:latin typeface=""/>
              </a:rPr>
              <a:t> facilitates optimal food inventory management.</a:t>
            </a:r>
          </a:p>
        </p:txBody>
      </p:sp>
      <p:pic>
        <p:nvPicPr>
          <p:cNvPr id="21" name="Picture 20" descr="Icon&#10;&#10;Description automatically generated with low confidence">
            <a:extLst>
              <a:ext uri="{FF2B5EF4-FFF2-40B4-BE49-F238E27FC236}">
                <a16:creationId xmlns:a16="http://schemas.microsoft.com/office/drawing/2014/main" id="{B0907F83-FF15-02A0-E984-03FC6051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55" y="297081"/>
            <a:ext cx="976845" cy="286928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FA89167-7014-5259-50C6-6087B5C8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728" y="240737"/>
            <a:ext cx="789242" cy="399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DC880-283C-BB3B-C39A-659A83A4A845}"/>
              </a:ext>
            </a:extLst>
          </p:cNvPr>
          <p:cNvSpPr txBox="1"/>
          <p:nvPr/>
        </p:nvSpPr>
        <p:spPr>
          <a:xfrm>
            <a:off x="10611633" y="240490"/>
            <a:ext cx="3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34826-4994-FC06-2614-30C477DDEC70}"/>
              </a:ext>
            </a:extLst>
          </p:cNvPr>
          <p:cNvSpPr txBox="1"/>
          <p:nvPr/>
        </p:nvSpPr>
        <p:spPr>
          <a:xfrm>
            <a:off x="204788" y="1705792"/>
            <a:ext cx="1178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"/>
              </a:rPr>
              <a:t>A spike in </a:t>
            </a:r>
            <a:r>
              <a:rPr lang="en-GB" b="1" i="1" dirty="0">
                <a:latin typeface=""/>
              </a:rPr>
              <a:t>energy prices </a:t>
            </a:r>
            <a:r>
              <a:rPr lang="en-GB" i="1" dirty="0">
                <a:latin typeface=""/>
              </a:rPr>
              <a:t>coupled with skyrocketing </a:t>
            </a:r>
            <a:r>
              <a:rPr lang="en-GB" b="1" i="1" dirty="0">
                <a:latin typeface=""/>
              </a:rPr>
              <a:t>consumer inflation </a:t>
            </a:r>
            <a:r>
              <a:rPr lang="en-GB" i="1" dirty="0">
                <a:latin typeface=""/>
              </a:rPr>
              <a:t>has accelerated the </a:t>
            </a:r>
            <a:r>
              <a:rPr lang="en-GB" b="1" i="1" dirty="0">
                <a:latin typeface=""/>
              </a:rPr>
              <a:t>cost-of-living crisis.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85F6485-CAD0-2E52-62F7-7F435ADA6750}"/>
              </a:ext>
            </a:extLst>
          </p:cNvPr>
          <p:cNvSpPr/>
          <p:nvPr/>
        </p:nvSpPr>
        <p:spPr>
          <a:xfrm rot="10800000">
            <a:off x="2088996" y="2215664"/>
            <a:ext cx="8014010" cy="438296"/>
          </a:xfrm>
          <a:prstGeom prst="triangle">
            <a:avLst>
              <a:gd name="adj" fmla="val 50188"/>
            </a:avLst>
          </a:prstGeom>
          <a:solidFill>
            <a:srgbClr val="00A64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CDF5-424D-A765-BED2-5D7BE0B05E93}"/>
              </a:ext>
            </a:extLst>
          </p:cNvPr>
          <p:cNvSpPr txBox="1"/>
          <p:nvPr/>
        </p:nvSpPr>
        <p:spPr>
          <a:xfrm>
            <a:off x="3576639" y="2794500"/>
            <a:ext cx="503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"/>
              </a:rPr>
              <a:t>We tackle </a:t>
            </a:r>
            <a:r>
              <a:rPr lang="en-GB" b="1" i="1" dirty="0">
                <a:latin typeface=""/>
              </a:rPr>
              <a:t>food waste</a:t>
            </a:r>
            <a:r>
              <a:rPr lang="en-GB" i="1" dirty="0">
                <a:latin typeface=""/>
              </a:rPr>
              <a:t> on four distinct levels.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815F8F77-B1F1-5F76-3611-756EF15B85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2358" y="3550416"/>
            <a:ext cx="2807284" cy="280541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F5271B5-34C3-398C-5846-55C94A48566E}"/>
              </a:ext>
            </a:extLst>
          </p:cNvPr>
          <p:cNvGrpSpPr/>
          <p:nvPr/>
        </p:nvGrpSpPr>
        <p:grpSpPr>
          <a:xfrm>
            <a:off x="7725614" y="5228553"/>
            <a:ext cx="3453391" cy="504000"/>
            <a:chOff x="7592082" y="5134798"/>
            <a:chExt cx="3453391" cy="504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CDFC85-D424-D874-C14E-18E32B204CF4}"/>
                </a:ext>
              </a:extLst>
            </p:cNvPr>
            <p:cNvSpPr/>
            <p:nvPr/>
          </p:nvSpPr>
          <p:spPr>
            <a:xfrm>
              <a:off x="8096082" y="5238825"/>
              <a:ext cx="2949391" cy="295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  <a:latin typeface=""/>
                </a:rPr>
                <a:t>Build a macro marketplace</a:t>
              </a:r>
            </a:p>
          </p:txBody>
        </p:sp>
        <p:pic>
          <p:nvPicPr>
            <p:cNvPr id="25" name="Graphic 24" descr="Shopping cart outline">
              <a:extLst>
                <a:ext uri="{FF2B5EF4-FFF2-40B4-BE49-F238E27FC236}">
                  <a16:creationId xmlns:a16="http://schemas.microsoft.com/office/drawing/2014/main" id="{A7C009E5-85CC-A2F0-6BA9-01859003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92082" y="5134798"/>
              <a:ext cx="504000" cy="504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4199AF-7F1F-B3AB-38FE-3CDB74B46CB5}"/>
              </a:ext>
            </a:extLst>
          </p:cNvPr>
          <p:cNvGrpSpPr/>
          <p:nvPr/>
        </p:nvGrpSpPr>
        <p:grpSpPr>
          <a:xfrm>
            <a:off x="7725614" y="4173693"/>
            <a:ext cx="4635918" cy="540000"/>
            <a:chOff x="7556082" y="4272785"/>
            <a:chExt cx="4635918" cy="5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BBD997-6EC0-1854-B4EF-87A86551ABAF}"/>
                </a:ext>
              </a:extLst>
            </p:cNvPr>
            <p:cNvSpPr/>
            <p:nvPr/>
          </p:nvSpPr>
          <p:spPr>
            <a:xfrm>
              <a:off x="8096082" y="4394812"/>
              <a:ext cx="4095918" cy="295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  <a:latin typeface=""/>
                </a:rPr>
                <a:t>Incentivise volunteering </a:t>
              </a:r>
            </a:p>
            <a:p>
              <a:r>
                <a:rPr lang="en-GB" dirty="0">
                  <a:solidFill>
                    <a:schemeClr val="tx1"/>
                  </a:solidFill>
                  <a:latin typeface=""/>
                </a:rPr>
                <a:t>and donations</a:t>
              </a:r>
            </a:p>
          </p:txBody>
        </p:sp>
        <p:pic>
          <p:nvPicPr>
            <p:cNvPr id="27" name="Graphic 26" descr="Cheers outline">
              <a:extLst>
                <a:ext uri="{FF2B5EF4-FFF2-40B4-BE49-F238E27FC236}">
                  <a16:creationId xmlns:a16="http://schemas.microsoft.com/office/drawing/2014/main" id="{BB08B051-5E51-A98E-CD25-929A263FE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56082" y="4272785"/>
              <a:ext cx="540000" cy="540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7B53D-57BB-8787-00C4-F2C2B7294B5F}"/>
              </a:ext>
            </a:extLst>
          </p:cNvPr>
          <p:cNvGrpSpPr/>
          <p:nvPr/>
        </p:nvGrpSpPr>
        <p:grpSpPr>
          <a:xfrm>
            <a:off x="1832920" y="5273553"/>
            <a:ext cx="2633466" cy="432000"/>
            <a:chOff x="1832920" y="5275518"/>
            <a:chExt cx="2633466" cy="4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BFFBC8-E626-159D-B6AC-1D3562FF9F02}"/>
                </a:ext>
              </a:extLst>
            </p:cNvPr>
            <p:cNvSpPr/>
            <p:nvPr/>
          </p:nvSpPr>
          <p:spPr>
            <a:xfrm>
              <a:off x="1832920" y="5343545"/>
              <a:ext cx="2270261" cy="295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dirty="0">
                  <a:solidFill>
                    <a:schemeClr val="tx1"/>
                  </a:solidFill>
                  <a:latin typeface=""/>
                </a:rPr>
                <a:t>Provide recipe ideas</a:t>
              </a:r>
            </a:p>
          </p:txBody>
        </p:sp>
        <p:pic>
          <p:nvPicPr>
            <p:cNvPr id="29" name="Graphic 28" descr="Fork and knife outline">
              <a:extLst>
                <a:ext uri="{FF2B5EF4-FFF2-40B4-BE49-F238E27FC236}">
                  <a16:creationId xmlns:a16="http://schemas.microsoft.com/office/drawing/2014/main" id="{8FED2D39-98AB-D0A5-031C-0BB4A803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34386" y="5275518"/>
              <a:ext cx="432000" cy="432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B95F77-143E-799E-331D-AD9049471FE0}"/>
              </a:ext>
            </a:extLst>
          </p:cNvPr>
          <p:cNvGrpSpPr/>
          <p:nvPr/>
        </p:nvGrpSpPr>
        <p:grpSpPr>
          <a:xfrm>
            <a:off x="1320015" y="4200693"/>
            <a:ext cx="3146371" cy="504000"/>
            <a:chOff x="1460810" y="4236558"/>
            <a:chExt cx="3146371" cy="504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B3A838-599A-3BE6-38D9-7D7E4369CBC6}"/>
                </a:ext>
              </a:extLst>
            </p:cNvPr>
            <p:cNvSpPr/>
            <p:nvPr/>
          </p:nvSpPr>
          <p:spPr>
            <a:xfrm>
              <a:off x="1460810" y="4340585"/>
              <a:ext cx="2642371" cy="295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dirty="0">
                  <a:solidFill>
                    <a:schemeClr val="tx1"/>
                  </a:solidFill>
                  <a:latin typeface=""/>
                </a:rPr>
                <a:t>Optimise the food inventory management</a:t>
              </a:r>
            </a:p>
          </p:txBody>
        </p:sp>
        <p:pic>
          <p:nvPicPr>
            <p:cNvPr id="31" name="Graphic 30" descr="Clipboard Partially Crossed outline">
              <a:extLst>
                <a:ext uri="{FF2B5EF4-FFF2-40B4-BE49-F238E27FC236}">
                  <a16:creationId xmlns:a16="http://schemas.microsoft.com/office/drawing/2014/main" id="{6CD07308-8B8F-E87D-2118-34E6BBF53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03181" y="4236558"/>
              <a:ext cx="504000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7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5D914-3C36-974A-CB4F-870B0FA362B6}"/>
              </a:ext>
            </a:extLst>
          </p:cNvPr>
          <p:cNvSpPr txBox="1"/>
          <p:nvPr/>
        </p:nvSpPr>
        <p:spPr>
          <a:xfrm>
            <a:off x="4462818" y="2574630"/>
            <a:ext cx="7206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"/>
              </a:rPr>
              <a:t>An exemplary </a:t>
            </a:r>
            <a:r>
              <a:rPr lang="en-GB" sz="3000" b="1" dirty="0" err="1">
                <a:latin typeface=""/>
              </a:rPr>
              <a:t>Felixitously</a:t>
            </a:r>
            <a:r>
              <a:rPr lang="en-GB" sz="3000" b="1" dirty="0">
                <a:latin typeface=""/>
              </a:rPr>
              <a:t> </a:t>
            </a:r>
          </a:p>
          <a:p>
            <a:r>
              <a:rPr lang="en-GB" sz="3000" b="1" dirty="0">
                <a:latin typeface=""/>
              </a:rPr>
              <a:t>user journey </a:t>
            </a:r>
            <a:br>
              <a:rPr lang="en-GB" sz="3000" b="1" dirty="0">
                <a:latin typeface=""/>
              </a:rPr>
            </a:br>
            <a:r>
              <a:rPr lang="en-GB" sz="3000" b="1" dirty="0">
                <a:latin typeface=""/>
              </a:rPr>
              <a:t>walks you through our app.</a:t>
            </a:r>
          </a:p>
        </p:txBody>
      </p:sp>
      <p:pic>
        <p:nvPicPr>
          <p:cNvPr id="21" name="Picture 20" descr="Icon&#10;&#10;Description automatically generated with low confidence">
            <a:extLst>
              <a:ext uri="{FF2B5EF4-FFF2-40B4-BE49-F238E27FC236}">
                <a16:creationId xmlns:a16="http://schemas.microsoft.com/office/drawing/2014/main" id="{B0907F83-FF15-02A0-E984-03FC6051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55" y="297081"/>
            <a:ext cx="976845" cy="286928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FA89167-7014-5259-50C6-6087B5C8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728" y="240737"/>
            <a:ext cx="789242" cy="399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DC880-283C-BB3B-C39A-659A83A4A845}"/>
              </a:ext>
            </a:extLst>
          </p:cNvPr>
          <p:cNvSpPr txBox="1"/>
          <p:nvPr/>
        </p:nvSpPr>
        <p:spPr>
          <a:xfrm>
            <a:off x="10611633" y="240490"/>
            <a:ext cx="3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"/>
              </a:rPr>
              <a:t>x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F04D353-0CD8-A2B0-F59A-E5E5C55F3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13" y="240490"/>
            <a:ext cx="3033974" cy="65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5D914-3C36-974A-CB4F-870B0FA362B6}"/>
              </a:ext>
            </a:extLst>
          </p:cNvPr>
          <p:cNvSpPr txBox="1"/>
          <p:nvPr/>
        </p:nvSpPr>
        <p:spPr>
          <a:xfrm>
            <a:off x="450251" y="774747"/>
            <a:ext cx="11436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"/>
              </a:rPr>
              <a:t>Our technical landscape encompasses various technologies.</a:t>
            </a:r>
          </a:p>
        </p:txBody>
      </p:sp>
      <p:pic>
        <p:nvPicPr>
          <p:cNvPr id="21" name="Picture 20" descr="Icon&#10;&#10;Description automatically generated with low confidence">
            <a:extLst>
              <a:ext uri="{FF2B5EF4-FFF2-40B4-BE49-F238E27FC236}">
                <a16:creationId xmlns:a16="http://schemas.microsoft.com/office/drawing/2014/main" id="{B0907F83-FF15-02A0-E984-03FC6051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55" y="297081"/>
            <a:ext cx="976845" cy="286928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FA89167-7014-5259-50C6-6087B5C8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728" y="240737"/>
            <a:ext cx="789242" cy="399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DC880-283C-BB3B-C39A-659A83A4A845}"/>
              </a:ext>
            </a:extLst>
          </p:cNvPr>
          <p:cNvSpPr txBox="1"/>
          <p:nvPr/>
        </p:nvSpPr>
        <p:spPr>
          <a:xfrm>
            <a:off x="10611633" y="240490"/>
            <a:ext cx="3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"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21CE1-16CA-483D-FC76-F5EA00909A0C}"/>
              </a:ext>
            </a:extLst>
          </p:cNvPr>
          <p:cNvSpPr/>
          <p:nvPr/>
        </p:nvSpPr>
        <p:spPr>
          <a:xfrm>
            <a:off x="892293" y="1634802"/>
            <a:ext cx="10656704" cy="669584"/>
          </a:xfrm>
          <a:prstGeom prst="rect">
            <a:avLst/>
          </a:prstGeom>
          <a:solidFill>
            <a:srgbClr val="EB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r>
              <a:rPr lang="en-GB" dirty="0">
                <a:solidFill>
                  <a:schemeClr val="tx1"/>
                </a:solidFill>
              </a:rPr>
              <a:t>Develop mobile app (iOS or Android) using </a:t>
            </a:r>
            <a:r>
              <a:rPr lang="en-GB" b="1" dirty="0">
                <a:solidFill>
                  <a:schemeClr val="tx1"/>
                </a:solidFill>
              </a:rPr>
              <a:t>Flutter framework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1747FF-4930-AD61-16FB-6F679675D3A9}"/>
              </a:ext>
            </a:extLst>
          </p:cNvPr>
          <p:cNvSpPr/>
          <p:nvPr/>
        </p:nvSpPr>
        <p:spPr>
          <a:xfrm>
            <a:off x="532293" y="16095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7AD7E9-DCD6-7B62-CE07-9EC89301BB9E}"/>
              </a:ext>
            </a:extLst>
          </p:cNvPr>
          <p:cNvSpPr/>
          <p:nvPr/>
        </p:nvSpPr>
        <p:spPr>
          <a:xfrm>
            <a:off x="892293" y="2459015"/>
            <a:ext cx="10656704" cy="669584"/>
          </a:xfrm>
          <a:prstGeom prst="rect">
            <a:avLst/>
          </a:prstGeom>
          <a:solidFill>
            <a:srgbClr val="EB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r>
              <a:rPr lang="en-GB" dirty="0">
                <a:solidFill>
                  <a:schemeClr val="tx1"/>
                </a:solidFill>
              </a:rPr>
              <a:t>Leverage existing Cloud provider services (</a:t>
            </a:r>
            <a:r>
              <a:rPr lang="en-GB" b="1" dirty="0">
                <a:solidFill>
                  <a:schemeClr val="tx1"/>
                </a:solidFill>
              </a:rPr>
              <a:t>AWS </a:t>
            </a:r>
            <a:r>
              <a:rPr lang="en-GB" dirty="0">
                <a:solidFill>
                  <a:schemeClr val="tx1"/>
                </a:solidFill>
              </a:rPr>
              <a:t>or </a:t>
            </a:r>
            <a:r>
              <a:rPr lang="en-GB" b="1" dirty="0">
                <a:solidFill>
                  <a:schemeClr val="tx1"/>
                </a:solidFill>
              </a:rPr>
              <a:t>GCP</a:t>
            </a:r>
            <a:r>
              <a:rPr lang="en-GB" dirty="0">
                <a:solidFill>
                  <a:schemeClr val="tx1"/>
                </a:solidFill>
              </a:rPr>
              <a:t>) for deployment.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E7B442-835E-E161-1917-462A9E490C83}"/>
              </a:ext>
            </a:extLst>
          </p:cNvPr>
          <p:cNvSpPr/>
          <p:nvPr/>
        </p:nvSpPr>
        <p:spPr>
          <a:xfrm>
            <a:off x="532293" y="2433807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A09022-454E-CF37-9064-5EFC8C864715}"/>
              </a:ext>
            </a:extLst>
          </p:cNvPr>
          <p:cNvSpPr/>
          <p:nvPr/>
        </p:nvSpPr>
        <p:spPr>
          <a:xfrm>
            <a:off x="892293" y="3283228"/>
            <a:ext cx="10656704" cy="669584"/>
          </a:xfrm>
          <a:prstGeom prst="rect">
            <a:avLst/>
          </a:prstGeom>
          <a:solidFill>
            <a:srgbClr val="EB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r>
              <a:rPr lang="en-GB" dirty="0">
                <a:solidFill>
                  <a:schemeClr val="tx1"/>
                </a:solidFill>
              </a:rPr>
              <a:t>Suggest recipe via </a:t>
            </a:r>
            <a:r>
              <a:rPr lang="en-GB" b="1" dirty="0">
                <a:solidFill>
                  <a:schemeClr val="tx1"/>
                </a:solidFill>
              </a:rPr>
              <a:t>content-based recommender system </a:t>
            </a:r>
            <a:r>
              <a:rPr lang="en-GB" dirty="0">
                <a:solidFill>
                  <a:schemeClr val="tx1"/>
                </a:solidFill>
              </a:rPr>
              <a:t>(Python v3.8.0).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9EB2F5-2CD6-67FB-1E63-0CDAF7DB5585}"/>
              </a:ext>
            </a:extLst>
          </p:cNvPr>
          <p:cNvSpPr/>
          <p:nvPr/>
        </p:nvSpPr>
        <p:spPr>
          <a:xfrm>
            <a:off x="532293" y="32580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52A6AC-AFCC-BF04-B7BD-ABE9B4B689E7}"/>
              </a:ext>
            </a:extLst>
          </p:cNvPr>
          <p:cNvSpPr/>
          <p:nvPr/>
        </p:nvSpPr>
        <p:spPr>
          <a:xfrm>
            <a:off x="892293" y="4107441"/>
            <a:ext cx="10656704" cy="669584"/>
          </a:xfrm>
          <a:prstGeom prst="rect">
            <a:avLst/>
          </a:prstGeom>
          <a:solidFill>
            <a:srgbClr val="EB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r>
              <a:rPr lang="en-GB" dirty="0">
                <a:solidFill>
                  <a:schemeClr val="tx1"/>
                </a:solidFill>
              </a:rPr>
              <a:t>Build backend </a:t>
            </a:r>
            <a:r>
              <a:rPr lang="en-GB" b="1" dirty="0">
                <a:solidFill>
                  <a:schemeClr val="tx1"/>
                </a:solidFill>
              </a:rPr>
              <a:t>APIs</a:t>
            </a:r>
            <a:r>
              <a:rPr lang="en-GB" dirty="0">
                <a:solidFill>
                  <a:schemeClr val="tx1"/>
                </a:solidFill>
              </a:rPr>
              <a:t> (Python v3.8).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1DC7BF-057A-D463-234D-F7C3081C1C8F}"/>
              </a:ext>
            </a:extLst>
          </p:cNvPr>
          <p:cNvSpPr/>
          <p:nvPr/>
        </p:nvSpPr>
        <p:spPr>
          <a:xfrm>
            <a:off x="532293" y="4082233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785F45-35C4-8371-A770-1C6611A9170E}"/>
              </a:ext>
            </a:extLst>
          </p:cNvPr>
          <p:cNvSpPr/>
          <p:nvPr/>
        </p:nvSpPr>
        <p:spPr>
          <a:xfrm>
            <a:off x="892293" y="4931654"/>
            <a:ext cx="10656704" cy="669584"/>
          </a:xfrm>
          <a:prstGeom prst="rect">
            <a:avLst/>
          </a:prstGeom>
          <a:solidFill>
            <a:srgbClr val="EB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r>
              <a:rPr lang="en-GB" dirty="0">
                <a:solidFill>
                  <a:schemeClr val="tx1"/>
                </a:solidFill>
              </a:rPr>
              <a:t>Aggregate third-party </a:t>
            </a:r>
            <a:r>
              <a:rPr lang="en-GB" b="1" dirty="0">
                <a:solidFill>
                  <a:schemeClr val="tx1"/>
                </a:solidFill>
              </a:rPr>
              <a:t>data</a:t>
            </a:r>
            <a:r>
              <a:rPr lang="en-GB" dirty="0">
                <a:solidFill>
                  <a:schemeClr val="tx1"/>
                </a:solidFill>
              </a:rPr>
              <a:t> from NGOs, food suppliers, and other non-profitable players.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8D16D0-A3BD-6933-0E92-B215DA59B107}"/>
              </a:ext>
            </a:extLst>
          </p:cNvPr>
          <p:cNvSpPr/>
          <p:nvPr/>
        </p:nvSpPr>
        <p:spPr>
          <a:xfrm>
            <a:off x="532293" y="490644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04E3B2-DCD0-F5D2-6D0B-E32797D64050}"/>
              </a:ext>
            </a:extLst>
          </p:cNvPr>
          <p:cNvSpPr/>
          <p:nvPr/>
        </p:nvSpPr>
        <p:spPr>
          <a:xfrm>
            <a:off x="892293" y="5755865"/>
            <a:ext cx="10656704" cy="669584"/>
          </a:xfrm>
          <a:prstGeom prst="rect">
            <a:avLst/>
          </a:prstGeom>
          <a:solidFill>
            <a:srgbClr val="EB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r>
              <a:rPr lang="en-GB" dirty="0">
                <a:solidFill>
                  <a:schemeClr val="tx1"/>
                </a:solidFill>
              </a:rPr>
              <a:t>Optimise bills using </a:t>
            </a:r>
            <a:r>
              <a:rPr lang="en-GB" b="1" dirty="0">
                <a:solidFill>
                  <a:schemeClr val="tx1"/>
                </a:solidFill>
              </a:rPr>
              <a:t>NLP </a:t>
            </a:r>
            <a:r>
              <a:rPr lang="en-GB" dirty="0">
                <a:solidFill>
                  <a:schemeClr val="tx1"/>
                </a:solidFill>
              </a:rPr>
              <a:t>(info on utensils and kitchen appliances) to determine </a:t>
            </a:r>
            <a:r>
              <a:rPr lang="en-GB" b="1" dirty="0">
                <a:solidFill>
                  <a:schemeClr val="tx1"/>
                </a:solidFill>
              </a:rPr>
              <a:t>kw utilisation per recipe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BD4907-1933-672C-BD7A-701F4BCC005F}"/>
              </a:ext>
            </a:extLst>
          </p:cNvPr>
          <p:cNvSpPr/>
          <p:nvPr/>
        </p:nvSpPr>
        <p:spPr>
          <a:xfrm>
            <a:off x="532293" y="5730657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 descr="Cloud outline">
            <a:extLst>
              <a:ext uri="{FF2B5EF4-FFF2-40B4-BE49-F238E27FC236}">
                <a16:creationId xmlns:a16="http://schemas.microsoft.com/office/drawing/2014/main" id="{C61D80E2-4F4D-077F-F5BC-907CC8834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93" y="2505807"/>
            <a:ext cx="576000" cy="576000"/>
          </a:xfrm>
          <a:prstGeom prst="rect">
            <a:avLst/>
          </a:prstGeom>
        </p:spPr>
      </p:pic>
      <p:pic>
        <p:nvPicPr>
          <p:cNvPr id="30" name="Graphic 29" descr="Table outline">
            <a:extLst>
              <a:ext uri="{FF2B5EF4-FFF2-40B4-BE49-F238E27FC236}">
                <a16:creationId xmlns:a16="http://schemas.microsoft.com/office/drawing/2014/main" id="{AF679F89-2FCD-2470-7B72-268084A79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544" y="4998341"/>
            <a:ext cx="576000" cy="576000"/>
          </a:xfrm>
          <a:prstGeom prst="rect">
            <a:avLst/>
          </a:prstGeom>
        </p:spPr>
      </p:pic>
      <p:pic>
        <p:nvPicPr>
          <p:cNvPr id="33" name="Graphic 32" descr="Snake outline">
            <a:extLst>
              <a:ext uri="{FF2B5EF4-FFF2-40B4-BE49-F238E27FC236}">
                <a16:creationId xmlns:a16="http://schemas.microsoft.com/office/drawing/2014/main" id="{D9EB22E8-FA38-93A6-1300-3FC22C042A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293" y="4154233"/>
            <a:ext cx="576000" cy="576000"/>
          </a:xfrm>
          <a:prstGeom prst="rect">
            <a:avLst/>
          </a:prstGeom>
        </p:spPr>
      </p:pic>
      <p:pic>
        <p:nvPicPr>
          <p:cNvPr id="35" name="Graphic 34" descr="Abacus outline">
            <a:extLst>
              <a:ext uri="{FF2B5EF4-FFF2-40B4-BE49-F238E27FC236}">
                <a16:creationId xmlns:a16="http://schemas.microsoft.com/office/drawing/2014/main" id="{BCDA00E0-31A9-7DCF-4AC7-F886E2EC5E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293" y="3330020"/>
            <a:ext cx="576000" cy="576000"/>
          </a:xfrm>
          <a:prstGeom prst="rect">
            <a:avLst/>
          </a:prstGeom>
        </p:spPr>
      </p:pic>
      <p:pic>
        <p:nvPicPr>
          <p:cNvPr id="37" name="Graphic 36" descr="Smart Phone outline">
            <a:extLst>
              <a:ext uri="{FF2B5EF4-FFF2-40B4-BE49-F238E27FC236}">
                <a16:creationId xmlns:a16="http://schemas.microsoft.com/office/drawing/2014/main" id="{2F167710-2A08-0297-9AD8-8E816DA5BC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4293" y="1681594"/>
            <a:ext cx="576000" cy="576000"/>
          </a:xfrm>
          <a:prstGeom prst="rect">
            <a:avLst/>
          </a:prstGeom>
        </p:spPr>
      </p:pic>
      <p:pic>
        <p:nvPicPr>
          <p:cNvPr id="58" name="Graphic 57" descr="Web design outline">
            <a:extLst>
              <a:ext uri="{FF2B5EF4-FFF2-40B4-BE49-F238E27FC236}">
                <a16:creationId xmlns:a16="http://schemas.microsoft.com/office/drawing/2014/main" id="{0FBA5F66-9AEE-4480-9E09-383B47437A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4293" y="580265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5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5D914-3C36-974A-CB4F-870B0FA362B6}"/>
              </a:ext>
            </a:extLst>
          </p:cNvPr>
          <p:cNvSpPr txBox="1"/>
          <p:nvPr/>
        </p:nvSpPr>
        <p:spPr>
          <a:xfrm>
            <a:off x="450251" y="774747"/>
            <a:ext cx="11436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"/>
              </a:rPr>
              <a:t>The </a:t>
            </a:r>
            <a:r>
              <a:rPr lang="en-GB" sz="3000" b="1" dirty="0" err="1">
                <a:latin typeface=""/>
              </a:rPr>
              <a:t>Felixitously</a:t>
            </a:r>
            <a:r>
              <a:rPr lang="en-GB" sz="3000" b="1" dirty="0">
                <a:latin typeface=""/>
              </a:rPr>
              <a:t> ML algorithm targets food waste at its core.</a:t>
            </a:r>
          </a:p>
        </p:txBody>
      </p:sp>
      <p:pic>
        <p:nvPicPr>
          <p:cNvPr id="21" name="Picture 20" descr="Icon&#10;&#10;Description automatically generated with low confidence">
            <a:extLst>
              <a:ext uri="{FF2B5EF4-FFF2-40B4-BE49-F238E27FC236}">
                <a16:creationId xmlns:a16="http://schemas.microsoft.com/office/drawing/2014/main" id="{B0907F83-FF15-02A0-E984-03FC6051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55" y="297081"/>
            <a:ext cx="976845" cy="286928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FA89167-7014-5259-50C6-6087B5C8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728" y="240737"/>
            <a:ext cx="789242" cy="399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DC880-283C-BB3B-C39A-659A83A4A845}"/>
              </a:ext>
            </a:extLst>
          </p:cNvPr>
          <p:cNvSpPr txBox="1"/>
          <p:nvPr/>
        </p:nvSpPr>
        <p:spPr>
          <a:xfrm>
            <a:off x="10611633" y="240490"/>
            <a:ext cx="3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"/>
              </a:rPr>
              <a:t>x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A4E7190-CC3D-F5A9-D648-27EA4172DE44}"/>
              </a:ext>
            </a:extLst>
          </p:cNvPr>
          <p:cNvGrpSpPr/>
          <p:nvPr/>
        </p:nvGrpSpPr>
        <p:grpSpPr>
          <a:xfrm>
            <a:off x="789327" y="1733672"/>
            <a:ext cx="10758795" cy="4350105"/>
            <a:chOff x="912511" y="1733672"/>
            <a:chExt cx="10758795" cy="435010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CA8FA81-41CE-1328-BB5E-BD0E052CC756}"/>
                </a:ext>
              </a:extLst>
            </p:cNvPr>
            <p:cNvSpPr/>
            <p:nvPr/>
          </p:nvSpPr>
          <p:spPr>
            <a:xfrm>
              <a:off x="912511" y="3428999"/>
              <a:ext cx="1092187" cy="682172"/>
            </a:xfrm>
            <a:prstGeom prst="ellipse">
              <a:avLst/>
            </a:prstGeom>
            <a:solidFill>
              <a:srgbClr val="EBF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FA800D9-2FC1-1239-5272-47D5E45B11D9}"/>
                </a:ext>
              </a:extLst>
            </p:cNvPr>
            <p:cNvSpPr/>
            <p:nvPr/>
          </p:nvSpPr>
          <p:spPr>
            <a:xfrm>
              <a:off x="2377575" y="3196773"/>
              <a:ext cx="2509228" cy="1146626"/>
            </a:xfrm>
            <a:prstGeom prst="diamond">
              <a:avLst/>
            </a:prstGeom>
            <a:solidFill>
              <a:srgbClr val="EBF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4400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User preferences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0514797-B927-7A16-4357-58666BF38409}"/>
                </a:ext>
              </a:extLst>
            </p:cNvPr>
            <p:cNvCxnSpPr>
              <a:cxnSpLocks/>
              <a:stCxn id="2" idx="6"/>
              <a:endCxn id="7" idx="1"/>
            </p:cNvCxnSpPr>
            <p:nvPr/>
          </p:nvCxnSpPr>
          <p:spPr>
            <a:xfrm>
              <a:off x="2004698" y="3770085"/>
              <a:ext cx="3728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2D481C9-16CD-DDC5-8B09-ECBB52831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6803" y="3770085"/>
              <a:ext cx="22724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BF733C-1DE4-91EF-7662-C465F5ACF3C0}"/>
                </a:ext>
              </a:extLst>
            </p:cNvPr>
            <p:cNvSpPr/>
            <p:nvPr/>
          </p:nvSpPr>
          <p:spPr>
            <a:xfrm>
              <a:off x="7159237" y="3377513"/>
              <a:ext cx="2220686" cy="650888"/>
            </a:xfrm>
            <a:prstGeom prst="rect">
              <a:avLst/>
            </a:prstGeom>
            <a:solidFill>
              <a:srgbClr val="00A649">
                <a:alpha val="544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b="1" dirty="0">
                  <a:solidFill>
                    <a:sysClr val="windowText" lastClr="000000"/>
                  </a:solidFill>
                </a:rPr>
                <a:t>Recommendation engine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A058FF-15C5-502E-F7E5-D6CE239FC538}"/>
                </a:ext>
              </a:extLst>
            </p:cNvPr>
            <p:cNvSpPr/>
            <p:nvPr/>
          </p:nvSpPr>
          <p:spPr>
            <a:xfrm>
              <a:off x="7616437" y="2079172"/>
              <a:ext cx="1306286" cy="547914"/>
            </a:xfrm>
            <a:prstGeom prst="rect">
              <a:avLst/>
            </a:prstGeom>
            <a:solidFill>
              <a:srgbClr val="EBF7ED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Recipes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0ED5E3-B526-8FCC-BB95-8028028D12A7}"/>
                </a:ext>
              </a:extLst>
            </p:cNvPr>
            <p:cNvSpPr/>
            <p:nvPr/>
          </p:nvSpPr>
          <p:spPr>
            <a:xfrm>
              <a:off x="5521011" y="5327777"/>
              <a:ext cx="1605600" cy="756000"/>
            </a:xfrm>
            <a:prstGeom prst="rect">
              <a:avLst/>
            </a:prstGeom>
            <a:solidFill>
              <a:srgbClr val="EBF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Food 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inventory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615B3C-8C1A-CFBF-6796-4038D154A62A}"/>
                </a:ext>
              </a:extLst>
            </p:cNvPr>
            <p:cNvSpPr/>
            <p:nvPr/>
          </p:nvSpPr>
          <p:spPr>
            <a:xfrm>
              <a:off x="9379923" y="5327777"/>
              <a:ext cx="1603828" cy="756000"/>
            </a:xfrm>
            <a:prstGeom prst="rect">
              <a:avLst/>
            </a:prstGeom>
            <a:solidFill>
              <a:srgbClr val="EBF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Ingredients’ expiry date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C0F4CB-F46F-4BD5-6C50-4CB46ED77CD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9379923" y="3702957"/>
              <a:ext cx="10450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49EE663-08C6-B833-7863-92970BD07C0F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8269580" y="2627086"/>
              <a:ext cx="0" cy="750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762674F8-D11B-58C1-0AA6-3B85B3E2A34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7126611" y="4041444"/>
              <a:ext cx="912432" cy="166433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916B773B-DDFD-1F18-DF80-5285CC73A3F9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>
              <a:off x="8519967" y="4041455"/>
              <a:ext cx="859957" cy="1664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 descr="List outline">
              <a:extLst>
                <a:ext uri="{FF2B5EF4-FFF2-40B4-BE49-F238E27FC236}">
                  <a16:creationId xmlns:a16="http://schemas.microsoft.com/office/drawing/2014/main" id="{203172E9-511F-36D3-DDC2-4D06FCBB8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5221" y="3196772"/>
              <a:ext cx="914400" cy="9144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78E945-DBBB-AD30-B8C7-2DACE1CFA7CE}"/>
                </a:ext>
              </a:extLst>
            </p:cNvPr>
            <p:cNvSpPr txBox="1"/>
            <p:nvPr/>
          </p:nvSpPr>
          <p:spPr>
            <a:xfrm>
              <a:off x="9853536" y="4041444"/>
              <a:ext cx="18177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Suggested </a:t>
              </a:r>
              <a:br>
                <a:rPr lang="en-GB" dirty="0"/>
              </a:br>
              <a:r>
                <a:rPr lang="en-GB" dirty="0"/>
                <a:t>list of items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412C3-B124-D05B-2C9D-C31A7239BC8C}"/>
                </a:ext>
              </a:extLst>
            </p:cNvPr>
            <p:cNvSpPr txBox="1"/>
            <p:nvPr/>
          </p:nvSpPr>
          <p:spPr>
            <a:xfrm>
              <a:off x="5114135" y="3477915"/>
              <a:ext cx="18177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Prioritise by</a:t>
              </a:r>
              <a:br>
                <a:rPr lang="en-GB" sz="1600" dirty="0"/>
              </a:br>
              <a:r>
                <a:rPr lang="en-GB" sz="1600" dirty="0"/>
                <a:t>nutrition, energy cost and time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BD8B336-3305-E7B2-22AF-EADDE1109EB0}"/>
                </a:ext>
              </a:extLst>
            </p:cNvPr>
            <p:cNvSpPr txBox="1"/>
            <p:nvPr/>
          </p:nvSpPr>
          <p:spPr>
            <a:xfrm>
              <a:off x="7360695" y="1733672"/>
              <a:ext cx="18177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/>
                <a:t>Azure 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8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5D914-3C36-974A-CB4F-870B0FA362B6}"/>
              </a:ext>
            </a:extLst>
          </p:cNvPr>
          <p:cNvSpPr txBox="1"/>
          <p:nvPr/>
        </p:nvSpPr>
        <p:spPr>
          <a:xfrm>
            <a:off x="7028597" y="1997839"/>
            <a:ext cx="4858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latin typeface=""/>
              </a:rPr>
              <a:t>Our</a:t>
            </a:r>
            <a:r>
              <a:rPr lang="en-GB" sz="3000" b="1" dirty="0">
                <a:latin typeface=""/>
              </a:rPr>
              <a:t> X-factor </a:t>
            </a:r>
            <a:r>
              <a:rPr lang="en-GB" sz="3000" dirty="0">
                <a:latin typeface=""/>
              </a:rPr>
              <a:t>comprises </a:t>
            </a:r>
          </a:p>
          <a:p>
            <a:pPr algn="ctr"/>
            <a:r>
              <a:rPr lang="en-GB" sz="3000" dirty="0">
                <a:latin typeface=""/>
              </a:rPr>
              <a:t>the provision of both a </a:t>
            </a:r>
            <a:r>
              <a:rPr lang="en-GB" sz="3000" b="1" dirty="0">
                <a:latin typeface=""/>
              </a:rPr>
              <a:t>communal market place </a:t>
            </a:r>
          </a:p>
          <a:p>
            <a:pPr algn="ctr"/>
            <a:r>
              <a:rPr lang="en-GB" sz="3000" dirty="0">
                <a:latin typeface=""/>
              </a:rPr>
              <a:t>as well as a </a:t>
            </a:r>
          </a:p>
          <a:p>
            <a:pPr algn="ctr"/>
            <a:r>
              <a:rPr lang="en-GB" sz="3000" b="1" dirty="0">
                <a:latin typeface=""/>
              </a:rPr>
              <a:t>volunteering and </a:t>
            </a:r>
          </a:p>
          <a:p>
            <a:pPr algn="ctr"/>
            <a:r>
              <a:rPr lang="en-GB" sz="3000" b="1" dirty="0">
                <a:latin typeface=""/>
              </a:rPr>
              <a:t>donation feature</a:t>
            </a:r>
            <a:r>
              <a:rPr lang="en-GB" sz="3000" dirty="0">
                <a:latin typeface=""/>
              </a:rPr>
              <a:t>.</a:t>
            </a:r>
          </a:p>
        </p:txBody>
      </p:sp>
      <p:pic>
        <p:nvPicPr>
          <p:cNvPr id="21" name="Picture 20" descr="Icon&#10;&#10;Description automatically generated with low confidence">
            <a:extLst>
              <a:ext uri="{FF2B5EF4-FFF2-40B4-BE49-F238E27FC236}">
                <a16:creationId xmlns:a16="http://schemas.microsoft.com/office/drawing/2014/main" id="{B0907F83-FF15-02A0-E984-03FC6051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55" y="297081"/>
            <a:ext cx="976845" cy="286928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FA89167-7014-5259-50C6-6087B5C8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728" y="240737"/>
            <a:ext cx="789242" cy="399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DC880-283C-BB3B-C39A-659A83A4A845}"/>
              </a:ext>
            </a:extLst>
          </p:cNvPr>
          <p:cNvSpPr txBox="1"/>
          <p:nvPr/>
        </p:nvSpPr>
        <p:spPr>
          <a:xfrm>
            <a:off x="10611633" y="240490"/>
            <a:ext cx="3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"/>
              </a:rPr>
              <a:t>x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374A0-6127-B442-AB61-2E1F955D1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64" y="148624"/>
            <a:ext cx="3132000" cy="6709376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1B5FFF4B-4A07-6651-AD30-D95D9B7B3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937" y="148624"/>
            <a:ext cx="3078000" cy="66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5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207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Eugenia C. I. Collovà</dc:creator>
  <cp:lastModifiedBy>Eugenia C. I. Collovà</cp:lastModifiedBy>
  <cp:revision>37</cp:revision>
  <dcterms:created xsi:type="dcterms:W3CDTF">2022-09-25T01:12:36Z</dcterms:created>
  <dcterms:modified xsi:type="dcterms:W3CDTF">2022-09-25T09:24:18Z</dcterms:modified>
</cp:coreProperties>
</file>