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99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p:cViewPr varScale="1">
        <p:scale>
          <a:sx n="63" d="100"/>
          <a:sy n="63" d="100"/>
        </p:scale>
        <p:origin x="-822" y="-96"/>
      </p:cViewPr>
      <p:guideLst>
        <p:guide orient="horz" pos="2160"/>
        <p:guide pos="2880"/>
      </p:guideLst>
    </p:cSldViewPr>
  </p:slideViewPr>
  <p:outlineViewPr>
    <p:cViewPr>
      <p:scale>
        <a:sx n="33" d="100"/>
        <a:sy n="33" d="100"/>
      </p:scale>
      <p:origin x="0" y="89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78ECA-2D01-4001-BCC9-E24673ED8705}" type="datetimeFigureOut">
              <a:rPr lang="en-US" smtClean="0"/>
              <a:t>12/5/2020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2E258F-6D82-4DF4-A498-BA21B4AA8D01}"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F8A8D8-621F-4508-B31B-B326290BCF6A}"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E0C860-C520-4B71-94BC-BF70CB4D341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6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8A8D8-621F-4508-B31B-B326290BCF6A}" type="datetimeFigureOut">
              <a:rPr lang="en-US" smtClean="0"/>
              <a:t>12/5/2020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0C860-C520-4B71-94BC-BF70CB4D341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fontScale="90000"/>
          </a:bodyPr>
          <a:lstStyle/>
          <a:p>
            <a:r>
              <a:rPr lang="en-US" sz="2700" dirty="0" smtClean="0"/>
              <a:t>Department of Computer Science</a:t>
            </a:r>
            <a:br>
              <a:rPr lang="en-US" sz="2700" dirty="0" smtClean="0"/>
            </a:br>
            <a:r>
              <a:rPr lang="en-US" sz="2700" dirty="0" smtClean="0"/>
              <a:t>Rollwala Computer Center</a:t>
            </a:r>
            <a:br>
              <a:rPr lang="en-US" sz="2700" dirty="0" smtClean="0"/>
            </a:br>
            <a:r>
              <a:rPr lang="en-US" sz="2400" dirty="0"/>
              <a:t/>
            </a:r>
            <a:br>
              <a:rPr lang="en-US" sz="2400" dirty="0"/>
            </a:br>
            <a:endParaRPr lang="en-US" sz="2400" dirty="0"/>
          </a:p>
        </p:txBody>
      </p:sp>
      <p:sp>
        <p:nvSpPr>
          <p:cNvPr id="3" name="Subtitle 2"/>
          <p:cNvSpPr>
            <a:spLocks noGrp="1"/>
          </p:cNvSpPr>
          <p:nvPr>
            <p:ph type="subTitle" idx="1"/>
          </p:nvPr>
        </p:nvSpPr>
        <p:spPr>
          <a:xfrm>
            <a:off x="857224" y="4857760"/>
            <a:ext cx="3429024" cy="1566858"/>
          </a:xfrm>
        </p:spPr>
        <p:txBody>
          <a:bodyPr>
            <a:normAutofit/>
          </a:bodyPr>
          <a:lstStyle/>
          <a:p>
            <a:pPr algn="l"/>
            <a:r>
              <a:rPr lang="en-US" sz="2400" dirty="0" smtClean="0">
                <a:solidFill>
                  <a:schemeClr val="tx1">
                    <a:lumMod val="65000"/>
                    <a:lumOff val="35000"/>
                  </a:schemeClr>
                </a:solidFill>
                <a:latin typeface="Arial" pitchFamily="34" charset="0"/>
                <a:cs typeface="Arial" pitchFamily="34" charset="0"/>
              </a:rPr>
              <a:t>Presented By:	</a:t>
            </a:r>
          </a:p>
          <a:p>
            <a:pPr algn="l"/>
            <a:r>
              <a:rPr lang="en-US" sz="2400" dirty="0" smtClean="0">
                <a:solidFill>
                  <a:schemeClr val="tx1">
                    <a:lumMod val="65000"/>
                    <a:lumOff val="35000"/>
                  </a:schemeClr>
                </a:solidFill>
                <a:latin typeface="Arial" pitchFamily="34" charset="0"/>
                <a:cs typeface="Arial" pitchFamily="34" charset="0"/>
              </a:rPr>
              <a:t>Antra koul  -13</a:t>
            </a:r>
          </a:p>
          <a:p>
            <a:pPr algn="l"/>
            <a:r>
              <a:rPr lang="en-US" sz="2400" dirty="0" smtClean="0">
                <a:solidFill>
                  <a:schemeClr val="tx1">
                    <a:lumMod val="65000"/>
                    <a:lumOff val="35000"/>
                  </a:schemeClr>
                </a:solidFill>
                <a:latin typeface="Arial" pitchFamily="34" charset="0"/>
                <a:cs typeface="Arial" pitchFamily="34" charset="0"/>
              </a:rPr>
              <a:t>Aqueed Shaikh</a:t>
            </a:r>
            <a:r>
              <a:rPr lang="en-US" sz="2400" dirty="0">
                <a:solidFill>
                  <a:schemeClr val="tx1">
                    <a:lumMod val="65000"/>
                    <a:lumOff val="35000"/>
                  </a:schemeClr>
                </a:solidFill>
                <a:latin typeface="Arial" pitchFamily="34" charset="0"/>
                <a:cs typeface="Arial" pitchFamily="34" charset="0"/>
              </a:rPr>
              <a:t> </a:t>
            </a:r>
            <a:r>
              <a:rPr lang="en-US" sz="2400" dirty="0" smtClean="0">
                <a:solidFill>
                  <a:schemeClr val="tx1">
                    <a:lumMod val="65000"/>
                    <a:lumOff val="35000"/>
                  </a:schemeClr>
                </a:solidFill>
                <a:latin typeface="Arial" pitchFamily="34" charset="0"/>
                <a:cs typeface="Arial" pitchFamily="34" charset="0"/>
              </a:rPr>
              <a:t>- 24 </a:t>
            </a:r>
            <a:endParaRPr lang="en-US" sz="2400" dirty="0">
              <a:solidFill>
                <a:schemeClr val="tx1">
                  <a:lumMod val="65000"/>
                  <a:lumOff val="35000"/>
                </a:schemeClr>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86182" y="2214554"/>
            <a:ext cx="1457132" cy="1457132"/>
          </a:xfrm>
          <a:prstGeom prst="rect">
            <a:avLst/>
          </a:prstGeom>
        </p:spPr>
      </p:pic>
      <p:sp>
        <p:nvSpPr>
          <p:cNvPr id="5" name="TextBox 4"/>
          <p:cNvSpPr txBox="1"/>
          <p:nvPr/>
        </p:nvSpPr>
        <p:spPr>
          <a:xfrm>
            <a:off x="5572132" y="4857760"/>
            <a:ext cx="2857520" cy="830997"/>
          </a:xfrm>
          <a:prstGeom prst="rect">
            <a:avLst/>
          </a:prstGeom>
          <a:noFill/>
        </p:spPr>
        <p:txBody>
          <a:bodyPr wrap="square" rtlCol="0">
            <a:spAutoFit/>
          </a:bodyPr>
          <a:lstStyle/>
          <a:p>
            <a:r>
              <a:rPr lang="en-US" sz="2400" dirty="0" smtClean="0">
                <a:solidFill>
                  <a:schemeClr val="tx1">
                    <a:lumMod val="65000"/>
                    <a:lumOff val="35000"/>
                  </a:schemeClr>
                </a:solidFill>
              </a:rPr>
              <a:t>Under guidance of:</a:t>
            </a:r>
          </a:p>
          <a:p>
            <a:r>
              <a:rPr lang="en-US" sz="2400" dirty="0" smtClean="0">
                <a:solidFill>
                  <a:schemeClr val="tx1">
                    <a:lumMod val="65000"/>
                    <a:lumOff val="35000"/>
                  </a:schemeClr>
                </a:solidFill>
              </a:rPr>
              <a:t>Dr. Hardik Joshi</a:t>
            </a:r>
            <a:endParaRPr lang="en-US" sz="2400" dirty="0">
              <a:solidFill>
                <a:schemeClr val="tx1">
                  <a:lumMod val="65000"/>
                  <a:lumOff val="35000"/>
                </a:schemeClr>
              </a:solidFill>
            </a:endParaRPr>
          </a:p>
        </p:txBody>
      </p:sp>
      <p:sp>
        <p:nvSpPr>
          <p:cNvPr id="11" name="Snip Diagonal Corner Rectangle 10"/>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428604"/>
            <a:ext cx="7858180" cy="1569660"/>
          </a:xfrm>
          <a:prstGeom prst="rect">
            <a:avLst/>
          </a:prstGeom>
          <a:noFill/>
        </p:spPr>
        <p:txBody>
          <a:bodyPr wrap="square" rtlCol="0">
            <a:spAutoFit/>
          </a:bodyPr>
          <a:lstStyle/>
          <a:p>
            <a:pPr lvl="0"/>
            <a:r>
              <a:rPr lang="en-US" sz="3200" dirty="0">
                <a:solidFill>
                  <a:schemeClr val="tx1">
                    <a:lumMod val="50000"/>
                    <a:lumOff val="50000"/>
                  </a:schemeClr>
                </a:solidFill>
                <a:latin typeface="Arial" pitchFamily="34" charset="0"/>
                <a:cs typeface="Arial" pitchFamily="34" charset="0"/>
              </a:rPr>
              <a:t>What’s Inherently Wrong with a Single Productivity Metric?</a:t>
            </a:r>
          </a:p>
          <a:p>
            <a:pPr lvl="0"/>
            <a:endParaRPr lang="en-US" sz="3200" dirty="0">
              <a:solidFill>
                <a:schemeClr val="bg1">
                  <a:lumMod val="50000"/>
                </a:schemeClr>
              </a:solidFill>
              <a:latin typeface="Arial" pitchFamily="34" charset="0"/>
              <a:cs typeface="Arial" pitchFamily="34" charset="0"/>
            </a:endParaRPr>
          </a:p>
        </p:txBody>
      </p:sp>
      <p:cxnSp>
        <p:nvCxnSpPr>
          <p:cNvPr id="12" name="Straight Connector 11"/>
          <p:cNvCxnSpPr/>
          <p:nvPr/>
        </p:nvCxnSpPr>
        <p:spPr>
          <a:xfrm>
            <a:off x="1142976" y="1785926"/>
            <a:ext cx="7715304" cy="15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1538" y="2071679"/>
            <a:ext cx="7786742" cy="1384995"/>
          </a:xfrm>
          <a:prstGeom prst="rect">
            <a:avLst/>
          </a:prstGeom>
          <a:noFill/>
        </p:spPr>
        <p:txBody>
          <a:bodyPr wrap="square" rtlCol="0">
            <a:spAutoFit/>
          </a:bodyPr>
          <a:lstStyle/>
          <a:p>
            <a:pPr lvl="0">
              <a:buClr>
                <a:schemeClr val="bg2">
                  <a:lumMod val="25000"/>
                </a:schemeClr>
              </a:buClr>
              <a:buFont typeface="Wingdings" pitchFamily="2" charset="2"/>
              <a:buChar char="Ø"/>
            </a:pPr>
            <a:r>
              <a:rPr lang="en-US" sz="2400" i="1" u="sng" dirty="0"/>
              <a:t>Confounding Factors</a:t>
            </a:r>
          </a:p>
          <a:p>
            <a:pPr>
              <a:buClr>
                <a:schemeClr val="bg2">
                  <a:lumMod val="25000"/>
                </a:schemeClr>
              </a:buClr>
            </a:pPr>
            <a:endParaRPr lang="en-US" sz="2000" dirty="0" smtClean="0"/>
          </a:p>
          <a:p>
            <a:pPr lvl="0">
              <a:buClr>
                <a:schemeClr val="bg2">
                  <a:lumMod val="25000"/>
                </a:schemeClr>
              </a:buClr>
            </a:pPr>
            <a:endParaRPr lang="en-US" sz="2000" dirty="0"/>
          </a:p>
          <a:p>
            <a:pPr>
              <a:buClr>
                <a:schemeClr val="bg2">
                  <a:lumMod val="25000"/>
                </a:schemeClr>
              </a:buClr>
              <a:buFont typeface="Wingdings" pitchFamily="2" charset="2"/>
              <a:buChar char="Ø"/>
            </a:pPr>
            <a:endParaRPr lang="en-US" sz="2000" dirty="0"/>
          </a:p>
        </p:txBody>
      </p:sp>
      <p:sp>
        <p:nvSpPr>
          <p:cNvPr id="11" name="TextBox 10"/>
          <p:cNvSpPr txBox="1"/>
          <p:nvPr/>
        </p:nvSpPr>
        <p:spPr>
          <a:xfrm>
            <a:off x="1857356" y="2786058"/>
            <a:ext cx="6500858" cy="3416320"/>
          </a:xfrm>
          <a:prstGeom prst="rect">
            <a:avLst/>
          </a:prstGeom>
          <a:noFill/>
        </p:spPr>
        <p:txBody>
          <a:bodyPr wrap="square" rtlCol="0">
            <a:spAutoFit/>
          </a:bodyPr>
          <a:lstStyle/>
          <a:p>
            <a:pPr lvl="0">
              <a:buClr>
                <a:schemeClr val="bg2">
                  <a:lumMod val="25000"/>
                </a:schemeClr>
              </a:buClr>
              <a:buFont typeface="Wingdings" pitchFamily="2" charset="2"/>
              <a:buChar char="ü"/>
            </a:pPr>
            <a:r>
              <a:rPr lang="en-US" sz="2400" dirty="0"/>
              <a:t>There can even be </a:t>
            </a:r>
            <a:r>
              <a:rPr lang="en-US" sz="2400" i="1" dirty="0"/>
              <a:t>externalities </a:t>
            </a:r>
            <a:r>
              <a:rPr lang="en-US" sz="2400" dirty="0"/>
              <a:t>that are not captured within a metric. </a:t>
            </a:r>
            <a:endParaRPr lang="en-US" sz="2400" dirty="0" smtClean="0"/>
          </a:p>
          <a:p>
            <a:pPr lvl="0">
              <a:buClr>
                <a:schemeClr val="bg2">
                  <a:lumMod val="25000"/>
                </a:schemeClr>
              </a:buClr>
              <a:buFont typeface="Wingdings" pitchFamily="2" charset="2"/>
              <a:buChar char="ü"/>
            </a:pPr>
            <a:r>
              <a:rPr lang="en-US" sz="2400" dirty="0" smtClean="0"/>
              <a:t>For </a:t>
            </a:r>
            <a:r>
              <a:rPr lang="en-US" sz="2400" dirty="0"/>
              <a:t>example, one team might appear to be submitting fewer lines of code than another team. P</a:t>
            </a:r>
            <a:r>
              <a:rPr lang="en-US" sz="2400" dirty="0" smtClean="0"/>
              <a:t>erhaps </a:t>
            </a:r>
            <a:r>
              <a:rPr lang="en-US" sz="2400" dirty="0"/>
              <a:t>the team is taking more steps to improve quality and therefore has fewer bugs down the </a:t>
            </a:r>
            <a:r>
              <a:rPr lang="en-US" sz="2400" dirty="0" smtClean="0"/>
              <a:t>road</a:t>
            </a:r>
            <a:endParaRPr lang="en-US" sz="2400" dirty="0"/>
          </a:p>
          <a:p>
            <a:pPr lvl="0">
              <a:buClr>
                <a:schemeClr val="bg2">
                  <a:lumMod val="25000"/>
                </a:schemeClr>
              </a:buClr>
            </a:pPr>
            <a:endParaRPr lang="en-US" sz="2400" dirty="0"/>
          </a:p>
          <a:p>
            <a:pPr lvl="0">
              <a:buClr>
                <a:schemeClr val="bg2">
                  <a:lumMod val="25000"/>
                </a:schemeClr>
              </a:buClr>
            </a:pP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428604"/>
            <a:ext cx="7858180" cy="1077218"/>
          </a:xfrm>
          <a:prstGeom prst="rect">
            <a:avLst/>
          </a:prstGeom>
          <a:noFill/>
        </p:spPr>
        <p:txBody>
          <a:bodyPr wrap="square" rtlCol="0">
            <a:spAutoFit/>
          </a:bodyPr>
          <a:lstStyle/>
          <a:p>
            <a:pPr lvl="0"/>
            <a:r>
              <a:rPr lang="en-US" sz="3200" dirty="0" smtClean="0">
                <a:solidFill>
                  <a:schemeClr val="tx1">
                    <a:lumMod val="50000"/>
                    <a:lumOff val="50000"/>
                  </a:schemeClr>
                </a:solidFill>
                <a:latin typeface="Arial" pitchFamily="34" charset="0"/>
                <a:cs typeface="Arial" pitchFamily="34" charset="0"/>
              </a:rPr>
              <a:t>Conclusion</a:t>
            </a:r>
            <a:endParaRPr lang="en-US" sz="3200" dirty="0">
              <a:solidFill>
                <a:schemeClr val="tx1">
                  <a:lumMod val="50000"/>
                  <a:lumOff val="50000"/>
                </a:schemeClr>
              </a:solidFill>
              <a:latin typeface="Arial" pitchFamily="34" charset="0"/>
              <a:cs typeface="Arial" pitchFamily="34" charset="0"/>
            </a:endParaRPr>
          </a:p>
          <a:p>
            <a:pPr lvl="0"/>
            <a:endParaRPr lang="en-US" sz="3200" dirty="0">
              <a:solidFill>
                <a:schemeClr val="bg1">
                  <a:lumMod val="50000"/>
                </a:schemeClr>
              </a:solidFill>
              <a:latin typeface="Arial" pitchFamily="34" charset="0"/>
              <a:cs typeface="Arial" pitchFamily="34" charset="0"/>
            </a:endParaRPr>
          </a:p>
        </p:txBody>
      </p:sp>
      <p:cxnSp>
        <p:nvCxnSpPr>
          <p:cNvPr id="12" name="Straight Connector 11"/>
          <p:cNvCxnSpPr/>
          <p:nvPr/>
        </p:nvCxnSpPr>
        <p:spPr>
          <a:xfrm>
            <a:off x="1000100" y="1142984"/>
            <a:ext cx="7715304" cy="15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1538" y="2071679"/>
            <a:ext cx="7786742" cy="2862322"/>
          </a:xfrm>
          <a:prstGeom prst="rect">
            <a:avLst/>
          </a:prstGeom>
          <a:noFill/>
        </p:spPr>
        <p:txBody>
          <a:bodyPr wrap="square" rtlCol="0">
            <a:spAutoFit/>
          </a:bodyPr>
          <a:lstStyle/>
          <a:p>
            <a:pPr lvl="0">
              <a:buClr>
                <a:schemeClr val="bg2">
                  <a:lumMod val="25000"/>
                </a:schemeClr>
              </a:buClr>
              <a:buFont typeface="Wingdings" pitchFamily="2" charset="2"/>
              <a:buChar char="Ø"/>
            </a:pPr>
            <a:r>
              <a:rPr lang="en-US" sz="2400" dirty="0"/>
              <a:t>There is no single productivity metric for software engineers.</a:t>
            </a:r>
          </a:p>
          <a:p>
            <a:pPr lvl="0">
              <a:buClr>
                <a:schemeClr val="bg2">
                  <a:lumMod val="25000"/>
                </a:schemeClr>
              </a:buClr>
              <a:buFont typeface="Wingdings" pitchFamily="2" charset="2"/>
              <a:buChar char="Ø"/>
            </a:pPr>
            <a:endParaRPr lang="en-US" sz="2400" dirty="0" smtClean="0"/>
          </a:p>
          <a:p>
            <a:pPr lvl="0">
              <a:buClr>
                <a:schemeClr val="bg2">
                  <a:lumMod val="25000"/>
                </a:schemeClr>
              </a:buClr>
              <a:buFont typeface="Wingdings" pitchFamily="2" charset="2"/>
              <a:buChar char="Ø"/>
            </a:pPr>
            <a:r>
              <a:rPr lang="en-US" sz="2400" dirty="0" smtClean="0"/>
              <a:t>Instead</a:t>
            </a:r>
            <a:r>
              <a:rPr lang="en-US" sz="2400" dirty="0"/>
              <a:t>, focus on a set of custom metrics targeted to a specific question.</a:t>
            </a:r>
          </a:p>
          <a:p>
            <a:pPr>
              <a:buClr>
                <a:schemeClr val="bg2">
                  <a:lumMod val="25000"/>
                </a:schemeClr>
              </a:buClr>
            </a:pPr>
            <a:endParaRPr lang="en-US" sz="2000" dirty="0" smtClean="0"/>
          </a:p>
          <a:p>
            <a:pPr lvl="0">
              <a:buClr>
                <a:schemeClr val="bg2">
                  <a:lumMod val="25000"/>
                </a:schemeClr>
              </a:buClr>
            </a:pPr>
            <a:endParaRPr lang="en-US" sz="2000" dirty="0"/>
          </a:p>
          <a:p>
            <a:pPr>
              <a:buClr>
                <a:schemeClr val="bg2">
                  <a:lumMod val="25000"/>
                </a:schemeClr>
              </a:buClr>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00100" y="714356"/>
            <a:ext cx="5857916" cy="584775"/>
          </a:xfrm>
          <a:prstGeom prst="rect">
            <a:avLst/>
          </a:prstGeom>
          <a:noFill/>
        </p:spPr>
        <p:txBody>
          <a:bodyPr wrap="square" rtlCol="0">
            <a:spAutoFit/>
          </a:bodyPr>
          <a:lstStyle/>
          <a:p>
            <a:r>
              <a:rPr lang="en-US" sz="3200" dirty="0" smtClean="0">
                <a:solidFill>
                  <a:schemeClr val="tx1">
                    <a:lumMod val="50000"/>
                    <a:lumOff val="50000"/>
                  </a:schemeClr>
                </a:solidFill>
                <a:latin typeface="Arial" pitchFamily="34" charset="0"/>
                <a:cs typeface="Arial" pitchFamily="34" charset="0"/>
              </a:rPr>
              <a:t>Paper-II</a:t>
            </a:r>
            <a:endParaRPr lang="en-US" sz="3200" dirty="0">
              <a:solidFill>
                <a:schemeClr val="tx1">
                  <a:lumMod val="50000"/>
                  <a:lumOff val="50000"/>
                </a:schemeClr>
              </a:solidFill>
              <a:latin typeface="Arial" pitchFamily="34" charset="0"/>
              <a:cs typeface="Arial" pitchFamily="34" charset="0"/>
            </a:endParaRPr>
          </a:p>
        </p:txBody>
      </p:sp>
      <p:sp>
        <p:nvSpPr>
          <p:cNvPr id="9" name="TextBox 8"/>
          <p:cNvSpPr txBox="1"/>
          <p:nvPr/>
        </p:nvSpPr>
        <p:spPr>
          <a:xfrm>
            <a:off x="1071538" y="1643050"/>
            <a:ext cx="7215206" cy="3539430"/>
          </a:xfrm>
          <a:prstGeom prst="rect">
            <a:avLst/>
          </a:prstGeom>
          <a:noFill/>
        </p:spPr>
        <p:txBody>
          <a:bodyPr wrap="square" rtlCol="0">
            <a:spAutoFit/>
          </a:bodyPr>
          <a:lstStyle/>
          <a:p>
            <a:pPr>
              <a:buClr>
                <a:schemeClr val="bg2">
                  <a:lumMod val="10000"/>
                </a:schemeClr>
              </a:buClr>
              <a:buFont typeface="Wingdings" pitchFamily="2" charset="2"/>
              <a:buChar char="Ø"/>
            </a:pPr>
            <a:r>
              <a:rPr lang="en-US" sz="2800" dirty="0">
                <a:ea typeface="Arial Unicode MS" pitchFamily="34" charset="-128"/>
                <a:cs typeface="Arial" pitchFamily="34" charset="0"/>
              </a:rPr>
              <a:t>Title:</a:t>
            </a:r>
            <a:r>
              <a:rPr lang="en-US" sz="2800" b="1" dirty="0">
                <a:ea typeface="Arial Unicode MS" pitchFamily="34" charset="-128"/>
                <a:cs typeface="Arial" pitchFamily="34" charset="0"/>
              </a:rPr>
              <a:t> </a:t>
            </a:r>
            <a:r>
              <a:rPr lang="en-US" sz="2800" i="1" dirty="0" smtClean="0"/>
              <a:t>Software Developer Performance Measurement Based on Code Smells in Distributed </a:t>
            </a:r>
            <a:r>
              <a:rPr lang="en-US" sz="2800" i="1" dirty="0"/>
              <a:t>Version Control </a:t>
            </a:r>
            <a:r>
              <a:rPr lang="en-US" sz="2800" i="1" dirty="0" smtClean="0"/>
              <a:t>System</a:t>
            </a:r>
          </a:p>
          <a:p>
            <a:pPr>
              <a:buClr>
                <a:schemeClr val="bg2">
                  <a:lumMod val="10000"/>
                </a:schemeClr>
              </a:buClr>
              <a:buFont typeface="Wingdings" pitchFamily="2" charset="2"/>
              <a:buChar char="Ø"/>
            </a:pPr>
            <a:endParaRPr lang="en-US" sz="2800" i="1" dirty="0">
              <a:ea typeface="Arial Unicode MS" pitchFamily="34" charset="-128"/>
              <a:cs typeface="Arial" pitchFamily="34" charset="0"/>
            </a:endParaRPr>
          </a:p>
          <a:p>
            <a:pPr>
              <a:buClr>
                <a:schemeClr val="bg2">
                  <a:lumMod val="10000"/>
                </a:schemeClr>
              </a:buClr>
              <a:buFont typeface="Wingdings" pitchFamily="2" charset="2"/>
              <a:buChar char="Ø"/>
            </a:pPr>
            <a:r>
              <a:rPr lang="en-US" sz="2800" dirty="0" smtClean="0">
                <a:ea typeface="Arial Unicode MS" pitchFamily="34" charset="-128"/>
                <a:cs typeface="Arial" pitchFamily="34" charset="0"/>
              </a:rPr>
              <a:t>Author</a:t>
            </a:r>
            <a:r>
              <a:rPr lang="en-US" sz="2800" dirty="0">
                <a:ea typeface="Arial Unicode MS" pitchFamily="34" charset="-128"/>
                <a:cs typeface="Arial" pitchFamily="34" charset="0"/>
              </a:rPr>
              <a:t>: </a:t>
            </a:r>
            <a:r>
              <a:rPr lang="en-US" sz="2800" dirty="0"/>
              <a:t>Natach Jongprasit and Twittie Senivongse</a:t>
            </a:r>
            <a:endParaRPr lang="en-US" sz="2800" dirty="0" smtClean="0">
              <a:ea typeface="Arial Unicode MS" pitchFamily="34" charset="-128"/>
              <a:cs typeface="Arial" pitchFamily="34" charset="0"/>
            </a:endParaRPr>
          </a:p>
          <a:p>
            <a:pPr>
              <a:buClr>
                <a:schemeClr val="bg2">
                  <a:lumMod val="10000"/>
                </a:schemeClr>
              </a:buClr>
              <a:buFont typeface="Wingdings" pitchFamily="2" charset="2"/>
              <a:buChar char="Ø"/>
            </a:pPr>
            <a:endParaRPr lang="en-US" sz="2800" dirty="0">
              <a:ea typeface="Arial Unicode MS" pitchFamily="34" charset="-128"/>
              <a:cs typeface="Arial" pitchFamily="34" charset="0"/>
            </a:endParaRPr>
          </a:p>
          <a:p>
            <a:pPr>
              <a:buClr>
                <a:schemeClr val="bg2">
                  <a:lumMod val="10000"/>
                </a:schemeClr>
              </a:buClr>
              <a:buFont typeface="Wingdings" pitchFamily="2" charset="2"/>
              <a:buChar char="Ø"/>
            </a:pPr>
            <a:r>
              <a:rPr lang="en-US" sz="2800" dirty="0" smtClean="0">
                <a:ea typeface="Arial Unicode MS" pitchFamily="34" charset="-128"/>
                <a:cs typeface="Arial" pitchFamily="34" charset="0"/>
              </a:rPr>
              <a:t>Year:2019</a:t>
            </a:r>
            <a:endParaRPr lang="en-US" sz="2800" dirty="0">
              <a:ea typeface="Arial Unicode MS" pitchFamily="34" charset="-128"/>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571480"/>
            <a:ext cx="7858180" cy="584775"/>
          </a:xfrm>
          <a:prstGeom prst="rect">
            <a:avLst/>
          </a:prstGeom>
          <a:noFill/>
        </p:spPr>
        <p:txBody>
          <a:bodyPr wrap="square" rtlCol="0">
            <a:spAutoFit/>
          </a:bodyPr>
          <a:lstStyle/>
          <a:p>
            <a:pPr lvl="0"/>
            <a:r>
              <a:rPr lang="en-US" sz="3200" dirty="0" smtClean="0">
                <a:solidFill>
                  <a:schemeClr val="bg1">
                    <a:lumMod val="50000"/>
                  </a:schemeClr>
                </a:solidFill>
                <a:latin typeface="Arial" pitchFamily="34" charset="0"/>
                <a:cs typeface="Arial" pitchFamily="34" charset="0"/>
              </a:rPr>
              <a:t>About:</a:t>
            </a:r>
            <a:endParaRPr lang="en-US" sz="3200" dirty="0">
              <a:solidFill>
                <a:schemeClr val="bg1">
                  <a:lumMod val="50000"/>
                </a:schemeClr>
              </a:solidFill>
              <a:latin typeface="Arial" pitchFamily="34" charset="0"/>
              <a:cs typeface="Arial" pitchFamily="34" charset="0"/>
            </a:endParaRPr>
          </a:p>
        </p:txBody>
      </p:sp>
      <p:sp>
        <p:nvSpPr>
          <p:cNvPr id="16" name="TextBox 15"/>
          <p:cNvSpPr txBox="1"/>
          <p:nvPr/>
        </p:nvSpPr>
        <p:spPr>
          <a:xfrm>
            <a:off x="1142976" y="2071678"/>
            <a:ext cx="7715304" cy="3600986"/>
          </a:xfrm>
          <a:prstGeom prst="rect">
            <a:avLst/>
          </a:prstGeom>
          <a:noFill/>
        </p:spPr>
        <p:txBody>
          <a:bodyPr wrap="square" rtlCol="0">
            <a:spAutoFit/>
          </a:bodyPr>
          <a:lstStyle/>
          <a:p>
            <a:pPr lvl="0" algn="just">
              <a:buClr>
                <a:schemeClr val="bg2">
                  <a:lumMod val="25000"/>
                </a:schemeClr>
              </a:buClr>
              <a:buFont typeface="Wingdings" pitchFamily="2" charset="2"/>
              <a:buChar char="Ø"/>
            </a:pPr>
            <a:r>
              <a:rPr lang="en-US" sz="2400" dirty="0"/>
              <a:t>This paper proposes a method and a supporting tool for </a:t>
            </a:r>
            <a:r>
              <a:rPr lang="en-US" sz="2400" dirty="0" smtClean="0"/>
              <a:t>measuring </a:t>
            </a:r>
            <a:r>
              <a:rPr lang="en-US" sz="2400" dirty="0"/>
              <a:t>the performance of individual software developers in a Git project based on code smells</a:t>
            </a:r>
            <a:r>
              <a:rPr lang="en-US" sz="2400" dirty="0" smtClean="0"/>
              <a:t>.</a:t>
            </a:r>
          </a:p>
          <a:p>
            <a:pPr lvl="0" algn="just">
              <a:buClr>
                <a:schemeClr val="bg2">
                  <a:lumMod val="25000"/>
                </a:schemeClr>
              </a:buClr>
              <a:buFont typeface="Wingdings" pitchFamily="2" charset="2"/>
              <a:buChar char="Ø"/>
            </a:pPr>
            <a:endParaRPr lang="en-US" sz="2400" dirty="0"/>
          </a:p>
          <a:p>
            <a:pPr algn="just">
              <a:buClr>
                <a:schemeClr val="bg2">
                  <a:lumMod val="25000"/>
                </a:schemeClr>
              </a:buClr>
              <a:buFont typeface="Wingdings" pitchFamily="2" charset="2"/>
              <a:buChar char="Ø"/>
            </a:pPr>
            <a:r>
              <a:rPr lang="en-US" sz="2400" dirty="0"/>
              <a:t>The number of bad smells in the code can be considered as one of the code quality aspects of the developer performance.</a:t>
            </a:r>
          </a:p>
          <a:p>
            <a:pPr lvl="0">
              <a:buClr>
                <a:schemeClr val="bg2">
                  <a:lumMod val="25000"/>
                </a:schemeClr>
              </a:buClr>
            </a:pPr>
            <a:endParaRPr lang="en-US" sz="2400" dirty="0"/>
          </a:p>
          <a:p>
            <a:pPr lvl="0">
              <a:buClr>
                <a:schemeClr val="bg2">
                  <a:lumMod val="25000"/>
                </a:schemeClr>
              </a:buClr>
            </a:pPr>
            <a:endParaRPr lang="en-US" dirty="0"/>
          </a:p>
          <a:p>
            <a:pPr>
              <a:buClr>
                <a:schemeClr val="bg2">
                  <a:lumMod val="25000"/>
                </a:schemeClr>
              </a:buClr>
              <a:buFont typeface="Wingdings" pitchFamily="2" charset="2"/>
              <a:buChar char="Ø"/>
            </a:pPr>
            <a:endParaRPr lang="en-US" dirty="0"/>
          </a:p>
        </p:txBody>
      </p:sp>
      <p:cxnSp>
        <p:nvCxnSpPr>
          <p:cNvPr id="18" name="Straight Connector 17"/>
          <p:cNvCxnSpPr/>
          <p:nvPr/>
        </p:nvCxnSpPr>
        <p:spPr>
          <a:xfrm>
            <a:off x="1142976" y="1285860"/>
            <a:ext cx="7286676" cy="158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142976" y="714356"/>
            <a:ext cx="5857916" cy="584775"/>
          </a:xfrm>
          <a:prstGeom prst="rect">
            <a:avLst/>
          </a:prstGeom>
          <a:noFill/>
        </p:spPr>
        <p:txBody>
          <a:bodyPr wrap="square" rtlCol="0">
            <a:spAutoFit/>
          </a:bodyPr>
          <a:lstStyle/>
          <a:p>
            <a:r>
              <a:rPr lang="en-US" sz="3200" dirty="0" smtClean="0">
                <a:solidFill>
                  <a:schemeClr val="tx1">
                    <a:lumMod val="50000"/>
                    <a:lumOff val="50000"/>
                  </a:schemeClr>
                </a:solidFill>
                <a:latin typeface="Arial" pitchFamily="34" charset="0"/>
                <a:cs typeface="Arial" pitchFamily="34" charset="0"/>
              </a:rPr>
              <a:t>Paper-I</a:t>
            </a:r>
            <a:endParaRPr lang="en-US" sz="3200" dirty="0">
              <a:solidFill>
                <a:schemeClr val="tx1">
                  <a:lumMod val="50000"/>
                  <a:lumOff val="50000"/>
                </a:schemeClr>
              </a:solidFill>
              <a:latin typeface="Arial" pitchFamily="34" charset="0"/>
              <a:cs typeface="Arial" pitchFamily="34" charset="0"/>
            </a:endParaRPr>
          </a:p>
        </p:txBody>
      </p:sp>
      <p:sp>
        <p:nvSpPr>
          <p:cNvPr id="9" name="TextBox 8"/>
          <p:cNvSpPr txBox="1"/>
          <p:nvPr/>
        </p:nvSpPr>
        <p:spPr>
          <a:xfrm>
            <a:off x="1071538" y="1643050"/>
            <a:ext cx="7215206" cy="2246769"/>
          </a:xfrm>
          <a:prstGeom prst="rect">
            <a:avLst/>
          </a:prstGeom>
          <a:noFill/>
        </p:spPr>
        <p:txBody>
          <a:bodyPr wrap="square" rtlCol="0">
            <a:spAutoFit/>
          </a:bodyPr>
          <a:lstStyle/>
          <a:p>
            <a:pPr>
              <a:buClr>
                <a:schemeClr val="bg2">
                  <a:lumMod val="10000"/>
                </a:schemeClr>
              </a:buClr>
              <a:buFont typeface="Wingdings" pitchFamily="2" charset="2"/>
              <a:buChar char="Ø"/>
            </a:pPr>
            <a:r>
              <a:rPr lang="en-US" sz="2800" dirty="0">
                <a:ea typeface="Arial Unicode MS" pitchFamily="34" charset="-128"/>
                <a:cs typeface="Arial" pitchFamily="34" charset="0"/>
              </a:rPr>
              <a:t>Title:</a:t>
            </a:r>
            <a:r>
              <a:rPr lang="en-US" sz="2800" b="1" dirty="0">
                <a:ea typeface="Arial Unicode MS" pitchFamily="34" charset="-128"/>
                <a:cs typeface="Arial" pitchFamily="34" charset="0"/>
              </a:rPr>
              <a:t> </a:t>
            </a:r>
            <a:r>
              <a:rPr lang="en-US" sz="2800" i="1" dirty="0">
                <a:ea typeface="Arial Unicode MS" pitchFamily="34" charset="-128"/>
                <a:cs typeface="Arial" pitchFamily="34" charset="0"/>
              </a:rPr>
              <a:t>No Single Metric Captures </a:t>
            </a:r>
            <a:r>
              <a:rPr lang="en-US" sz="2800" i="1" dirty="0" smtClean="0">
                <a:ea typeface="Arial Unicode MS" pitchFamily="34" charset="-128"/>
                <a:cs typeface="Arial" pitchFamily="34" charset="0"/>
              </a:rPr>
              <a:t>Productivity</a:t>
            </a:r>
          </a:p>
          <a:p>
            <a:pPr>
              <a:buClr>
                <a:schemeClr val="bg2">
                  <a:lumMod val="10000"/>
                </a:schemeClr>
              </a:buClr>
              <a:buFont typeface="Wingdings" pitchFamily="2" charset="2"/>
              <a:buChar char="Ø"/>
            </a:pPr>
            <a:endParaRPr lang="en-US" sz="2800" i="1" dirty="0">
              <a:ea typeface="Arial Unicode MS" pitchFamily="34" charset="-128"/>
              <a:cs typeface="Arial" pitchFamily="34" charset="0"/>
            </a:endParaRPr>
          </a:p>
          <a:p>
            <a:pPr>
              <a:buClr>
                <a:schemeClr val="bg2">
                  <a:lumMod val="10000"/>
                </a:schemeClr>
              </a:buClr>
              <a:buFont typeface="Wingdings" pitchFamily="2" charset="2"/>
              <a:buChar char="Ø"/>
            </a:pPr>
            <a:r>
              <a:rPr lang="en-US" sz="2800" dirty="0" smtClean="0">
                <a:ea typeface="Arial Unicode MS" pitchFamily="34" charset="-128"/>
                <a:cs typeface="Arial" pitchFamily="34" charset="0"/>
              </a:rPr>
              <a:t>Author</a:t>
            </a:r>
            <a:r>
              <a:rPr lang="en-US" sz="2800" dirty="0">
                <a:ea typeface="Arial Unicode MS" pitchFamily="34" charset="-128"/>
                <a:cs typeface="Arial" pitchFamily="34" charset="0"/>
              </a:rPr>
              <a:t>: Ciera Jaspan, Caitlin </a:t>
            </a:r>
            <a:r>
              <a:rPr lang="en-US" sz="2800" dirty="0" smtClean="0">
                <a:ea typeface="Arial Unicode MS" pitchFamily="34" charset="-128"/>
                <a:cs typeface="Arial" pitchFamily="34" charset="0"/>
              </a:rPr>
              <a:t>Sadowski</a:t>
            </a:r>
          </a:p>
          <a:p>
            <a:pPr>
              <a:buClr>
                <a:schemeClr val="bg2">
                  <a:lumMod val="10000"/>
                </a:schemeClr>
              </a:buClr>
              <a:buFont typeface="Wingdings" pitchFamily="2" charset="2"/>
              <a:buChar char="Ø"/>
            </a:pPr>
            <a:endParaRPr lang="en-US" sz="2800" dirty="0">
              <a:ea typeface="Arial Unicode MS" pitchFamily="34" charset="-128"/>
              <a:cs typeface="Arial" pitchFamily="34" charset="0"/>
            </a:endParaRPr>
          </a:p>
          <a:p>
            <a:pPr>
              <a:buClr>
                <a:schemeClr val="bg2">
                  <a:lumMod val="10000"/>
                </a:schemeClr>
              </a:buClr>
              <a:buFont typeface="Wingdings" pitchFamily="2" charset="2"/>
              <a:buChar char="Ø"/>
            </a:pPr>
            <a:r>
              <a:rPr lang="en-US" sz="2800" dirty="0" smtClean="0">
                <a:ea typeface="Arial Unicode MS" pitchFamily="34" charset="-128"/>
                <a:cs typeface="Arial" pitchFamily="34" charset="0"/>
              </a:rPr>
              <a:t>Year:2019</a:t>
            </a:r>
            <a:endParaRPr lang="en-US" sz="2800" dirty="0">
              <a:ea typeface="Arial Unicode MS" pitchFamily="34" charset="-128"/>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571480"/>
            <a:ext cx="7858180" cy="1569660"/>
          </a:xfrm>
          <a:prstGeom prst="rect">
            <a:avLst/>
          </a:prstGeom>
          <a:noFill/>
        </p:spPr>
        <p:txBody>
          <a:bodyPr wrap="square" rtlCol="0">
            <a:spAutoFit/>
          </a:bodyPr>
          <a:lstStyle/>
          <a:p>
            <a:pPr lvl="0"/>
            <a:r>
              <a:rPr lang="en-US" sz="3200" dirty="0">
                <a:solidFill>
                  <a:schemeClr val="tx1">
                    <a:lumMod val="50000"/>
                    <a:lumOff val="50000"/>
                  </a:schemeClr>
                </a:solidFill>
                <a:latin typeface="Arial" pitchFamily="34" charset="0"/>
                <a:cs typeface="Arial" pitchFamily="34" charset="0"/>
              </a:rPr>
              <a:t>Why Do People Want to Measure Developer Productivity</a:t>
            </a:r>
            <a:r>
              <a:rPr lang="en-US" sz="3200" dirty="0" smtClean="0">
                <a:solidFill>
                  <a:schemeClr val="bg1">
                    <a:lumMod val="50000"/>
                  </a:schemeClr>
                </a:solidFill>
                <a:latin typeface="Arial" pitchFamily="34" charset="0"/>
                <a:cs typeface="Arial" pitchFamily="34" charset="0"/>
              </a:rPr>
              <a:t>?</a:t>
            </a:r>
          </a:p>
          <a:p>
            <a:pPr lvl="0"/>
            <a:endParaRPr lang="en-US" sz="3200" dirty="0">
              <a:solidFill>
                <a:schemeClr val="bg1">
                  <a:lumMod val="50000"/>
                </a:schemeClr>
              </a:solidFill>
              <a:latin typeface="Arial" pitchFamily="34" charset="0"/>
              <a:cs typeface="Arial" pitchFamily="34" charset="0"/>
            </a:endParaRPr>
          </a:p>
        </p:txBody>
      </p:sp>
      <p:sp>
        <p:nvSpPr>
          <p:cNvPr id="16" name="TextBox 15"/>
          <p:cNvSpPr txBox="1"/>
          <p:nvPr/>
        </p:nvSpPr>
        <p:spPr>
          <a:xfrm>
            <a:off x="1142976" y="2071678"/>
            <a:ext cx="7715304" cy="3970318"/>
          </a:xfrm>
          <a:prstGeom prst="rect">
            <a:avLst/>
          </a:prstGeom>
          <a:noFill/>
        </p:spPr>
        <p:txBody>
          <a:bodyPr wrap="square" rtlCol="0">
            <a:spAutoFit/>
          </a:bodyPr>
          <a:lstStyle/>
          <a:p>
            <a:pPr lvl="0">
              <a:buClr>
                <a:schemeClr val="bg2">
                  <a:lumMod val="25000"/>
                </a:schemeClr>
              </a:buClr>
              <a:buFont typeface="Wingdings" pitchFamily="2" charset="2"/>
              <a:buChar char="Ø"/>
            </a:pPr>
            <a:r>
              <a:rPr lang="en-US" sz="2400" dirty="0" smtClean="0"/>
              <a:t>identifying </a:t>
            </a:r>
            <a:r>
              <a:rPr lang="en-US" sz="2400" dirty="0"/>
              <a:t>high/low-performing individuals and </a:t>
            </a:r>
            <a:r>
              <a:rPr lang="en-US" sz="2400" dirty="0" smtClean="0"/>
              <a:t>teams</a:t>
            </a:r>
          </a:p>
          <a:p>
            <a:pPr lvl="0">
              <a:buClr>
                <a:schemeClr val="bg2">
                  <a:lumMod val="25000"/>
                </a:schemeClr>
              </a:buClr>
              <a:buFont typeface="Wingdings" pitchFamily="2" charset="2"/>
              <a:buChar char="Ø"/>
            </a:pPr>
            <a:endParaRPr lang="en-US" sz="2400" dirty="0"/>
          </a:p>
          <a:p>
            <a:pPr>
              <a:buClr>
                <a:schemeClr val="bg2">
                  <a:lumMod val="25000"/>
                </a:schemeClr>
              </a:buClr>
              <a:buFont typeface="Wingdings" pitchFamily="2" charset="2"/>
              <a:buChar char="Ø"/>
            </a:pPr>
            <a:r>
              <a:rPr lang="en-US" sz="2400" dirty="0" smtClean="0"/>
              <a:t>rating </a:t>
            </a:r>
            <a:r>
              <a:rPr lang="en-US" sz="2400" dirty="0"/>
              <a:t>the effectiveness of different tools or </a:t>
            </a:r>
            <a:r>
              <a:rPr lang="en-US" sz="2400" dirty="0" smtClean="0"/>
              <a:t>practices</a:t>
            </a:r>
            <a:endParaRPr lang="en-US" sz="2400" dirty="0"/>
          </a:p>
          <a:p>
            <a:pPr>
              <a:buClr>
                <a:schemeClr val="bg2">
                  <a:lumMod val="25000"/>
                </a:schemeClr>
              </a:buClr>
            </a:pPr>
            <a:endParaRPr lang="en-US" sz="2400" dirty="0" smtClean="0"/>
          </a:p>
          <a:p>
            <a:pPr>
              <a:buClr>
                <a:schemeClr val="bg2">
                  <a:lumMod val="25000"/>
                </a:schemeClr>
              </a:buClr>
              <a:buFont typeface="Wingdings" pitchFamily="2" charset="2"/>
              <a:buChar char="Ø"/>
            </a:pPr>
            <a:r>
              <a:rPr lang="en-US" sz="2400" dirty="0" smtClean="0"/>
              <a:t> </a:t>
            </a:r>
            <a:r>
              <a:rPr lang="en-US" sz="2400" dirty="0"/>
              <a:t>running comparisons for an intervention meant to improve productivity, </a:t>
            </a:r>
          </a:p>
          <a:p>
            <a:pPr>
              <a:buClr>
                <a:schemeClr val="bg2">
                  <a:lumMod val="25000"/>
                </a:schemeClr>
              </a:buClr>
              <a:buFont typeface="Wingdings" pitchFamily="2" charset="2"/>
              <a:buChar char="Ø"/>
            </a:pPr>
            <a:endParaRPr lang="en-US" sz="2400" dirty="0" smtClean="0"/>
          </a:p>
          <a:p>
            <a:pPr>
              <a:buClr>
                <a:schemeClr val="bg2">
                  <a:lumMod val="25000"/>
                </a:schemeClr>
              </a:buClr>
              <a:buFont typeface="Wingdings" pitchFamily="2" charset="2"/>
              <a:buChar char="Ø"/>
            </a:pPr>
            <a:r>
              <a:rPr lang="en-US" sz="2400" dirty="0" smtClean="0"/>
              <a:t>highlighting </a:t>
            </a:r>
            <a:r>
              <a:rPr lang="en-US" sz="2400" dirty="0"/>
              <a:t>inefficiencies where productivity can be improved.</a:t>
            </a:r>
          </a:p>
          <a:p>
            <a:pPr lvl="0">
              <a:buClr>
                <a:schemeClr val="bg2">
                  <a:lumMod val="25000"/>
                </a:schemeClr>
              </a:buClr>
            </a:pPr>
            <a:endParaRPr lang="en-US" dirty="0"/>
          </a:p>
          <a:p>
            <a:pPr>
              <a:buClr>
                <a:schemeClr val="bg2">
                  <a:lumMod val="25000"/>
                </a:schemeClr>
              </a:buClr>
            </a:pPr>
            <a:endParaRPr lang="en-US" dirty="0"/>
          </a:p>
        </p:txBody>
      </p:sp>
      <p:cxnSp>
        <p:nvCxnSpPr>
          <p:cNvPr id="18" name="Straight Connector 17"/>
          <p:cNvCxnSpPr/>
          <p:nvPr/>
        </p:nvCxnSpPr>
        <p:spPr>
          <a:xfrm>
            <a:off x="1142976" y="1643050"/>
            <a:ext cx="7286676" cy="158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428604"/>
            <a:ext cx="7858180" cy="1569660"/>
          </a:xfrm>
          <a:prstGeom prst="rect">
            <a:avLst/>
          </a:prstGeom>
          <a:noFill/>
        </p:spPr>
        <p:txBody>
          <a:bodyPr wrap="square" rtlCol="0">
            <a:spAutoFit/>
          </a:bodyPr>
          <a:lstStyle/>
          <a:p>
            <a:pPr lvl="0"/>
            <a:r>
              <a:rPr lang="en-US" sz="3200" dirty="0">
                <a:solidFill>
                  <a:schemeClr val="tx1">
                    <a:lumMod val="50000"/>
                    <a:lumOff val="50000"/>
                  </a:schemeClr>
                </a:solidFill>
                <a:latin typeface="Arial" pitchFamily="34" charset="0"/>
                <a:cs typeface="Arial" pitchFamily="34" charset="0"/>
              </a:rPr>
              <a:t>What’s Inherently Wrong with a Single Productivity Metric?</a:t>
            </a:r>
          </a:p>
          <a:p>
            <a:pPr lvl="0"/>
            <a:endParaRPr lang="en-US" sz="3200" dirty="0">
              <a:solidFill>
                <a:schemeClr val="bg1">
                  <a:lumMod val="50000"/>
                </a:schemeClr>
              </a:solidFill>
              <a:latin typeface="Arial" pitchFamily="34" charset="0"/>
              <a:cs typeface="Arial" pitchFamily="34" charset="0"/>
            </a:endParaRPr>
          </a:p>
        </p:txBody>
      </p:sp>
      <p:cxnSp>
        <p:nvCxnSpPr>
          <p:cNvPr id="12" name="Straight Connector 11"/>
          <p:cNvCxnSpPr/>
          <p:nvPr/>
        </p:nvCxnSpPr>
        <p:spPr>
          <a:xfrm>
            <a:off x="1142976" y="1785926"/>
            <a:ext cx="7715304" cy="15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1538" y="2071679"/>
            <a:ext cx="7786742" cy="1384995"/>
          </a:xfrm>
          <a:prstGeom prst="rect">
            <a:avLst/>
          </a:prstGeom>
          <a:noFill/>
        </p:spPr>
        <p:txBody>
          <a:bodyPr wrap="square" rtlCol="0">
            <a:spAutoFit/>
          </a:bodyPr>
          <a:lstStyle/>
          <a:p>
            <a:pPr lvl="0">
              <a:buClr>
                <a:schemeClr val="bg2">
                  <a:lumMod val="25000"/>
                </a:schemeClr>
              </a:buClr>
              <a:buFont typeface="Wingdings" pitchFamily="2" charset="2"/>
              <a:buChar char="Ø"/>
            </a:pPr>
            <a:r>
              <a:rPr lang="en-US" sz="2400" i="1" u="sng" dirty="0"/>
              <a:t>Productivity Is </a:t>
            </a:r>
            <a:r>
              <a:rPr lang="en-US" sz="2400" i="1" u="sng" dirty="0" smtClean="0"/>
              <a:t>Broad</a:t>
            </a:r>
            <a:endParaRPr lang="en-US" sz="2000" i="1" u="sng" dirty="0"/>
          </a:p>
          <a:p>
            <a:pPr>
              <a:buClr>
                <a:schemeClr val="bg2">
                  <a:lumMod val="25000"/>
                </a:schemeClr>
              </a:buClr>
            </a:pPr>
            <a:endParaRPr lang="en-US" sz="2000" dirty="0" smtClean="0"/>
          </a:p>
          <a:p>
            <a:pPr lvl="0">
              <a:buClr>
                <a:schemeClr val="bg2">
                  <a:lumMod val="25000"/>
                </a:schemeClr>
              </a:buClr>
            </a:pPr>
            <a:endParaRPr lang="en-US" sz="2000" dirty="0"/>
          </a:p>
          <a:p>
            <a:pPr>
              <a:buClr>
                <a:schemeClr val="bg2">
                  <a:lumMod val="25000"/>
                </a:schemeClr>
              </a:buClr>
              <a:buFont typeface="Wingdings" pitchFamily="2" charset="2"/>
              <a:buChar char="Ø"/>
            </a:pPr>
            <a:endParaRPr lang="en-US" sz="2000" dirty="0"/>
          </a:p>
        </p:txBody>
      </p:sp>
      <p:sp>
        <p:nvSpPr>
          <p:cNvPr id="11" name="TextBox 10"/>
          <p:cNvSpPr txBox="1"/>
          <p:nvPr/>
        </p:nvSpPr>
        <p:spPr>
          <a:xfrm>
            <a:off x="1857356" y="2786058"/>
            <a:ext cx="6500858" cy="3693319"/>
          </a:xfrm>
          <a:prstGeom prst="rect">
            <a:avLst/>
          </a:prstGeom>
          <a:noFill/>
        </p:spPr>
        <p:txBody>
          <a:bodyPr wrap="square" rtlCol="0">
            <a:spAutoFit/>
          </a:bodyPr>
          <a:lstStyle/>
          <a:p>
            <a:pPr lvl="0">
              <a:buClr>
                <a:schemeClr val="bg2">
                  <a:lumMod val="25000"/>
                </a:schemeClr>
              </a:buClr>
              <a:buFont typeface="Wingdings" pitchFamily="2" charset="2"/>
              <a:buChar char="ü"/>
            </a:pPr>
            <a:r>
              <a:rPr lang="en-US" sz="2400" dirty="0" smtClean="0"/>
              <a:t>C</a:t>
            </a:r>
            <a:r>
              <a:rPr lang="en-US" sz="2400" dirty="0" smtClean="0"/>
              <a:t>reating a metric would examine a thin slice of a developer’s overall time and output. </a:t>
            </a:r>
          </a:p>
          <a:p>
            <a:pPr lvl="0">
              <a:buClr>
                <a:schemeClr val="bg2">
                  <a:lumMod val="25000"/>
                </a:schemeClr>
              </a:buClr>
              <a:buFont typeface="Wingdings" pitchFamily="2" charset="2"/>
              <a:buChar char="ü"/>
            </a:pPr>
            <a:endParaRPr lang="en-US" sz="2400" dirty="0"/>
          </a:p>
          <a:p>
            <a:pPr lvl="0">
              <a:buClr>
                <a:schemeClr val="bg2">
                  <a:lumMod val="25000"/>
                </a:schemeClr>
              </a:buClr>
              <a:buFont typeface="Wingdings" pitchFamily="2" charset="2"/>
              <a:buChar char="ü"/>
            </a:pPr>
            <a:r>
              <a:rPr lang="en-US" sz="2400" dirty="0" smtClean="0"/>
              <a:t>Developers engage in a variety of other development tasks beyond just writing code, including providing guidance and reviewing code for other developers, designing systems and features, and managing releases and configuration of software systems</a:t>
            </a:r>
          </a:p>
          <a:p>
            <a:pPr>
              <a:buClr>
                <a:schemeClr val="bg2">
                  <a:lumMod val="25000"/>
                </a:schemeClr>
              </a:buCl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428604"/>
            <a:ext cx="7858180" cy="1569660"/>
          </a:xfrm>
          <a:prstGeom prst="rect">
            <a:avLst/>
          </a:prstGeom>
          <a:noFill/>
        </p:spPr>
        <p:txBody>
          <a:bodyPr wrap="square" rtlCol="0">
            <a:spAutoFit/>
          </a:bodyPr>
          <a:lstStyle/>
          <a:p>
            <a:pPr lvl="0"/>
            <a:r>
              <a:rPr lang="en-US" sz="3200" dirty="0">
                <a:solidFill>
                  <a:schemeClr val="tx1">
                    <a:lumMod val="50000"/>
                    <a:lumOff val="50000"/>
                  </a:schemeClr>
                </a:solidFill>
                <a:latin typeface="Arial" pitchFamily="34" charset="0"/>
                <a:cs typeface="Arial" pitchFamily="34" charset="0"/>
              </a:rPr>
              <a:t>What’s Inherently Wrong with a Single Productivity Metric?</a:t>
            </a:r>
          </a:p>
          <a:p>
            <a:pPr lvl="0"/>
            <a:endParaRPr lang="en-US" sz="3200" dirty="0">
              <a:solidFill>
                <a:schemeClr val="bg1">
                  <a:lumMod val="50000"/>
                </a:schemeClr>
              </a:solidFill>
              <a:latin typeface="Arial" pitchFamily="34" charset="0"/>
              <a:cs typeface="Arial" pitchFamily="34" charset="0"/>
            </a:endParaRPr>
          </a:p>
        </p:txBody>
      </p:sp>
      <p:cxnSp>
        <p:nvCxnSpPr>
          <p:cNvPr id="12" name="Straight Connector 11"/>
          <p:cNvCxnSpPr/>
          <p:nvPr/>
        </p:nvCxnSpPr>
        <p:spPr>
          <a:xfrm>
            <a:off x="1142976" y="1785926"/>
            <a:ext cx="7715304" cy="15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1538" y="2071679"/>
            <a:ext cx="7786742" cy="1384995"/>
          </a:xfrm>
          <a:prstGeom prst="rect">
            <a:avLst/>
          </a:prstGeom>
          <a:noFill/>
        </p:spPr>
        <p:txBody>
          <a:bodyPr wrap="square" rtlCol="0">
            <a:spAutoFit/>
          </a:bodyPr>
          <a:lstStyle/>
          <a:p>
            <a:pPr lvl="0">
              <a:buClr>
                <a:schemeClr val="bg2">
                  <a:lumMod val="25000"/>
                </a:schemeClr>
              </a:buClr>
              <a:buFont typeface="Wingdings" pitchFamily="2" charset="2"/>
              <a:buChar char="Ø"/>
            </a:pPr>
            <a:r>
              <a:rPr lang="en-US" sz="2400" i="1" u="sng" dirty="0"/>
              <a:t>Productivity Is </a:t>
            </a:r>
            <a:r>
              <a:rPr lang="en-US" sz="2400" i="1" u="sng" dirty="0" smtClean="0"/>
              <a:t>Broad</a:t>
            </a:r>
            <a:endParaRPr lang="en-US" sz="2000" i="1" u="sng" dirty="0"/>
          </a:p>
          <a:p>
            <a:pPr>
              <a:buClr>
                <a:schemeClr val="bg2">
                  <a:lumMod val="25000"/>
                </a:schemeClr>
              </a:buClr>
              <a:buFont typeface="Wingdings" pitchFamily="2" charset="2"/>
              <a:buChar char="Ø"/>
            </a:pPr>
            <a:endParaRPr lang="en-US" sz="2000" dirty="0" smtClean="0"/>
          </a:p>
          <a:p>
            <a:pPr lvl="0">
              <a:buClr>
                <a:schemeClr val="bg2">
                  <a:lumMod val="25000"/>
                </a:schemeClr>
              </a:buClr>
            </a:pPr>
            <a:endParaRPr lang="en-US" sz="2000" dirty="0"/>
          </a:p>
          <a:p>
            <a:pPr>
              <a:buClr>
                <a:schemeClr val="bg2">
                  <a:lumMod val="25000"/>
                </a:schemeClr>
              </a:buClr>
              <a:buFont typeface="Wingdings" pitchFamily="2" charset="2"/>
              <a:buChar char="Ø"/>
            </a:pPr>
            <a:endParaRPr lang="en-US" sz="2000" dirty="0"/>
          </a:p>
        </p:txBody>
      </p:sp>
      <p:sp>
        <p:nvSpPr>
          <p:cNvPr id="11" name="TextBox 10"/>
          <p:cNvSpPr txBox="1"/>
          <p:nvPr/>
        </p:nvSpPr>
        <p:spPr>
          <a:xfrm>
            <a:off x="1857356" y="2786058"/>
            <a:ext cx="6500858" cy="2308324"/>
          </a:xfrm>
          <a:prstGeom prst="rect">
            <a:avLst/>
          </a:prstGeom>
          <a:noFill/>
        </p:spPr>
        <p:txBody>
          <a:bodyPr wrap="square" rtlCol="0">
            <a:spAutoFit/>
          </a:bodyPr>
          <a:lstStyle/>
          <a:p>
            <a:pPr lvl="0">
              <a:buClr>
                <a:schemeClr val="bg2">
                  <a:lumMod val="25000"/>
                </a:schemeClr>
              </a:buClr>
              <a:buFont typeface="Wingdings" pitchFamily="2" charset="2"/>
              <a:buChar char="ü"/>
            </a:pPr>
            <a:r>
              <a:rPr lang="en-US" sz="2400" dirty="0">
                <a:solidFill>
                  <a:schemeClr val="tx1">
                    <a:lumMod val="95000"/>
                    <a:lumOff val="5000"/>
                  </a:schemeClr>
                </a:solidFill>
              </a:rPr>
              <a:t>Even for the narrow case of measuring productivity of developers in terms of code contributions, quantifying the size of such contributions misses critical aspects of code such as quality, or maintainability.</a:t>
            </a:r>
          </a:p>
          <a:p>
            <a:pPr lvl="0">
              <a:buClr>
                <a:schemeClr val="bg2">
                  <a:lumMod val="25000"/>
                </a:schemeClr>
              </a:buClr>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428604"/>
            <a:ext cx="7858180" cy="1569660"/>
          </a:xfrm>
          <a:prstGeom prst="rect">
            <a:avLst/>
          </a:prstGeom>
          <a:noFill/>
        </p:spPr>
        <p:txBody>
          <a:bodyPr wrap="square" rtlCol="0">
            <a:spAutoFit/>
          </a:bodyPr>
          <a:lstStyle/>
          <a:p>
            <a:pPr lvl="0"/>
            <a:r>
              <a:rPr lang="en-US" sz="3200" dirty="0">
                <a:solidFill>
                  <a:schemeClr val="tx1">
                    <a:lumMod val="50000"/>
                    <a:lumOff val="50000"/>
                  </a:schemeClr>
                </a:solidFill>
                <a:latin typeface="Arial" pitchFamily="34" charset="0"/>
                <a:cs typeface="Arial" pitchFamily="34" charset="0"/>
              </a:rPr>
              <a:t>What’s Inherently Wrong with a Single Productivity Metric?</a:t>
            </a:r>
          </a:p>
          <a:p>
            <a:pPr lvl="0"/>
            <a:endParaRPr lang="en-US" sz="3200" dirty="0">
              <a:solidFill>
                <a:schemeClr val="bg1">
                  <a:lumMod val="50000"/>
                </a:schemeClr>
              </a:solidFill>
              <a:latin typeface="Arial" pitchFamily="34" charset="0"/>
              <a:cs typeface="Arial" pitchFamily="34" charset="0"/>
            </a:endParaRPr>
          </a:p>
        </p:txBody>
      </p:sp>
      <p:cxnSp>
        <p:nvCxnSpPr>
          <p:cNvPr id="12" name="Straight Connector 11"/>
          <p:cNvCxnSpPr/>
          <p:nvPr/>
        </p:nvCxnSpPr>
        <p:spPr>
          <a:xfrm>
            <a:off x="1142976" y="1785926"/>
            <a:ext cx="7715304" cy="15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1538" y="2071679"/>
            <a:ext cx="7786742" cy="1754326"/>
          </a:xfrm>
          <a:prstGeom prst="rect">
            <a:avLst/>
          </a:prstGeom>
          <a:noFill/>
        </p:spPr>
        <p:txBody>
          <a:bodyPr wrap="square" rtlCol="0">
            <a:spAutoFit/>
          </a:bodyPr>
          <a:lstStyle/>
          <a:p>
            <a:pPr lvl="0">
              <a:buClr>
                <a:schemeClr val="bg2">
                  <a:lumMod val="25000"/>
                </a:schemeClr>
              </a:buClr>
              <a:buFont typeface="Wingdings" pitchFamily="2" charset="2"/>
              <a:buChar char="Ø"/>
            </a:pPr>
            <a:r>
              <a:rPr lang="en-US" sz="2400" i="1" u="sng" dirty="0">
                <a:ea typeface="Arial Unicode MS" pitchFamily="34" charset="-128"/>
                <a:cs typeface="Arial Unicode MS" pitchFamily="34" charset="-128"/>
              </a:rPr>
              <a:t>Flattening/Combining Components of a Single Aspect Is Challenging</a:t>
            </a:r>
          </a:p>
          <a:p>
            <a:pPr>
              <a:buClr>
                <a:schemeClr val="bg2">
                  <a:lumMod val="25000"/>
                </a:schemeClr>
              </a:buClr>
            </a:pPr>
            <a:endParaRPr lang="en-US" sz="2000" dirty="0" smtClean="0"/>
          </a:p>
          <a:p>
            <a:pPr lvl="0">
              <a:buClr>
                <a:schemeClr val="bg2">
                  <a:lumMod val="25000"/>
                </a:schemeClr>
              </a:buClr>
            </a:pPr>
            <a:endParaRPr lang="en-US" sz="2000" dirty="0"/>
          </a:p>
          <a:p>
            <a:pPr>
              <a:buClr>
                <a:schemeClr val="bg2">
                  <a:lumMod val="25000"/>
                </a:schemeClr>
              </a:buClr>
              <a:buFont typeface="Wingdings" pitchFamily="2" charset="2"/>
              <a:buChar char="Ø"/>
            </a:pPr>
            <a:endParaRPr lang="en-US" sz="2000" dirty="0"/>
          </a:p>
        </p:txBody>
      </p:sp>
      <p:sp>
        <p:nvSpPr>
          <p:cNvPr id="11" name="TextBox 10"/>
          <p:cNvSpPr txBox="1"/>
          <p:nvPr/>
        </p:nvSpPr>
        <p:spPr>
          <a:xfrm>
            <a:off x="1857356" y="3071810"/>
            <a:ext cx="6500858" cy="3693319"/>
          </a:xfrm>
          <a:prstGeom prst="rect">
            <a:avLst/>
          </a:prstGeom>
          <a:noFill/>
        </p:spPr>
        <p:txBody>
          <a:bodyPr wrap="square" rtlCol="0">
            <a:spAutoFit/>
          </a:bodyPr>
          <a:lstStyle/>
          <a:p>
            <a:pPr lvl="0">
              <a:buClr>
                <a:schemeClr val="bg2">
                  <a:lumMod val="25000"/>
                </a:schemeClr>
              </a:buClr>
              <a:buFont typeface="Wingdings" pitchFamily="2" charset="2"/>
              <a:buChar char="ü"/>
            </a:pPr>
            <a:r>
              <a:rPr lang="en-US" sz="2400" dirty="0"/>
              <a:t>flattening all </a:t>
            </a:r>
            <a:r>
              <a:rPr lang="en-US" sz="2400" dirty="0" smtClean="0"/>
              <a:t>qualities </a:t>
            </a:r>
            <a:r>
              <a:rPr lang="en-US" sz="2400" dirty="0"/>
              <a:t>into a single measure along with quantity has limited applicability and risks, reducing the action ability of a metric. </a:t>
            </a:r>
            <a:endParaRPr lang="en-US" sz="2400" dirty="0" smtClean="0"/>
          </a:p>
          <a:p>
            <a:pPr lvl="0">
              <a:buClr>
                <a:schemeClr val="bg2">
                  <a:lumMod val="25000"/>
                </a:schemeClr>
              </a:buClr>
              <a:buFont typeface="Wingdings" pitchFamily="2" charset="2"/>
              <a:buChar char="ü"/>
            </a:pPr>
            <a:endParaRPr lang="en-US" sz="2400" dirty="0"/>
          </a:p>
          <a:p>
            <a:pPr lvl="0">
              <a:buClr>
                <a:schemeClr val="bg2">
                  <a:lumMod val="25000"/>
                </a:schemeClr>
              </a:buClr>
              <a:buFont typeface="Wingdings" pitchFamily="2" charset="2"/>
              <a:buChar char="ü"/>
            </a:pPr>
            <a:r>
              <a:rPr lang="en-US" sz="2400" dirty="0" smtClean="0"/>
              <a:t>Is </a:t>
            </a:r>
            <a:r>
              <a:rPr lang="en-US" sz="2400" dirty="0"/>
              <a:t>a developer with few code contributions of very high quality more or less productive than a developer with many contributions but some quality issues?</a:t>
            </a:r>
          </a:p>
          <a:p>
            <a:pPr lvl="0">
              <a:buClr>
                <a:schemeClr val="bg2">
                  <a:lumMod val="25000"/>
                </a:schemeClr>
              </a:buClr>
              <a:buFont typeface="Wingdings" pitchFamily="2" charset="2"/>
              <a:buChar char="ü"/>
            </a:pPr>
            <a:endParaRPr lang="en-US" sz="2400" dirty="0"/>
          </a:p>
          <a:p>
            <a:pPr>
              <a:buClr>
                <a:schemeClr val="bg2">
                  <a:lumMod val="25000"/>
                </a:schemeClr>
              </a:buCl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428604"/>
            <a:ext cx="7858180" cy="1569660"/>
          </a:xfrm>
          <a:prstGeom prst="rect">
            <a:avLst/>
          </a:prstGeom>
          <a:noFill/>
        </p:spPr>
        <p:txBody>
          <a:bodyPr wrap="square" rtlCol="0">
            <a:spAutoFit/>
          </a:bodyPr>
          <a:lstStyle/>
          <a:p>
            <a:pPr lvl="0"/>
            <a:r>
              <a:rPr lang="en-US" sz="3200" dirty="0">
                <a:solidFill>
                  <a:schemeClr val="tx1">
                    <a:lumMod val="50000"/>
                    <a:lumOff val="50000"/>
                  </a:schemeClr>
                </a:solidFill>
                <a:latin typeface="Arial" pitchFamily="34" charset="0"/>
                <a:cs typeface="Arial" pitchFamily="34" charset="0"/>
              </a:rPr>
              <a:t>What’s Inherently Wrong with a Single Productivity Metric?</a:t>
            </a:r>
          </a:p>
          <a:p>
            <a:pPr lvl="0"/>
            <a:endParaRPr lang="en-US" sz="3200" dirty="0">
              <a:solidFill>
                <a:schemeClr val="bg1">
                  <a:lumMod val="50000"/>
                </a:schemeClr>
              </a:solidFill>
              <a:latin typeface="Arial" pitchFamily="34" charset="0"/>
              <a:cs typeface="Arial" pitchFamily="34" charset="0"/>
            </a:endParaRPr>
          </a:p>
        </p:txBody>
      </p:sp>
      <p:cxnSp>
        <p:nvCxnSpPr>
          <p:cNvPr id="12" name="Straight Connector 11"/>
          <p:cNvCxnSpPr/>
          <p:nvPr/>
        </p:nvCxnSpPr>
        <p:spPr>
          <a:xfrm>
            <a:off x="1142976" y="1785926"/>
            <a:ext cx="7715304" cy="15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1538" y="2071679"/>
            <a:ext cx="7786742" cy="1754326"/>
          </a:xfrm>
          <a:prstGeom prst="rect">
            <a:avLst/>
          </a:prstGeom>
          <a:noFill/>
        </p:spPr>
        <p:txBody>
          <a:bodyPr wrap="square" rtlCol="0">
            <a:spAutoFit/>
          </a:bodyPr>
          <a:lstStyle/>
          <a:p>
            <a:pPr lvl="0">
              <a:buClr>
                <a:schemeClr val="bg2">
                  <a:lumMod val="25000"/>
                </a:schemeClr>
              </a:buClr>
              <a:buFont typeface="Wingdings" pitchFamily="2" charset="2"/>
              <a:buChar char="Ø"/>
            </a:pPr>
            <a:r>
              <a:rPr lang="en-US" sz="2400" i="1" u="sng" dirty="0">
                <a:cs typeface="Arial" pitchFamily="34" charset="0"/>
              </a:rPr>
              <a:t>Flattening/Combining Components of a Single Aspect Is Challenging</a:t>
            </a:r>
          </a:p>
          <a:p>
            <a:pPr>
              <a:buClr>
                <a:schemeClr val="bg2">
                  <a:lumMod val="25000"/>
                </a:schemeClr>
              </a:buClr>
            </a:pPr>
            <a:endParaRPr lang="en-US" sz="2000" dirty="0" smtClean="0"/>
          </a:p>
          <a:p>
            <a:pPr lvl="0">
              <a:buClr>
                <a:schemeClr val="bg2">
                  <a:lumMod val="25000"/>
                </a:schemeClr>
              </a:buClr>
            </a:pPr>
            <a:endParaRPr lang="en-US" sz="2000" dirty="0"/>
          </a:p>
          <a:p>
            <a:pPr>
              <a:buClr>
                <a:schemeClr val="bg2">
                  <a:lumMod val="25000"/>
                </a:schemeClr>
              </a:buClr>
              <a:buFont typeface="Wingdings" pitchFamily="2" charset="2"/>
              <a:buChar char="Ø"/>
            </a:pPr>
            <a:endParaRPr lang="en-US" sz="2000" dirty="0"/>
          </a:p>
        </p:txBody>
      </p:sp>
      <p:sp>
        <p:nvSpPr>
          <p:cNvPr id="11" name="TextBox 10"/>
          <p:cNvSpPr txBox="1"/>
          <p:nvPr/>
        </p:nvSpPr>
        <p:spPr>
          <a:xfrm>
            <a:off x="1857356" y="3071810"/>
            <a:ext cx="6500858" cy="3046988"/>
          </a:xfrm>
          <a:prstGeom prst="rect">
            <a:avLst/>
          </a:prstGeom>
          <a:noFill/>
        </p:spPr>
        <p:txBody>
          <a:bodyPr wrap="square" rtlCol="0">
            <a:spAutoFit/>
          </a:bodyPr>
          <a:lstStyle/>
          <a:p>
            <a:pPr lvl="0">
              <a:buClr>
                <a:schemeClr val="bg2">
                  <a:lumMod val="25000"/>
                </a:schemeClr>
              </a:buClr>
              <a:buFont typeface="Wingdings" pitchFamily="2" charset="2"/>
              <a:buChar char="ü"/>
            </a:pPr>
            <a:r>
              <a:rPr lang="en-US" sz="2400" dirty="0"/>
              <a:t>flattened metrics may not make intuitive sense and so may be distrusted or misinterpreted. </a:t>
            </a:r>
            <a:endParaRPr lang="en-US" sz="2400" dirty="0" smtClean="0"/>
          </a:p>
          <a:p>
            <a:pPr lvl="0">
              <a:buClr>
                <a:schemeClr val="bg2">
                  <a:lumMod val="25000"/>
                </a:schemeClr>
              </a:buClr>
              <a:buFont typeface="Wingdings" pitchFamily="2" charset="2"/>
              <a:buChar char="ü"/>
            </a:pPr>
            <a:endParaRPr lang="en-US" sz="2400" dirty="0"/>
          </a:p>
          <a:p>
            <a:pPr lvl="0">
              <a:buClr>
                <a:schemeClr val="bg2">
                  <a:lumMod val="25000"/>
                </a:schemeClr>
              </a:buClr>
              <a:buFont typeface="Wingdings" pitchFamily="2" charset="2"/>
              <a:buChar char="ü"/>
            </a:pPr>
            <a:r>
              <a:rPr lang="en-US" sz="2400" dirty="0" smtClean="0"/>
              <a:t>For </a:t>
            </a:r>
            <a:r>
              <a:rPr lang="en-US" sz="2400" dirty="0"/>
              <a:t>example, if a variety of factors (e.g., cyclomatic complexity, time to complete, test coverage, size) are compressed into one number representing the productivity impact of a patch.</a:t>
            </a:r>
          </a:p>
          <a:p>
            <a:pPr lvl="0">
              <a:buClr>
                <a:schemeClr val="bg2">
                  <a:lumMod val="25000"/>
                </a:schemeClr>
              </a:buClr>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428604"/>
            <a:ext cx="7858180" cy="1569660"/>
          </a:xfrm>
          <a:prstGeom prst="rect">
            <a:avLst/>
          </a:prstGeom>
          <a:noFill/>
        </p:spPr>
        <p:txBody>
          <a:bodyPr wrap="square" rtlCol="0">
            <a:spAutoFit/>
          </a:bodyPr>
          <a:lstStyle/>
          <a:p>
            <a:pPr lvl="0"/>
            <a:r>
              <a:rPr lang="en-US" sz="3200" dirty="0">
                <a:solidFill>
                  <a:schemeClr val="tx1">
                    <a:lumMod val="50000"/>
                    <a:lumOff val="50000"/>
                  </a:schemeClr>
                </a:solidFill>
                <a:latin typeface="Arial" pitchFamily="34" charset="0"/>
                <a:cs typeface="Arial" pitchFamily="34" charset="0"/>
              </a:rPr>
              <a:t>What’s Inherently Wrong with a Single Productivity Metric?</a:t>
            </a:r>
          </a:p>
          <a:p>
            <a:pPr lvl="0"/>
            <a:endParaRPr lang="en-US" sz="3200" dirty="0">
              <a:solidFill>
                <a:schemeClr val="bg1">
                  <a:lumMod val="50000"/>
                </a:schemeClr>
              </a:solidFill>
              <a:latin typeface="Arial" pitchFamily="34" charset="0"/>
              <a:cs typeface="Arial" pitchFamily="34" charset="0"/>
            </a:endParaRPr>
          </a:p>
        </p:txBody>
      </p:sp>
      <p:cxnSp>
        <p:nvCxnSpPr>
          <p:cNvPr id="12" name="Straight Connector 11"/>
          <p:cNvCxnSpPr/>
          <p:nvPr/>
        </p:nvCxnSpPr>
        <p:spPr>
          <a:xfrm>
            <a:off x="1142976" y="1785926"/>
            <a:ext cx="7715304" cy="15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28662" y="2071678"/>
            <a:ext cx="7786742" cy="1384995"/>
          </a:xfrm>
          <a:prstGeom prst="rect">
            <a:avLst/>
          </a:prstGeom>
          <a:noFill/>
        </p:spPr>
        <p:txBody>
          <a:bodyPr wrap="square" rtlCol="0">
            <a:spAutoFit/>
          </a:bodyPr>
          <a:lstStyle/>
          <a:p>
            <a:pPr lvl="0">
              <a:buClr>
                <a:schemeClr val="bg2">
                  <a:lumMod val="25000"/>
                </a:schemeClr>
              </a:buClr>
              <a:buFont typeface="Wingdings" pitchFamily="2" charset="2"/>
              <a:buChar char="Ø"/>
            </a:pPr>
            <a:r>
              <a:rPr lang="en-US" sz="2400" i="1" u="sng" dirty="0"/>
              <a:t>Confounding Factors</a:t>
            </a:r>
          </a:p>
          <a:p>
            <a:pPr>
              <a:buClr>
                <a:schemeClr val="bg2">
                  <a:lumMod val="25000"/>
                </a:schemeClr>
              </a:buClr>
            </a:pPr>
            <a:endParaRPr lang="en-US" sz="2000" dirty="0" smtClean="0"/>
          </a:p>
          <a:p>
            <a:pPr lvl="0">
              <a:buClr>
                <a:schemeClr val="bg2">
                  <a:lumMod val="25000"/>
                </a:schemeClr>
              </a:buClr>
            </a:pPr>
            <a:endParaRPr lang="en-US" sz="2000" dirty="0"/>
          </a:p>
          <a:p>
            <a:pPr>
              <a:buClr>
                <a:schemeClr val="bg2">
                  <a:lumMod val="25000"/>
                </a:schemeClr>
              </a:buClr>
              <a:buFont typeface="Wingdings" pitchFamily="2" charset="2"/>
              <a:buChar char="Ø"/>
            </a:pPr>
            <a:endParaRPr lang="en-US" sz="2000" dirty="0"/>
          </a:p>
        </p:txBody>
      </p:sp>
      <p:sp>
        <p:nvSpPr>
          <p:cNvPr id="11" name="TextBox 10"/>
          <p:cNvSpPr txBox="1"/>
          <p:nvPr/>
        </p:nvSpPr>
        <p:spPr>
          <a:xfrm>
            <a:off x="1857356" y="2786058"/>
            <a:ext cx="6500858" cy="2308324"/>
          </a:xfrm>
          <a:prstGeom prst="rect">
            <a:avLst/>
          </a:prstGeom>
          <a:noFill/>
        </p:spPr>
        <p:txBody>
          <a:bodyPr wrap="square" rtlCol="0">
            <a:spAutoFit/>
          </a:bodyPr>
          <a:lstStyle/>
          <a:p>
            <a:pPr lvl="0">
              <a:buClr>
                <a:schemeClr val="bg2">
                  <a:lumMod val="25000"/>
                </a:schemeClr>
              </a:buClr>
              <a:buFont typeface="Wingdings" pitchFamily="2" charset="2"/>
              <a:buChar char="ü"/>
            </a:pPr>
            <a:r>
              <a:rPr lang="en-US" sz="2400" dirty="0"/>
              <a:t>Even if we are able to tease out a single metric that holistically covers some aspect of productivity, confounding factors can make the metric meaningless. </a:t>
            </a:r>
            <a:endParaRPr lang="en-US" sz="2400" dirty="0" smtClean="0"/>
          </a:p>
          <a:p>
            <a:pPr lvl="0">
              <a:buClr>
                <a:schemeClr val="bg2">
                  <a:lumMod val="25000"/>
                </a:schemeClr>
              </a:buClr>
            </a:pPr>
            <a:endParaRPr lang="en-US" sz="2400" dirty="0"/>
          </a:p>
          <a:p>
            <a:pPr lvl="0">
              <a:buClr>
                <a:schemeClr val="bg2">
                  <a:lumMod val="25000"/>
                </a:schemeClr>
              </a:buClr>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285860"/>
            <a:ext cx="7772400" cy="1470025"/>
          </a:xfrm>
        </p:spPr>
        <p:txBody>
          <a:bodyPr>
            <a:normAutofit/>
          </a:bodyPr>
          <a:lstStyle/>
          <a:p>
            <a:r>
              <a:rPr lang="en-US" sz="2700" dirty="0" smtClean="0"/>
              <a:t/>
            </a:r>
            <a:br>
              <a:rPr lang="en-US" sz="2700" dirty="0" smtClean="0"/>
            </a:br>
            <a:r>
              <a:rPr lang="en-US" sz="2400" dirty="0"/>
              <a:t/>
            </a:r>
            <a:br>
              <a:rPr lang="en-US" sz="2400" dirty="0"/>
            </a:br>
            <a:endParaRPr lang="en-US" sz="2400" dirty="0"/>
          </a:p>
        </p:txBody>
      </p:sp>
      <p:sp>
        <p:nvSpPr>
          <p:cNvPr id="10" name="Snip Diagonal Corner Rectangle 9"/>
          <p:cNvSpPr/>
          <p:nvPr/>
        </p:nvSpPr>
        <p:spPr>
          <a:xfrm>
            <a:off x="0" y="0"/>
            <a:ext cx="571472" cy="6858000"/>
          </a:xfrm>
          <a:prstGeom prst="snip2DiagRect">
            <a:avLst/>
          </a:prstGeom>
          <a:solidFill>
            <a:schemeClr val="accent4">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8" name="TextBox 7"/>
          <p:cNvSpPr txBox="1"/>
          <p:nvPr/>
        </p:nvSpPr>
        <p:spPr>
          <a:xfrm>
            <a:off x="1071538" y="428604"/>
            <a:ext cx="7858180" cy="1569660"/>
          </a:xfrm>
          <a:prstGeom prst="rect">
            <a:avLst/>
          </a:prstGeom>
          <a:noFill/>
        </p:spPr>
        <p:txBody>
          <a:bodyPr wrap="square" rtlCol="0">
            <a:spAutoFit/>
          </a:bodyPr>
          <a:lstStyle/>
          <a:p>
            <a:pPr lvl="0"/>
            <a:r>
              <a:rPr lang="en-US" sz="3200" dirty="0">
                <a:solidFill>
                  <a:schemeClr val="tx1">
                    <a:lumMod val="50000"/>
                    <a:lumOff val="50000"/>
                  </a:schemeClr>
                </a:solidFill>
                <a:latin typeface="Arial" pitchFamily="34" charset="0"/>
                <a:cs typeface="Arial" pitchFamily="34" charset="0"/>
              </a:rPr>
              <a:t>What’s Inherently Wrong with a Single Productivity Metric?</a:t>
            </a:r>
          </a:p>
          <a:p>
            <a:pPr lvl="0"/>
            <a:endParaRPr lang="en-US" sz="3200" dirty="0">
              <a:solidFill>
                <a:schemeClr val="bg1">
                  <a:lumMod val="50000"/>
                </a:schemeClr>
              </a:solidFill>
              <a:latin typeface="Arial" pitchFamily="34" charset="0"/>
              <a:cs typeface="Arial" pitchFamily="34" charset="0"/>
            </a:endParaRPr>
          </a:p>
        </p:txBody>
      </p:sp>
      <p:cxnSp>
        <p:nvCxnSpPr>
          <p:cNvPr id="12" name="Straight Connector 11"/>
          <p:cNvCxnSpPr/>
          <p:nvPr/>
        </p:nvCxnSpPr>
        <p:spPr>
          <a:xfrm>
            <a:off x="1142976" y="1785926"/>
            <a:ext cx="7715304" cy="1588"/>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1538" y="2071679"/>
            <a:ext cx="7786742" cy="1384995"/>
          </a:xfrm>
          <a:prstGeom prst="rect">
            <a:avLst/>
          </a:prstGeom>
          <a:noFill/>
        </p:spPr>
        <p:txBody>
          <a:bodyPr wrap="square" rtlCol="0">
            <a:spAutoFit/>
          </a:bodyPr>
          <a:lstStyle/>
          <a:p>
            <a:pPr lvl="0">
              <a:buClr>
                <a:schemeClr val="bg2">
                  <a:lumMod val="25000"/>
                </a:schemeClr>
              </a:buClr>
              <a:buFont typeface="Wingdings" pitchFamily="2" charset="2"/>
              <a:buChar char="Ø"/>
            </a:pPr>
            <a:r>
              <a:rPr lang="en-US" sz="2400" i="1" u="sng" dirty="0"/>
              <a:t>Confounding Factors</a:t>
            </a:r>
          </a:p>
          <a:p>
            <a:pPr>
              <a:buClr>
                <a:schemeClr val="bg2">
                  <a:lumMod val="25000"/>
                </a:schemeClr>
              </a:buClr>
            </a:pPr>
            <a:endParaRPr lang="en-US" sz="2000" dirty="0" smtClean="0"/>
          </a:p>
          <a:p>
            <a:pPr lvl="0">
              <a:buClr>
                <a:schemeClr val="bg2">
                  <a:lumMod val="25000"/>
                </a:schemeClr>
              </a:buClr>
            </a:pPr>
            <a:endParaRPr lang="en-US" sz="2000" dirty="0"/>
          </a:p>
          <a:p>
            <a:pPr>
              <a:buClr>
                <a:schemeClr val="bg2">
                  <a:lumMod val="25000"/>
                </a:schemeClr>
              </a:buClr>
              <a:buFont typeface="Wingdings" pitchFamily="2" charset="2"/>
              <a:buChar char="Ø"/>
            </a:pPr>
            <a:endParaRPr lang="en-US" sz="2000" dirty="0"/>
          </a:p>
        </p:txBody>
      </p:sp>
      <p:sp>
        <p:nvSpPr>
          <p:cNvPr id="11" name="TextBox 10"/>
          <p:cNvSpPr txBox="1"/>
          <p:nvPr/>
        </p:nvSpPr>
        <p:spPr>
          <a:xfrm>
            <a:off x="1857356" y="2786058"/>
            <a:ext cx="6500858" cy="4524315"/>
          </a:xfrm>
          <a:prstGeom prst="rect">
            <a:avLst/>
          </a:prstGeom>
          <a:noFill/>
        </p:spPr>
        <p:txBody>
          <a:bodyPr wrap="square" rtlCol="0">
            <a:spAutoFit/>
          </a:bodyPr>
          <a:lstStyle/>
          <a:p>
            <a:pPr lvl="0">
              <a:buClr>
                <a:schemeClr val="bg2">
                  <a:lumMod val="25000"/>
                </a:schemeClr>
              </a:buClr>
              <a:buFont typeface="Wingdings" pitchFamily="2" charset="2"/>
              <a:buChar char="ü"/>
            </a:pPr>
            <a:r>
              <a:rPr lang="en-US" sz="2400" dirty="0" smtClean="0"/>
              <a:t>Example: In case of comparing programming languages it’s difficult to measure the productivity of languages in particular because of </a:t>
            </a:r>
          </a:p>
          <a:p>
            <a:pPr lvl="1">
              <a:buClr>
                <a:schemeClr val="bg2">
                  <a:lumMod val="25000"/>
                </a:schemeClr>
              </a:buClr>
              <a:buFont typeface="Courier New" pitchFamily="49" charset="0"/>
              <a:buChar char="o"/>
            </a:pPr>
            <a:r>
              <a:rPr lang="en-US" sz="2400" dirty="0" smtClean="0"/>
              <a:t>language itself</a:t>
            </a:r>
          </a:p>
          <a:p>
            <a:pPr lvl="1">
              <a:buClr>
                <a:schemeClr val="bg2">
                  <a:lumMod val="25000"/>
                </a:schemeClr>
              </a:buClr>
              <a:buFont typeface="Courier New" pitchFamily="49" charset="0"/>
              <a:buChar char="o"/>
            </a:pPr>
            <a:r>
              <a:rPr lang="en-US" sz="2400" dirty="0" smtClean="0"/>
              <a:t>tools, </a:t>
            </a:r>
          </a:p>
          <a:p>
            <a:pPr lvl="1">
              <a:buClr>
                <a:schemeClr val="bg2">
                  <a:lumMod val="25000"/>
                </a:schemeClr>
              </a:buClr>
              <a:buFont typeface="Courier New" pitchFamily="49" charset="0"/>
              <a:buChar char="o"/>
            </a:pPr>
            <a:r>
              <a:rPr lang="en-US" sz="2400" dirty="0" smtClean="0"/>
              <a:t>libraries, </a:t>
            </a:r>
          </a:p>
          <a:p>
            <a:pPr lvl="1">
              <a:buClr>
                <a:schemeClr val="bg2">
                  <a:lumMod val="25000"/>
                </a:schemeClr>
              </a:buClr>
              <a:buFont typeface="Courier New" pitchFamily="49" charset="0"/>
              <a:buChar char="o"/>
            </a:pPr>
            <a:r>
              <a:rPr lang="en-US" sz="2400" dirty="0" smtClean="0"/>
              <a:t>culture, </a:t>
            </a:r>
          </a:p>
          <a:p>
            <a:pPr lvl="1">
              <a:buClr>
                <a:schemeClr val="bg2">
                  <a:lumMod val="25000"/>
                </a:schemeClr>
              </a:buClr>
              <a:buFont typeface="Courier New" pitchFamily="49" charset="0"/>
              <a:buChar char="o"/>
            </a:pPr>
            <a:r>
              <a:rPr lang="en-US" sz="2400" dirty="0" smtClean="0"/>
              <a:t>types of projects</a:t>
            </a:r>
          </a:p>
          <a:p>
            <a:pPr lvl="1">
              <a:buClr>
                <a:schemeClr val="bg2">
                  <a:lumMod val="25000"/>
                </a:schemeClr>
              </a:buClr>
              <a:buFont typeface="Courier New" pitchFamily="49" charset="0"/>
              <a:buChar char="o"/>
            </a:pPr>
            <a:r>
              <a:rPr lang="en-US" sz="2400" dirty="0" smtClean="0"/>
              <a:t>types of developers who are attracted to that language.</a:t>
            </a:r>
          </a:p>
          <a:p>
            <a:pPr lvl="0">
              <a:buClr>
                <a:schemeClr val="bg2">
                  <a:lumMod val="25000"/>
                </a:schemeClr>
              </a:buClr>
            </a:pPr>
            <a:endParaRPr lang="en-US" sz="2400" dirty="0"/>
          </a:p>
          <a:p>
            <a:pPr lvl="0">
              <a:buClr>
                <a:schemeClr val="bg2">
                  <a:lumMod val="25000"/>
                </a:schemeClr>
              </a:buClr>
            </a:pP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569</Words>
  <Application>Microsoft Office PowerPoint</Application>
  <PresentationFormat>On-screen Show (4:3)</PresentationFormat>
  <Paragraphs>89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Department of Computer Science Rollwala Computer Center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Rollwala Computer Center</dc:title>
  <dc:creator>Lenovo</dc:creator>
  <cp:lastModifiedBy>Lenovo</cp:lastModifiedBy>
  <cp:revision>20</cp:revision>
  <dcterms:created xsi:type="dcterms:W3CDTF">2020-12-05T09:14:08Z</dcterms:created>
  <dcterms:modified xsi:type="dcterms:W3CDTF">2020-12-05T11:30:58Z</dcterms:modified>
</cp:coreProperties>
</file>